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1" r:id="rId5"/>
    <p:sldMasterId id="2147483674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9906000" cx="6858000"/>
  <p:notesSz cx="6858000" cy="9144000"/>
  <p:embeddedFontLst>
    <p:embeddedFont>
      <p:font typeface="Play"/>
      <p:regular r:id="rId16"/>
      <p:bold r:id="rId17"/>
    </p:embeddedFont>
    <p:embeddedFont>
      <p:font typeface="Lexend Black"/>
      <p:bold r:id="rId1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9" roundtripDataSignature="AMtx7mjJfh9qXB7xReFSHr6vjE3rS0oN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355E8C6-54A5-4E96-AEE8-E490284AF703}">
  <a:tblStyle styleId="{7355E8C6-54A5-4E96-AEE8-E490284AF7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font" Target="fonts/Play-bold.fntdata"/><Relationship Id="rId16" Type="http://schemas.openxmlformats.org/officeDocument/2006/relationships/font" Target="fonts/Play-regular.fntdata"/><Relationship Id="rId5" Type="http://schemas.openxmlformats.org/officeDocument/2006/relationships/slideMaster" Target="slideMasters/slideMaster2.xml"/><Relationship Id="rId19" Type="http://customschemas.google.com/relationships/presentationmetadata" Target="metadata"/><Relationship Id="rId6" Type="http://schemas.openxmlformats.org/officeDocument/2006/relationships/slideMaster" Target="slideMasters/slideMaster3.xml"/><Relationship Id="rId18" Type="http://schemas.openxmlformats.org/officeDocument/2006/relationships/font" Target="fonts/LexendBlack-bold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c5e6117b1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g33c5e6117b1_0_78:notes"/>
          <p:cNvSpPr/>
          <p:nvPr>
            <p:ph idx="2" type="sldImg"/>
          </p:nvPr>
        </p:nvSpPr>
        <p:spPr>
          <a:xfrm>
            <a:off x="2241551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33c5e6117b1_0_157:notes"/>
          <p:cNvSpPr/>
          <p:nvPr>
            <p:ph idx="2" type="sldImg"/>
          </p:nvPr>
        </p:nvSpPr>
        <p:spPr>
          <a:xfrm>
            <a:off x="2241551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g33c5e6117b1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3aed058302_0_43:notes"/>
          <p:cNvSpPr/>
          <p:nvPr>
            <p:ph idx="2" type="sldImg"/>
          </p:nvPr>
        </p:nvSpPr>
        <p:spPr>
          <a:xfrm>
            <a:off x="2241550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4" name="Google Shape;274;g33aed058302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3aed058302_0_106:notes"/>
          <p:cNvSpPr/>
          <p:nvPr>
            <p:ph idx="2" type="sldImg"/>
          </p:nvPr>
        </p:nvSpPr>
        <p:spPr>
          <a:xfrm>
            <a:off x="2241550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33aed058302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33aed058302_0_487:notes"/>
          <p:cNvSpPr/>
          <p:nvPr>
            <p:ph idx="2" type="sldImg"/>
          </p:nvPr>
        </p:nvSpPr>
        <p:spPr>
          <a:xfrm>
            <a:off x="2241550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9" name="Google Shape;379;g33aed058302_0_4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3c5e6117b1_0_605:notes"/>
          <p:cNvSpPr/>
          <p:nvPr>
            <p:ph idx="2" type="sldImg"/>
          </p:nvPr>
        </p:nvSpPr>
        <p:spPr>
          <a:xfrm>
            <a:off x="2241550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5" name="Google Shape;425;g33c5e6117b1_0_6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33c5e6117b1_0_651:notes"/>
          <p:cNvSpPr/>
          <p:nvPr>
            <p:ph idx="2" type="sldImg"/>
          </p:nvPr>
        </p:nvSpPr>
        <p:spPr>
          <a:xfrm>
            <a:off x="2241550" y="685800"/>
            <a:ext cx="23748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2" name="Google Shape;472;g33c5e6117b1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/>
              <a:t>تثبيت "</a:t>
            </a: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الوزرة</a:t>
            </a:r>
            <a:r>
              <a:rPr lang="en-GB"/>
              <a:t>" الخاصة بالمشمع بوضع أوزان عليها هي الطريقة الأبسط وتناسب الأرضية الناعمة أو الرملية، وكذلك البلاطة الخرسانية.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33c5e6117b1_0_7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33c5e6117b1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33725cf245a_0_45"/>
          <p:cNvSpPr txBox="1"/>
          <p:nvPr>
            <p:ph type="ctrTitle"/>
          </p:nvPr>
        </p:nvSpPr>
        <p:spPr>
          <a:xfrm>
            <a:off x="233781" y="1433996"/>
            <a:ext cx="6390300" cy="3953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g33725cf245a_0_45"/>
          <p:cNvSpPr txBox="1"/>
          <p:nvPr>
            <p:ph idx="1" type="subTitle"/>
          </p:nvPr>
        </p:nvSpPr>
        <p:spPr>
          <a:xfrm>
            <a:off x="233775" y="5458315"/>
            <a:ext cx="63903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g33725cf245a_0_45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33725cf245a_0_77"/>
          <p:cNvSpPr txBox="1"/>
          <p:nvPr>
            <p:ph idx="1" type="body"/>
          </p:nvPr>
        </p:nvSpPr>
        <p:spPr>
          <a:xfrm>
            <a:off x="233775" y="8147774"/>
            <a:ext cx="4499100" cy="11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9" name="Google Shape;49;g33725cf245a_0_77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3725cf245a_0_80"/>
          <p:cNvSpPr txBox="1"/>
          <p:nvPr>
            <p:ph hasCustomPrompt="1" type="title"/>
          </p:nvPr>
        </p:nvSpPr>
        <p:spPr>
          <a:xfrm>
            <a:off x="233775" y="2130315"/>
            <a:ext cx="6390300" cy="378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2" name="Google Shape;52;g33725cf245a_0_80"/>
          <p:cNvSpPr txBox="1"/>
          <p:nvPr>
            <p:ph idx="1" type="body"/>
          </p:nvPr>
        </p:nvSpPr>
        <p:spPr>
          <a:xfrm>
            <a:off x="233775" y="6070952"/>
            <a:ext cx="6390300" cy="25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g33725cf245a_0_80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33725cf245a_0_84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3aed058302_0_533"/>
          <p:cNvSpPr txBox="1"/>
          <p:nvPr>
            <p:ph type="ctrTitle"/>
          </p:nvPr>
        </p:nvSpPr>
        <p:spPr>
          <a:xfrm>
            <a:off x="233781" y="1433996"/>
            <a:ext cx="6390300" cy="39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g33aed058302_0_533"/>
          <p:cNvSpPr txBox="1"/>
          <p:nvPr>
            <p:ph idx="1" type="subTitle"/>
          </p:nvPr>
        </p:nvSpPr>
        <p:spPr>
          <a:xfrm>
            <a:off x="233775" y="5458315"/>
            <a:ext cx="6390300" cy="1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g33aed058302_0_533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3aed058302_0_537"/>
          <p:cNvSpPr txBox="1"/>
          <p:nvPr>
            <p:ph type="title"/>
          </p:nvPr>
        </p:nvSpPr>
        <p:spPr>
          <a:xfrm>
            <a:off x="233775" y="4142378"/>
            <a:ext cx="6390300" cy="16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" name="Google Shape;66;g33aed058302_0_537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3aed058302_0_540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9" name="Google Shape;69;g33aed058302_0_540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g33aed058302_0_540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3aed058302_0_544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g33aed058302_0_544"/>
          <p:cNvSpPr txBox="1"/>
          <p:nvPr>
            <p:ph idx="1" type="body"/>
          </p:nvPr>
        </p:nvSpPr>
        <p:spPr>
          <a:xfrm>
            <a:off x="233775" y="2219581"/>
            <a:ext cx="30000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g33aed058302_0_544"/>
          <p:cNvSpPr txBox="1"/>
          <p:nvPr>
            <p:ph idx="2" type="body"/>
          </p:nvPr>
        </p:nvSpPr>
        <p:spPr>
          <a:xfrm>
            <a:off x="3624300" y="2219581"/>
            <a:ext cx="30000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5" name="Google Shape;75;g33aed058302_0_544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3aed058302_0_549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g33aed058302_0_549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aed058302_0_552"/>
          <p:cNvSpPr txBox="1"/>
          <p:nvPr>
            <p:ph type="title"/>
          </p:nvPr>
        </p:nvSpPr>
        <p:spPr>
          <a:xfrm>
            <a:off x="233775" y="1070044"/>
            <a:ext cx="2106000" cy="14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1" name="Google Shape;81;g33aed058302_0_552"/>
          <p:cNvSpPr txBox="1"/>
          <p:nvPr>
            <p:ph idx="1" type="body"/>
          </p:nvPr>
        </p:nvSpPr>
        <p:spPr>
          <a:xfrm>
            <a:off x="233775" y="2676267"/>
            <a:ext cx="2106000" cy="61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g33aed058302_0_552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3aed058302_0_556"/>
          <p:cNvSpPr txBox="1"/>
          <p:nvPr>
            <p:ph type="title"/>
          </p:nvPr>
        </p:nvSpPr>
        <p:spPr>
          <a:xfrm>
            <a:off x="367688" y="866956"/>
            <a:ext cx="4776000" cy="78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5" name="Google Shape;85;g33aed058302_0_556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33725cf245a_0_86"/>
          <p:cNvSpPr txBox="1"/>
          <p:nvPr>
            <p:ph type="title"/>
          </p:nvPr>
        </p:nvSpPr>
        <p:spPr>
          <a:xfrm>
            <a:off x="617220" y="413984"/>
            <a:ext cx="5658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g33725cf245a_0_86"/>
          <p:cNvSpPr txBox="1"/>
          <p:nvPr>
            <p:ph idx="1" type="body"/>
          </p:nvPr>
        </p:nvSpPr>
        <p:spPr>
          <a:xfrm>
            <a:off x="617219" y="2666060"/>
            <a:ext cx="5658000" cy="5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6" name="Google Shape;16;g33725cf245a_0_86"/>
          <p:cNvSpPr txBox="1"/>
          <p:nvPr>
            <p:ph idx="10" type="dt"/>
          </p:nvPr>
        </p:nvSpPr>
        <p:spPr>
          <a:xfrm>
            <a:off x="617221" y="9330803"/>
            <a:ext cx="13908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7" name="Google Shape;17;g33725cf245a_0_86"/>
          <p:cNvSpPr txBox="1"/>
          <p:nvPr>
            <p:ph idx="11" type="ftr"/>
          </p:nvPr>
        </p:nvSpPr>
        <p:spPr>
          <a:xfrm>
            <a:off x="2073480" y="9330803"/>
            <a:ext cx="2712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g33725cf245a_0_86"/>
          <p:cNvSpPr txBox="1"/>
          <p:nvPr>
            <p:ph idx="12" type="sldNum"/>
          </p:nvPr>
        </p:nvSpPr>
        <p:spPr>
          <a:xfrm>
            <a:off x="5569009" y="9330803"/>
            <a:ext cx="738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3aed058302_0_559"/>
          <p:cNvSpPr/>
          <p:nvPr/>
        </p:nvSpPr>
        <p:spPr>
          <a:xfrm>
            <a:off x="3429000" y="-241"/>
            <a:ext cx="3429000" cy="990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g33aed058302_0_559"/>
          <p:cNvSpPr txBox="1"/>
          <p:nvPr>
            <p:ph type="title"/>
          </p:nvPr>
        </p:nvSpPr>
        <p:spPr>
          <a:xfrm>
            <a:off x="199125" y="2375004"/>
            <a:ext cx="3033900" cy="28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9" name="Google Shape;89;g33aed058302_0_559"/>
          <p:cNvSpPr txBox="1"/>
          <p:nvPr>
            <p:ph idx="1" type="subTitle"/>
          </p:nvPr>
        </p:nvSpPr>
        <p:spPr>
          <a:xfrm>
            <a:off x="199125" y="5398515"/>
            <a:ext cx="3033900" cy="23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0" name="Google Shape;90;g33aed058302_0_559"/>
          <p:cNvSpPr txBox="1"/>
          <p:nvPr>
            <p:ph idx="2" type="body"/>
          </p:nvPr>
        </p:nvSpPr>
        <p:spPr>
          <a:xfrm>
            <a:off x="3704625" y="1394515"/>
            <a:ext cx="2877900" cy="71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1" name="Google Shape;91;g33aed058302_0_559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33aed058302_0_565"/>
          <p:cNvSpPr txBox="1"/>
          <p:nvPr>
            <p:ph idx="1" type="body"/>
          </p:nvPr>
        </p:nvSpPr>
        <p:spPr>
          <a:xfrm>
            <a:off x="233775" y="8147774"/>
            <a:ext cx="4499100" cy="116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94" name="Google Shape;94;g33aed058302_0_565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3aed058302_0_568"/>
          <p:cNvSpPr txBox="1"/>
          <p:nvPr>
            <p:ph hasCustomPrompt="1" type="title"/>
          </p:nvPr>
        </p:nvSpPr>
        <p:spPr>
          <a:xfrm>
            <a:off x="233775" y="2130315"/>
            <a:ext cx="6390300" cy="37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7" name="Google Shape;97;g33aed058302_0_568"/>
          <p:cNvSpPr txBox="1"/>
          <p:nvPr>
            <p:ph idx="1" type="body"/>
          </p:nvPr>
        </p:nvSpPr>
        <p:spPr>
          <a:xfrm>
            <a:off x="233775" y="6070952"/>
            <a:ext cx="6390300" cy="25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g33aed058302_0_568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3aed058302_0_572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3aed058302_0_574"/>
          <p:cNvSpPr txBox="1"/>
          <p:nvPr>
            <p:ph type="title"/>
          </p:nvPr>
        </p:nvSpPr>
        <p:spPr>
          <a:xfrm>
            <a:off x="617220" y="413984"/>
            <a:ext cx="5658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3" name="Google Shape;103;g33aed058302_0_574"/>
          <p:cNvSpPr txBox="1"/>
          <p:nvPr>
            <p:ph idx="1" type="body"/>
          </p:nvPr>
        </p:nvSpPr>
        <p:spPr>
          <a:xfrm>
            <a:off x="617219" y="2666060"/>
            <a:ext cx="5658000" cy="5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04" name="Google Shape;104;g33aed058302_0_574"/>
          <p:cNvSpPr txBox="1"/>
          <p:nvPr>
            <p:ph idx="10" type="dt"/>
          </p:nvPr>
        </p:nvSpPr>
        <p:spPr>
          <a:xfrm>
            <a:off x="617221" y="9330803"/>
            <a:ext cx="13908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g33aed058302_0_574"/>
          <p:cNvSpPr txBox="1"/>
          <p:nvPr>
            <p:ph idx="11" type="ftr"/>
          </p:nvPr>
        </p:nvSpPr>
        <p:spPr>
          <a:xfrm>
            <a:off x="2073480" y="9330803"/>
            <a:ext cx="2712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33aed058302_0_574"/>
          <p:cNvSpPr txBox="1"/>
          <p:nvPr>
            <p:ph idx="12" type="sldNum"/>
          </p:nvPr>
        </p:nvSpPr>
        <p:spPr>
          <a:xfrm>
            <a:off x="5569009" y="9330803"/>
            <a:ext cx="738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3c5e6117b1_0_822"/>
          <p:cNvSpPr txBox="1"/>
          <p:nvPr>
            <p:ph type="ctrTitle"/>
          </p:nvPr>
        </p:nvSpPr>
        <p:spPr>
          <a:xfrm>
            <a:off x="233781" y="1433996"/>
            <a:ext cx="6390300" cy="3953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3" name="Google Shape;113;g33c5e6117b1_0_822"/>
          <p:cNvSpPr txBox="1"/>
          <p:nvPr>
            <p:ph idx="1" type="subTitle"/>
          </p:nvPr>
        </p:nvSpPr>
        <p:spPr>
          <a:xfrm>
            <a:off x="233775" y="5458315"/>
            <a:ext cx="6390300" cy="152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4" name="Google Shape;114;g33c5e6117b1_0_822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c5e6117b1_0_826"/>
          <p:cNvSpPr txBox="1"/>
          <p:nvPr>
            <p:ph type="title"/>
          </p:nvPr>
        </p:nvSpPr>
        <p:spPr>
          <a:xfrm>
            <a:off x="233775" y="4142378"/>
            <a:ext cx="6390300" cy="162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17" name="Google Shape;117;g33c5e6117b1_0_826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3c5e6117b1_0_829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0" name="Google Shape;120;g33c5e6117b1_0_829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1" name="Google Shape;121;g33c5e6117b1_0_829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c5e6117b1_0_833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4" name="Google Shape;124;g33c5e6117b1_0_833"/>
          <p:cNvSpPr txBox="1"/>
          <p:nvPr>
            <p:ph idx="1" type="body"/>
          </p:nvPr>
        </p:nvSpPr>
        <p:spPr>
          <a:xfrm>
            <a:off x="233775" y="2219581"/>
            <a:ext cx="30000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5" name="Google Shape;125;g33c5e6117b1_0_833"/>
          <p:cNvSpPr txBox="1"/>
          <p:nvPr>
            <p:ph idx="2" type="body"/>
          </p:nvPr>
        </p:nvSpPr>
        <p:spPr>
          <a:xfrm>
            <a:off x="3624300" y="2219581"/>
            <a:ext cx="3000000" cy="6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26" name="Google Shape;126;g33c5e6117b1_0_833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3c5e6117b1_0_838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29" name="Google Shape;129;g33c5e6117b1_0_838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33725cf245a_0_49"/>
          <p:cNvSpPr txBox="1"/>
          <p:nvPr>
            <p:ph type="title"/>
          </p:nvPr>
        </p:nvSpPr>
        <p:spPr>
          <a:xfrm>
            <a:off x="233775" y="4142378"/>
            <a:ext cx="6390300" cy="16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g33725cf245a_0_49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3c5e6117b1_0_841"/>
          <p:cNvSpPr txBox="1"/>
          <p:nvPr>
            <p:ph type="title"/>
          </p:nvPr>
        </p:nvSpPr>
        <p:spPr>
          <a:xfrm>
            <a:off x="233775" y="1070044"/>
            <a:ext cx="2106000" cy="14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2" name="Google Shape;132;g33c5e6117b1_0_841"/>
          <p:cNvSpPr txBox="1"/>
          <p:nvPr>
            <p:ph idx="1" type="body"/>
          </p:nvPr>
        </p:nvSpPr>
        <p:spPr>
          <a:xfrm>
            <a:off x="233775" y="2676267"/>
            <a:ext cx="2106000" cy="612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33" name="Google Shape;133;g33c5e6117b1_0_84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3c5e6117b1_0_845"/>
          <p:cNvSpPr txBox="1"/>
          <p:nvPr>
            <p:ph type="title"/>
          </p:nvPr>
        </p:nvSpPr>
        <p:spPr>
          <a:xfrm>
            <a:off x="367688" y="866956"/>
            <a:ext cx="4776000" cy="787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6" name="Google Shape;136;g33c5e6117b1_0_845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c5e6117b1_0_848"/>
          <p:cNvSpPr/>
          <p:nvPr/>
        </p:nvSpPr>
        <p:spPr>
          <a:xfrm>
            <a:off x="3429000" y="-241"/>
            <a:ext cx="3429000" cy="990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g33c5e6117b1_0_848"/>
          <p:cNvSpPr txBox="1"/>
          <p:nvPr>
            <p:ph type="title"/>
          </p:nvPr>
        </p:nvSpPr>
        <p:spPr>
          <a:xfrm>
            <a:off x="199125" y="2375004"/>
            <a:ext cx="3033900" cy="285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40" name="Google Shape;140;g33c5e6117b1_0_848"/>
          <p:cNvSpPr txBox="1"/>
          <p:nvPr>
            <p:ph idx="1" type="subTitle"/>
          </p:nvPr>
        </p:nvSpPr>
        <p:spPr>
          <a:xfrm>
            <a:off x="199125" y="5398515"/>
            <a:ext cx="3033900" cy="237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1" name="Google Shape;141;g33c5e6117b1_0_848"/>
          <p:cNvSpPr txBox="1"/>
          <p:nvPr>
            <p:ph idx="2" type="body"/>
          </p:nvPr>
        </p:nvSpPr>
        <p:spPr>
          <a:xfrm>
            <a:off x="3704625" y="1394515"/>
            <a:ext cx="2877900" cy="7116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2" name="Google Shape;142;g33c5e6117b1_0_848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c5e6117b1_0_854"/>
          <p:cNvSpPr txBox="1"/>
          <p:nvPr>
            <p:ph idx="1" type="body"/>
          </p:nvPr>
        </p:nvSpPr>
        <p:spPr>
          <a:xfrm>
            <a:off x="233775" y="8147774"/>
            <a:ext cx="4499100" cy="1165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45" name="Google Shape;145;g33c5e6117b1_0_854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3c5e6117b1_0_857"/>
          <p:cNvSpPr txBox="1"/>
          <p:nvPr>
            <p:ph hasCustomPrompt="1" type="title"/>
          </p:nvPr>
        </p:nvSpPr>
        <p:spPr>
          <a:xfrm>
            <a:off x="233775" y="2130315"/>
            <a:ext cx="6390300" cy="378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48" name="Google Shape;148;g33c5e6117b1_0_857"/>
          <p:cNvSpPr txBox="1"/>
          <p:nvPr>
            <p:ph idx="1" type="body"/>
          </p:nvPr>
        </p:nvSpPr>
        <p:spPr>
          <a:xfrm>
            <a:off x="233775" y="6070952"/>
            <a:ext cx="6390300" cy="250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g33c5e6117b1_0_857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3c5e6117b1_0_86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c5e6117b1_0_863"/>
          <p:cNvSpPr txBox="1"/>
          <p:nvPr>
            <p:ph type="title"/>
          </p:nvPr>
        </p:nvSpPr>
        <p:spPr>
          <a:xfrm>
            <a:off x="617220" y="413984"/>
            <a:ext cx="5658000" cy="2095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4" name="Google Shape;154;g33c5e6117b1_0_863"/>
          <p:cNvSpPr txBox="1"/>
          <p:nvPr>
            <p:ph idx="1" type="body"/>
          </p:nvPr>
        </p:nvSpPr>
        <p:spPr>
          <a:xfrm>
            <a:off x="617219" y="2666060"/>
            <a:ext cx="5658000" cy="5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0" spcFirstLastPara="1" rIns="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●"/>
              <a:defRPr/>
            </a:lvl1pPr>
            <a:lvl2pPr indent="-342900" lvl="1" marL="9144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○"/>
              <a:defRPr/>
            </a:lvl2pPr>
            <a:lvl3pPr indent="-342900" lvl="2" marL="1371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55" name="Google Shape;155;g33c5e6117b1_0_863"/>
          <p:cNvSpPr txBox="1"/>
          <p:nvPr>
            <p:ph idx="10" type="dt"/>
          </p:nvPr>
        </p:nvSpPr>
        <p:spPr>
          <a:xfrm>
            <a:off x="617221" y="9330803"/>
            <a:ext cx="13908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6" name="Google Shape;156;g33c5e6117b1_0_863"/>
          <p:cNvSpPr txBox="1"/>
          <p:nvPr>
            <p:ph idx="11" type="ftr"/>
          </p:nvPr>
        </p:nvSpPr>
        <p:spPr>
          <a:xfrm>
            <a:off x="2073480" y="9330803"/>
            <a:ext cx="27129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157" name="Google Shape;157;g33c5e6117b1_0_863"/>
          <p:cNvSpPr txBox="1"/>
          <p:nvPr>
            <p:ph idx="12" type="sldNum"/>
          </p:nvPr>
        </p:nvSpPr>
        <p:spPr>
          <a:xfrm>
            <a:off x="5569009" y="9330803"/>
            <a:ext cx="738000" cy="5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0" lvl="0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1pPr>
            <a:lvl2pPr indent="0" lvl="1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2pPr>
            <a:lvl3pPr indent="0" lvl="2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3pPr>
            <a:lvl4pPr indent="0" lvl="3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4pPr>
            <a:lvl5pPr indent="0" lvl="4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5pPr>
            <a:lvl6pPr indent="0" lvl="5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6pPr>
            <a:lvl7pPr indent="0" lvl="6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7pPr>
            <a:lvl8pPr indent="0" lvl="7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8pPr>
            <a:lvl9pPr indent="0" lvl="8" mar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33725cf245a_0_52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g33725cf245a_0_52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" name="Google Shape;25;g33725cf245a_0_52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33725cf245a_0_56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g33725cf245a_0_56"/>
          <p:cNvSpPr txBox="1"/>
          <p:nvPr>
            <p:ph idx="1" type="body"/>
          </p:nvPr>
        </p:nvSpPr>
        <p:spPr>
          <a:xfrm>
            <a:off x="233775" y="2219581"/>
            <a:ext cx="30000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g33725cf245a_0_56"/>
          <p:cNvSpPr txBox="1"/>
          <p:nvPr>
            <p:ph idx="2" type="body"/>
          </p:nvPr>
        </p:nvSpPr>
        <p:spPr>
          <a:xfrm>
            <a:off x="3624300" y="2219581"/>
            <a:ext cx="30000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g33725cf245a_0_56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g33725cf245a_0_61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3" name="Google Shape;33;g33725cf245a_0_6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g33725cf245a_0_64"/>
          <p:cNvSpPr txBox="1"/>
          <p:nvPr>
            <p:ph type="title"/>
          </p:nvPr>
        </p:nvSpPr>
        <p:spPr>
          <a:xfrm>
            <a:off x="233775" y="1070044"/>
            <a:ext cx="2106000" cy="1455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6" name="Google Shape;36;g33725cf245a_0_64"/>
          <p:cNvSpPr txBox="1"/>
          <p:nvPr>
            <p:ph idx="1" type="body"/>
          </p:nvPr>
        </p:nvSpPr>
        <p:spPr>
          <a:xfrm>
            <a:off x="233775" y="2676267"/>
            <a:ext cx="2106000" cy="61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7" name="Google Shape;37;g33725cf245a_0_64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33725cf245a_0_68"/>
          <p:cNvSpPr txBox="1"/>
          <p:nvPr>
            <p:ph type="title"/>
          </p:nvPr>
        </p:nvSpPr>
        <p:spPr>
          <a:xfrm>
            <a:off x="367688" y="866956"/>
            <a:ext cx="4776000" cy="787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0" name="Google Shape;40;g33725cf245a_0_68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g33725cf245a_0_71"/>
          <p:cNvSpPr/>
          <p:nvPr/>
        </p:nvSpPr>
        <p:spPr>
          <a:xfrm>
            <a:off x="3429000" y="-241"/>
            <a:ext cx="3429000" cy="990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g33725cf245a_0_71"/>
          <p:cNvSpPr txBox="1"/>
          <p:nvPr>
            <p:ph type="title"/>
          </p:nvPr>
        </p:nvSpPr>
        <p:spPr>
          <a:xfrm>
            <a:off x="199125" y="2375004"/>
            <a:ext cx="3033900" cy="285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4" name="Google Shape;44;g33725cf245a_0_71"/>
          <p:cNvSpPr txBox="1"/>
          <p:nvPr>
            <p:ph idx="1" type="subTitle"/>
          </p:nvPr>
        </p:nvSpPr>
        <p:spPr>
          <a:xfrm>
            <a:off x="199125" y="5398515"/>
            <a:ext cx="3033900" cy="237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5" name="Google Shape;45;g33725cf245a_0_71"/>
          <p:cNvSpPr txBox="1"/>
          <p:nvPr>
            <p:ph idx="2" type="body"/>
          </p:nvPr>
        </p:nvSpPr>
        <p:spPr>
          <a:xfrm>
            <a:off x="3704625" y="1394515"/>
            <a:ext cx="2877900" cy="711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" name="Google Shape;46;g33725cf245a_0_7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g33725cf245a_0_41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g33725cf245a_0_41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g33725cf245a_0_41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3aed058302_0_529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8" name="Google Shape;58;g33aed058302_0_529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9" name="Google Shape;59;g33aed058302_0_529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3c5e6117b1_0_818"/>
          <p:cNvSpPr txBox="1"/>
          <p:nvPr>
            <p:ph type="title"/>
          </p:nvPr>
        </p:nvSpPr>
        <p:spPr>
          <a:xfrm>
            <a:off x="233775" y="857085"/>
            <a:ext cx="6390300" cy="11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09" name="Google Shape;109;g33c5e6117b1_0_818"/>
          <p:cNvSpPr txBox="1"/>
          <p:nvPr>
            <p:ph idx="1" type="body"/>
          </p:nvPr>
        </p:nvSpPr>
        <p:spPr>
          <a:xfrm>
            <a:off x="233775" y="2219581"/>
            <a:ext cx="6390300" cy="6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400"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 sz="1400"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0" name="Google Shape;110;g33c5e6117b1_0_818"/>
          <p:cNvSpPr txBox="1"/>
          <p:nvPr>
            <p:ph idx="12" type="sldNum"/>
          </p:nvPr>
        </p:nvSpPr>
        <p:spPr>
          <a:xfrm>
            <a:off x="6354343" y="8981010"/>
            <a:ext cx="4116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32.png"/><Relationship Id="rId10" Type="http://schemas.openxmlformats.org/officeDocument/2006/relationships/image" Target="../media/image12.png"/><Relationship Id="rId13" Type="http://schemas.openxmlformats.org/officeDocument/2006/relationships/image" Target="../media/image5.png"/><Relationship Id="rId12" Type="http://schemas.openxmlformats.org/officeDocument/2006/relationships/hyperlink" Target="https://sheltercluster.org/palestine/documents/esk-shelter-kit-construction-video" TargetMode="External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5" Type="http://schemas.openxmlformats.org/officeDocument/2006/relationships/image" Target="../media/image13.png"/><Relationship Id="rId14" Type="http://schemas.openxmlformats.org/officeDocument/2006/relationships/image" Target="../media/image4.png"/><Relationship Id="rId17" Type="http://schemas.openxmlformats.org/officeDocument/2006/relationships/image" Target="../media/image9.png"/><Relationship Id="rId16" Type="http://schemas.openxmlformats.org/officeDocument/2006/relationships/image" Target="../media/image6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1.png"/><Relationship Id="rId8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4.png"/><Relationship Id="rId10" Type="http://schemas.openxmlformats.org/officeDocument/2006/relationships/image" Target="../media/image5.png"/><Relationship Id="rId13" Type="http://schemas.openxmlformats.org/officeDocument/2006/relationships/image" Target="../media/image6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jpg"/><Relationship Id="rId4" Type="http://schemas.openxmlformats.org/officeDocument/2006/relationships/image" Target="../media/image18.png"/><Relationship Id="rId9" Type="http://schemas.openxmlformats.org/officeDocument/2006/relationships/image" Target="../media/image19.jpg"/><Relationship Id="rId5" Type="http://schemas.openxmlformats.org/officeDocument/2006/relationships/image" Target="../media/image17.png"/><Relationship Id="rId6" Type="http://schemas.openxmlformats.org/officeDocument/2006/relationships/image" Target="../media/image14.png"/><Relationship Id="rId7" Type="http://schemas.openxmlformats.org/officeDocument/2006/relationships/image" Target="../media/image23.png"/><Relationship Id="rId8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4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37.png"/><Relationship Id="rId9" Type="http://schemas.openxmlformats.org/officeDocument/2006/relationships/image" Target="../media/image5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27.png"/><Relationship Id="rId8" Type="http://schemas.openxmlformats.org/officeDocument/2006/relationships/image" Target="../media/image2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png"/><Relationship Id="rId4" Type="http://schemas.openxmlformats.org/officeDocument/2006/relationships/image" Target="../media/image44.png"/><Relationship Id="rId9" Type="http://schemas.openxmlformats.org/officeDocument/2006/relationships/image" Target="../media/image13.png"/><Relationship Id="rId5" Type="http://schemas.openxmlformats.org/officeDocument/2006/relationships/image" Target="../media/image38.png"/><Relationship Id="rId6" Type="http://schemas.openxmlformats.org/officeDocument/2006/relationships/image" Target="../media/image31.png"/><Relationship Id="rId7" Type="http://schemas.openxmlformats.org/officeDocument/2006/relationships/image" Target="../media/image5.png"/><Relationship Id="rId8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png"/><Relationship Id="rId4" Type="http://schemas.openxmlformats.org/officeDocument/2006/relationships/image" Target="../media/image5.png"/><Relationship Id="rId9" Type="http://schemas.openxmlformats.org/officeDocument/2006/relationships/image" Target="../media/image35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33.png"/><Relationship Id="rId8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45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1.png"/><Relationship Id="rId5" Type="http://schemas.openxmlformats.org/officeDocument/2006/relationships/image" Target="../media/image4.png"/><Relationship Id="rId6" Type="http://schemas.openxmlformats.org/officeDocument/2006/relationships/image" Target="../media/image13.png"/><Relationship Id="rId7" Type="http://schemas.openxmlformats.org/officeDocument/2006/relationships/image" Target="../media/image39.png"/><Relationship Id="rId8" Type="http://schemas.openxmlformats.org/officeDocument/2006/relationships/image" Target="../media/image4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3.png"/><Relationship Id="rId10" Type="http://schemas.openxmlformats.org/officeDocument/2006/relationships/image" Target="../media/image4.png"/><Relationship Id="rId1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9" Type="http://schemas.openxmlformats.org/officeDocument/2006/relationships/image" Target="../media/image5.png"/><Relationship Id="rId5" Type="http://schemas.openxmlformats.org/officeDocument/2006/relationships/image" Target="../media/image12.png"/><Relationship Id="rId6" Type="http://schemas.openxmlformats.org/officeDocument/2006/relationships/image" Target="../media/image49.png"/><Relationship Id="rId7" Type="http://schemas.openxmlformats.org/officeDocument/2006/relationships/image" Target="../media/image48.png"/><Relationship Id="rId8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g33c5e6117b1_0_78"/>
          <p:cNvPicPr preferRelativeResize="0"/>
          <p:nvPr/>
        </p:nvPicPr>
        <p:blipFill rotWithShape="1">
          <a:blip r:embed="rId3">
            <a:alphaModFix/>
          </a:blip>
          <a:srcRect b="-1700" l="-1420" r="1419" t="1700"/>
          <a:stretch/>
        </p:blipFill>
        <p:spPr>
          <a:xfrm rot="-2387034">
            <a:off x="5481040" y="6742016"/>
            <a:ext cx="817044" cy="817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g33c5e6117b1_0_78"/>
          <p:cNvPicPr preferRelativeResize="0"/>
          <p:nvPr/>
        </p:nvPicPr>
        <p:blipFill rotWithShape="1">
          <a:blip r:embed="rId4">
            <a:alphaModFix/>
          </a:blip>
          <a:srcRect b="16998" l="0" r="0" t="18783"/>
          <a:stretch/>
        </p:blipFill>
        <p:spPr>
          <a:xfrm>
            <a:off x="5599750" y="6214560"/>
            <a:ext cx="986499" cy="63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g33c5e6117b1_0_78"/>
          <p:cNvPicPr preferRelativeResize="0"/>
          <p:nvPr/>
        </p:nvPicPr>
        <p:blipFill rotWithShape="1">
          <a:blip r:embed="rId5">
            <a:alphaModFix/>
          </a:blip>
          <a:srcRect b="11897" l="0" r="0" t="8895"/>
          <a:stretch/>
        </p:blipFill>
        <p:spPr>
          <a:xfrm>
            <a:off x="5520550" y="4827585"/>
            <a:ext cx="738000" cy="5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g33c5e6117b1_0_78"/>
          <p:cNvPicPr preferRelativeResize="0"/>
          <p:nvPr/>
        </p:nvPicPr>
        <p:blipFill rotWithShape="1">
          <a:blip r:embed="rId6">
            <a:alphaModFix/>
          </a:blip>
          <a:srcRect b="21994" l="4006" r="7348" t="20094"/>
          <a:stretch/>
        </p:blipFill>
        <p:spPr>
          <a:xfrm>
            <a:off x="5485904" y="4193672"/>
            <a:ext cx="807279" cy="5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33c5e6117b1_0_7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192799" y="3393696"/>
            <a:ext cx="1393450" cy="72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g33c5e6117b1_0_78"/>
          <p:cNvPicPr preferRelativeResize="0"/>
          <p:nvPr/>
        </p:nvPicPr>
        <p:blipFill rotWithShape="1">
          <a:blip r:embed="rId8">
            <a:alphaModFix/>
          </a:blip>
          <a:srcRect b="9507" l="41707" r="0" t="38708"/>
          <a:stretch/>
        </p:blipFill>
        <p:spPr>
          <a:xfrm>
            <a:off x="5396273" y="2579997"/>
            <a:ext cx="986496" cy="58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g33c5e6117b1_0_7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225828" y="5624757"/>
            <a:ext cx="1327450" cy="418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g33c5e6117b1_0_7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62075" y="8742093"/>
            <a:ext cx="651018" cy="65101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0" name="Google Shape;170;g33c5e6117b1_0_78"/>
          <p:cNvGraphicFramePr/>
          <p:nvPr/>
        </p:nvGraphicFramePr>
        <p:xfrm>
          <a:off x="135613" y="74557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{7355E8C6-54A5-4E96-AEE8-E490284AF703}</a:tableStyleId>
              </a:tblPr>
              <a:tblGrid>
                <a:gridCol w="3725175"/>
                <a:gridCol w="590450"/>
                <a:gridCol w="606275"/>
                <a:gridCol w="1664850"/>
              </a:tblGrid>
              <a:tr h="302300">
                <a:tc gridSpan="4"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المكونات الاختيارية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</a:tr>
              <a:tr h="692050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لوح خشبي (خشب مضغوط أو OSB)،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بسمك تقريبي 1 سم، يُستخدم في إنشاء العوارض، الجمالونات، الأبواب، التدعيم، الأرضيات المرتفعة، والكسوة الداخلية.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3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84400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مشمع</a:t>
                      </a: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 بلاستيكي بسمك 0.3 ملم،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تُباع على شكل لفافة تصل مساحتها إلى 50 متر مربع لكل مأوى، مع عرض أدنى يبلغ 4 أمتار.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متر مربّع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50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1" name="Google Shape;171;g33c5e6117b1_0_78"/>
          <p:cNvPicPr preferRelativeResize="0"/>
          <p:nvPr/>
        </p:nvPicPr>
        <p:blipFill rotWithShape="1">
          <a:blip r:embed="rId11">
            <a:alphaModFix/>
          </a:blip>
          <a:srcRect b="43543" l="46728" r="5481" t="26285"/>
          <a:stretch/>
        </p:blipFill>
        <p:spPr>
          <a:xfrm>
            <a:off x="5462075" y="7946493"/>
            <a:ext cx="738000" cy="58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33c5e6117b1_0_78"/>
          <p:cNvSpPr txBox="1"/>
          <p:nvPr/>
        </p:nvSpPr>
        <p:spPr>
          <a:xfrm>
            <a:off x="135675" y="675122"/>
            <a:ext cx="6586800" cy="9384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1155CC"/>
                </a:solidFill>
              </a:rPr>
              <a:t>يشير هذا الدليل إلى تقنيات تجميع المأوى ولا يصف تصميمًا محددًا للمأوى. يتم تشجيع الشركاء على تعديل الكميات الواردة أدناه بناءً على المواد والموارد والمساحة المتاحة لهم. </a:t>
            </a:r>
            <a:endParaRPr sz="1200">
              <a:solidFill>
                <a:srgbClr val="1155CC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55CC"/>
                </a:solidFill>
              </a:rPr>
              <a:t>للاطلاع على عرض توضيحي بالفيديو، يرجى الرجوع إلى</a:t>
            </a:r>
            <a:endParaRPr sz="1200">
              <a:solidFill>
                <a:srgbClr val="1155CC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en-GB" sz="1200">
                <a:solidFill>
                  <a:srgbClr val="1155CC"/>
                </a:solidFill>
              </a:rPr>
              <a:t> </a:t>
            </a:r>
            <a:r>
              <a:rPr lang="en-GB" sz="1200" u="sng">
                <a:solidFill>
                  <a:schemeClr val="accent5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ESK: Shelter Kit Construction Video | Shelter Cluster</a:t>
            </a:r>
            <a:endParaRPr sz="13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73" name="Google Shape;173;g33c5e6117b1_0_78"/>
          <p:cNvGraphicFramePr/>
          <p:nvPr/>
        </p:nvGraphicFramePr>
        <p:xfrm>
          <a:off x="135613" y="16932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{7355E8C6-54A5-4E96-AEE8-E490284AF703}</a:tableStyleId>
              </a:tblPr>
              <a:tblGrid>
                <a:gridCol w="3725175"/>
                <a:gridCol w="590450"/>
                <a:gridCol w="606275"/>
                <a:gridCol w="1664950"/>
              </a:tblGrid>
              <a:tr h="231400">
                <a:tc gridSpan="4">
                  <a:txBody>
                    <a:bodyPr/>
                    <a:lstStyle/>
                    <a:p>
                      <a:pPr indent="0" lvl="0" marL="0" rtl="1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المكونات الأساسية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3F3F3"/>
                    </a:solidFill>
                  </a:tcPr>
                </a:tc>
                <a:tc hMerge="1"/>
                <a:tc hMerge="1"/>
                <a:tc hMerge="1"/>
              </a:tr>
              <a:tr h="32992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المكوّن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الوحدة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الكمية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n-GB">
                          <a:solidFill>
                            <a:srgbClr val="1155CC"/>
                          </a:solidFill>
                        </a:rPr>
                        <a:t>صورة توضيحية</a:t>
                      </a:r>
                      <a:endParaRPr b="1" sz="12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667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الخشب الغير المعالج،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الضروري لإنشاء الإطار، يجب أن يكون طوله لا يقل عن 2.4 متر. هذا الدليل يناسب مقطع العرضي 5 سم × 2.5 سم.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114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362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الأغطية المشمعة،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مصنوعة من البلاستيك المنسوج، متوفرة بأحجام 6×4 أمتار، 5×4 أمتار، أو على شكل لفافة بعرض 4 أمتار. يمكن استخدامها للسقف، والجدران، والأرضيات.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3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192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المسامير،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مسامير بطول 5 سم لتوصيل الخشب، تُستخدم في الوصلات الهيكلية وتثبيت الألواح.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كجم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1.6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400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الحبل،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بطول لا يقل عن 30 مترًا، يأتي في لفافة، بسُمك 6 ملم.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م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30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5942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المنشار اليدوي،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بطول إجمالي 60 سم، مخصص لقطع الخشب، بجودة عالية، مُصلَّب ومقوَّى بأسنان مضبوطة، ومقبض غير قابل للكسر.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2-3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67200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شريط قياس،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بطول 3 أمتار، مدرج بالسنتيمترات.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1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87175">
                <a:tc>
                  <a:txBody>
                    <a:bodyPr/>
                    <a:lstStyle/>
                    <a:p>
                      <a:pPr indent="0" lvl="0" marL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GB" u="sng">
                          <a:solidFill>
                            <a:srgbClr val="1155CC"/>
                          </a:solidFill>
                        </a:rPr>
                        <a:t>المطرقة،</a:t>
                      </a:r>
                      <a:r>
                        <a:rPr lang="en-GB">
                          <a:solidFill>
                            <a:srgbClr val="1155CC"/>
                          </a:solidFill>
                        </a:rPr>
                        <a:t> بمقبض معدني أو من الألياف الزجاجية.</a:t>
                      </a:r>
                      <a:endParaRPr b="1" sz="1100" u="sng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1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GB" sz="1200">
                          <a:solidFill>
                            <a:srgbClr val="1155CC"/>
                          </a:solidFill>
                        </a:rPr>
                        <a:t>قطع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100">
                          <a:solidFill>
                            <a:srgbClr val="1155CC"/>
                          </a:solidFill>
                        </a:rPr>
                        <a:t>1</a:t>
                      </a:r>
                      <a:endParaRPr sz="1100">
                        <a:solidFill>
                          <a:srgbClr val="1155CC"/>
                        </a:solidFill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A86E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4" name="Google Shape;174;g33c5e6117b1_0_7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33c5e6117b1_0_78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sp>
        <p:nvSpPr>
          <p:cNvPr id="176" name="Google Shape;176;g33c5e6117b1_0_78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177" name="Google Shape;177;g33c5e6117b1_0_7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g33c5e6117b1_0_78"/>
          <p:cNvPicPr preferRelativeResize="0"/>
          <p:nvPr/>
        </p:nvPicPr>
        <p:blipFill rotWithShape="1">
          <a:blip r:embed="rId15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g33c5e6117b1_0_78"/>
          <p:cNvPicPr preferRelativeResize="0"/>
          <p:nvPr/>
        </p:nvPicPr>
        <p:blipFill rotWithShape="1">
          <a:blip r:embed="rId16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g33c5e6117b1_0_78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77450" y="45764"/>
            <a:ext cx="2204951" cy="5845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33c5e6117b1_0_78"/>
          <p:cNvSpPr txBox="1"/>
          <p:nvPr/>
        </p:nvSpPr>
        <p:spPr>
          <a:xfrm>
            <a:off x="3574825" y="-176700"/>
            <a:ext cx="3351300" cy="82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400"/>
              <a:buFont typeface="Play"/>
              <a:buNone/>
            </a:pPr>
            <a:r>
              <a:rPr b="1" lang="en-GB" sz="34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عدة مأوى الطوا</a:t>
            </a:r>
            <a:r>
              <a:rPr b="1" lang="en-GB" sz="3400">
                <a:solidFill>
                  <a:srgbClr val="980000"/>
                </a:solidFill>
                <a:latin typeface="Play"/>
                <a:ea typeface="Play"/>
                <a:cs typeface="Play"/>
                <a:sym typeface="Play"/>
              </a:rPr>
              <a:t>رئ</a:t>
            </a:r>
            <a:endParaRPr b="1" i="0" sz="3400" u="none" cap="none" strike="noStrike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3c5e6117b1_0_157"/>
          <p:cNvSpPr/>
          <p:nvPr/>
        </p:nvSpPr>
        <p:spPr>
          <a:xfrm>
            <a:off x="193125" y="7762000"/>
            <a:ext cx="3991800" cy="176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525" lIns="83525" spcFirstLastPara="1" rIns="83525" wrap="square" tIns="83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sp>
        <p:nvSpPr>
          <p:cNvPr id="187" name="Google Shape;187;g33c5e6117b1_0_157"/>
          <p:cNvSpPr/>
          <p:nvPr/>
        </p:nvSpPr>
        <p:spPr>
          <a:xfrm>
            <a:off x="4312648" y="7761993"/>
            <a:ext cx="2386500" cy="17649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83525" lIns="83525" spcFirstLastPara="1" rIns="83525" wrap="square" tIns="835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</p:txBody>
      </p:sp>
      <p:pic>
        <p:nvPicPr>
          <p:cNvPr id="188" name="Google Shape;188;g33c5e6117b1_0_157"/>
          <p:cNvPicPr preferRelativeResize="0"/>
          <p:nvPr/>
        </p:nvPicPr>
        <p:blipFill rotWithShape="1">
          <a:blip r:embed="rId3">
            <a:alphaModFix/>
          </a:blip>
          <a:srcRect b="11073" l="0" r="0" t="13596"/>
          <a:stretch/>
        </p:blipFill>
        <p:spPr>
          <a:xfrm>
            <a:off x="-28730" y="4586425"/>
            <a:ext cx="2921005" cy="155577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33c5e6117b1_0_157"/>
          <p:cNvSpPr/>
          <p:nvPr/>
        </p:nvSpPr>
        <p:spPr>
          <a:xfrm>
            <a:off x="193131" y="394220"/>
            <a:ext cx="6503100" cy="73008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90" name="Google Shape;190;g33c5e6117b1_0_157"/>
          <p:cNvPicPr preferRelativeResize="0"/>
          <p:nvPr/>
        </p:nvPicPr>
        <p:blipFill rotWithShape="1">
          <a:blip r:embed="rId4">
            <a:alphaModFix/>
          </a:blip>
          <a:srcRect b="0" l="5177" r="0" t="0"/>
          <a:stretch/>
        </p:blipFill>
        <p:spPr>
          <a:xfrm>
            <a:off x="2322750" y="4216100"/>
            <a:ext cx="4116352" cy="306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33c5e6117b1_0_157"/>
          <p:cNvPicPr preferRelativeResize="0"/>
          <p:nvPr/>
        </p:nvPicPr>
        <p:blipFill rotWithShape="1">
          <a:blip r:embed="rId5">
            <a:alphaModFix/>
          </a:blip>
          <a:srcRect b="67642" l="3330" r="25968" t="2421"/>
          <a:stretch/>
        </p:blipFill>
        <p:spPr>
          <a:xfrm>
            <a:off x="364387" y="2624443"/>
            <a:ext cx="2475081" cy="1482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33c5e6117b1_0_157"/>
          <p:cNvPicPr preferRelativeResize="0"/>
          <p:nvPr/>
        </p:nvPicPr>
        <p:blipFill rotWithShape="1">
          <a:blip r:embed="rId6">
            <a:alphaModFix/>
          </a:blip>
          <a:srcRect b="0" l="11578" r="74817" t="74106"/>
          <a:stretch/>
        </p:blipFill>
        <p:spPr>
          <a:xfrm>
            <a:off x="3784050" y="438023"/>
            <a:ext cx="1569623" cy="208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33c5e6117b1_0_157"/>
          <p:cNvPicPr preferRelativeResize="0"/>
          <p:nvPr/>
        </p:nvPicPr>
        <p:blipFill rotWithShape="1">
          <a:blip r:embed="rId7">
            <a:alphaModFix/>
          </a:blip>
          <a:srcRect b="67216" l="-1816" r="26110" t="727"/>
          <a:stretch/>
        </p:blipFill>
        <p:spPr>
          <a:xfrm>
            <a:off x="116670" y="496963"/>
            <a:ext cx="2630170" cy="157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g33c5e6117b1_0_157"/>
          <p:cNvPicPr preferRelativeResize="0"/>
          <p:nvPr/>
        </p:nvPicPr>
        <p:blipFill rotWithShape="1">
          <a:blip r:embed="rId6">
            <a:alphaModFix/>
          </a:blip>
          <a:srcRect b="43369" l="56255" r="30140" t="41833"/>
          <a:stretch/>
        </p:blipFill>
        <p:spPr>
          <a:xfrm>
            <a:off x="399538" y="8662699"/>
            <a:ext cx="932951" cy="709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33c5e6117b1_0_157"/>
          <p:cNvPicPr preferRelativeResize="0"/>
          <p:nvPr/>
        </p:nvPicPr>
        <p:blipFill rotWithShape="1">
          <a:blip r:embed="rId6">
            <a:alphaModFix/>
          </a:blip>
          <a:srcRect b="25943" l="14353" r="72042" t="44568"/>
          <a:stretch/>
        </p:blipFill>
        <p:spPr>
          <a:xfrm rot="-7748443">
            <a:off x="1592772" y="8158348"/>
            <a:ext cx="932957" cy="141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33c5e6117b1_0_157"/>
          <p:cNvPicPr preferRelativeResize="0"/>
          <p:nvPr/>
        </p:nvPicPr>
        <p:blipFill rotWithShape="1">
          <a:blip r:embed="rId6">
            <a:alphaModFix/>
          </a:blip>
          <a:srcRect b="0" l="27493" r="58160" t="69606"/>
          <a:stretch/>
        </p:blipFill>
        <p:spPr>
          <a:xfrm>
            <a:off x="3090788" y="8027309"/>
            <a:ext cx="1097088" cy="1624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33c5e6117b1_0_157"/>
          <p:cNvPicPr preferRelativeResize="0"/>
          <p:nvPr/>
        </p:nvPicPr>
        <p:blipFill rotWithShape="1">
          <a:blip r:embed="rId8">
            <a:alphaModFix/>
          </a:blip>
          <a:srcRect b="64498" l="0" r="31271" t="0"/>
          <a:stretch/>
        </p:blipFill>
        <p:spPr>
          <a:xfrm>
            <a:off x="2772838" y="2402988"/>
            <a:ext cx="2128990" cy="1555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g33c5e6117b1_0_157"/>
          <p:cNvPicPr preferRelativeResize="0"/>
          <p:nvPr/>
        </p:nvPicPr>
        <p:blipFill rotWithShape="1">
          <a:blip r:embed="rId8">
            <a:alphaModFix/>
          </a:blip>
          <a:srcRect b="36490" l="1437" r="37646" t="36382"/>
          <a:stretch/>
        </p:blipFill>
        <p:spPr>
          <a:xfrm>
            <a:off x="4850927" y="2763343"/>
            <a:ext cx="1778473" cy="112045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33c5e6117b1_0_157"/>
          <p:cNvSpPr txBox="1"/>
          <p:nvPr>
            <p:ph type="title"/>
          </p:nvPr>
        </p:nvSpPr>
        <p:spPr>
          <a:xfrm>
            <a:off x="487131" y="58190"/>
            <a:ext cx="591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بناء ألواح الجدران</a:t>
            </a:r>
            <a:endParaRPr b="1" sz="18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200" name="Google Shape;200;g33c5e6117b1_0_157"/>
          <p:cNvCxnSpPr/>
          <p:nvPr/>
        </p:nvCxnSpPr>
        <p:spPr>
          <a:xfrm>
            <a:off x="1625215" y="653066"/>
            <a:ext cx="933000" cy="548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cxnSp>
        <p:nvCxnSpPr>
          <p:cNvPr id="201" name="Google Shape;201;g33c5e6117b1_0_157"/>
          <p:cNvCxnSpPr/>
          <p:nvPr/>
        </p:nvCxnSpPr>
        <p:spPr>
          <a:xfrm flipH="1">
            <a:off x="276858" y="603044"/>
            <a:ext cx="969300" cy="584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202" name="Google Shape;202;g33c5e6117b1_0_157"/>
          <p:cNvSpPr txBox="1"/>
          <p:nvPr/>
        </p:nvSpPr>
        <p:spPr>
          <a:xfrm rot="1885625">
            <a:off x="1858782" y="739843"/>
            <a:ext cx="655335" cy="230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a=2.4 m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33c5e6117b1_0_157"/>
          <p:cNvSpPr txBox="1"/>
          <p:nvPr/>
        </p:nvSpPr>
        <p:spPr>
          <a:xfrm rot="-1873604">
            <a:off x="440055" y="651649"/>
            <a:ext cx="694988" cy="2308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a= 2.4 m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04" name="Google Shape;204;g33c5e6117b1_0_157"/>
          <p:cNvCxnSpPr/>
          <p:nvPr/>
        </p:nvCxnSpPr>
        <p:spPr>
          <a:xfrm flipH="1">
            <a:off x="4312950" y="667550"/>
            <a:ext cx="388200" cy="275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05" name="Google Shape;205;g33c5e6117b1_0_157"/>
          <p:cNvSpPr txBox="1"/>
          <p:nvPr/>
        </p:nvSpPr>
        <p:spPr>
          <a:xfrm>
            <a:off x="4701150" y="521375"/>
            <a:ext cx="11619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الحافة الرفيعة</a:t>
            </a: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= 2.5 </a:t>
            </a: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سم</a:t>
            </a:r>
            <a:endParaRPr b="1"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6" name="Google Shape;206;g33c5e6117b1_0_157"/>
          <p:cNvGrpSpPr/>
          <p:nvPr/>
        </p:nvGrpSpPr>
        <p:grpSpPr>
          <a:xfrm>
            <a:off x="452900" y="2466200"/>
            <a:ext cx="2386575" cy="1417601"/>
            <a:chOff x="3594747" y="2700173"/>
            <a:chExt cx="2536211" cy="1506483"/>
          </a:xfrm>
        </p:grpSpPr>
        <p:pic>
          <p:nvPicPr>
            <p:cNvPr id="207" name="Google Shape;207;g33c5e6117b1_0_157"/>
            <p:cNvPicPr preferRelativeResize="0"/>
            <p:nvPr/>
          </p:nvPicPr>
          <p:blipFill rotWithShape="1">
            <a:blip r:embed="rId9">
              <a:alphaModFix/>
            </a:blip>
            <a:srcRect b="13353" l="7033" r="8428" t="15619"/>
            <a:stretch/>
          </p:blipFill>
          <p:spPr>
            <a:xfrm>
              <a:off x="3594747" y="2700173"/>
              <a:ext cx="2536211" cy="1506483"/>
            </a:xfrm>
            <a:prstGeom prst="rect">
              <a:avLst/>
            </a:prstGeom>
            <a:solidFill>
              <a:schemeClr val="accent2">
                <a:alpha val="49800"/>
              </a:schemeClr>
            </a:solidFill>
            <a:ln>
              <a:noFill/>
            </a:ln>
          </p:spPr>
        </p:pic>
        <p:cxnSp>
          <p:nvCxnSpPr>
            <p:cNvPr id="208" name="Google Shape;208;g33c5e6117b1_0_157"/>
            <p:cNvCxnSpPr/>
            <p:nvPr/>
          </p:nvCxnSpPr>
          <p:spPr>
            <a:xfrm>
              <a:off x="3720718" y="3445412"/>
              <a:ext cx="2289000" cy="144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209" name="Google Shape;209;g33c5e6117b1_0_157"/>
            <p:cNvCxnSpPr/>
            <p:nvPr/>
          </p:nvCxnSpPr>
          <p:spPr>
            <a:xfrm rot="10800000">
              <a:off x="4854451" y="2766944"/>
              <a:ext cx="28800" cy="135000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210" name="Google Shape;210;g33c5e6117b1_0_157"/>
          <p:cNvCxnSpPr/>
          <p:nvPr/>
        </p:nvCxnSpPr>
        <p:spPr>
          <a:xfrm flipH="1">
            <a:off x="4994933" y="1235657"/>
            <a:ext cx="387000" cy="188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11" name="Google Shape;211;g33c5e6117b1_0_157"/>
          <p:cNvSpPr txBox="1"/>
          <p:nvPr/>
        </p:nvSpPr>
        <p:spPr>
          <a:xfrm>
            <a:off x="5332850" y="1116425"/>
            <a:ext cx="7842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مسامير </a:t>
            </a: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سم</a:t>
            </a:r>
            <a:endParaRPr b="1"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2" name="Google Shape;212;g33c5e6117b1_0_157"/>
          <p:cNvCxnSpPr/>
          <p:nvPr/>
        </p:nvCxnSpPr>
        <p:spPr>
          <a:xfrm>
            <a:off x="364057" y="8944854"/>
            <a:ext cx="9837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13" name="Google Shape;213;g33c5e6117b1_0_157"/>
          <p:cNvSpPr txBox="1"/>
          <p:nvPr/>
        </p:nvSpPr>
        <p:spPr>
          <a:xfrm>
            <a:off x="624380" y="9285666"/>
            <a:ext cx="75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2.5cm</a:t>
            </a:r>
            <a:endParaRPr b="1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4" name="Google Shape;214;g33c5e6117b1_0_157"/>
          <p:cNvGrpSpPr/>
          <p:nvPr/>
        </p:nvGrpSpPr>
        <p:grpSpPr>
          <a:xfrm>
            <a:off x="759223" y="9287311"/>
            <a:ext cx="160800" cy="47287"/>
            <a:chOff x="1013876" y="5139205"/>
            <a:chExt cx="160800" cy="47287"/>
          </a:xfrm>
        </p:grpSpPr>
        <p:cxnSp>
          <p:nvCxnSpPr>
            <p:cNvPr id="215" name="Google Shape;215;g33c5e6117b1_0_157"/>
            <p:cNvCxnSpPr/>
            <p:nvPr/>
          </p:nvCxnSpPr>
          <p:spPr>
            <a:xfrm>
              <a:off x="1013876" y="51642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6" name="Google Shape;216;g33c5e6117b1_0_157"/>
            <p:cNvCxnSpPr/>
            <p:nvPr/>
          </p:nvCxnSpPr>
          <p:spPr>
            <a:xfrm>
              <a:off x="1013876" y="51405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17" name="Google Shape;217;g33c5e6117b1_0_157"/>
            <p:cNvCxnSpPr/>
            <p:nvPr/>
          </p:nvCxnSpPr>
          <p:spPr>
            <a:xfrm>
              <a:off x="1174541" y="51392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18" name="Google Shape;218;g33c5e6117b1_0_157"/>
          <p:cNvGrpSpPr/>
          <p:nvPr/>
        </p:nvGrpSpPr>
        <p:grpSpPr>
          <a:xfrm rot="5400000">
            <a:off x="840032" y="9092582"/>
            <a:ext cx="287012" cy="45604"/>
            <a:chOff x="1166276" y="5291605"/>
            <a:chExt cx="160800" cy="47287"/>
          </a:xfrm>
        </p:grpSpPr>
        <p:cxnSp>
          <p:nvCxnSpPr>
            <p:cNvPr id="219" name="Google Shape;219;g33c5e6117b1_0_157"/>
            <p:cNvCxnSpPr/>
            <p:nvPr/>
          </p:nvCxnSpPr>
          <p:spPr>
            <a:xfrm>
              <a:off x="1166276" y="53166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0" name="Google Shape;220;g33c5e6117b1_0_157"/>
            <p:cNvCxnSpPr/>
            <p:nvPr/>
          </p:nvCxnSpPr>
          <p:spPr>
            <a:xfrm>
              <a:off x="1166276" y="52929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1" name="Google Shape;221;g33c5e6117b1_0_157"/>
            <p:cNvCxnSpPr/>
            <p:nvPr/>
          </p:nvCxnSpPr>
          <p:spPr>
            <a:xfrm>
              <a:off x="1326941" y="52916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222" name="Google Shape;222;g33c5e6117b1_0_157"/>
          <p:cNvSpPr txBox="1"/>
          <p:nvPr/>
        </p:nvSpPr>
        <p:spPr>
          <a:xfrm rot="5400000">
            <a:off x="876177" y="9068663"/>
            <a:ext cx="4782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5cm</a:t>
            </a:r>
            <a:endParaRPr b="1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33c5e6117b1_0_157"/>
          <p:cNvSpPr txBox="1"/>
          <p:nvPr/>
        </p:nvSpPr>
        <p:spPr>
          <a:xfrm rot="-5400000">
            <a:off x="122301" y="8518528"/>
            <a:ext cx="7509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2.5cm</a:t>
            </a:r>
            <a:endParaRPr b="1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24" name="Google Shape;224;g33c5e6117b1_0_157"/>
          <p:cNvGrpSpPr/>
          <p:nvPr/>
        </p:nvGrpSpPr>
        <p:grpSpPr>
          <a:xfrm rot="-5400000">
            <a:off x="544068" y="8833825"/>
            <a:ext cx="144398" cy="61979"/>
            <a:chOff x="1013876" y="5139205"/>
            <a:chExt cx="160800" cy="47287"/>
          </a:xfrm>
        </p:grpSpPr>
        <p:cxnSp>
          <p:nvCxnSpPr>
            <p:cNvPr id="225" name="Google Shape;225;g33c5e6117b1_0_157"/>
            <p:cNvCxnSpPr/>
            <p:nvPr/>
          </p:nvCxnSpPr>
          <p:spPr>
            <a:xfrm>
              <a:off x="1013876" y="51642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6" name="Google Shape;226;g33c5e6117b1_0_157"/>
            <p:cNvCxnSpPr/>
            <p:nvPr/>
          </p:nvCxnSpPr>
          <p:spPr>
            <a:xfrm>
              <a:off x="1013876" y="51405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227" name="Google Shape;227;g33c5e6117b1_0_157"/>
            <p:cNvCxnSpPr/>
            <p:nvPr/>
          </p:nvCxnSpPr>
          <p:spPr>
            <a:xfrm>
              <a:off x="1174541" y="51392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228" name="Google Shape;228;g33c5e6117b1_0_157"/>
          <p:cNvGrpSpPr/>
          <p:nvPr/>
        </p:nvGrpSpPr>
        <p:grpSpPr>
          <a:xfrm>
            <a:off x="5058095" y="4546850"/>
            <a:ext cx="1112084" cy="736978"/>
            <a:chOff x="5554419" y="4535491"/>
            <a:chExt cx="700349" cy="464121"/>
          </a:xfrm>
        </p:grpSpPr>
        <p:sp>
          <p:nvSpPr>
            <p:cNvPr id="229" name="Google Shape;229;g33c5e6117b1_0_157"/>
            <p:cNvSpPr txBox="1"/>
            <p:nvPr/>
          </p:nvSpPr>
          <p:spPr>
            <a:xfrm rot="1704892">
              <a:off x="5711562" y="4782922"/>
              <a:ext cx="336659" cy="14538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30 cm</a:t>
              </a:r>
              <a:endParaRPr b="1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230" name="Google Shape;230;g33c5e6117b1_0_157"/>
            <p:cNvCxnSpPr/>
            <p:nvPr/>
          </p:nvCxnSpPr>
          <p:spPr>
            <a:xfrm>
              <a:off x="5705965" y="4836616"/>
              <a:ext cx="181500" cy="996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  <p:cxnSp>
          <p:nvCxnSpPr>
            <p:cNvPr id="231" name="Google Shape;231;g33c5e6117b1_0_157"/>
            <p:cNvCxnSpPr/>
            <p:nvPr/>
          </p:nvCxnSpPr>
          <p:spPr>
            <a:xfrm flipH="1">
              <a:off x="5554419" y="4647480"/>
              <a:ext cx="228300" cy="139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32" name="Google Shape;232;g33c5e6117b1_0_157"/>
            <p:cNvSpPr txBox="1"/>
            <p:nvPr/>
          </p:nvSpPr>
          <p:spPr>
            <a:xfrm>
              <a:off x="5722868" y="4535491"/>
              <a:ext cx="531900" cy="14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مسامير 5 سم</a:t>
              </a:r>
              <a:endParaRPr b="1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33" name="Google Shape;233;g33c5e6117b1_0_157"/>
          <p:cNvCxnSpPr/>
          <p:nvPr/>
        </p:nvCxnSpPr>
        <p:spPr>
          <a:xfrm>
            <a:off x="3101531" y="8792701"/>
            <a:ext cx="286800" cy="253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34" name="Google Shape;234;g33c5e6117b1_0_157"/>
          <p:cNvSpPr txBox="1"/>
          <p:nvPr/>
        </p:nvSpPr>
        <p:spPr>
          <a:xfrm>
            <a:off x="4373425" y="7785950"/>
            <a:ext cx="23094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يعمل القماش المشمع على تثبيت الإطار بشكل مربع ولذلك يجب أن يكون مشدوداً بإحكام، ولكن ليس بإحكام شديد بحيث يثني الخشب.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القماش المشمع مثبت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= اللوحة مثبتة بشكل مربع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= إزالة الدعامة المؤقتة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33c5e6117b1_0_157"/>
          <p:cNvSpPr txBox="1"/>
          <p:nvPr/>
        </p:nvSpPr>
        <p:spPr>
          <a:xfrm>
            <a:off x="287575" y="7811650"/>
            <a:ext cx="3432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صُمم الإطار على شكل مقطع على شكل حرف T مما يجعله قوياً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33c5e6117b1_0_157"/>
          <p:cNvSpPr txBox="1"/>
          <p:nvPr/>
        </p:nvSpPr>
        <p:spPr>
          <a:xfrm>
            <a:off x="2457839" y="8617025"/>
            <a:ext cx="61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شد القماش المشمع بإحكام</a:t>
            </a:r>
            <a:endParaRPr b="1"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7" name="Google Shape;237;g33c5e6117b1_0_157"/>
          <p:cNvCxnSpPr/>
          <p:nvPr/>
        </p:nvCxnSpPr>
        <p:spPr>
          <a:xfrm flipH="1">
            <a:off x="2089331" y="8864841"/>
            <a:ext cx="511200" cy="147000"/>
          </a:xfrm>
          <a:prstGeom prst="curvedConnector3">
            <a:avLst>
              <a:gd fmla="val 50011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38" name="Google Shape;238;g33c5e6117b1_0_157"/>
          <p:cNvSpPr txBox="1"/>
          <p:nvPr/>
        </p:nvSpPr>
        <p:spPr>
          <a:xfrm>
            <a:off x="4634675" y="2990463"/>
            <a:ext cx="433200" cy="2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veat"/>
              <a:buNone/>
            </a:pPr>
            <a:r>
              <a:rPr b="1" lang="en-GB" sz="900">
                <a:latin typeface="Calibri"/>
                <a:ea typeface="Calibri"/>
                <a:cs typeface="Calibri"/>
                <a:sym typeface="Calibri"/>
              </a:rPr>
              <a:t>اقلبها</a:t>
            </a:r>
            <a:endParaRPr b="1" sz="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9" name="Google Shape;239;g33c5e6117b1_0_157"/>
          <p:cNvCxnSpPr/>
          <p:nvPr/>
        </p:nvCxnSpPr>
        <p:spPr>
          <a:xfrm>
            <a:off x="174000" y="198112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g33c5e6117b1_0_157"/>
          <p:cNvCxnSpPr/>
          <p:nvPr/>
        </p:nvCxnSpPr>
        <p:spPr>
          <a:xfrm>
            <a:off x="174000" y="243832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1" name="Google Shape;241;g33c5e6117b1_0_157"/>
          <p:cNvSpPr txBox="1"/>
          <p:nvPr/>
        </p:nvSpPr>
        <p:spPr>
          <a:xfrm>
            <a:off x="145125" y="2025075"/>
            <a:ext cx="307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1. ضع قطع الأخشاب على الأرض، على الحافة الرفيعة.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g33c5e6117b1_0_157"/>
          <p:cNvSpPr txBox="1"/>
          <p:nvPr/>
        </p:nvSpPr>
        <p:spPr>
          <a:xfrm>
            <a:off x="3564725" y="2007413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2. تُثبت الأخشاب بالمسامير باستخدام مسامير 5 سم.</a:t>
            </a:r>
            <a:endParaRPr sz="14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g33c5e6117b1_0_157"/>
          <p:cNvCxnSpPr/>
          <p:nvPr/>
        </p:nvCxnSpPr>
        <p:spPr>
          <a:xfrm>
            <a:off x="190275" y="3902350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4" name="Google Shape;244;g33c5e6117b1_0_157"/>
          <p:cNvCxnSpPr/>
          <p:nvPr/>
        </p:nvCxnSpPr>
        <p:spPr>
          <a:xfrm>
            <a:off x="190275" y="445467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g33c5e6117b1_0_157"/>
          <p:cNvSpPr txBox="1"/>
          <p:nvPr/>
        </p:nvSpPr>
        <p:spPr>
          <a:xfrm>
            <a:off x="193125" y="3892188"/>
            <a:ext cx="307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للتحقق مما إذا كانت اللوحة مربعة: قم بقياس القياسين القطريين، يجب أن يكونا متساويين.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33c5e6117b1_0_157"/>
          <p:cNvSpPr txBox="1"/>
          <p:nvPr/>
        </p:nvSpPr>
        <p:spPr>
          <a:xfrm>
            <a:off x="3388325" y="3892200"/>
            <a:ext cx="3294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3. أضف دعامة مؤقتة، من أي حجم، لتثبيت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الإطار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 بشكل مربع ثم اقلبها لتثبيت القماش المشمع على الإطار.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7" name="Google Shape;247;g33c5e6117b1_0_157"/>
          <p:cNvCxnSpPr/>
          <p:nvPr/>
        </p:nvCxnSpPr>
        <p:spPr>
          <a:xfrm>
            <a:off x="186375" y="707417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g33c5e6117b1_0_157"/>
          <p:cNvSpPr txBox="1"/>
          <p:nvPr/>
        </p:nvSpPr>
        <p:spPr>
          <a:xfrm>
            <a:off x="35626" y="7020550"/>
            <a:ext cx="3221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4. يوضع القماش المشمع فوق الإطار. مع ترك 60 سم خارج الحافة السفلية للإطار، لتجنب الترشيح ولتسهيل التثبيت.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g33c5e6117b1_0_157"/>
          <p:cNvSpPr txBox="1"/>
          <p:nvPr/>
        </p:nvSpPr>
        <p:spPr>
          <a:xfrm>
            <a:off x="3564725" y="7041925"/>
            <a:ext cx="28374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5. ثبّت على عوارض الغطاء 5 × 2.5 سم بمسامير 5 سم كل 30 سم.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0" name="Google Shape;250;g33c5e6117b1_0_157"/>
          <p:cNvGrpSpPr/>
          <p:nvPr/>
        </p:nvGrpSpPr>
        <p:grpSpPr>
          <a:xfrm>
            <a:off x="1876975" y="4689275"/>
            <a:ext cx="1457328" cy="869400"/>
            <a:chOff x="3679818" y="4829030"/>
            <a:chExt cx="1178115" cy="702829"/>
          </a:xfrm>
        </p:grpSpPr>
        <p:cxnSp>
          <p:nvCxnSpPr>
            <p:cNvPr id="251" name="Google Shape;251;g33c5e6117b1_0_157"/>
            <p:cNvCxnSpPr/>
            <p:nvPr/>
          </p:nvCxnSpPr>
          <p:spPr>
            <a:xfrm>
              <a:off x="4165833" y="5016459"/>
              <a:ext cx="692100" cy="515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252" name="Google Shape;252;g33c5e6117b1_0_157"/>
            <p:cNvSpPr txBox="1"/>
            <p:nvPr/>
          </p:nvSpPr>
          <p:spPr>
            <a:xfrm>
              <a:off x="3679818" y="4829030"/>
              <a:ext cx="1029600" cy="18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تثبيت القماش المشمع</a:t>
              </a: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g33c5e6117b1_0_157"/>
          <p:cNvSpPr txBox="1"/>
          <p:nvPr/>
        </p:nvSpPr>
        <p:spPr>
          <a:xfrm rot="2211422">
            <a:off x="4627478" y="6509015"/>
            <a:ext cx="534660" cy="2309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60 cm</a:t>
            </a:r>
            <a:endParaRPr b="1"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4" name="Google Shape;254;g33c5e6117b1_0_157"/>
          <p:cNvCxnSpPr/>
          <p:nvPr/>
        </p:nvCxnSpPr>
        <p:spPr>
          <a:xfrm flipH="1">
            <a:off x="4385275" y="2602625"/>
            <a:ext cx="555900" cy="192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55" name="Google Shape;255;g33c5e6117b1_0_157"/>
          <p:cNvSpPr txBox="1"/>
          <p:nvPr/>
        </p:nvSpPr>
        <p:spPr>
          <a:xfrm>
            <a:off x="4738025" y="2488025"/>
            <a:ext cx="10638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تدعيم مؤقت</a:t>
            </a:r>
            <a:endParaRPr b="1"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6" name="Google Shape;256;g33c5e6117b1_0_157"/>
          <p:cNvCxnSpPr>
            <a:endCxn id="255" idx="2"/>
          </p:cNvCxnSpPr>
          <p:nvPr/>
        </p:nvCxnSpPr>
        <p:spPr>
          <a:xfrm flipH="1" rot="5400000">
            <a:off x="5092775" y="2895875"/>
            <a:ext cx="484800" cy="130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57" name="Google Shape;257;g33c5e6117b1_0_157"/>
          <p:cNvSpPr txBox="1"/>
          <p:nvPr/>
        </p:nvSpPr>
        <p:spPr>
          <a:xfrm rot="1801453">
            <a:off x="874766" y="1355275"/>
            <a:ext cx="282393" cy="230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g33c5e6117b1_0_157"/>
          <p:cNvSpPr txBox="1"/>
          <p:nvPr/>
        </p:nvSpPr>
        <p:spPr>
          <a:xfrm rot="-2462223">
            <a:off x="1918186" y="1552214"/>
            <a:ext cx="282387" cy="2309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g33c5e6117b1_0_157"/>
          <p:cNvSpPr txBox="1"/>
          <p:nvPr/>
        </p:nvSpPr>
        <p:spPr>
          <a:xfrm rot="3005119">
            <a:off x="1504990" y="2820602"/>
            <a:ext cx="282399" cy="230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33c5e6117b1_0_157"/>
          <p:cNvSpPr txBox="1"/>
          <p:nvPr/>
        </p:nvSpPr>
        <p:spPr>
          <a:xfrm rot="3005119">
            <a:off x="1513140" y="3394952"/>
            <a:ext cx="282399" cy="2308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g33c5e6117b1_0_157"/>
          <p:cNvSpPr txBox="1"/>
          <p:nvPr/>
        </p:nvSpPr>
        <p:spPr>
          <a:xfrm rot="714449">
            <a:off x="1950700" y="3054940"/>
            <a:ext cx="282070" cy="230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33c5e6117b1_0_157"/>
          <p:cNvSpPr txBox="1"/>
          <p:nvPr/>
        </p:nvSpPr>
        <p:spPr>
          <a:xfrm rot="267005">
            <a:off x="974157" y="3054950"/>
            <a:ext cx="282251" cy="230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//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g33c5e6117b1_0_157"/>
          <p:cNvSpPr txBox="1"/>
          <p:nvPr/>
        </p:nvSpPr>
        <p:spPr>
          <a:xfrm rot="1801453">
            <a:off x="1370679" y="1113775"/>
            <a:ext cx="282393" cy="2307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endParaRPr b="1" sz="90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4" name="Google Shape;264;g33c5e6117b1_0_157"/>
          <p:cNvCxnSpPr/>
          <p:nvPr/>
        </p:nvCxnSpPr>
        <p:spPr>
          <a:xfrm>
            <a:off x="4588925" y="6525475"/>
            <a:ext cx="368100" cy="286200"/>
          </a:xfrm>
          <a:prstGeom prst="straightConnector1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triangle"/>
            <a:tailEnd len="sm" w="sm" type="triangle"/>
          </a:ln>
        </p:spPr>
      </p:cxnSp>
      <p:cxnSp>
        <p:nvCxnSpPr>
          <p:cNvPr id="265" name="Google Shape;265;g33c5e6117b1_0_157"/>
          <p:cNvCxnSpPr/>
          <p:nvPr/>
        </p:nvCxnSpPr>
        <p:spPr>
          <a:xfrm>
            <a:off x="1593675" y="5964200"/>
            <a:ext cx="3144300" cy="758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266" name="Google Shape;266;g33c5e6117b1_0_1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g33c5e6117b1_0_157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sp>
        <p:nvSpPr>
          <p:cNvPr id="268" name="Google Shape;268;g33c5e6117b1_0_157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Calibri"/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69" name="Google Shape;269;g33c5e6117b1_0_15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g33c5e6117b1_0_157"/>
          <p:cNvPicPr preferRelativeResize="0"/>
          <p:nvPr/>
        </p:nvPicPr>
        <p:blipFill rotWithShape="1">
          <a:blip r:embed="rId12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33c5e6117b1_0_157"/>
          <p:cNvPicPr preferRelativeResize="0"/>
          <p:nvPr/>
        </p:nvPicPr>
        <p:blipFill rotWithShape="1">
          <a:blip r:embed="rId13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g33aed058302_0_43"/>
          <p:cNvPicPr preferRelativeResize="0"/>
          <p:nvPr/>
        </p:nvPicPr>
        <p:blipFill rotWithShape="1">
          <a:blip r:embed="rId3">
            <a:alphaModFix/>
          </a:blip>
          <a:srcRect b="22154" l="49909" r="0" t="0"/>
          <a:stretch/>
        </p:blipFill>
        <p:spPr>
          <a:xfrm>
            <a:off x="5373975" y="3583475"/>
            <a:ext cx="1675162" cy="184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g33aed058302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849" y="96553"/>
            <a:ext cx="3637202" cy="257162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g33aed058302_0_43"/>
          <p:cNvSpPr/>
          <p:nvPr/>
        </p:nvSpPr>
        <p:spPr>
          <a:xfrm>
            <a:off x="174475" y="338325"/>
            <a:ext cx="6503100" cy="92136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i="0" sz="1200" u="none" cap="none" strike="noStrik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g33aed058302_0_43"/>
          <p:cNvSpPr/>
          <p:nvPr/>
        </p:nvSpPr>
        <p:spPr>
          <a:xfrm>
            <a:off x="2737400" y="1487175"/>
            <a:ext cx="1559100" cy="883200"/>
          </a:xfrm>
          <a:prstGeom prst="wedgeRectCallout">
            <a:avLst>
              <a:gd fmla="val -73749" name="adj1"/>
              <a:gd fmla="val -19347" name="adj2"/>
            </a:avLst>
          </a:prstGeom>
          <a:solidFill>
            <a:schemeClr val="lt1"/>
          </a:solidFill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" name="Google Shape;280;g33aed058302_0_43"/>
          <p:cNvPicPr preferRelativeResize="0"/>
          <p:nvPr/>
        </p:nvPicPr>
        <p:blipFill rotWithShape="1">
          <a:blip r:embed="rId4">
            <a:alphaModFix/>
          </a:blip>
          <a:srcRect b="31923" l="51490" r="28852" t="47216"/>
          <a:stretch/>
        </p:blipFill>
        <p:spPr>
          <a:xfrm>
            <a:off x="2801850" y="1527229"/>
            <a:ext cx="932101" cy="69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g33aed058302_0_43"/>
          <p:cNvPicPr preferRelativeResize="0"/>
          <p:nvPr/>
        </p:nvPicPr>
        <p:blipFill rotWithShape="1">
          <a:blip r:embed="rId5">
            <a:alphaModFix/>
          </a:blip>
          <a:srcRect b="15546" l="0" r="0" t="24497"/>
          <a:stretch/>
        </p:blipFill>
        <p:spPr>
          <a:xfrm>
            <a:off x="-304775" y="3583463"/>
            <a:ext cx="4673450" cy="2097726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33aed058302_0_43"/>
          <p:cNvSpPr txBox="1"/>
          <p:nvPr/>
        </p:nvSpPr>
        <p:spPr>
          <a:xfrm>
            <a:off x="178350" y="5667550"/>
            <a:ext cx="3592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هل المأوى مربع؟ قم بقياس القُطْرَين، يجب أن يكونا متساويين.</a:t>
            </a:r>
            <a:endParaRPr b="1" sz="1200">
              <a:solidFill>
                <a:srgbClr val="1155CC"/>
              </a:solidFill>
            </a:endParaRPr>
          </a:p>
        </p:txBody>
      </p:sp>
      <p:sp>
        <p:nvSpPr>
          <p:cNvPr id="283" name="Google Shape;283;g33aed058302_0_43"/>
          <p:cNvSpPr txBox="1"/>
          <p:nvPr/>
        </p:nvSpPr>
        <p:spPr>
          <a:xfrm>
            <a:off x="178350" y="2440025"/>
            <a:ext cx="65031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يتم توصيل الألواح الجدارية معًا وهي لا تزال مسطحة على الأرض، حيث يتم استخدام الغطاء الخشبي (cover-batten) لضمان اتصال قوي.</a:t>
            </a:r>
            <a:endParaRPr b="1" sz="1200">
              <a:solidFill>
                <a:srgbClr val="1155CC"/>
              </a:solidFill>
            </a:endParaRPr>
          </a:p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بعد رفع اللوح الجداري إلى موضعه، يجب أيضًا تثبيت الدعامتين العموديتين معًا باستخدام المسامير لضمان المتانة والاستقرار.</a:t>
            </a:r>
            <a:endParaRPr b="1" sz="1200">
              <a:solidFill>
                <a:srgbClr val="1155CC"/>
              </a:solidFill>
            </a:endParaRPr>
          </a:p>
        </p:txBody>
      </p:sp>
      <p:sp>
        <p:nvSpPr>
          <p:cNvPr id="284" name="Google Shape;284;g33aed058302_0_43"/>
          <p:cNvSpPr txBox="1"/>
          <p:nvPr/>
        </p:nvSpPr>
        <p:spPr>
          <a:xfrm>
            <a:off x="1000100" y="3217250"/>
            <a:ext cx="20637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قم برفع الألواح معًا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g33aed058302_0_43"/>
          <p:cNvSpPr txBox="1"/>
          <p:nvPr/>
        </p:nvSpPr>
        <p:spPr>
          <a:xfrm>
            <a:off x="4207450" y="3217238"/>
            <a:ext cx="20637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توصيل الزوايا معًا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Google Shape;286;g33aed058302_0_43"/>
          <p:cNvPicPr preferRelativeResize="0"/>
          <p:nvPr/>
        </p:nvPicPr>
        <p:blipFill rotWithShape="1">
          <a:blip r:embed="rId6">
            <a:alphaModFix/>
          </a:blip>
          <a:srcRect b="45044" l="9779" r="11863" t="19394"/>
          <a:stretch/>
        </p:blipFill>
        <p:spPr>
          <a:xfrm>
            <a:off x="3751700" y="599438"/>
            <a:ext cx="1917307" cy="54042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33aed058302_0_43"/>
          <p:cNvSpPr txBox="1"/>
          <p:nvPr/>
        </p:nvSpPr>
        <p:spPr>
          <a:xfrm>
            <a:off x="4234450" y="5467438"/>
            <a:ext cx="20097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قم بتوصيل الزوايا بإحكام باستخدام:</a:t>
            </a:r>
            <a:endParaRPr i="0" sz="1000" u="none" cap="none" strike="noStrike">
              <a:solidFill>
                <a:srgbClr val="1155CC"/>
              </a:solidFill>
            </a:endParaRPr>
          </a:p>
        </p:txBody>
      </p:sp>
      <p:sp>
        <p:nvSpPr>
          <p:cNvPr id="288" name="Google Shape;288;g33aed058302_0_43"/>
          <p:cNvSpPr txBox="1"/>
          <p:nvPr/>
        </p:nvSpPr>
        <p:spPr>
          <a:xfrm>
            <a:off x="942600" y="6403125"/>
            <a:ext cx="20637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أضف دعامات زاوية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9" name="Google Shape;289;g33aed058302_0_43"/>
          <p:cNvCxnSpPr/>
          <p:nvPr/>
        </p:nvCxnSpPr>
        <p:spPr>
          <a:xfrm rot="10800000">
            <a:off x="3328225" y="2145463"/>
            <a:ext cx="195600" cy="1065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0" name="Google Shape;290;g33aed058302_0_43"/>
          <p:cNvSpPr txBox="1"/>
          <p:nvPr/>
        </p:nvSpPr>
        <p:spPr>
          <a:xfrm>
            <a:off x="2971550" y="2179000"/>
            <a:ext cx="11694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اللوح القاعدي = 60 سم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1" name="Google Shape;291;g33aed058302_0_43"/>
          <p:cNvCxnSpPr/>
          <p:nvPr/>
        </p:nvCxnSpPr>
        <p:spPr>
          <a:xfrm rot="-5400000">
            <a:off x="3450550" y="2110288"/>
            <a:ext cx="198300" cy="660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292" name="Google Shape;292;g33aed058302_0_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18975" y="6854986"/>
            <a:ext cx="3889526" cy="27500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3" name="Google Shape;293;g33aed058302_0_43"/>
          <p:cNvCxnSpPr>
            <a:stCxn id="294" idx="1"/>
          </p:cNvCxnSpPr>
          <p:nvPr/>
        </p:nvCxnSpPr>
        <p:spPr>
          <a:xfrm rot="10800000">
            <a:off x="1882875" y="9071975"/>
            <a:ext cx="819000" cy="201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294" name="Google Shape;294;g33aed058302_0_43"/>
          <p:cNvSpPr txBox="1"/>
          <p:nvPr/>
        </p:nvSpPr>
        <p:spPr>
          <a:xfrm>
            <a:off x="2701875" y="9158225"/>
            <a:ext cx="1124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الوزرة/النعلة = 60 سم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g33aed058302_0_43"/>
          <p:cNvCxnSpPr/>
          <p:nvPr/>
        </p:nvCxnSpPr>
        <p:spPr>
          <a:xfrm>
            <a:off x="193125" y="244002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33aed058302_0_43"/>
          <p:cNvCxnSpPr/>
          <p:nvPr/>
        </p:nvCxnSpPr>
        <p:spPr>
          <a:xfrm>
            <a:off x="193125" y="312582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7" name="Google Shape;297;g33aed058302_0_43"/>
          <p:cNvCxnSpPr/>
          <p:nvPr/>
        </p:nvCxnSpPr>
        <p:spPr>
          <a:xfrm>
            <a:off x="3826800" y="3131100"/>
            <a:ext cx="0" cy="6423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8" name="Google Shape;298;g33aed058302_0_43"/>
          <p:cNvCxnSpPr/>
          <p:nvPr/>
        </p:nvCxnSpPr>
        <p:spPr>
          <a:xfrm>
            <a:off x="197375" y="6142025"/>
            <a:ext cx="365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9" name="Google Shape;299;g33aed058302_0_43"/>
          <p:cNvSpPr txBox="1"/>
          <p:nvPr/>
        </p:nvSpPr>
        <p:spPr>
          <a:xfrm>
            <a:off x="4401700" y="5086288"/>
            <a:ext cx="1675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منظر علوي (Plan View)</a:t>
            </a:r>
            <a:endParaRPr b="1" i="0" sz="10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0" name="Google Shape;300;g33aed058302_0_43"/>
          <p:cNvPicPr preferRelativeResize="0"/>
          <p:nvPr/>
        </p:nvPicPr>
        <p:blipFill rotWithShape="1">
          <a:blip r:embed="rId8">
            <a:alphaModFix/>
          </a:blip>
          <a:srcRect b="8189" l="5425" r="31850" t="0"/>
          <a:stretch/>
        </p:blipFill>
        <p:spPr>
          <a:xfrm>
            <a:off x="4390275" y="5583927"/>
            <a:ext cx="1928800" cy="3917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" name="Google Shape;301;g33aed058302_0_43"/>
          <p:cNvCxnSpPr/>
          <p:nvPr/>
        </p:nvCxnSpPr>
        <p:spPr>
          <a:xfrm flipH="1">
            <a:off x="5373983" y="5906932"/>
            <a:ext cx="387000" cy="188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02" name="Google Shape;302;g33aed058302_0_43"/>
          <p:cNvSpPr txBox="1"/>
          <p:nvPr/>
        </p:nvSpPr>
        <p:spPr>
          <a:xfrm>
            <a:off x="5711900" y="5787700"/>
            <a:ext cx="7533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مسامير 5 سم</a:t>
            </a:r>
            <a:endParaRPr b="1"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3" name="Google Shape;303;g33aed058302_0_43"/>
          <p:cNvGrpSpPr/>
          <p:nvPr/>
        </p:nvGrpSpPr>
        <p:grpSpPr>
          <a:xfrm>
            <a:off x="5651552" y="8757092"/>
            <a:ext cx="231516" cy="546396"/>
            <a:chOff x="5610130" y="4730552"/>
            <a:chExt cx="145800" cy="344100"/>
          </a:xfrm>
        </p:grpSpPr>
        <p:sp>
          <p:nvSpPr>
            <p:cNvPr id="304" name="Google Shape;304;g33aed058302_0_43"/>
            <p:cNvSpPr txBox="1"/>
            <p:nvPr/>
          </p:nvSpPr>
          <p:spPr>
            <a:xfrm rot="5397003">
              <a:off x="5510980" y="4829852"/>
              <a:ext cx="344100" cy="14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30 cm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05" name="Google Shape;305;g33aed058302_0_43"/>
            <p:cNvCxnSpPr/>
            <p:nvPr/>
          </p:nvCxnSpPr>
          <p:spPr>
            <a:xfrm>
              <a:off x="5625380" y="4761276"/>
              <a:ext cx="0" cy="285600"/>
            </a:xfrm>
            <a:prstGeom prst="straightConnector1">
              <a:avLst/>
            </a:prstGeom>
            <a:noFill/>
            <a:ln cap="flat" cmpd="sng" w="9525">
              <a:solidFill>
                <a:srgbClr val="595959"/>
              </a:solidFill>
              <a:prstDash val="solid"/>
              <a:round/>
              <a:headEnd len="sm" w="sm" type="triangle"/>
              <a:tailEnd len="sm" w="sm" type="triangle"/>
            </a:ln>
          </p:spPr>
        </p:cxnSp>
      </p:grpSp>
      <p:cxnSp>
        <p:nvCxnSpPr>
          <p:cNvPr id="306" name="Google Shape;306;g33aed058302_0_43"/>
          <p:cNvCxnSpPr/>
          <p:nvPr/>
        </p:nvCxnSpPr>
        <p:spPr>
          <a:xfrm rot="10800000">
            <a:off x="5486600" y="8810975"/>
            <a:ext cx="17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307" name="Google Shape;307;g33aed058302_0_43"/>
          <p:cNvCxnSpPr/>
          <p:nvPr/>
        </p:nvCxnSpPr>
        <p:spPr>
          <a:xfrm rot="10800000">
            <a:off x="5504475" y="9260875"/>
            <a:ext cx="1734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</p:cxnSp>
      <p:sp>
        <p:nvSpPr>
          <p:cNvPr id="308" name="Google Shape;308;g33aed058302_0_43"/>
          <p:cNvSpPr txBox="1"/>
          <p:nvPr/>
        </p:nvSpPr>
        <p:spPr>
          <a:xfrm>
            <a:off x="1807000" y="-9875"/>
            <a:ext cx="37911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توصيل الألواح الجدارية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33aed058302_0_43"/>
          <p:cNvSpPr txBox="1"/>
          <p:nvPr/>
        </p:nvSpPr>
        <p:spPr>
          <a:xfrm rot="-1797139">
            <a:off x="563677" y="1014850"/>
            <a:ext cx="585845" cy="230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لوح </a:t>
            </a:r>
            <a:r>
              <a:rPr b="1" i="1" lang="en-GB" sz="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 </a:t>
            </a:r>
            <a:endParaRPr b="1" i="1" sz="8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g33aed058302_0_43"/>
          <p:cNvSpPr txBox="1"/>
          <p:nvPr/>
        </p:nvSpPr>
        <p:spPr>
          <a:xfrm rot="-1797139">
            <a:off x="1425815" y="518418"/>
            <a:ext cx="585845" cy="2308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لوح</a:t>
            </a:r>
            <a:r>
              <a:rPr b="1" i="1" lang="en-GB" sz="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b="1" i="1" sz="8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1" name="Google Shape;311;g33aed058302_0_43"/>
          <p:cNvPicPr preferRelativeResize="0"/>
          <p:nvPr/>
        </p:nvPicPr>
        <p:blipFill rotWithShape="1">
          <a:blip r:embed="rId6">
            <a:alphaModFix/>
          </a:blip>
          <a:srcRect b="3377" l="11446" r="16919" t="56420"/>
          <a:stretch/>
        </p:blipFill>
        <p:spPr>
          <a:xfrm>
            <a:off x="4943628" y="1286873"/>
            <a:ext cx="1752600" cy="611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g33aed058302_0_43"/>
          <p:cNvGrpSpPr/>
          <p:nvPr/>
        </p:nvGrpSpPr>
        <p:grpSpPr>
          <a:xfrm>
            <a:off x="4631175" y="991700"/>
            <a:ext cx="2043772" cy="1339925"/>
            <a:chOff x="4730950" y="569325"/>
            <a:chExt cx="2043772" cy="1339925"/>
          </a:xfrm>
        </p:grpSpPr>
        <p:sp>
          <p:nvSpPr>
            <p:cNvPr id="313" name="Google Shape;313;g33aed058302_0_43"/>
            <p:cNvSpPr txBox="1"/>
            <p:nvPr/>
          </p:nvSpPr>
          <p:spPr>
            <a:xfrm>
              <a:off x="4730950" y="1324250"/>
              <a:ext cx="2009700" cy="58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1" lang="en-GB" sz="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B. قم بتوصيل الألواح معًا بدق مسامير عارضة التغطية</a:t>
              </a:r>
              <a:endParaRPr b="1" i="1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1" lang="en-GB" sz="8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C. قم بدق مسامير العوارض الخشبية العمودية بمجرد رفع الألواح</a:t>
              </a:r>
              <a:endParaRPr b="1" i="1"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14" name="Google Shape;314;g33aed058302_0_43"/>
            <p:cNvCxnSpPr/>
            <p:nvPr/>
          </p:nvCxnSpPr>
          <p:spPr>
            <a:xfrm flipH="1">
              <a:off x="5955825" y="762000"/>
              <a:ext cx="145200" cy="106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15" name="Google Shape;315;g33aed058302_0_43"/>
            <p:cNvSpPr txBox="1"/>
            <p:nvPr/>
          </p:nvSpPr>
          <p:spPr>
            <a:xfrm>
              <a:off x="5955722" y="569325"/>
              <a:ext cx="819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مسامير 5 سم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g33aed058302_0_43"/>
          <p:cNvGrpSpPr/>
          <p:nvPr/>
        </p:nvGrpSpPr>
        <p:grpSpPr>
          <a:xfrm>
            <a:off x="4336597" y="285900"/>
            <a:ext cx="819000" cy="350633"/>
            <a:chOff x="5677847" y="562500"/>
            <a:chExt cx="819000" cy="350633"/>
          </a:xfrm>
        </p:grpSpPr>
        <p:cxnSp>
          <p:nvCxnSpPr>
            <p:cNvPr id="317" name="Google Shape;317;g33aed058302_0_43"/>
            <p:cNvCxnSpPr/>
            <p:nvPr/>
          </p:nvCxnSpPr>
          <p:spPr>
            <a:xfrm rot="5400000">
              <a:off x="5874729" y="793133"/>
              <a:ext cx="146100" cy="93900"/>
            </a:xfrm>
            <a:prstGeom prst="curvedConnector3">
              <a:avLst>
                <a:gd fmla="val 239322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18" name="Google Shape;318;g33aed058302_0_43"/>
            <p:cNvSpPr txBox="1"/>
            <p:nvPr/>
          </p:nvSpPr>
          <p:spPr>
            <a:xfrm>
              <a:off x="5677847" y="562500"/>
              <a:ext cx="819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مسامير 5 سم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19" name="Google Shape;319;g33aed058302_0_43"/>
          <p:cNvCxnSpPr/>
          <p:nvPr/>
        </p:nvCxnSpPr>
        <p:spPr>
          <a:xfrm rot="5400000">
            <a:off x="5723050" y="1361600"/>
            <a:ext cx="483600" cy="70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pic>
        <p:nvPicPr>
          <p:cNvPr id="320" name="Google Shape;320;g33aed058302_0_43"/>
          <p:cNvPicPr preferRelativeResize="0"/>
          <p:nvPr/>
        </p:nvPicPr>
        <p:blipFill rotWithShape="1">
          <a:blip r:embed="rId3">
            <a:alphaModFix/>
          </a:blip>
          <a:srcRect b="22154" l="0" r="51307" t="0"/>
          <a:stretch/>
        </p:blipFill>
        <p:spPr>
          <a:xfrm>
            <a:off x="3930800" y="3529125"/>
            <a:ext cx="1559101" cy="1762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g33aed058302_0_43"/>
          <p:cNvSpPr txBox="1"/>
          <p:nvPr/>
        </p:nvSpPr>
        <p:spPr>
          <a:xfrm>
            <a:off x="3733950" y="1611000"/>
            <a:ext cx="545100" cy="5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لوح 1: عارضة التغطية</a:t>
            </a:r>
            <a:endParaRPr b="1"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2" name="Google Shape;322;g33aed058302_0_43"/>
          <p:cNvCxnSpPr/>
          <p:nvPr/>
        </p:nvCxnSpPr>
        <p:spPr>
          <a:xfrm>
            <a:off x="3368250" y="1802550"/>
            <a:ext cx="445500" cy="10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323" name="Google Shape;323;g33aed058302_0_43"/>
          <p:cNvGrpSpPr/>
          <p:nvPr/>
        </p:nvGrpSpPr>
        <p:grpSpPr>
          <a:xfrm>
            <a:off x="3521622" y="445650"/>
            <a:ext cx="2233599" cy="913525"/>
            <a:chOff x="2799022" y="1519700"/>
            <a:chExt cx="2233599" cy="913525"/>
          </a:xfrm>
        </p:grpSpPr>
        <p:sp>
          <p:nvSpPr>
            <p:cNvPr id="324" name="Google Shape;324;g33aed058302_0_43"/>
            <p:cNvSpPr txBox="1"/>
            <p:nvPr/>
          </p:nvSpPr>
          <p:spPr>
            <a:xfrm>
              <a:off x="3273004" y="2068103"/>
              <a:ext cx="5859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لوح </a:t>
              </a:r>
              <a:r>
                <a:rPr b="1" i="1" lang="en-GB" sz="8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1 </a:t>
              </a:r>
              <a:endParaRPr b="1" i="1" sz="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g33aed058302_0_43"/>
            <p:cNvSpPr txBox="1"/>
            <p:nvPr/>
          </p:nvSpPr>
          <p:spPr>
            <a:xfrm>
              <a:off x="3143000" y="2217825"/>
              <a:ext cx="17526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-GB" sz="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A. </a:t>
              </a:r>
              <a:r>
                <a:rPr b="1" i="1" lang="en-GB" sz="800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نقل اللوحة 2 أقرب إلى اللوحة 1</a:t>
              </a:r>
              <a:endParaRPr b="1" i="1" sz="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6" name="Google Shape;326;g33aed058302_0_43"/>
            <p:cNvCxnSpPr/>
            <p:nvPr/>
          </p:nvCxnSpPr>
          <p:spPr>
            <a:xfrm>
              <a:off x="3485300" y="1755625"/>
              <a:ext cx="284400" cy="66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27" name="Google Shape;327;g33aed058302_0_43"/>
            <p:cNvSpPr txBox="1"/>
            <p:nvPr/>
          </p:nvSpPr>
          <p:spPr>
            <a:xfrm>
              <a:off x="2799022" y="1519700"/>
              <a:ext cx="819000" cy="390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1200"/>
                </a:spcBef>
                <a:spcAft>
                  <a:spcPts val="1200"/>
                </a:spcAft>
                <a:buSzPts val="1100"/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لوح 1: عارضة التغطية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28" name="Google Shape;328;g33aed058302_0_43"/>
            <p:cNvCxnSpPr/>
            <p:nvPr/>
          </p:nvCxnSpPr>
          <p:spPr>
            <a:xfrm rot="5400000">
              <a:off x="4183685" y="1788893"/>
              <a:ext cx="175500" cy="54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29" name="Google Shape;329;g33aed058302_0_43"/>
            <p:cNvSpPr txBox="1"/>
            <p:nvPr/>
          </p:nvSpPr>
          <p:spPr>
            <a:xfrm>
              <a:off x="4169821" y="1559875"/>
              <a:ext cx="8628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قماش مشمع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30" name="Google Shape;330;g33aed058302_0_43"/>
            <p:cNvCxnSpPr/>
            <p:nvPr/>
          </p:nvCxnSpPr>
          <p:spPr>
            <a:xfrm flipH="1">
              <a:off x="3895961" y="1726886"/>
              <a:ext cx="402600" cy="231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331" name="Google Shape;331;g33aed058302_0_43"/>
            <p:cNvSpPr txBox="1"/>
            <p:nvPr/>
          </p:nvSpPr>
          <p:spPr>
            <a:xfrm>
              <a:off x="4267854" y="2068103"/>
              <a:ext cx="5859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لوح</a:t>
              </a:r>
              <a:r>
                <a:rPr b="1" i="1" lang="en-GB" sz="8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 2</a:t>
              </a:r>
              <a:endParaRPr b="1" i="1" sz="8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2" name="Google Shape;332;g33aed058302_0_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g33aed058302_0_43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sp>
        <p:nvSpPr>
          <p:cNvPr id="334" name="Google Shape;334;g33aed058302_0_43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35" name="Google Shape;335;g33aed058302_0_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33aed058302_0_43"/>
          <p:cNvPicPr preferRelativeResize="0"/>
          <p:nvPr/>
        </p:nvPicPr>
        <p:blipFill rotWithShape="1">
          <a:blip r:embed="rId11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33aed058302_0_43"/>
          <p:cNvPicPr preferRelativeResize="0"/>
          <p:nvPr/>
        </p:nvPicPr>
        <p:blipFill rotWithShape="1">
          <a:blip r:embed="rId12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3aed058302_0_106"/>
          <p:cNvSpPr/>
          <p:nvPr/>
        </p:nvSpPr>
        <p:spPr>
          <a:xfrm>
            <a:off x="193125" y="336850"/>
            <a:ext cx="6503100" cy="69696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i="0" sz="1200" u="none" cap="none" strike="noStrike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g33aed058302_0_106"/>
          <p:cNvPicPr preferRelativeResize="0"/>
          <p:nvPr/>
        </p:nvPicPr>
        <p:blipFill rotWithShape="1">
          <a:blip r:embed="rId3">
            <a:alphaModFix/>
          </a:blip>
          <a:srcRect b="39312" l="24527" r="22723" t="39310"/>
          <a:stretch/>
        </p:blipFill>
        <p:spPr>
          <a:xfrm>
            <a:off x="-248724" y="2316016"/>
            <a:ext cx="7442074" cy="213231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g33aed058302_0_106"/>
          <p:cNvSpPr txBox="1"/>
          <p:nvPr>
            <p:ph type="title"/>
          </p:nvPr>
        </p:nvSpPr>
        <p:spPr>
          <a:xfrm>
            <a:off x="633393" y="25640"/>
            <a:ext cx="591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التسقيف: السقف المائل</a:t>
            </a:r>
            <a:endParaRPr>
              <a:solidFill>
                <a:srgbClr val="980000"/>
              </a:solidFill>
            </a:endParaRPr>
          </a:p>
        </p:txBody>
      </p:sp>
      <p:pic>
        <p:nvPicPr>
          <p:cNvPr id="345" name="Google Shape;345;g33aed058302_0_106"/>
          <p:cNvPicPr preferRelativeResize="0"/>
          <p:nvPr/>
        </p:nvPicPr>
        <p:blipFill rotWithShape="1">
          <a:blip r:embed="rId3">
            <a:alphaModFix/>
          </a:blip>
          <a:srcRect b="19123" l="26926" r="26801" t="61781"/>
          <a:stretch/>
        </p:blipFill>
        <p:spPr>
          <a:xfrm>
            <a:off x="198329" y="4923869"/>
            <a:ext cx="6528333" cy="190478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6" name="Google Shape;346;g33aed058302_0_106"/>
          <p:cNvCxnSpPr/>
          <p:nvPr/>
        </p:nvCxnSpPr>
        <p:spPr>
          <a:xfrm>
            <a:off x="193125" y="2209400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33aed058302_0_106"/>
          <p:cNvCxnSpPr/>
          <p:nvPr/>
        </p:nvCxnSpPr>
        <p:spPr>
          <a:xfrm>
            <a:off x="193125" y="2666600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8" name="Google Shape;348;g33aed058302_0_106"/>
          <p:cNvCxnSpPr/>
          <p:nvPr/>
        </p:nvCxnSpPr>
        <p:spPr>
          <a:xfrm>
            <a:off x="193125" y="451162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g33aed058302_0_106"/>
          <p:cNvCxnSpPr/>
          <p:nvPr/>
        </p:nvCxnSpPr>
        <p:spPr>
          <a:xfrm>
            <a:off x="193125" y="496882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0" name="Google Shape;350;g33aed058302_0_106"/>
          <p:cNvSpPr txBox="1"/>
          <p:nvPr/>
        </p:nvSpPr>
        <p:spPr>
          <a:xfrm>
            <a:off x="404813" y="2253350"/>
            <a:ext cx="613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الأجزاء الأفقية من الخشب مُضاعفة، واحدة على كل جانب.</a:t>
            </a:r>
            <a:endParaRPr b="1" i="0" sz="1200" u="none" cap="none" strike="noStrike">
              <a:solidFill>
                <a:srgbClr val="1155CC"/>
              </a:solidFill>
            </a:endParaRPr>
          </a:p>
        </p:txBody>
      </p:sp>
      <p:grpSp>
        <p:nvGrpSpPr>
          <p:cNvPr id="351" name="Google Shape;351;g33aed058302_0_106"/>
          <p:cNvGrpSpPr/>
          <p:nvPr/>
        </p:nvGrpSpPr>
        <p:grpSpPr>
          <a:xfrm>
            <a:off x="246662" y="353225"/>
            <a:ext cx="6431865" cy="1803520"/>
            <a:chOff x="995625" y="606538"/>
            <a:chExt cx="4955976" cy="1389675"/>
          </a:xfrm>
        </p:grpSpPr>
        <p:pic>
          <p:nvPicPr>
            <p:cNvPr id="352" name="Google Shape;352;g33aed058302_0_106"/>
            <p:cNvPicPr preferRelativeResize="0"/>
            <p:nvPr/>
          </p:nvPicPr>
          <p:blipFill rotWithShape="1">
            <a:blip r:embed="rId3">
              <a:alphaModFix/>
            </a:blip>
            <a:srcRect b="66622" l="26139" r="28273" t="15296"/>
            <a:stretch/>
          </p:blipFill>
          <p:spPr>
            <a:xfrm>
              <a:off x="995625" y="606538"/>
              <a:ext cx="4955976" cy="1389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g33aed058302_0_106"/>
            <p:cNvSpPr txBox="1"/>
            <p:nvPr/>
          </p:nvSpPr>
          <p:spPr>
            <a:xfrm rot="-1115509">
              <a:off x="1983329" y="879976"/>
              <a:ext cx="796992" cy="177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1.928 m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g33aed058302_0_106"/>
            <p:cNvSpPr txBox="1"/>
            <p:nvPr/>
          </p:nvSpPr>
          <p:spPr>
            <a:xfrm rot="5004">
              <a:off x="3318620" y="1427025"/>
              <a:ext cx="824401" cy="1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2.4m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33aed058302_0_106"/>
            <p:cNvSpPr txBox="1"/>
            <p:nvPr/>
          </p:nvSpPr>
          <p:spPr>
            <a:xfrm rot="5400">
              <a:off x="2970371" y="1036042"/>
              <a:ext cx="573001" cy="1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7.87 m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g33aed058302_0_106"/>
            <p:cNvSpPr txBox="1"/>
            <p:nvPr/>
          </p:nvSpPr>
          <p:spPr>
            <a:xfrm rot="5400">
              <a:off x="4999071" y="1473574"/>
              <a:ext cx="573001" cy="1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15°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g33aed058302_0_106"/>
            <p:cNvSpPr txBox="1"/>
            <p:nvPr/>
          </p:nvSpPr>
          <p:spPr>
            <a:xfrm rot="5400">
              <a:off x="3318628" y="1612874"/>
              <a:ext cx="573001" cy="17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-GB" sz="900" u="none" cap="none" strike="noStrike">
                  <a:solidFill>
                    <a:srgbClr val="595959"/>
                  </a:solidFill>
                  <a:latin typeface="Calibri"/>
                  <a:ea typeface="Calibri"/>
                  <a:cs typeface="Calibri"/>
                  <a:sym typeface="Calibri"/>
                </a:rPr>
                <a:t>3.7m</a:t>
              </a:r>
              <a:endParaRPr b="1" i="0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g33aed058302_0_106"/>
          <p:cNvSpPr txBox="1"/>
          <p:nvPr/>
        </p:nvSpPr>
        <p:spPr>
          <a:xfrm>
            <a:off x="305100" y="4486425"/>
            <a:ext cx="6377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إذا كان الخشب المضغوط (OSB) أو الخشب الرقائقي (Plywood) متاحًا، فإن هذا الجمالون مع "ألواح التثبيت" (gusset plates) يعد خيارًا جيدًا مع وصلات قوية.</a:t>
            </a:r>
            <a:endParaRPr b="1" i="0" sz="1200" u="none" cap="none" strike="noStrike">
              <a:solidFill>
                <a:srgbClr val="1155CC"/>
              </a:solidFill>
            </a:endParaRPr>
          </a:p>
        </p:txBody>
      </p:sp>
      <p:sp>
        <p:nvSpPr>
          <p:cNvPr id="359" name="Google Shape;359;g33aed058302_0_106"/>
          <p:cNvSpPr txBox="1"/>
          <p:nvPr/>
        </p:nvSpPr>
        <p:spPr>
          <a:xfrm rot="-1115241">
            <a:off x="1341245" y="3084492"/>
            <a:ext cx="1034353" cy="23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1.928 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g33aed058302_0_106"/>
          <p:cNvSpPr txBox="1"/>
          <p:nvPr/>
        </p:nvSpPr>
        <p:spPr>
          <a:xfrm rot="4820">
            <a:off x="3184284" y="3707472"/>
            <a:ext cx="10698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33aed058302_0_106"/>
          <p:cNvSpPr txBox="1"/>
          <p:nvPr/>
        </p:nvSpPr>
        <p:spPr>
          <a:xfrm rot="5547">
            <a:off x="5487825" y="3792386"/>
            <a:ext cx="7437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15°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2" name="Google Shape;362;g33aed058302_0_106"/>
          <p:cNvCxnSpPr/>
          <p:nvPr/>
        </p:nvCxnSpPr>
        <p:spPr>
          <a:xfrm>
            <a:off x="193125" y="677757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3" name="Google Shape;363;g33aed058302_0_106"/>
          <p:cNvSpPr txBox="1"/>
          <p:nvPr/>
        </p:nvSpPr>
        <p:spPr>
          <a:xfrm>
            <a:off x="305100" y="6824513"/>
            <a:ext cx="6377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</a:rPr>
              <a:t>إذا كان هناك نقص في الأخشاب، فهذا خيار جيد. يتم عمل وصلات قوية بقطع من علب الصفيح المستعملة.</a:t>
            </a:r>
            <a:r>
              <a:rPr b="1" i="0" lang="en-GB" sz="1200" u="none" cap="none" strike="noStrike">
                <a:solidFill>
                  <a:srgbClr val="1155CC"/>
                </a:solidFill>
              </a:rPr>
              <a:t> </a:t>
            </a:r>
            <a:endParaRPr b="1" i="0" sz="1200" u="none" cap="none" strike="noStrike">
              <a:solidFill>
                <a:srgbClr val="1155CC"/>
              </a:solidFill>
            </a:endParaRPr>
          </a:p>
        </p:txBody>
      </p:sp>
      <p:sp>
        <p:nvSpPr>
          <p:cNvPr id="364" name="Google Shape;364;g33aed058302_0_106"/>
          <p:cNvSpPr txBox="1"/>
          <p:nvPr/>
        </p:nvSpPr>
        <p:spPr>
          <a:xfrm rot="-1115241">
            <a:off x="1493645" y="5372642"/>
            <a:ext cx="1034353" cy="2307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1.928 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g33aed058302_0_106"/>
          <p:cNvSpPr txBox="1"/>
          <p:nvPr/>
        </p:nvSpPr>
        <p:spPr>
          <a:xfrm rot="4820">
            <a:off x="3336684" y="5995622"/>
            <a:ext cx="10698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 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g33aed058302_0_106"/>
          <p:cNvSpPr txBox="1"/>
          <p:nvPr/>
        </p:nvSpPr>
        <p:spPr>
          <a:xfrm rot="5547">
            <a:off x="5640225" y="6080536"/>
            <a:ext cx="7437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15°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g33aed058302_0_106"/>
          <p:cNvSpPr txBox="1"/>
          <p:nvPr/>
        </p:nvSpPr>
        <p:spPr>
          <a:xfrm rot="4820">
            <a:off x="3156197" y="3939672"/>
            <a:ext cx="10698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3.7m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33aed058302_0_106"/>
          <p:cNvSpPr txBox="1"/>
          <p:nvPr/>
        </p:nvSpPr>
        <p:spPr>
          <a:xfrm rot="4820">
            <a:off x="3336697" y="6227822"/>
            <a:ext cx="1069801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1" i="0" lang="en-GB" sz="900" u="none" cap="none" strike="noStrik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3.7m</a:t>
            </a:r>
            <a:endParaRPr b="1" i="0" sz="900" u="none" cap="none" strike="noStrik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33aed058302_0_106"/>
          <p:cNvSpPr/>
          <p:nvPr/>
        </p:nvSpPr>
        <p:spPr>
          <a:xfrm>
            <a:off x="2102400" y="7558900"/>
            <a:ext cx="4593900" cy="15867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</a:rPr>
              <a:t>لضمان الاتساق وتوفير الوقت، قم ببناء جميع الدعامات في وقت واحد من خلال تكديسها واحدة فوق الأخرى أو استخدام إحداها كقالب. </a:t>
            </a:r>
            <a:endParaRPr b="1" sz="1300">
              <a:solidFill>
                <a:srgbClr val="1155CC"/>
              </a:solidFill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300">
                <a:solidFill>
                  <a:srgbClr val="1155CC"/>
                </a:solidFill>
              </a:rPr>
              <a:t>يضمن هذا النهج أن تكون كل دعامة متطابقة ويقلل من مخاطر الأخطاء أثناء عملية التجميع.</a:t>
            </a:r>
            <a:endParaRPr b="1" sz="1300">
              <a:solidFill>
                <a:srgbClr val="1155CC"/>
              </a:solidFill>
            </a:endParaRPr>
          </a:p>
        </p:txBody>
      </p:sp>
      <p:sp>
        <p:nvSpPr>
          <p:cNvPr id="370" name="Google Shape;370;g33aed058302_0_106"/>
          <p:cNvSpPr/>
          <p:nvPr/>
        </p:nvSpPr>
        <p:spPr>
          <a:xfrm>
            <a:off x="193125" y="7559050"/>
            <a:ext cx="1909200" cy="15867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GB" sz="2400">
                <a:solidFill>
                  <a:srgbClr val="1155CC"/>
                </a:solidFill>
                <a:latin typeface="Lexend Black"/>
                <a:ea typeface="Lexend Black"/>
                <a:cs typeface="Lexend Black"/>
                <a:sym typeface="Lexend Black"/>
              </a:rPr>
              <a:t>نصيحة مفيدة</a:t>
            </a:r>
            <a:endParaRPr b="0" i="0" sz="2400" u="none" cap="none" strike="noStrike">
              <a:solidFill>
                <a:srgbClr val="1155CC"/>
              </a:solidFill>
              <a:latin typeface="Lexend Black"/>
              <a:ea typeface="Lexend Black"/>
              <a:cs typeface="Lexend Black"/>
              <a:sym typeface="Lexend Black"/>
            </a:endParaRPr>
          </a:p>
        </p:txBody>
      </p:sp>
      <p:pic>
        <p:nvPicPr>
          <p:cNvPr id="371" name="Google Shape;371;g33aed058302_0_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3aed058302_0_106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sp>
        <p:nvSpPr>
          <p:cNvPr id="373" name="Google Shape;373;g33aed058302_0_106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74" name="Google Shape;374;g33aed058302_0_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g33aed058302_0_106"/>
          <p:cNvPicPr preferRelativeResize="0"/>
          <p:nvPr/>
        </p:nvPicPr>
        <p:blipFill rotWithShape="1">
          <a:blip r:embed="rId6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g33aed058302_0_106"/>
          <p:cNvPicPr preferRelativeResize="0"/>
          <p:nvPr/>
        </p:nvPicPr>
        <p:blipFill rotWithShape="1">
          <a:blip r:embed="rId7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3aed058302_0_487"/>
          <p:cNvSpPr/>
          <p:nvPr/>
        </p:nvSpPr>
        <p:spPr>
          <a:xfrm>
            <a:off x="191150" y="335625"/>
            <a:ext cx="6503100" cy="91590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2" name="Google Shape;382;g33aed058302_0_4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9125" y="3682350"/>
            <a:ext cx="5430374" cy="42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g33aed058302_0_4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438075" y="54338"/>
            <a:ext cx="5656187" cy="44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33aed058302_0_487"/>
          <p:cNvPicPr preferRelativeResize="0"/>
          <p:nvPr/>
        </p:nvPicPr>
        <p:blipFill rotWithShape="1">
          <a:blip r:embed="rId5">
            <a:alphaModFix/>
          </a:blip>
          <a:srcRect b="51054" l="68226" r="9576" t="25800"/>
          <a:stretch/>
        </p:blipFill>
        <p:spPr>
          <a:xfrm>
            <a:off x="649100" y="7271112"/>
            <a:ext cx="2528000" cy="2058077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3aed058302_0_487"/>
          <p:cNvSpPr txBox="1"/>
          <p:nvPr>
            <p:ph type="title"/>
          </p:nvPr>
        </p:nvSpPr>
        <p:spPr>
          <a:xfrm>
            <a:off x="651068" y="54340"/>
            <a:ext cx="591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بناء دعامات السقف</a:t>
            </a:r>
            <a:endParaRPr b="1" sz="18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86" name="Google Shape;386;g33aed058302_0_487"/>
          <p:cNvSpPr txBox="1"/>
          <p:nvPr/>
        </p:nvSpPr>
        <p:spPr>
          <a:xfrm>
            <a:off x="3334575" y="8165125"/>
            <a:ext cx="3152400" cy="7389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يجب تثبيت دعامات قطرية، واحدة في كلا الطرفين. يتم تثبيتها على الجانب السفلي من الدعامتين الأولى والثانية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و الدعامتين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الأخيرتين.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" name="Google Shape;387;g33aed058302_0_487"/>
          <p:cNvCxnSpPr>
            <a:endCxn id="386" idx="1"/>
          </p:cNvCxnSpPr>
          <p:nvPr/>
        </p:nvCxnSpPr>
        <p:spPr>
          <a:xfrm>
            <a:off x="1445475" y="7891375"/>
            <a:ext cx="1889100" cy="643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388" name="Google Shape;388;g33aed058302_0_487"/>
          <p:cNvSpPr txBox="1"/>
          <p:nvPr/>
        </p:nvSpPr>
        <p:spPr>
          <a:xfrm>
            <a:off x="4551513" y="554425"/>
            <a:ext cx="1935600" cy="7389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يتم وضع الدعامات واحدة تلو الأخرى وتثبيتها على لوحة الحائط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9" name="Google Shape;389;g33aed058302_0_487"/>
          <p:cNvGrpSpPr/>
          <p:nvPr/>
        </p:nvGrpSpPr>
        <p:grpSpPr>
          <a:xfrm>
            <a:off x="4462163" y="1009235"/>
            <a:ext cx="2427551" cy="2353966"/>
            <a:chOff x="4464138" y="1163185"/>
            <a:chExt cx="2427551" cy="2353966"/>
          </a:xfrm>
        </p:grpSpPr>
        <p:pic>
          <p:nvPicPr>
            <p:cNvPr id="390" name="Google Shape;390;g33aed058302_0_487"/>
            <p:cNvPicPr preferRelativeResize="0"/>
            <p:nvPr/>
          </p:nvPicPr>
          <p:blipFill rotWithShape="1">
            <a:blip r:embed="rId6">
              <a:alphaModFix/>
            </a:blip>
            <a:srcRect b="22522" l="28097" r="44274" t="39135"/>
            <a:stretch/>
          </p:blipFill>
          <p:spPr>
            <a:xfrm>
              <a:off x="4464138" y="1163185"/>
              <a:ext cx="2427551" cy="23539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91" name="Google Shape;391;g33aed058302_0_487"/>
            <p:cNvGrpSpPr/>
            <p:nvPr/>
          </p:nvGrpSpPr>
          <p:grpSpPr>
            <a:xfrm>
              <a:off x="4582800" y="2155513"/>
              <a:ext cx="2122899" cy="1171982"/>
              <a:chOff x="2472262" y="1012975"/>
              <a:chExt cx="2122899" cy="1171981"/>
            </a:xfrm>
          </p:grpSpPr>
          <p:sp>
            <p:nvSpPr>
              <p:cNvPr id="392" name="Google Shape;392;g33aed058302_0_487"/>
              <p:cNvSpPr txBox="1"/>
              <p:nvPr/>
            </p:nvSpPr>
            <p:spPr>
              <a:xfrm>
                <a:off x="4097638" y="1012975"/>
                <a:ext cx="4974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قماش مشمع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3" name="Google Shape;393;g33aed058302_0_487"/>
              <p:cNvCxnSpPr/>
              <p:nvPr/>
            </p:nvCxnSpPr>
            <p:spPr>
              <a:xfrm flipH="1">
                <a:off x="3836675" y="1237763"/>
                <a:ext cx="456300" cy="319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394" name="Google Shape;394;g33aed058302_0_487"/>
              <p:cNvSpPr txBox="1"/>
              <p:nvPr/>
            </p:nvSpPr>
            <p:spPr>
              <a:xfrm>
                <a:off x="4029961" y="1740763"/>
                <a:ext cx="5652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عارضة التغطية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5" name="Google Shape;395;g33aed058302_0_487"/>
              <p:cNvCxnSpPr/>
              <p:nvPr/>
            </p:nvCxnSpPr>
            <p:spPr>
              <a:xfrm rot="10800000">
                <a:off x="3950013" y="1850988"/>
                <a:ext cx="235800" cy="89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cxnSp>
            <p:nvCxnSpPr>
              <p:cNvPr id="396" name="Google Shape;396;g33aed058302_0_487"/>
              <p:cNvCxnSpPr/>
              <p:nvPr/>
            </p:nvCxnSpPr>
            <p:spPr>
              <a:xfrm flipH="1">
                <a:off x="2905458" y="1098132"/>
                <a:ext cx="453600" cy="175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397" name="Google Shape;397;g33aed058302_0_487"/>
              <p:cNvSpPr txBox="1"/>
              <p:nvPr/>
            </p:nvSpPr>
            <p:spPr>
              <a:xfrm>
                <a:off x="2472262" y="1214763"/>
                <a:ext cx="4332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دعامة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398" name="Google Shape;398;g33aed058302_0_487"/>
              <p:cNvCxnSpPr/>
              <p:nvPr/>
            </p:nvCxnSpPr>
            <p:spPr>
              <a:xfrm flipH="1">
                <a:off x="3236808" y="1905157"/>
                <a:ext cx="453600" cy="175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399" name="Google Shape;399;g33aed058302_0_487"/>
              <p:cNvSpPr txBox="1"/>
              <p:nvPr/>
            </p:nvSpPr>
            <p:spPr>
              <a:xfrm>
                <a:off x="2525758" y="1954257"/>
                <a:ext cx="7512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لوحة الحائط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00" name="Google Shape;400;g33aed058302_0_487"/>
          <p:cNvSpPr txBox="1"/>
          <p:nvPr/>
        </p:nvSpPr>
        <p:spPr>
          <a:xfrm>
            <a:off x="270650" y="5255925"/>
            <a:ext cx="2036400" cy="9234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يجب أن تكون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القطعة الأفقية الطويلة عند حافة السقف بطول 2 × 2.4 متر. فهي تربط الدعامات معاً وتوفر أيضاً دعامة للقماش المشمع.</a:t>
            </a:r>
            <a:endParaRPr/>
          </a:p>
        </p:txBody>
      </p:sp>
      <p:grpSp>
        <p:nvGrpSpPr>
          <p:cNvPr id="401" name="Google Shape;401;g33aed058302_0_487"/>
          <p:cNvGrpSpPr/>
          <p:nvPr/>
        </p:nvGrpSpPr>
        <p:grpSpPr>
          <a:xfrm>
            <a:off x="5735188" y="1672057"/>
            <a:ext cx="940633" cy="486718"/>
            <a:chOff x="3836675" y="1070544"/>
            <a:chExt cx="940633" cy="486719"/>
          </a:xfrm>
        </p:grpSpPr>
        <p:sp>
          <p:nvSpPr>
            <p:cNvPr id="402" name="Google Shape;402;g33aed058302_0_487"/>
            <p:cNvSpPr txBox="1"/>
            <p:nvPr/>
          </p:nvSpPr>
          <p:spPr>
            <a:xfrm>
              <a:off x="4026108" y="1070544"/>
              <a:ext cx="751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مسامير 5 سم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3" name="Google Shape;403;g33aed058302_0_487"/>
            <p:cNvCxnSpPr/>
            <p:nvPr/>
          </p:nvCxnSpPr>
          <p:spPr>
            <a:xfrm flipH="1">
              <a:off x="3836675" y="1237763"/>
              <a:ext cx="456300" cy="319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404" name="Google Shape;404;g33aed058302_0_487"/>
          <p:cNvGrpSpPr/>
          <p:nvPr/>
        </p:nvGrpSpPr>
        <p:grpSpPr>
          <a:xfrm>
            <a:off x="3194571" y="2102875"/>
            <a:ext cx="751200" cy="454481"/>
            <a:chOff x="3815033" y="1558213"/>
            <a:chExt cx="751200" cy="454481"/>
          </a:xfrm>
        </p:grpSpPr>
        <p:sp>
          <p:nvSpPr>
            <p:cNvPr id="405" name="Google Shape;405;g33aed058302_0_487"/>
            <p:cNvSpPr txBox="1"/>
            <p:nvPr/>
          </p:nvSpPr>
          <p:spPr>
            <a:xfrm>
              <a:off x="3815033" y="1781994"/>
              <a:ext cx="751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لوحة الحائط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06" name="Google Shape;406;g33aed058302_0_487"/>
            <p:cNvCxnSpPr/>
            <p:nvPr/>
          </p:nvCxnSpPr>
          <p:spPr>
            <a:xfrm rot="10800000">
              <a:off x="3894388" y="1558213"/>
              <a:ext cx="324900" cy="277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407" name="Google Shape;407;g33aed058302_0_487"/>
          <p:cNvCxnSpPr/>
          <p:nvPr/>
        </p:nvCxnSpPr>
        <p:spPr>
          <a:xfrm flipH="1" rot="10800000">
            <a:off x="3146200" y="4398875"/>
            <a:ext cx="1174800" cy="314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08" name="Google Shape;408;g33aed058302_0_487"/>
          <p:cNvSpPr txBox="1"/>
          <p:nvPr/>
        </p:nvSpPr>
        <p:spPr>
          <a:xfrm rot="-921253">
            <a:off x="3419636" y="4289732"/>
            <a:ext cx="1034421" cy="23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9" name="Google Shape;409;g33aed058302_0_487"/>
          <p:cNvCxnSpPr/>
          <p:nvPr/>
        </p:nvCxnSpPr>
        <p:spPr>
          <a:xfrm flipH="1" rot="10800000">
            <a:off x="4305575" y="4109075"/>
            <a:ext cx="1229100" cy="289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10" name="Google Shape;410;g33aed058302_0_487"/>
          <p:cNvSpPr txBox="1"/>
          <p:nvPr/>
        </p:nvSpPr>
        <p:spPr>
          <a:xfrm rot="-921253">
            <a:off x="4715036" y="3984932"/>
            <a:ext cx="1034421" cy="2309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2.4m</a:t>
            </a:r>
            <a:endParaRPr b="1" sz="9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g33aed058302_0_487"/>
          <p:cNvGrpSpPr/>
          <p:nvPr/>
        </p:nvGrpSpPr>
        <p:grpSpPr>
          <a:xfrm>
            <a:off x="5566650" y="4292050"/>
            <a:ext cx="1064199" cy="775700"/>
            <a:chOff x="3817638" y="868463"/>
            <a:chExt cx="1064199" cy="775700"/>
          </a:xfrm>
        </p:grpSpPr>
        <p:sp>
          <p:nvSpPr>
            <p:cNvPr id="412" name="Google Shape;412;g33aed058302_0_487"/>
            <p:cNvSpPr txBox="1"/>
            <p:nvPr/>
          </p:nvSpPr>
          <p:spPr>
            <a:xfrm>
              <a:off x="4249137" y="868463"/>
              <a:ext cx="632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دعامة قطرية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13" name="Google Shape;413;g33aed058302_0_487"/>
            <p:cNvCxnSpPr/>
            <p:nvPr/>
          </p:nvCxnSpPr>
          <p:spPr>
            <a:xfrm flipH="1">
              <a:off x="3817638" y="1176463"/>
              <a:ext cx="578400" cy="4677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414" name="Google Shape;414;g33aed058302_0_487"/>
          <p:cNvCxnSpPr/>
          <p:nvPr/>
        </p:nvCxnSpPr>
        <p:spPr>
          <a:xfrm rot="10800000">
            <a:off x="2301775" y="4658900"/>
            <a:ext cx="866700" cy="153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cxnSp>
        <p:nvCxnSpPr>
          <p:cNvPr id="415" name="Google Shape;415;g33aed058302_0_487"/>
          <p:cNvCxnSpPr>
            <a:stCxn id="416" idx="3"/>
          </p:cNvCxnSpPr>
          <p:nvPr/>
        </p:nvCxnSpPr>
        <p:spPr>
          <a:xfrm>
            <a:off x="2307050" y="4843100"/>
            <a:ext cx="755700" cy="173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16" name="Google Shape;416;g33aed058302_0_487"/>
          <p:cNvSpPr txBox="1"/>
          <p:nvPr/>
        </p:nvSpPr>
        <p:spPr>
          <a:xfrm>
            <a:off x="270650" y="4473650"/>
            <a:ext cx="2036400" cy="7389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تتواجد القطع القصيرة وعوارض التغطية لتأمين الجزء العلوي من القماش المشمع.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7" name="Google Shape;417;g33aed058302_0_48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g33aed058302_0_487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sp>
        <p:nvSpPr>
          <p:cNvPr id="419" name="Google Shape;419;g33aed058302_0_487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420" name="Google Shape;420;g33aed058302_0_48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33aed058302_0_487"/>
          <p:cNvPicPr preferRelativeResize="0"/>
          <p:nvPr/>
        </p:nvPicPr>
        <p:blipFill rotWithShape="1">
          <a:blip r:embed="rId9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g33aed058302_0_487"/>
          <p:cNvPicPr preferRelativeResize="0"/>
          <p:nvPr/>
        </p:nvPicPr>
        <p:blipFill rotWithShape="1">
          <a:blip r:embed="rId10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Google Shape;427;g33c5e6117b1_0_605"/>
          <p:cNvPicPr preferRelativeResize="0"/>
          <p:nvPr/>
        </p:nvPicPr>
        <p:blipFill rotWithShape="1">
          <a:blip r:embed="rId3">
            <a:alphaModFix/>
          </a:blip>
          <a:srcRect b="8080" l="12900" r="3766" t="22204"/>
          <a:stretch/>
        </p:blipFill>
        <p:spPr>
          <a:xfrm>
            <a:off x="841675" y="5550650"/>
            <a:ext cx="5715000" cy="3733101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33c5e6117b1_0_605"/>
          <p:cNvSpPr/>
          <p:nvPr/>
        </p:nvSpPr>
        <p:spPr>
          <a:xfrm>
            <a:off x="194975" y="3456925"/>
            <a:ext cx="2984100" cy="2429100"/>
          </a:xfrm>
          <a:prstGeom prst="wedgeRectCallout">
            <a:avLst>
              <a:gd fmla="val -22263" name="adj1"/>
              <a:gd fmla="val 72529" name="adj2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429" name="Google Shape;429;g33c5e6117b1_0_6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33c5e6117b1_0_605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pic>
        <p:nvPicPr>
          <p:cNvPr id="431" name="Google Shape;431;g33c5e6117b1_0_6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33c5e6117b1_0_605"/>
          <p:cNvPicPr preferRelativeResize="0"/>
          <p:nvPr/>
        </p:nvPicPr>
        <p:blipFill rotWithShape="1">
          <a:blip r:embed="rId6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g33c5e6117b1_0_605"/>
          <p:cNvSpPr/>
          <p:nvPr/>
        </p:nvSpPr>
        <p:spPr>
          <a:xfrm>
            <a:off x="193125" y="338900"/>
            <a:ext cx="6503100" cy="92139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33c5e6117b1_0_605"/>
          <p:cNvSpPr txBox="1"/>
          <p:nvPr/>
        </p:nvSpPr>
        <p:spPr>
          <a:xfrm>
            <a:off x="1810076" y="-18317"/>
            <a:ext cx="327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تغطية السقف</a:t>
            </a:r>
            <a:endParaRPr b="1" sz="18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435" name="Google Shape;435;g33c5e6117b1_0_605"/>
          <p:cNvSpPr txBox="1"/>
          <p:nvPr/>
        </p:nvSpPr>
        <p:spPr>
          <a:xfrm>
            <a:off x="1069350" y="309575"/>
            <a:ext cx="4987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980000"/>
              </a:buClr>
              <a:buSzPts val="1400"/>
              <a:buFont typeface="Calibri"/>
              <a:buAutoNum type="arabicPeriod"/>
            </a:pPr>
            <a:r>
              <a:rPr b="1" lang="en-GB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قم بطي القماش المشمع لتسهيل رفعه إلى السطح</a:t>
            </a:r>
            <a:endParaRPr b="1" sz="1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6" name="Google Shape;436;g33c5e6117b1_0_605"/>
          <p:cNvPicPr preferRelativeResize="0"/>
          <p:nvPr/>
        </p:nvPicPr>
        <p:blipFill rotWithShape="1">
          <a:blip r:embed="rId7">
            <a:alphaModFix/>
          </a:blip>
          <a:srcRect b="55055" l="1930" r="35401" t="9751"/>
          <a:stretch/>
        </p:blipFill>
        <p:spPr>
          <a:xfrm>
            <a:off x="0" y="620074"/>
            <a:ext cx="2052899" cy="1631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g33c5e6117b1_0_605"/>
          <p:cNvPicPr preferRelativeResize="0"/>
          <p:nvPr/>
        </p:nvPicPr>
        <p:blipFill rotWithShape="1">
          <a:blip r:embed="rId7">
            <a:alphaModFix/>
          </a:blip>
          <a:srcRect b="20746" l="5564" r="31766" t="44061"/>
          <a:stretch/>
        </p:blipFill>
        <p:spPr>
          <a:xfrm>
            <a:off x="2732025" y="620075"/>
            <a:ext cx="1765702" cy="16317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g33c5e6117b1_0_605"/>
          <p:cNvSpPr txBox="1"/>
          <p:nvPr/>
        </p:nvSpPr>
        <p:spPr>
          <a:xfrm>
            <a:off x="490675" y="2773850"/>
            <a:ext cx="597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2. قم بفرد القماش المشمع تدريجياً فوق هيكل السقف - ابدأ من المنتصف</a:t>
            </a:r>
            <a:endParaRPr b="1" sz="1400"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33c5e6117b1_0_605"/>
          <p:cNvSpPr txBox="1"/>
          <p:nvPr/>
        </p:nvSpPr>
        <p:spPr>
          <a:xfrm>
            <a:off x="1473375" y="3135950"/>
            <a:ext cx="54483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1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>
                <a:solidFill>
                  <a:srgbClr val="980000"/>
                </a:solidFill>
                <a:latin typeface="Calibri"/>
                <a:ea typeface="Calibri"/>
                <a:cs typeface="Calibri"/>
                <a:sym typeface="Calibri"/>
              </a:rPr>
              <a:t>3. إضافة عوارض الغطاء الخشبي والقطع القصيرة لتثبيت قماش السقف</a:t>
            </a:r>
            <a:endParaRPr b="1" sz="18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440" name="Google Shape;440;g33c5e6117b1_0_605"/>
          <p:cNvCxnSpPr/>
          <p:nvPr/>
        </p:nvCxnSpPr>
        <p:spPr>
          <a:xfrm rot="5400000">
            <a:off x="3783325" y="5156900"/>
            <a:ext cx="940200" cy="6408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441" name="Google Shape;441;g33c5e6117b1_0_605"/>
          <p:cNvSpPr txBox="1"/>
          <p:nvPr/>
        </p:nvSpPr>
        <p:spPr>
          <a:xfrm>
            <a:off x="3812500" y="4352050"/>
            <a:ext cx="2052900" cy="5541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توجد عوارض الغطاء لتأمين الجزء العلوي من القماش المشمع.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2" name="Google Shape;442;g33c5e6117b1_0_605"/>
          <p:cNvGrpSpPr/>
          <p:nvPr/>
        </p:nvGrpSpPr>
        <p:grpSpPr>
          <a:xfrm>
            <a:off x="132150" y="3419283"/>
            <a:ext cx="3059825" cy="2185684"/>
            <a:chOff x="2286975" y="289995"/>
            <a:chExt cx="3059825" cy="2185684"/>
          </a:xfrm>
        </p:grpSpPr>
        <p:pic>
          <p:nvPicPr>
            <p:cNvPr id="443" name="Google Shape;443;g33c5e6117b1_0_605"/>
            <p:cNvPicPr preferRelativeResize="0"/>
            <p:nvPr/>
          </p:nvPicPr>
          <p:blipFill rotWithShape="1">
            <a:blip r:embed="rId8">
              <a:alphaModFix/>
            </a:blip>
            <a:srcRect b="22250" l="65057" r="9403" t="43246"/>
            <a:stretch/>
          </p:blipFill>
          <p:spPr>
            <a:xfrm>
              <a:off x="2286975" y="289995"/>
              <a:ext cx="2315402" cy="21856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4" name="Google Shape;444;g33c5e6117b1_0_605"/>
            <p:cNvSpPr txBox="1"/>
            <p:nvPr/>
          </p:nvSpPr>
          <p:spPr>
            <a:xfrm>
              <a:off x="4502300" y="729613"/>
              <a:ext cx="844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عارضة التغطية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5" name="Google Shape;445;g33c5e6117b1_0_605"/>
            <p:cNvCxnSpPr>
              <a:stCxn id="444" idx="1"/>
            </p:cNvCxnSpPr>
            <p:nvPr/>
          </p:nvCxnSpPr>
          <p:spPr>
            <a:xfrm flipH="1">
              <a:off x="3994100" y="844963"/>
              <a:ext cx="508200" cy="2283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46" name="Google Shape;446;g33c5e6117b1_0_605"/>
            <p:cNvSpPr txBox="1"/>
            <p:nvPr/>
          </p:nvSpPr>
          <p:spPr>
            <a:xfrm>
              <a:off x="4548958" y="1016457"/>
              <a:ext cx="751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قماش مشمع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47" name="Google Shape;447;g33c5e6117b1_0_605"/>
            <p:cNvCxnSpPr>
              <a:stCxn id="446" idx="1"/>
            </p:cNvCxnSpPr>
            <p:nvPr/>
          </p:nvCxnSpPr>
          <p:spPr>
            <a:xfrm flipH="1">
              <a:off x="4095358" y="1131807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448" name="Google Shape;448;g33c5e6117b1_0_605"/>
            <p:cNvCxnSpPr>
              <a:stCxn id="446" idx="1"/>
            </p:cNvCxnSpPr>
            <p:nvPr/>
          </p:nvCxnSpPr>
          <p:spPr>
            <a:xfrm flipH="1">
              <a:off x="3898858" y="1131807"/>
              <a:ext cx="650100" cy="4161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49" name="Google Shape;449;g33c5e6117b1_0_605"/>
            <p:cNvSpPr txBox="1"/>
            <p:nvPr/>
          </p:nvSpPr>
          <p:spPr>
            <a:xfrm>
              <a:off x="4403499" y="1575488"/>
              <a:ext cx="844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عارضة التغطية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0" name="Google Shape;450;g33c5e6117b1_0_605"/>
            <p:cNvCxnSpPr>
              <a:stCxn id="449" idx="1"/>
            </p:cNvCxnSpPr>
            <p:nvPr/>
          </p:nvCxnSpPr>
          <p:spPr>
            <a:xfrm flipH="1">
              <a:off x="3949899" y="1690838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451" name="Google Shape;451;g33c5e6117b1_0_605"/>
            <p:cNvCxnSpPr/>
            <p:nvPr/>
          </p:nvCxnSpPr>
          <p:spPr>
            <a:xfrm flipH="1">
              <a:off x="2905458" y="1098132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52" name="Google Shape;452;g33c5e6117b1_0_605"/>
            <p:cNvSpPr txBox="1"/>
            <p:nvPr/>
          </p:nvSpPr>
          <p:spPr>
            <a:xfrm>
              <a:off x="2527100" y="1174613"/>
              <a:ext cx="433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دعامة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53" name="Google Shape;453;g33c5e6117b1_0_605"/>
            <p:cNvCxnSpPr/>
            <p:nvPr/>
          </p:nvCxnSpPr>
          <p:spPr>
            <a:xfrm flipH="1">
              <a:off x="3236808" y="1905157"/>
              <a:ext cx="453600" cy="175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454" name="Google Shape;454;g33c5e6117b1_0_605"/>
            <p:cNvSpPr txBox="1"/>
            <p:nvPr/>
          </p:nvSpPr>
          <p:spPr>
            <a:xfrm>
              <a:off x="2566533" y="1960032"/>
              <a:ext cx="751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لوحة الحائط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5" name="Google Shape;455;g33c5e6117b1_0_605"/>
          <p:cNvCxnSpPr/>
          <p:nvPr/>
        </p:nvCxnSpPr>
        <p:spPr>
          <a:xfrm>
            <a:off x="193125" y="2287650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56" name="Google Shape;456;g33c5e6117b1_0_605"/>
          <p:cNvCxnSpPr/>
          <p:nvPr/>
        </p:nvCxnSpPr>
        <p:spPr>
          <a:xfrm>
            <a:off x="193125" y="2744850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57" name="Google Shape;457;g33c5e6117b1_0_605"/>
          <p:cNvSpPr txBox="1"/>
          <p:nvPr/>
        </p:nvSpPr>
        <p:spPr>
          <a:xfrm>
            <a:off x="233725" y="2253350"/>
            <a:ext cx="1819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الطية الأولى</a:t>
            </a:r>
            <a:r>
              <a:rPr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: اطوِ الحافة اليسرى باتجاه خط المنتصف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g33c5e6117b1_0_605"/>
          <p:cNvSpPr txBox="1"/>
          <p:nvPr/>
        </p:nvSpPr>
        <p:spPr>
          <a:xfrm>
            <a:off x="2317925" y="2253350"/>
            <a:ext cx="249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الطية الثانية: </a:t>
            </a:r>
            <a:r>
              <a:rPr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تُطوى مرة أخرى إلى المنتصف. </a:t>
            </a:r>
            <a:endParaRPr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كرر الأمر مع الحافة اليمنى</a:t>
            </a:r>
            <a:endParaRPr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g33c5e6117b1_0_605"/>
          <p:cNvSpPr txBox="1"/>
          <p:nvPr/>
        </p:nvSpPr>
        <p:spPr>
          <a:xfrm>
            <a:off x="5082225" y="2248850"/>
            <a:ext cx="1599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 u="sng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وأخيراً: </a:t>
            </a:r>
            <a:r>
              <a:rPr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يُطوى إلى المنتصف كما هو موضح.</a:t>
            </a:r>
            <a:endParaRPr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0" name="Google Shape;460;g33c5e6117b1_0_605"/>
          <p:cNvCxnSpPr/>
          <p:nvPr/>
        </p:nvCxnSpPr>
        <p:spPr>
          <a:xfrm flipH="1" rot="-5400000">
            <a:off x="4727675" y="5343350"/>
            <a:ext cx="1000500" cy="3282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accent2"/>
            </a:solidFill>
            <a:prstDash val="dash"/>
            <a:round/>
            <a:headEnd len="sm" w="sm" type="none"/>
            <a:tailEnd len="sm" w="sm" type="none"/>
          </a:ln>
        </p:spPr>
      </p:cxnSp>
      <p:grpSp>
        <p:nvGrpSpPr>
          <p:cNvPr id="461" name="Google Shape;461;g33c5e6117b1_0_605"/>
          <p:cNvGrpSpPr/>
          <p:nvPr/>
        </p:nvGrpSpPr>
        <p:grpSpPr>
          <a:xfrm>
            <a:off x="1824533" y="3581719"/>
            <a:ext cx="1394400" cy="468750"/>
            <a:chOff x="4139508" y="546932"/>
            <a:chExt cx="1394400" cy="468750"/>
          </a:xfrm>
        </p:grpSpPr>
        <p:sp>
          <p:nvSpPr>
            <p:cNvPr id="462" name="Google Shape;462;g33c5e6117b1_0_605"/>
            <p:cNvSpPr txBox="1"/>
            <p:nvPr/>
          </p:nvSpPr>
          <p:spPr>
            <a:xfrm>
              <a:off x="4782708" y="546932"/>
              <a:ext cx="751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مسامير 5 سم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463" name="Google Shape;463;g33c5e6117b1_0_605"/>
            <p:cNvCxnSpPr>
              <a:stCxn id="462" idx="1"/>
            </p:cNvCxnSpPr>
            <p:nvPr/>
          </p:nvCxnSpPr>
          <p:spPr>
            <a:xfrm flipH="1">
              <a:off x="4139508" y="662281"/>
              <a:ext cx="643200" cy="353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464" name="Google Shape;464;g33c5e6117b1_0_605"/>
          <p:cNvCxnSpPr/>
          <p:nvPr/>
        </p:nvCxnSpPr>
        <p:spPr>
          <a:xfrm>
            <a:off x="917875" y="3602275"/>
            <a:ext cx="708000" cy="2190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465" name="Google Shape;465;g33c5e6117b1_0_605"/>
          <p:cNvSpPr txBox="1"/>
          <p:nvPr/>
        </p:nvSpPr>
        <p:spPr>
          <a:xfrm rot="1015765">
            <a:off x="1059257" y="3562337"/>
            <a:ext cx="751047" cy="23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30 cm</a:t>
            </a:r>
            <a:endParaRPr b="1" sz="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g33c5e6117b1_0_605"/>
          <p:cNvSpPr txBox="1"/>
          <p:nvPr/>
        </p:nvSpPr>
        <p:spPr>
          <a:xfrm>
            <a:off x="233725" y="5516725"/>
            <a:ext cx="287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دعامة - القماش المشمع - وصلة الجدار الخشبي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7" name="Google Shape;467;g33c5e6117b1_0_605"/>
          <p:cNvPicPr preferRelativeResize="0"/>
          <p:nvPr/>
        </p:nvPicPr>
        <p:blipFill rotWithShape="1">
          <a:blip r:embed="rId9">
            <a:alphaModFix/>
          </a:blip>
          <a:srcRect b="65541" l="65085" r="0" t="0"/>
          <a:stretch/>
        </p:blipFill>
        <p:spPr>
          <a:xfrm>
            <a:off x="5063822" y="108798"/>
            <a:ext cx="1532087" cy="2140063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33c5e6117b1_0_605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469" name="Google Shape;469;g33c5e6117b1_0_605"/>
          <p:cNvPicPr preferRelativeResize="0"/>
          <p:nvPr/>
        </p:nvPicPr>
        <p:blipFill rotWithShape="1">
          <a:blip r:embed="rId10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33c5e6117b1_0_651"/>
          <p:cNvPicPr preferRelativeResize="0"/>
          <p:nvPr/>
        </p:nvPicPr>
        <p:blipFill rotWithShape="1">
          <a:blip r:embed="rId3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33c5e6117b1_0_6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33c5e6117b1_0_651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pic>
        <p:nvPicPr>
          <p:cNvPr id="477" name="Google Shape;477;g33c5e6117b1_0_6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33c5e6117b1_0_651"/>
          <p:cNvPicPr preferRelativeResize="0"/>
          <p:nvPr/>
        </p:nvPicPr>
        <p:blipFill rotWithShape="1">
          <a:blip r:embed="rId6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33c5e6117b1_0_651"/>
          <p:cNvSpPr txBox="1"/>
          <p:nvPr/>
        </p:nvSpPr>
        <p:spPr>
          <a:xfrm>
            <a:off x="-64300" y="6604463"/>
            <a:ext cx="182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D- FIRM GROUND:</a:t>
            </a:r>
            <a:endParaRPr b="1" sz="9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g33c5e6117b1_0_651"/>
          <p:cNvSpPr/>
          <p:nvPr/>
        </p:nvSpPr>
        <p:spPr>
          <a:xfrm>
            <a:off x="193125" y="339300"/>
            <a:ext cx="6503100" cy="92388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" name="Google Shape;481;g33c5e6117b1_0_651"/>
          <p:cNvPicPr preferRelativeResize="0"/>
          <p:nvPr/>
        </p:nvPicPr>
        <p:blipFill rotWithShape="1">
          <a:blip r:embed="rId7">
            <a:alphaModFix/>
          </a:blip>
          <a:srcRect b="17561" l="1992" r="54689" t="11137"/>
          <a:stretch/>
        </p:blipFill>
        <p:spPr>
          <a:xfrm>
            <a:off x="4508575" y="4352313"/>
            <a:ext cx="1893649" cy="143710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g33c5e6117b1_0_651"/>
          <p:cNvSpPr txBox="1"/>
          <p:nvPr/>
        </p:nvSpPr>
        <p:spPr>
          <a:xfrm>
            <a:off x="1152050" y="311900"/>
            <a:ext cx="4615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100" u="sng">
                <a:solidFill>
                  <a:schemeClr val="accent1"/>
                </a:solidFill>
              </a:rPr>
              <a:t>يعتمد نوع التثبيت، أو الأساس، على طبيعة الأرض</a:t>
            </a:r>
            <a:endParaRPr b="1" sz="1100" u="sng">
              <a:solidFill>
                <a:schemeClr val="accent1"/>
              </a:solidFill>
            </a:endParaRPr>
          </a:p>
        </p:txBody>
      </p:sp>
      <p:sp>
        <p:nvSpPr>
          <p:cNvPr id="483" name="Google Shape;483;g33c5e6117b1_0_651"/>
          <p:cNvSpPr txBox="1"/>
          <p:nvPr/>
        </p:nvSpPr>
        <p:spPr>
          <a:xfrm>
            <a:off x="209300" y="3365888"/>
            <a:ext cx="6435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تثبيت "الوزرة/النعلة" الخاصة بالمشمع بوضع أوزان عليها هي الطريقة الأبسط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, وتناسب الأرض الناعمة أو الرملية،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و البلاطة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الخرسانية. تُعد أكياس الرمل المدفونة في كل زاوية، أو بالقرب من كل زاوية، خياراً آخر للأرض الرملية.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g33c5e6117b1_0_651"/>
          <p:cNvSpPr txBox="1"/>
          <p:nvPr>
            <p:ph type="title"/>
          </p:nvPr>
        </p:nvSpPr>
        <p:spPr>
          <a:xfrm>
            <a:off x="487131" y="2138"/>
            <a:ext cx="59151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تثبيت المأوى على الأرض</a:t>
            </a:r>
            <a:endParaRPr b="1" sz="1800">
              <a:solidFill>
                <a:srgbClr val="980000"/>
              </a:solidFill>
              <a:latin typeface="Play"/>
              <a:ea typeface="Play"/>
              <a:cs typeface="Play"/>
              <a:sym typeface="Play"/>
            </a:endParaRPr>
          </a:p>
        </p:txBody>
      </p:sp>
      <p:cxnSp>
        <p:nvCxnSpPr>
          <p:cNvPr id="485" name="Google Shape;485;g33c5e6117b1_0_651"/>
          <p:cNvCxnSpPr/>
          <p:nvPr/>
        </p:nvCxnSpPr>
        <p:spPr>
          <a:xfrm>
            <a:off x="206900" y="3329675"/>
            <a:ext cx="6488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6" name="Google Shape;486;g33c5e6117b1_0_651"/>
          <p:cNvCxnSpPr/>
          <p:nvPr/>
        </p:nvCxnSpPr>
        <p:spPr>
          <a:xfrm>
            <a:off x="206900" y="4015475"/>
            <a:ext cx="6489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7" name="Google Shape;487;g33c5e6117b1_0_651"/>
          <p:cNvCxnSpPr/>
          <p:nvPr/>
        </p:nvCxnSpPr>
        <p:spPr>
          <a:xfrm>
            <a:off x="193125" y="6600375"/>
            <a:ext cx="40452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g33c5e6117b1_0_651"/>
          <p:cNvCxnSpPr/>
          <p:nvPr/>
        </p:nvCxnSpPr>
        <p:spPr>
          <a:xfrm>
            <a:off x="193425" y="9145675"/>
            <a:ext cx="65025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89" name="Google Shape;489;g33c5e6117b1_0_651"/>
          <p:cNvSpPr txBox="1"/>
          <p:nvPr/>
        </p:nvSpPr>
        <p:spPr>
          <a:xfrm>
            <a:off x="223350" y="9109900"/>
            <a:ext cx="4008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إن دق أو دفن الأوتاد الخشبية في الأرض لا يصلح إلا للأرض الصلبة.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90" name="Google Shape;490;g33c5e6117b1_0_651"/>
          <p:cNvGrpSpPr/>
          <p:nvPr/>
        </p:nvGrpSpPr>
        <p:grpSpPr>
          <a:xfrm>
            <a:off x="111100" y="6668350"/>
            <a:ext cx="4101785" cy="2723625"/>
            <a:chOff x="-5661209" y="4165743"/>
            <a:chExt cx="4396339" cy="2919213"/>
          </a:xfrm>
        </p:grpSpPr>
        <p:pic>
          <p:nvPicPr>
            <p:cNvPr id="491" name="Google Shape;491;g33c5e6117b1_0_651"/>
            <p:cNvPicPr preferRelativeResize="0"/>
            <p:nvPr/>
          </p:nvPicPr>
          <p:blipFill rotWithShape="1">
            <a:blip r:embed="rId8">
              <a:alphaModFix/>
            </a:blip>
            <a:srcRect b="9838" l="7905" r="77319" t="58019"/>
            <a:stretch/>
          </p:blipFill>
          <p:spPr>
            <a:xfrm>
              <a:off x="-5608878" y="4313437"/>
              <a:ext cx="1823391" cy="27715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2" name="Google Shape;492;g33c5e6117b1_0_651"/>
            <p:cNvSpPr txBox="1"/>
            <p:nvPr/>
          </p:nvSpPr>
          <p:spPr>
            <a:xfrm>
              <a:off x="-4493203" y="5536053"/>
              <a:ext cx="667500" cy="2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الخارج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g33c5e6117b1_0_651"/>
            <p:cNvSpPr txBox="1"/>
            <p:nvPr/>
          </p:nvSpPr>
          <p:spPr>
            <a:xfrm>
              <a:off x="-5661209" y="5521638"/>
              <a:ext cx="667500" cy="247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الداخل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94" name="Google Shape;494;g33c5e6117b1_0_651"/>
            <p:cNvGrpSpPr/>
            <p:nvPr/>
          </p:nvGrpSpPr>
          <p:grpSpPr>
            <a:xfrm>
              <a:off x="-4637997" y="4289483"/>
              <a:ext cx="1001895" cy="302308"/>
              <a:chOff x="661380" y="1454689"/>
              <a:chExt cx="2068749" cy="302308"/>
            </a:xfrm>
          </p:grpSpPr>
          <p:sp>
            <p:nvSpPr>
              <p:cNvPr id="495" name="Google Shape;495;g33c5e6117b1_0_651"/>
              <p:cNvSpPr txBox="1"/>
              <p:nvPr/>
            </p:nvSpPr>
            <p:spPr>
              <a:xfrm>
                <a:off x="1177629" y="1454689"/>
                <a:ext cx="1552500" cy="2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قماش مشمع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96" name="Google Shape;496;g33c5e6117b1_0_651"/>
              <p:cNvCxnSpPr/>
              <p:nvPr/>
            </p:nvCxnSpPr>
            <p:spPr>
              <a:xfrm flipH="1">
                <a:off x="661380" y="1631297"/>
                <a:ext cx="660600" cy="1257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497" name="Google Shape;497;g33c5e6117b1_0_651"/>
            <p:cNvGrpSpPr/>
            <p:nvPr/>
          </p:nvGrpSpPr>
          <p:grpSpPr>
            <a:xfrm>
              <a:off x="-4547050" y="4697227"/>
              <a:ext cx="1137301" cy="418218"/>
              <a:chOff x="857575" y="1709990"/>
              <a:chExt cx="1137301" cy="418218"/>
            </a:xfrm>
          </p:grpSpPr>
          <p:sp>
            <p:nvSpPr>
              <p:cNvPr id="498" name="Google Shape;498;g33c5e6117b1_0_651"/>
              <p:cNvSpPr txBox="1"/>
              <p:nvPr/>
            </p:nvSpPr>
            <p:spPr>
              <a:xfrm>
                <a:off x="1073877" y="1709990"/>
                <a:ext cx="921000" cy="2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عارضة التغطية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499" name="Google Shape;499;g33c5e6117b1_0_651"/>
              <p:cNvCxnSpPr/>
              <p:nvPr/>
            </p:nvCxnSpPr>
            <p:spPr>
              <a:xfrm flipH="1">
                <a:off x="857575" y="1865107"/>
                <a:ext cx="287100" cy="263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00" name="Google Shape;500;g33c5e6117b1_0_651"/>
            <p:cNvGrpSpPr/>
            <p:nvPr/>
          </p:nvGrpSpPr>
          <p:grpSpPr>
            <a:xfrm>
              <a:off x="-3435487" y="4165743"/>
              <a:ext cx="2170617" cy="2906720"/>
              <a:chOff x="4184513" y="4165743"/>
              <a:chExt cx="2170617" cy="2906720"/>
            </a:xfrm>
          </p:grpSpPr>
          <p:pic>
            <p:nvPicPr>
              <p:cNvPr id="501" name="Google Shape;501;g33c5e6117b1_0_651"/>
              <p:cNvPicPr preferRelativeResize="0"/>
              <p:nvPr/>
            </p:nvPicPr>
            <p:blipFill rotWithShape="1">
              <a:blip r:embed="rId8">
                <a:alphaModFix/>
              </a:blip>
              <a:srcRect b="9838" l="39497" r="45726" t="58019"/>
              <a:stretch/>
            </p:blipFill>
            <p:spPr>
              <a:xfrm>
                <a:off x="4363763" y="4300962"/>
                <a:ext cx="1823401" cy="2771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02" name="Google Shape;502;g33c5e6117b1_0_651"/>
              <p:cNvSpPr txBox="1"/>
              <p:nvPr/>
            </p:nvSpPr>
            <p:spPr>
              <a:xfrm>
                <a:off x="5208282" y="5521638"/>
                <a:ext cx="751800" cy="2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rgbClr val="1155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من الخارج</a:t>
                </a:r>
                <a:endParaRPr b="1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3" name="Google Shape;503;g33c5e6117b1_0_651"/>
              <p:cNvSpPr txBox="1"/>
              <p:nvPr/>
            </p:nvSpPr>
            <p:spPr>
              <a:xfrm>
                <a:off x="4184513" y="5521638"/>
                <a:ext cx="667500" cy="24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rgbClr val="1155CC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من الداخل</a:t>
                </a:r>
                <a:endParaRPr b="1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04" name="Google Shape;504;g33c5e6117b1_0_651"/>
              <p:cNvGrpSpPr/>
              <p:nvPr/>
            </p:nvGrpSpPr>
            <p:grpSpPr>
              <a:xfrm>
                <a:off x="5192027" y="4165743"/>
                <a:ext cx="839486" cy="391950"/>
                <a:chOff x="944159" y="1346073"/>
                <a:chExt cx="1733400" cy="391950"/>
              </a:xfrm>
            </p:grpSpPr>
            <p:sp>
              <p:nvSpPr>
                <p:cNvPr id="505" name="Google Shape;505;g33c5e6117b1_0_651"/>
                <p:cNvSpPr txBox="1"/>
                <p:nvPr/>
              </p:nvSpPr>
              <p:spPr>
                <a:xfrm>
                  <a:off x="1125059" y="1346073"/>
                  <a:ext cx="1552500" cy="24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1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9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قماش مشمع</a:t>
                  </a:r>
                  <a:endParaRPr b="1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06" name="Google Shape;506;g33c5e6117b1_0_651"/>
                <p:cNvCxnSpPr>
                  <a:stCxn id="505" idx="1"/>
                </p:cNvCxnSpPr>
                <p:nvPr/>
              </p:nvCxnSpPr>
              <p:spPr>
                <a:xfrm flipH="1">
                  <a:off x="944159" y="1469823"/>
                  <a:ext cx="180900" cy="268200"/>
                </a:xfrm>
                <a:prstGeom prst="curvedConnector2">
                  <a:avLst/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07" name="Google Shape;507;g33c5e6117b1_0_651"/>
              <p:cNvGrpSpPr/>
              <p:nvPr/>
            </p:nvGrpSpPr>
            <p:grpSpPr>
              <a:xfrm>
                <a:off x="5273900" y="4622977"/>
                <a:ext cx="1044728" cy="436723"/>
                <a:chOff x="985450" y="1650865"/>
                <a:chExt cx="1044728" cy="436723"/>
              </a:xfrm>
            </p:grpSpPr>
            <p:sp>
              <p:nvSpPr>
                <p:cNvPr id="508" name="Google Shape;508;g33c5e6117b1_0_651"/>
                <p:cNvSpPr txBox="1"/>
                <p:nvPr/>
              </p:nvSpPr>
              <p:spPr>
                <a:xfrm>
                  <a:off x="1125078" y="1650865"/>
                  <a:ext cx="905100" cy="24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1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9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عارضة التغطية</a:t>
                  </a:r>
                  <a:endParaRPr b="1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09" name="Google Shape;509;g33c5e6117b1_0_651"/>
                <p:cNvCxnSpPr/>
                <p:nvPr/>
              </p:nvCxnSpPr>
              <p:spPr>
                <a:xfrm rot="5400000">
                  <a:off x="973000" y="1830638"/>
                  <a:ext cx="269400" cy="244500"/>
                </a:xfrm>
                <a:prstGeom prst="curvedConnector3">
                  <a:avLst>
                    <a:gd fmla="val 50000" name="adj1"/>
                  </a:avLst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  <p:grpSp>
            <p:nvGrpSpPr>
              <p:cNvPr id="510" name="Google Shape;510;g33c5e6117b1_0_651"/>
              <p:cNvGrpSpPr/>
              <p:nvPr/>
            </p:nvGrpSpPr>
            <p:grpSpPr>
              <a:xfrm>
                <a:off x="5170075" y="6336723"/>
                <a:ext cx="1185056" cy="247500"/>
                <a:chOff x="985625" y="1843586"/>
                <a:chExt cx="1185056" cy="247500"/>
              </a:xfrm>
            </p:grpSpPr>
            <p:sp>
              <p:nvSpPr>
                <p:cNvPr id="511" name="Google Shape;511;g33c5e6117b1_0_651"/>
                <p:cNvSpPr txBox="1"/>
                <p:nvPr/>
              </p:nvSpPr>
              <p:spPr>
                <a:xfrm>
                  <a:off x="1265581" y="1843586"/>
                  <a:ext cx="905100" cy="2475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1" algn="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en-GB" sz="900">
                      <a:solidFill>
                        <a:schemeClr val="dk2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دعامة متقاطعة</a:t>
                  </a:r>
                  <a:endParaRPr b="1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cxnSp>
              <p:nvCxnSpPr>
                <p:cNvPr id="512" name="Google Shape;512;g33c5e6117b1_0_651"/>
                <p:cNvCxnSpPr/>
                <p:nvPr/>
              </p:nvCxnSpPr>
              <p:spPr>
                <a:xfrm flipH="1">
                  <a:off x="985625" y="1997388"/>
                  <a:ext cx="336000" cy="90000"/>
                </a:xfrm>
                <a:prstGeom prst="curvedConnector3">
                  <a:avLst>
                    <a:gd fmla="val 50000" name="adj1"/>
                  </a:avLst>
                </a:prstGeom>
                <a:noFill/>
                <a:ln cap="flat" cmpd="sng" w="9525">
                  <a:solidFill>
                    <a:schemeClr val="accent2"/>
                  </a:solidFill>
                  <a:prstDash val="dash"/>
                  <a:round/>
                  <a:headEnd len="sm" w="sm" type="none"/>
                  <a:tailEnd len="sm" w="sm" type="none"/>
                </a:ln>
              </p:spPr>
            </p:cxnSp>
          </p:grpSp>
        </p:grpSp>
      </p:grpSp>
      <p:grpSp>
        <p:nvGrpSpPr>
          <p:cNvPr id="513" name="Google Shape;513;g33c5e6117b1_0_651"/>
          <p:cNvGrpSpPr/>
          <p:nvPr/>
        </p:nvGrpSpPr>
        <p:grpSpPr>
          <a:xfrm>
            <a:off x="196248" y="987175"/>
            <a:ext cx="2391204" cy="2504551"/>
            <a:chOff x="465073" y="817150"/>
            <a:chExt cx="2391204" cy="2504551"/>
          </a:xfrm>
        </p:grpSpPr>
        <p:pic>
          <p:nvPicPr>
            <p:cNvPr id="514" name="Google Shape;514;g33c5e6117b1_0_651"/>
            <p:cNvPicPr preferRelativeResize="0"/>
            <p:nvPr/>
          </p:nvPicPr>
          <p:blipFill rotWithShape="1">
            <a:blip r:embed="rId8">
              <a:alphaModFix/>
            </a:blip>
            <a:srcRect b="56943" l="10356" r="70546" t="13315"/>
            <a:stretch/>
          </p:blipFill>
          <p:spPr>
            <a:xfrm>
              <a:off x="554775" y="817150"/>
              <a:ext cx="2301501" cy="25045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5" name="Google Shape;515;g33c5e6117b1_0_651"/>
            <p:cNvGrpSpPr/>
            <p:nvPr/>
          </p:nvGrpSpPr>
          <p:grpSpPr>
            <a:xfrm>
              <a:off x="1486524" y="1613925"/>
              <a:ext cx="1182300" cy="584100"/>
              <a:chOff x="1097724" y="1588650"/>
              <a:chExt cx="1182300" cy="584100"/>
            </a:xfrm>
          </p:grpSpPr>
          <p:sp>
            <p:nvSpPr>
              <p:cNvPr id="516" name="Google Shape;516;g33c5e6117b1_0_651"/>
              <p:cNvSpPr txBox="1"/>
              <p:nvPr/>
            </p:nvSpPr>
            <p:spPr>
              <a:xfrm>
                <a:off x="1097724" y="1588650"/>
                <a:ext cx="11823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صخور، كيس رمل من الأنقاض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17" name="Google Shape;517;g33c5e6117b1_0_651"/>
              <p:cNvCxnSpPr/>
              <p:nvPr/>
            </p:nvCxnSpPr>
            <p:spPr>
              <a:xfrm rot="5400000">
                <a:off x="1090325" y="1905300"/>
                <a:ext cx="349500" cy="1854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18" name="Google Shape;518;g33c5e6117b1_0_651"/>
            <p:cNvGrpSpPr/>
            <p:nvPr/>
          </p:nvGrpSpPr>
          <p:grpSpPr>
            <a:xfrm>
              <a:off x="465073" y="1178650"/>
              <a:ext cx="861235" cy="389400"/>
              <a:chOff x="-1078719" y="1783218"/>
              <a:chExt cx="1778308" cy="389400"/>
            </a:xfrm>
          </p:grpSpPr>
          <p:sp>
            <p:nvSpPr>
              <p:cNvPr id="519" name="Google Shape;519;g33c5e6117b1_0_651"/>
              <p:cNvSpPr txBox="1"/>
              <p:nvPr/>
            </p:nvSpPr>
            <p:spPr>
              <a:xfrm>
                <a:off x="-1078719" y="1803318"/>
                <a:ext cx="12696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قماش مشمع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20" name="Google Shape;520;g33c5e6117b1_0_651"/>
              <p:cNvCxnSpPr/>
              <p:nvPr/>
            </p:nvCxnSpPr>
            <p:spPr>
              <a:xfrm flipH="1" rot="10800000">
                <a:off x="52790" y="1783218"/>
                <a:ext cx="646800" cy="1653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21" name="Google Shape;521;g33c5e6117b1_0_651"/>
            <p:cNvGrpSpPr/>
            <p:nvPr/>
          </p:nvGrpSpPr>
          <p:grpSpPr>
            <a:xfrm>
              <a:off x="1409000" y="1274950"/>
              <a:ext cx="1066650" cy="399013"/>
              <a:chOff x="867825" y="1727075"/>
              <a:chExt cx="1066650" cy="399013"/>
            </a:xfrm>
          </p:grpSpPr>
          <p:sp>
            <p:nvSpPr>
              <p:cNvPr id="522" name="Google Shape;522;g33c5e6117b1_0_651"/>
              <p:cNvSpPr txBox="1"/>
              <p:nvPr/>
            </p:nvSpPr>
            <p:spPr>
              <a:xfrm>
                <a:off x="1048875" y="1727075"/>
                <a:ext cx="8856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عارضة التغطية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23" name="Google Shape;523;g33c5e6117b1_0_651"/>
              <p:cNvCxnSpPr/>
              <p:nvPr/>
            </p:nvCxnSpPr>
            <p:spPr>
              <a:xfrm rot="5400000">
                <a:off x="855375" y="18691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24" name="Google Shape;524;g33c5e6117b1_0_651"/>
            <p:cNvSpPr txBox="1"/>
            <p:nvPr/>
          </p:nvSpPr>
          <p:spPr>
            <a:xfrm>
              <a:off x="1729825" y="2244975"/>
              <a:ext cx="5859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الخارج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g33c5e6117b1_0_651"/>
            <p:cNvSpPr txBox="1"/>
            <p:nvPr/>
          </p:nvSpPr>
          <p:spPr>
            <a:xfrm>
              <a:off x="490000" y="2213788"/>
              <a:ext cx="658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الداخل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g33c5e6117b1_0_651"/>
            <p:cNvSpPr txBox="1"/>
            <p:nvPr/>
          </p:nvSpPr>
          <p:spPr>
            <a:xfrm>
              <a:off x="1958200" y="1996725"/>
              <a:ext cx="885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1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بلاطة خرسانية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27" name="Google Shape;527;g33c5e6117b1_0_651"/>
            <p:cNvCxnSpPr/>
            <p:nvPr/>
          </p:nvCxnSpPr>
          <p:spPr>
            <a:xfrm flipH="1">
              <a:off x="1969825" y="2255438"/>
              <a:ext cx="585900" cy="3384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dash"/>
              <a:round/>
              <a:headEnd len="med" w="med" type="none"/>
              <a:tailEnd len="med" w="med" type="none"/>
            </a:ln>
          </p:spPr>
        </p:cxnSp>
      </p:grpSp>
      <p:sp>
        <p:nvSpPr>
          <p:cNvPr id="528" name="Google Shape;528;g33c5e6117b1_0_651"/>
          <p:cNvSpPr txBox="1"/>
          <p:nvPr/>
        </p:nvSpPr>
        <p:spPr>
          <a:xfrm>
            <a:off x="232088" y="6104050"/>
            <a:ext cx="400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مع توفر الأنقاض وحديد التسليح القديم، يعد هذا 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التثبيت مناسبا أو الأساس المناسب.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29" name="Google Shape;529;g33c5e6117b1_0_651"/>
          <p:cNvGrpSpPr/>
          <p:nvPr/>
        </p:nvGrpSpPr>
        <p:grpSpPr>
          <a:xfrm>
            <a:off x="79688" y="3962653"/>
            <a:ext cx="4010863" cy="2205788"/>
            <a:chOff x="3398384" y="4809476"/>
            <a:chExt cx="3755138" cy="2065151"/>
          </a:xfrm>
        </p:grpSpPr>
        <p:pic>
          <p:nvPicPr>
            <p:cNvPr id="530" name="Google Shape;530;g33c5e6117b1_0_651"/>
            <p:cNvPicPr preferRelativeResize="0"/>
            <p:nvPr/>
          </p:nvPicPr>
          <p:blipFill rotWithShape="1">
            <a:blip r:embed="rId8">
              <a:alphaModFix/>
            </a:blip>
            <a:srcRect b="25105" l="62260" r="9297" t="41357"/>
            <a:stretch/>
          </p:blipFill>
          <p:spPr>
            <a:xfrm>
              <a:off x="4230841" y="4809476"/>
              <a:ext cx="2306898" cy="206515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1" name="Google Shape;531;g33c5e6117b1_0_651"/>
            <p:cNvGrpSpPr/>
            <p:nvPr/>
          </p:nvGrpSpPr>
          <p:grpSpPr>
            <a:xfrm>
              <a:off x="3398384" y="5277851"/>
              <a:ext cx="1811944" cy="574725"/>
              <a:chOff x="2324772" y="-900961"/>
              <a:chExt cx="1811944" cy="574725"/>
            </a:xfrm>
          </p:grpSpPr>
          <p:sp>
            <p:nvSpPr>
              <p:cNvPr id="532" name="Google Shape;532;g33c5e6117b1_0_651"/>
              <p:cNvSpPr txBox="1"/>
              <p:nvPr/>
            </p:nvSpPr>
            <p:spPr>
              <a:xfrm>
                <a:off x="2324772" y="-900961"/>
                <a:ext cx="1470300" cy="47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rtl="1" algn="r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قضيب فولاذي (بحد أقصى 10 مم)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مزود بخطاف في الأسفل، ومنحني فوق اللوح في الأعلى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33" name="Google Shape;533;g33c5e6117b1_0_651"/>
              <p:cNvCxnSpPr/>
              <p:nvPr/>
            </p:nvCxnSpPr>
            <p:spPr>
              <a:xfrm>
                <a:off x="3726316" y="-721336"/>
                <a:ext cx="410400" cy="395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534" name="Google Shape;534;g33c5e6117b1_0_651"/>
            <p:cNvSpPr txBox="1"/>
            <p:nvPr/>
          </p:nvSpPr>
          <p:spPr>
            <a:xfrm>
              <a:off x="5855423" y="5081943"/>
              <a:ext cx="1298100" cy="60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املأ الحفرة بالأنقاض، مع استخدام قطع أكبر في الأسفل.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املأ الفراغات بالرمل أو التراب أو التربة.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5" name="Google Shape;535;g33c5e6117b1_0_651"/>
            <p:cNvCxnSpPr/>
            <p:nvPr/>
          </p:nvCxnSpPr>
          <p:spPr>
            <a:xfrm flipH="1">
              <a:off x="5373053" y="5604626"/>
              <a:ext cx="526500" cy="495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536" name="Google Shape;536;g33c5e6117b1_0_651"/>
            <p:cNvSpPr txBox="1"/>
            <p:nvPr/>
          </p:nvSpPr>
          <p:spPr>
            <a:xfrm>
              <a:off x="6290143" y="6047091"/>
              <a:ext cx="727800" cy="34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شبكة/قضبان فولاذية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37" name="Google Shape;537;g33c5e6117b1_0_651"/>
            <p:cNvCxnSpPr>
              <a:stCxn id="536" idx="1"/>
            </p:cNvCxnSpPr>
            <p:nvPr/>
          </p:nvCxnSpPr>
          <p:spPr>
            <a:xfrm flipH="1">
              <a:off x="5337043" y="6220041"/>
              <a:ext cx="953100" cy="540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cxnSp>
        <p:nvCxnSpPr>
          <p:cNvPr id="538" name="Google Shape;538;g33c5e6117b1_0_651"/>
          <p:cNvCxnSpPr/>
          <p:nvPr/>
        </p:nvCxnSpPr>
        <p:spPr>
          <a:xfrm>
            <a:off x="195540" y="6168450"/>
            <a:ext cx="40479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539" name="Google Shape;539;g33c5e6117b1_0_651"/>
          <p:cNvGrpSpPr/>
          <p:nvPr/>
        </p:nvGrpSpPr>
        <p:grpSpPr>
          <a:xfrm>
            <a:off x="2352162" y="1235518"/>
            <a:ext cx="2453016" cy="2293275"/>
            <a:chOff x="2264756" y="1385793"/>
            <a:chExt cx="2453016" cy="2293275"/>
          </a:xfrm>
        </p:grpSpPr>
        <p:pic>
          <p:nvPicPr>
            <p:cNvPr id="540" name="Google Shape;540;g33c5e6117b1_0_65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264756" y="1385793"/>
              <a:ext cx="2390076" cy="2293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g33c5e6117b1_0_651"/>
            <p:cNvSpPr txBox="1"/>
            <p:nvPr/>
          </p:nvSpPr>
          <p:spPr>
            <a:xfrm>
              <a:off x="3873272" y="3048500"/>
              <a:ext cx="844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صخور، أنقاض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g33c5e6117b1_0_651"/>
            <p:cNvSpPr txBox="1"/>
            <p:nvPr/>
          </p:nvSpPr>
          <p:spPr>
            <a:xfrm>
              <a:off x="3382520" y="2253900"/>
              <a:ext cx="10641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قماش مشمع في الأرض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43" name="Google Shape;543;g33c5e6117b1_0_651"/>
            <p:cNvCxnSpPr/>
            <p:nvPr/>
          </p:nvCxnSpPr>
          <p:spPr>
            <a:xfrm rot="5400000">
              <a:off x="3325419" y="2686250"/>
              <a:ext cx="671100" cy="347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sp>
        <p:nvSpPr>
          <p:cNvPr id="544" name="Google Shape;544;g33c5e6117b1_0_651"/>
          <p:cNvSpPr txBox="1"/>
          <p:nvPr/>
        </p:nvSpPr>
        <p:spPr>
          <a:xfrm>
            <a:off x="2515400" y="659759"/>
            <a:ext cx="182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ب- أرض رخوة/رملية:</a:t>
            </a:r>
            <a:endParaRPr b="1" sz="9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5" name="Google Shape;545;g33c5e6117b1_0_651"/>
          <p:cNvPicPr preferRelativeResize="0"/>
          <p:nvPr/>
        </p:nvPicPr>
        <p:blipFill rotWithShape="1">
          <a:blip r:embed="rId7">
            <a:alphaModFix/>
          </a:blip>
          <a:srcRect b="58137" l="75267" r="4283" t="0"/>
          <a:stretch/>
        </p:blipFill>
        <p:spPr>
          <a:xfrm>
            <a:off x="4924500" y="6321200"/>
            <a:ext cx="978301" cy="92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g33c5e6117b1_0_651"/>
          <p:cNvPicPr preferRelativeResize="0"/>
          <p:nvPr/>
        </p:nvPicPr>
        <p:blipFill rotWithShape="1">
          <a:blip r:embed="rId7">
            <a:alphaModFix/>
          </a:blip>
          <a:srcRect b="1727" l="74669" r="3484" t="52331"/>
          <a:stretch/>
        </p:blipFill>
        <p:spPr>
          <a:xfrm>
            <a:off x="4869500" y="7743075"/>
            <a:ext cx="1045149" cy="1013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7" name="Google Shape;547;g33c5e6117b1_0_651"/>
          <p:cNvSpPr txBox="1"/>
          <p:nvPr/>
        </p:nvSpPr>
        <p:spPr>
          <a:xfrm>
            <a:off x="631950" y="659775"/>
            <a:ext cx="19827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أ- أرض ناعمة/رملية وسطح صلب:</a:t>
            </a:r>
            <a:endParaRPr b="1" sz="900" u="sng">
              <a:solidFill>
                <a:srgbClr val="A61C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g33c5e6117b1_0_651"/>
          <p:cNvSpPr txBox="1"/>
          <p:nvPr/>
        </p:nvSpPr>
        <p:spPr>
          <a:xfrm>
            <a:off x="4829550" y="7042325"/>
            <a:ext cx="125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قضيب فولاذي</a:t>
            </a:r>
            <a:endParaRPr sz="1400"/>
          </a:p>
        </p:txBody>
      </p:sp>
      <p:cxnSp>
        <p:nvCxnSpPr>
          <p:cNvPr id="549" name="Google Shape;549;g33c5e6117b1_0_651"/>
          <p:cNvCxnSpPr/>
          <p:nvPr/>
        </p:nvCxnSpPr>
        <p:spPr>
          <a:xfrm flipH="1">
            <a:off x="2628400" y="652500"/>
            <a:ext cx="2100" cy="26706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0" name="Google Shape;550;g33c5e6117b1_0_651"/>
          <p:cNvSpPr txBox="1"/>
          <p:nvPr/>
        </p:nvSpPr>
        <p:spPr>
          <a:xfrm>
            <a:off x="111088" y="3996675"/>
            <a:ext cx="1823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 u="sng">
                <a:solidFill>
                  <a:srgbClr val="A61C00"/>
                </a:solidFill>
                <a:latin typeface="Calibri"/>
                <a:ea typeface="Calibri"/>
                <a:cs typeface="Calibri"/>
                <a:sym typeface="Calibri"/>
              </a:rPr>
              <a:t>ج- أرض رخوة/رملية:</a:t>
            </a:r>
            <a:endParaRPr b="1" sz="900" u="sng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g33c5e6117b1_0_651"/>
          <p:cNvSpPr txBox="1"/>
          <p:nvPr/>
        </p:nvSpPr>
        <p:spPr>
          <a:xfrm>
            <a:off x="4355675" y="5919000"/>
            <a:ext cx="2232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يمكن استبدال التثبيت بأكياس الرمل بـ</a:t>
            </a:r>
            <a:endParaRPr sz="1400"/>
          </a:p>
        </p:txBody>
      </p:sp>
      <p:cxnSp>
        <p:nvCxnSpPr>
          <p:cNvPr id="552" name="Google Shape;552;g33c5e6117b1_0_651"/>
          <p:cNvCxnSpPr/>
          <p:nvPr/>
        </p:nvCxnSpPr>
        <p:spPr>
          <a:xfrm>
            <a:off x="4257838" y="4012700"/>
            <a:ext cx="0" cy="55653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g33c5e6117b1_0_651"/>
          <p:cNvSpPr txBox="1"/>
          <p:nvPr/>
        </p:nvSpPr>
        <p:spPr>
          <a:xfrm>
            <a:off x="4534050" y="8618300"/>
            <a:ext cx="19827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طوب/كتل مجوفة/ أو خرسانية</a:t>
            </a:r>
            <a:endParaRPr sz="1400"/>
          </a:p>
        </p:txBody>
      </p:sp>
      <p:sp>
        <p:nvSpPr>
          <p:cNvPr id="554" name="Google Shape;554;g33c5e6117b1_0_651"/>
          <p:cNvSpPr txBox="1"/>
          <p:nvPr/>
        </p:nvSpPr>
        <p:spPr>
          <a:xfrm>
            <a:off x="4056150" y="9109900"/>
            <a:ext cx="2391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يوصى باستخدام حبال الشد في المناطق المكشوفة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55" name="Google Shape;555;g33c5e6117b1_0_651"/>
          <p:cNvGrpSpPr/>
          <p:nvPr/>
        </p:nvGrpSpPr>
        <p:grpSpPr>
          <a:xfrm rot="5400000">
            <a:off x="5536949" y="8174957"/>
            <a:ext cx="575326" cy="45627"/>
            <a:chOff x="1166276" y="5291605"/>
            <a:chExt cx="160800" cy="47287"/>
          </a:xfrm>
        </p:grpSpPr>
        <p:cxnSp>
          <p:nvCxnSpPr>
            <p:cNvPr id="556" name="Google Shape;556;g33c5e6117b1_0_651"/>
            <p:cNvCxnSpPr/>
            <p:nvPr/>
          </p:nvCxnSpPr>
          <p:spPr>
            <a:xfrm>
              <a:off x="1166276" y="5316624"/>
              <a:ext cx="160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7" name="Google Shape;557;g33c5e6117b1_0_651"/>
            <p:cNvCxnSpPr/>
            <p:nvPr/>
          </p:nvCxnSpPr>
          <p:spPr>
            <a:xfrm>
              <a:off x="1166276" y="5292992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558" name="Google Shape;558;g33c5e6117b1_0_651"/>
            <p:cNvCxnSpPr/>
            <p:nvPr/>
          </p:nvCxnSpPr>
          <p:spPr>
            <a:xfrm>
              <a:off x="1326941" y="5291605"/>
              <a:ext cx="0" cy="45900"/>
            </a:xfrm>
            <a:prstGeom prst="straightConnector1">
              <a:avLst/>
            </a:prstGeom>
            <a:noFill/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559" name="Google Shape;559;g33c5e6117b1_0_651"/>
          <p:cNvSpPr txBox="1"/>
          <p:nvPr/>
        </p:nvSpPr>
        <p:spPr>
          <a:xfrm rot="5400000">
            <a:off x="5698600" y="8150900"/>
            <a:ext cx="4551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7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60cm</a:t>
            </a:r>
            <a:endParaRPr b="1" sz="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60" name="Google Shape;560;g33c5e6117b1_0_651"/>
          <p:cNvGrpSpPr/>
          <p:nvPr/>
        </p:nvGrpSpPr>
        <p:grpSpPr>
          <a:xfrm>
            <a:off x="4293549" y="110000"/>
            <a:ext cx="3001549" cy="2838675"/>
            <a:chOff x="3912549" y="717475"/>
            <a:chExt cx="3001549" cy="2838675"/>
          </a:xfrm>
        </p:grpSpPr>
        <p:pic>
          <p:nvPicPr>
            <p:cNvPr id="561" name="Google Shape;561;g33c5e6117b1_0_651"/>
            <p:cNvPicPr preferRelativeResize="0"/>
            <p:nvPr/>
          </p:nvPicPr>
          <p:blipFill rotWithShape="1">
            <a:blip r:embed="rId10">
              <a:alphaModFix/>
            </a:blip>
            <a:srcRect b="53068" l="37153" r="37344" t="12418"/>
            <a:stretch/>
          </p:blipFill>
          <p:spPr>
            <a:xfrm>
              <a:off x="3912549" y="717475"/>
              <a:ext cx="3001549" cy="2838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2" name="Google Shape;562;g33c5e6117b1_0_651"/>
            <p:cNvSpPr txBox="1"/>
            <p:nvPr/>
          </p:nvSpPr>
          <p:spPr>
            <a:xfrm>
              <a:off x="5345898" y="2008125"/>
              <a:ext cx="6582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الخارج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g33c5e6117b1_0_651"/>
            <p:cNvSpPr txBox="1"/>
            <p:nvPr/>
          </p:nvSpPr>
          <p:spPr>
            <a:xfrm>
              <a:off x="4031449" y="1992500"/>
              <a:ext cx="7590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rgbClr val="1155CC"/>
                  </a:solidFill>
                  <a:latin typeface="Calibri"/>
                  <a:ea typeface="Calibri"/>
                  <a:cs typeface="Calibri"/>
                  <a:sym typeface="Calibri"/>
                </a:rPr>
                <a:t>من الداخل</a:t>
              </a:r>
              <a:endParaRPr b="1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64" name="Google Shape;564;g33c5e6117b1_0_651"/>
            <p:cNvGrpSpPr/>
            <p:nvPr/>
          </p:nvGrpSpPr>
          <p:grpSpPr>
            <a:xfrm>
              <a:off x="4166153" y="1382838"/>
              <a:ext cx="907292" cy="394063"/>
              <a:chOff x="-906707" y="1879831"/>
              <a:chExt cx="1873409" cy="394063"/>
            </a:xfrm>
          </p:grpSpPr>
          <p:sp>
            <p:nvSpPr>
              <p:cNvPr id="565" name="Google Shape;565;g33c5e6117b1_0_651"/>
              <p:cNvSpPr txBox="1"/>
              <p:nvPr/>
            </p:nvSpPr>
            <p:spPr>
              <a:xfrm>
                <a:off x="-906707" y="1904593"/>
                <a:ext cx="10890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قماش مشمع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66" name="Google Shape;566;g33c5e6117b1_0_651"/>
              <p:cNvCxnSpPr/>
              <p:nvPr/>
            </p:nvCxnSpPr>
            <p:spPr>
              <a:xfrm flipH="1" rot="10800000">
                <a:off x="237102" y="1879831"/>
                <a:ext cx="729600" cy="167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67" name="Google Shape;567;g33c5e6117b1_0_651"/>
            <p:cNvGrpSpPr/>
            <p:nvPr/>
          </p:nvGrpSpPr>
          <p:grpSpPr>
            <a:xfrm>
              <a:off x="5144400" y="1313425"/>
              <a:ext cx="1119650" cy="429613"/>
              <a:chOff x="985450" y="1657975"/>
              <a:chExt cx="1119650" cy="429613"/>
            </a:xfrm>
          </p:grpSpPr>
          <p:sp>
            <p:nvSpPr>
              <p:cNvPr id="568" name="Google Shape;568;g33c5e6117b1_0_651"/>
              <p:cNvSpPr txBox="1"/>
              <p:nvPr/>
            </p:nvSpPr>
            <p:spPr>
              <a:xfrm>
                <a:off x="1238100" y="1657975"/>
                <a:ext cx="8670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عارضة التغطية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69" name="Google Shape;569;g33c5e6117b1_0_651"/>
              <p:cNvCxnSpPr/>
              <p:nvPr/>
            </p:nvCxnSpPr>
            <p:spPr>
              <a:xfrm rot="5400000">
                <a:off x="973000" y="18306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70" name="Google Shape;570;g33c5e6117b1_0_651"/>
            <p:cNvGrpSpPr/>
            <p:nvPr/>
          </p:nvGrpSpPr>
          <p:grpSpPr>
            <a:xfrm>
              <a:off x="5397050" y="1546750"/>
              <a:ext cx="515325" cy="436713"/>
              <a:chOff x="985450" y="1650875"/>
              <a:chExt cx="515325" cy="436713"/>
            </a:xfrm>
          </p:grpSpPr>
          <p:sp>
            <p:nvSpPr>
              <p:cNvPr id="571" name="Google Shape;571;g33c5e6117b1_0_651"/>
              <p:cNvSpPr txBox="1"/>
              <p:nvPr/>
            </p:nvSpPr>
            <p:spPr>
              <a:xfrm>
                <a:off x="1105075" y="1650875"/>
                <a:ext cx="3957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حبل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2" name="Google Shape;572;g33c5e6117b1_0_651"/>
              <p:cNvCxnSpPr/>
              <p:nvPr/>
            </p:nvCxnSpPr>
            <p:spPr>
              <a:xfrm rot="5400000">
                <a:off x="973000" y="1830638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573" name="Google Shape;573;g33c5e6117b1_0_651"/>
            <p:cNvGrpSpPr/>
            <p:nvPr/>
          </p:nvGrpSpPr>
          <p:grpSpPr>
            <a:xfrm>
              <a:off x="4166150" y="2830350"/>
              <a:ext cx="1170700" cy="507900"/>
              <a:chOff x="-129100" y="1748950"/>
              <a:chExt cx="1170700" cy="507900"/>
            </a:xfrm>
          </p:grpSpPr>
          <p:sp>
            <p:nvSpPr>
              <p:cNvPr id="574" name="Google Shape;574;g33c5e6117b1_0_651"/>
              <p:cNvSpPr txBox="1"/>
              <p:nvPr/>
            </p:nvSpPr>
            <p:spPr>
              <a:xfrm>
                <a:off x="-129100" y="1748950"/>
                <a:ext cx="6582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صخور، كيس رمل من الأنقاض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75" name="Google Shape;575;g33c5e6117b1_0_651"/>
              <p:cNvCxnSpPr/>
              <p:nvPr/>
            </p:nvCxnSpPr>
            <p:spPr>
              <a:xfrm>
                <a:off x="559800" y="1943900"/>
                <a:ext cx="481800" cy="2241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</p:grpSp>
      <p:sp>
        <p:nvSpPr>
          <p:cNvPr id="576" name="Google Shape;576;g33c5e6117b1_0_651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33c5e6117b1_0_757"/>
          <p:cNvSpPr/>
          <p:nvPr/>
        </p:nvSpPr>
        <p:spPr>
          <a:xfrm>
            <a:off x="193125" y="336850"/>
            <a:ext cx="6503100" cy="915780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g33c5e6117b1_0_757"/>
          <p:cNvSpPr txBox="1"/>
          <p:nvPr>
            <p:ph type="ctrTitle"/>
          </p:nvPr>
        </p:nvSpPr>
        <p:spPr>
          <a:xfrm>
            <a:off x="617220" y="25389"/>
            <a:ext cx="56580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spAutoFit/>
          </a:bodyPr>
          <a:lstStyle/>
          <a:p>
            <a:pPr indent="0" lvl="0" marL="0" marR="0" rt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lay"/>
              <a:buNone/>
            </a:pP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كيفية تغطية أرضية </a:t>
            </a:r>
            <a:r>
              <a:rPr b="1" lang="en-GB" sz="1800">
                <a:solidFill>
                  <a:schemeClr val="accent2"/>
                </a:solidFill>
                <a:latin typeface="Play"/>
                <a:ea typeface="Play"/>
                <a:cs typeface="Play"/>
                <a:sym typeface="Play"/>
              </a:rPr>
              <a:t>المأوى</a:t>
            </a:r>
            <a:endParaRPr b="1" sz="1800">
              <a:solidFill>
                <a:schemeClr val="accent2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583" name="Google Shape;583;g33c5e6117b1_0_757"/>
          <p:cNvPicPr preferRelativeResize="0"/>
          <p:nvPr/>
        </p:nvPicPr>
        <p:blipFill rotWithShape="1">
          <a:blip r:embed="rId3">
            <a:alphaModFix/>
          </a:blip>
          <a:srcRect b="13543" l="17060" r="39932" t="61267"/>
          <a:stretch/>
        </p:blipFill>
        <p:spPr>
          <a:xfrm>
            <a:off x="639525" y="6450863"/>
            <a:ext cx="2949327" cy="24722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Google Shape;584;g33c5e6117b1_0_757"/>
          <p:cNvGrpSpPr/>
          <p:nvPr/>
        </p:nvGrpSpPr>
        <p:grpSpPr>
          <a:xfrm>
            <a:off x="152400" y="1105825"/>
            <a:ext cx="4810534" cy="2472274"/>
            <a:chOff x="-407025" y="554875"/>
            <a:chExt cx="4810534" cy="2472274"/>
          </a:xfrm>
        </p:grpSpPr>
        <p:pic>
          <p:nvPicPr>
            <p:cNvPr id="585" name="Google Shape;585;g33c5e6117b1_0_757"/>
            <p:cNvPicPr preferRelativeResize="0"/>
            <p:nvPr/>
          </p:nvPicPr>
          <p:blipFill rotWithShape="1">
            <a:blip r:embed="rId3">
              <a:alphaModFix/>
            </a:blip>
            <a:srcRect b="74811" l="17881" r="32487" t="0"/>
            <a:stretch/>
          </p:blipFill>
          <p:spPr>
            <a:xfrm>
              <a:off x="-407025" y="554875"/>
              <a:ext cx="3403601" cy="24722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6" name="Google Shape;586;g33c5e6117b1_0_757"/>
            <p:cNvSpPr txBox="1"/>
            <p:nvPr/>
          </p:nvSpPr>
          <p:spPr>
            <a:xfrm>
              <a:off x="1194473" y="1732900"/>
              <a:ext cx="20199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تغطية الأرض (كرتون/سجاد، …)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87" name="Google Shape;587;g33c5e6117b1_0_757"/>
            <p:cNvCxnSpPr/>
            <p:nvPr/>
          </p:nvCxnSpPr>
          <p:spPr>
            <a:xfrm rot="5400000">
              <a:off x="1749375" y="1958575"/>
              <a:ext cx="269400" cy="244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88" name="Google Shape;588;g33c5e6117b1_0_757"/>
            <p:cNvCxnSpPr/>
            <p:nvPr/>
          </p:nvCxnSpPr>
          <p:spPr>
            <a:xfrm rot="5400000">
              <a:off x="1746133" y="2039894"/>
              <a:ext cx="358500" cy="163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589" name="Google Shape;589;g33c5e6117b1_0_757"/>
            <p:cNvSpPr txBox="1"/>
            <p:nvPr/>
          </p:nvSpPr>
          <p:spPr>
            <a:xfrm>
              <a:off x="2928426" y="2081350"/>
              <a:ext cx="12015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ورقة بلاستيكية (اختياري)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0" name="Google Shape;590;g33c5e6117b1_0_757"/>
            <p:cNvCxnSpPr>
              <a:stCxn id="589" idx="1"/>
            </p:cNvCxnSpPr>
            <p:nvPr/>
          </p:nvCxnSpPr>
          <p:spPr>
            <a:xfrm flipH="1">
              <a:off x="2498526" y="2196700"/>
              <a:ext cx="429900" cy="816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cxnSp>
          <p:nvCxnSpPr>
            <p:cNvPr id="591" name="Google Shape;591;g33c5e6117b1_0_757"/>
            <p:cNvCxnSpPr/>
            <p:nvPr/>
          </p:nvCxnSpPr>
          <p:spPr>
            <a:xfrm rot="10800000">
              <a:off x="2649100" y="2457125"/>
              <a:ext cx="428700" cy="1410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592" name="Google Shape;592;g33c5e6117b1_0_757"/>
            <p:cNvSpPr txBox="1"/>
            <p:nvPr/>
          </p:nvSpPr>
          <p:spPr>
            <a:xfrm>
              <a:off x="3077809" y="2457125"/>
              <a:ext cx="13257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ورقة بلاستيكية ك</a:t>
              </a: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غشاء مانع للرطوبة</a:t>
              </a: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 (DPM)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g33c5e6117b1_0_757"/>
            <p:cNvSpPr txBox="1"/>
            <p:nvPr/>
          </p:nvSpPr>
          <p:spPr>
            <a:xfrm>
              <a:off x="2802650" y="2281450"/>
              <a:ext cx="7014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تعبئة بالرمل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594" name="Google Shape;594;g33c5e6117b1_0_757"/>
            <p:cNvCxnSpPr/>
            <p:nvPr/>
          </p:nvCxnSpPr>
          <p:spPr>
            <a:xfrm rot="10800000">
              <a:off x="2138100" y="2375550"/>
              <a:ext cx="748500" cy="87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595" name="Google Shape;595;g33c5e6117b1_0_757"/>
          <p:cNvGrpSpPr/>
          <p:nvPr/>
        </p:nvGrpSpPr>
        <p:grpSpPr>
          <a:xfrm>
            <a:off x="202575" y="3972250"/>
            <a:ext cx="4623434" cy="2114900"/>
            <a:chOff x="202575" y="3362975"/>
            <a:chExt cx="4623434" cy="2114900"/>
          </a:xfrm>
        </p:grpSpPr>
        <p:pic>
          <p:nvPicPr>
            <p:cNvPr id="596" name="Google Shape;596;g33c5e6117b1_0_757"/>
            <p:cNvPicPr preferRelativeResize="0"/>
            <p:nvPr/>
          </p:nvPicPr>
          <p:blipFill rotWithShape="1">
            <a:blip r:embed="rId3">
              <a:alphaModFix/>
            </a:blip>
            <a:srcRect b="46412" l="12872" r="38553" t="32238"/>
            <a:stretch/>
          </p:blipFill>
          <p:spPr>
            <a:xfrm>
              <a:off x="202575" y="3362975"/>
              <a:ext cx="3331250" cy="209549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97" name="Google Shape;597;g33c5e6117b1_0_757"/>
            <p:cNvGrpSpPr/>
            <p:nvPr/>
          </p:nvGrpSpPr>
          <p:grpSpPr>
            <a:xfrm>
              <a:off x="1981250" y="4387900"/>
              <a:ext cx="1607700" cy="520575"/>
              <a:chOff x="1594475" y="1694950"/>
              <a:chExt cx="1607700" cy="520575"/>
            </a:xfrm>
          </p:grpSpPr>
          <p:sp>
            <p:nvSpPr>
              <p:cNvPr id="598" name="Google Shape;598;g33c5e6117b1_0_757"/>
              <p:cNvSpPr txBox="1"/>
              <p:nvPr/>
            </p:nvSpPr>
            <p:spPr>
              <a:xfrm>
                <a:off x="1594475" y="1694950"/>
                <a:ext cx="16077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تغطية الأرض (كرتون/سجاد، …)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599" name="Google Shape;599;g33c5e6117b1_0_757"/>
              <p:cNvCxnSpPr/>
              <p:nvPr/>
            </p:nvCxnSpPr>
            <p:spPr>
              <a:xfrm rot="5400000">
                <a:off x="1749375" y="1958575"/>
                <a:ext cx="269400" cy="2445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00" name="Google Shape;600;g33c5e6117b1_0_757"/>
            <p:cNvGrpSpPr/>
            <p:nvPr/>
          </p:nvGrpSpPr>
          <p:grpSpPr>
            <a:xfrm>
              <a:off x="3075675" y="4908475"/>
              <a:ext cx="1671659" cy="230700"/>
              <a:chOff x="2456700" y="2281450"/>
              <a:chExt cx="1671659" cy="230700"/>
            </a:xfrm>
          </p:grpSpPr>
          <p:sp>
            <p:nvSpPr>
              <p:cNvPr id="601" name="Google Shape;601;g33c5e6117b1_0_757"/>
              <p:cNvSpPr txBox="1"/>
              <p:nvPr/>
            </p:nvSpPr>
            <p:spPr>
              <a:xfrm>
                <a:off x="2802659" y="2281450"/>
                <a:ext cx="1325700" cy="230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marR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الطوب، رصف الطوب والكتل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602" name="Google Shape;602;g33c5e6117b1_0_757"/>
              <p:cNvCxnSpPr/>
              <p:nvPr/>
            </p:nvCxnSpPr>
            <p:spPr>
              <a:xfrm rot="10800000">
                <a:off x="2456700" y="2378550"/>
                <a:ext cx="429900" cy="57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</p:grpSp>
        <p:grpSp>
          <p:nvGrpSpPr>
            <p:cNvPr id="603" name="Google Shape;603;g33c5e6117b1_0_757"/>
            <p:cNvGrpSpPr/>
            <p:nvPr/>
          </p:nvGrpSpPr>
          <p:grpSpPr>
            <a:xfrm>
              <a:off x="3071600" y="5108575"/>
              <a:ext cx="1754409" cy="369300"/>
              <a:chOff x="2649100" y="2457125"/>
              <a:chExt cx="1754409" cy="369300"/>
            </a:xfrm>
          </p:grpSpPr>
          <p:cxnSp>
            <p:nvCxnSpPr>
              <p:cNvPr id="604" name="Google Shape;604;g33c5e6117b1_0_757"/>
              <p:cNvCxnSpPr/>
              <p:nvPr/>
            </p:nvCxnSpPr>
            <p:spPr>
              <a:xfrm rot="10800000">
                <a:off x="2649100" y="2457125"/>
                <a:ext cx="428700" cy="141000"/>
              </a:xfrm>
              <a:prstGeom prst="curvedConnector3">
                <a:avLst>
                  <a:gd fmla="val 50000" name="adj1"/>
                </a:avLst>
              </a:prstGeom>
              <a:noFill/>
              <a:ln cap="flat" cmpd="sng" w="9525">
                <a:solidFill>
                  <a:schemeClr val="accent2"/>
                </a:solidFill>
                <a:prstDash val="dash"/>
                <a:round/>
                <a:headEnd len="sm" w="sm" type="none"/>
                <a:tailEnd len="sm" w="sm" type="none"/>
              </a:ln>
            </p:spPr>
          </p:cxnSp>
          <p:sp>
            <p:nvSpPr>
              <p:cNvPr id="605" name="Google Shape;605;g33c5e6117b1_0_757"/>
              <p:cNvSpPr txBox="1"/>
              <p:nvPr/>
            </p:nvSpPr>
            <p:spPr>
              <a:xfrm>
                <a:off x="3077809" y="2457125"/>
                <a:ext cx="13257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45700" lIns="91425" spcFirstLastPara="1" rIns="91425" wrap="square" tIns="45700">
                <a:spAutoFit/>
              </a:bodyPr>
              <a:lstStyle/>
              <a:p>
                <a:pPr indent="0" lvl="0" marL="0" rtl="1" algn="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en-GB" sz="900">
                    <a:solidFill>
                      <a:schemeClr val="dk2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ورقة بلاستيكية كغشاء مانع للرطوبة</a:t>
                </a:r>
                <a:endParaRPr b="1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6" name="Google Shape;606;g33c5e6117b1_0_757"/>
          <p:cNvSpPr txBox="1"/>
          <p:nvPr/>
        </p:nvSpPr>
        <p:spPr>
          <a:xfrm>
            <a:off x="177675" y="344625"/>
            <a:ext cx="65031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من الجيد أن تكون هناك أرضية مرتفعة داخل المأوى يتم الاحتفاظ بها جافة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ومحتواه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بغطاء بلاستيكي (غشاء مقاوم للرطوبة - DPM).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يمكن تحقيق ذلك بعدة طرق: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07" name="Google Shape;607;g33c5e6117b1_0_757"/>
          <p:cNvCxnSpPr/>
          <p:nvPr/>
        </p:nvCxnSpPr>
        <p:spPr>
          <a:xfrm>
            <a:off x="191825" y="340342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8" name="Google Shape;608;g33c5e6117b1_0_757"/>
          <p:cNvCxnSpPr/>
          <p:nvPr/>
        </p:nvCxnSpPr>
        <p:spPr>
          <a:xfrm>
            <a:off x="191825" y="3860625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9" name="Google Shape;609;g33c5e6117b1_0_757"/>
          <p:cNvSpPr txBox="1"/>
          <p:nvPr/>
        </p:nvSpPr>
        <p:spPr>
          <a:xfrm>
            <a:off x="202575" y="3447375"/>
            <a:ext cx="6287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1. ببساطة تغطية الداخل بغطاء من البلاستيك أو السجاد أو حتى الورق المقوى.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0" name="Google Shape;610;g33c5e6117b1_0_757"/>
          <p:cNvCxnSpPr/>
          <p:nvPr/>
        </p:nvCxnSpPr>
        <p:spPr>
          <a:xfrm>
            <a:off x="193125" y="619877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11" name="Google Shape;611;g33c5e6117b1_0_757"/>
          <p:cNvCxnSpPr/>
          <p:nvPr/>
        </p:nvCxnSpPr>
        <p:spPr>
          <a:xfrm>
            <a:off x="193125" y="6655975"/>
            <a:ext cx="65031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2" name="Google Shape;612;g33c5e6117b1_0_757"/>
          <p:cNvSpPr txBox="1"/>
          <p:nvPr/>
        </p:nvSpPr>
        <p:spPr>
          <a:xfrm>
            <a:off x="182325" y="6173775"/>
            <a:ext cx="6462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2. رفع مستوى الأرض بالأنقاض والطوب والكتل المكسورة؛ وملء الفجوات بالرمل؛ وتغطيتها بأرضية مناسبة. ينصح باستخدام لوح بلاستيكي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كغشاء مانع للرطوبة </a:t>
            </a: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DPM إذا كان متاحاً.</a:t>
            </a:r>
            <a:endParaRPr sz="1600">
              <a:solidFill>
                <a:schemeClr val="dk1"/>
              </a:solidFill>
              <a:highlight>
                <a:schemeClr val="dk1"/>
              </a:highlight>
            </a:endParaRPr>
          </a:p>
        </p:txBody>
      </p:sp>
      <p:cxnSp>
        <p:nvCxnSpPr>
          <p:cNvPr id="613" name="Google Shape;613;g33c5e6117b1_0_757"/>
          <p:cNvCxnSpPr/>
          <p:nvPr/>
        </p:nvCxnSpPr>
        <p:spPr>
          <a:xfrm>
            <a:off x="190275" y="8869150"/>
            <a:ext cx="65088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14" name="Google Shape;614;g33c5e6117b1_0_757"/>
          <p:cNvSpPr txBox="1"/>
          <p:nvPr/>
        </p:nvSpPr>
        <p:spPr>
          <a:xfrm>
            <a:off x="213525" y="8945400"/>
            <a:ext cx="646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12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3. ومن الحلول الجيدة استخدام المنصات الخشبية لبناء أرضية مرتفعة مستوية. </a:t>
            </a:r>
            <a:endParaRPr b="1" sz="12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g33c5e6117b1_0_7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9925" y="1344550"/>
            <a:ext cx="904122" cy="904122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6" name="Google Shape;616;g33c5e6117b1_0_7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9475" y="1344550"/>
            <a:ext cx="904120" cy="90412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7" name="Google Shape;617;g33c5e6117b1_0_7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24200" y="5076863"/>
            <a:ext cx="964090" cy="96409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8" name="Google Shape;618;g33c5e6117b1_0_757"/>
          <p:cNvPicPr preferRelativeResize="0"/>
          <p:nvPr/>
        </p:nvPicPr>
        <p:blipFill rotWithShape="1">
          <a:blip r:embed="rId7">
            <a:alphaModFix/>
          </a:blip>
          <a:srcRect b="0" l="0" r="20134" t="0"/>
          <a:stretch/>
        </p:blipFill>
        <p:spPr>
          <a:xfrm>
            <a:off x="5224200" y="3997888"/>
            <a:ext cx="984650" cy="984650"/>
          </a:xfrm>
          <a:prstGeom prst="rect">
            <a:avLst/>
          </a:prstGeom>
          <a:noFill/>
          <a:ln cap="flat" cmpd="sng" w="9525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19" name="Google Shape;619;g33c5e6117b1_0_7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487326" y="6814501"/>
            <a:ext cx="1685579" cy="904120"/>
          </a:xfrm>
          <a:prstGeom prst="rect">
            <a:avLst/>
          </a:prstGeom>
          <a:noFill/>
          <a:ln cap="flat" cmpd="sng" w="952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620" name="Google Shape;620;g33c5e6117b1_0_757"/>
          <p:cNvGrpSpPr/>
          <p:nvPr/>
        </p:nvGrpSpPr>
        <p:grpSpPr>
          <a:xfrm>
            <a:off x="2298875" y="7791275"/>
            <a:ext cx="1323900" cy="520575"/>
            <a:chOff x="1594475" y="1694950"/>
            <a:chExt cx="1323900" cy="520575"/>
          </a:xfrm>
        </p:grpSpPr>
        <p:sp>
          <p:nvSpPr>
            <p:cNvPr id="621" name="Google Shape;621;g33c5e6117b1_0_757"/>
            <p:cNvSpPr txBox="1"/>
            <p:nvPr/>
          </p:nvSpPr>
          <p:spPr>
            <a:xfrm>
              <a:off x="1594475" y="1694950"/>
              <a:ext cx="13239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لوح الأرضية (خشب، OSB)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2" name="Google Shape;622;g33c5e6117b1_0_757"/>
            <p:cNvCxnSpPr/>
            <p:nvPr/>
          </p:nvCxnSpPr>
          <p:spPr>
            <a:xfrm rot="5400000">
              <a:off x="1749375" y="1958575"/>
              <a:ext cx="269400" cy="2445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623" name="Google Shape;623;g33c5e6117b1_0_757"/>
          <p:cNvGrpSpPr/>
          <p:nvPr/>
        </p:nvGrpSpPr>
        <p:grpSpPr>
          <a:xfrm>
            <a:off x="3035350" y="8353625"/>
            <a:ext cx="1078200" cy="230700"/>
            <a:chOff x="1308925" y="1642163"/>
            <a:chExt cx="1078200" cy="230700"/>
          </a:xfrm>
        </p:grpSpPr>
        <p:sp>
          <p:nvSpPr>
            <p:cNvPr id="624" name="Google Shape;624;g33c5e6117b1_0_757"/>
            <p:cNvSpPr txBox="1"/>
            <p:nvPr/>
          </p:nvSpPr>
          <p:spPr>
            <a:xfrm>
              <a:off x="1893025" y="1642163"/>
              <a:ext cx="494100" cy="230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خشب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25" name="Google Shape;625;g33c5e6117b1_0_757"/>
            <p:cNvCxnSpPr>
              <a:stCxn id="624" idx="1"/>
            </p:cNvCxnSpPr>
            <p:nvPr/>
          </p:nvCxnSpPr>
          <p:spPr>
            <a:xfrm flipH="1">
              <a:off x="1308925" y="1757513"/>
              <a:ext cx="584100" cy="354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</p:grpSp>
      <p:grpSp>
        <p:nvGrpSpPr>
          <p:cNvPr id="626" name="Google Shape;626;g33c5e6117b1_0_757"/>
          <p:cNvGrpSpPr/>
          <p:nvPr/>
        </p:nvGrpSpPr>
        <p:grpSpPr>
          <a:xfrm>
            <a:off x="3205825" y="8499850"/>
            <a:ext cx="1755300" cy="369300"/>
            <a:chOff x="2630925" y="5086725"/>
            <a:chExt cx="1755300" cy="369300"/>
          </a:xfrm>
        </p:grpSpPr>
        <p:cxnSp>
          <p:nvCxnSpPr>
            <p:cNvPr id="627" name="Google Shape;627;g33c5e6117b1_0_757"/>
            <p:cNvCxnSpPr/>
            <p:nvPr/>
          </p:nvCxnSpPr>
          <p:spPr>
            <a:xfrm rot="10800000">
              <a:off x="2630925" y="5169525"/>
              <a:ext cx="431400" cy="58200"/>
            </a:xfrm>
            <a:prstGeom prst="curvedConnector3">
              <a:avLst>
                <a:gd fmla="val 50000" name="adj1"/>
              </a:avLst>
            </a:prstGeom>
            <a:noFill/>
            <a:ln cap="flat" cmpd="sng" w="9525">
              <a:solidFill>
                <a:schemeClr val="accent2"/>
              </a:solidFill>
              <a:prstDash val="dash"/>
              <a:round/>
              <a:headEnd len="sm" w="sm" type="none"/>
              <a:tailEnd len="sm" w="sm" type="none"/>
            </a:ln>
          </p:spPr>
        </p:cxnSp>
        <p:sp>
          <p:nvSpPr>
            <p:cNvPr id="628" name="Google Shape;628;g33c5e6117b1_0_757"/>
            <p:cNvSpPr txBox="1"/>
            <p:nvPr/>
          </p:nvSpPr>
          <p:spPr>
            <a:xfrm>
              <a:off x="3062325" y="5086725"/>
              <a:ext cx="1323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rtl="1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-GB" sz="900">
                  <a:solidFill>
                    <a:schemeClr val="dk2"/>
                  </a:solidFill>
                  <a:latin typeface="Calibri"/>
                  <a:ea typeface="Calibri"/>
                  <a:cs typeface="Calibri"/>
                  <a:sym typeface="Calibri"/>
                </a:rPr>
                <a:t>ورقة بلاستيكية كغشاء مانع للرطوبة</a:t>
              </a:r>
              <a:endParaRPr b="1" sz="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29" name="Google Shape;629;g33c5e6117b1_0_757"/>
          <p:cNvSpPr txBox="1"/>
          <p:nvPr/>
        </p:nvSpPr>
        <p:spPr>
          <a:xfrm>
            <a:off x="507373" y="2448975"/>
            <a:ext cx="611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من الخارج</a:t>
            </a:r>
            <a:endParaRPr b="1" sz="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g33c5e6117b1_0_757"/>
          <p:cNvSpPr txBox="1"/>
          <p:nvPr/>
        </p:nvSpPr>
        <p:spPr>
          <a:xfrm>
            <a:off x="507373" y="5040400"/>
            <a:ext cx="6117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من الخارج</a:t>
            </a:r>
            <a:endParaRPr b="1" sz="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1" name="Google Shape;631;g33c5e6117b1_0_757"/>
          <p:cNvSpPr txBox="1"/>
          <p:nvPr/>
        </p:nvSpPr>
        <p:spPr>
          <a:xfrm>
            <a:off x="451725" y="7894325"/>
            <a:ext cx="667500" cy="23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-GB" sz="900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من الخارج</a:t>
            </a:r>
            <a:endParaRPr b="1" sz="900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2" name="Google Shape;632;g33c5e6117b1_0_757"/>
          <p:cNvPicPr preferRelativeResize="0"/>
          <p:nvPr/>
        </p:nvPicPr>
        <p:blipFill rotWithShape="1">
          <a:blip r:embed="rId3">
            <a:alphaModFix/>
          </a:blip>
          <a:srcRect b="46412" l="12872" r="73663" t="45934"/>
          <a:stretch/>
        </p:blipFill>
        <p:spPr>
          <a:xfrm>
            <a:off x="251350" y="8168100"/>
            <a:ext cx="902525" cy="734223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g33c5e6117b1_0_757"/>
          <p:cNvSpPr txBox="1"/>
          <p:nvPr>
            <p:ph idx="12" type="sldNum"/>
          </p:nvPr>
        </p:nvSpPr>
        <p:spPr>
          <a:xfrm>
            <a:off x="5877976" y="9494650"/>
            <a:ext cx="844500" cy="52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- Page </a:t>
            </a:r>
            <a:fld id="{00000000-1234-1234-1234-123412341234}" type="slidenum">
              <a:rPr lang="en-GB"/>
              <a:t>‹#›</a:t>
            </a:fld>
            <a:r>
              <a:rPr lang="en-GB"/>
              <a:t> -</a:t>
            </a:r>
            <a:endParaRPr/>
          </a:p>
        </p:txBody>
      </p:sp>
      <p:pic>
        <p:nvPicPr>
          <p:cNvPr id="634" name="Google Shape;634;g33c5e6117b1_0_75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61662" y="9578100"/>
            <a:ext cx="433085" cy="281987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g33c5e6117b1_0_757"/>
          <p:cNvSpPr txBox="1"/>
          <p:nvPr/>
        </p:nvSpPr>
        <p:spPr>
          <a:xfrm>
            <a:off x="174000" y="9589000"/>
            <a:ext cx="2093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/>
              <a:t>This IEC has been developed by</a:t>
            </a:r>
            <a:endParaRPr sz="1000"/>
          </a:p>
        </p:txBody>
      </p:sp>
      <p:pic>
        <p:nvPicPr>
          <p:cNvPr id="636" name="Google Shape;636;g33c5e6117b1_0_75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701877" y="9598050"/>
            <a:ext cx="701529" cy="28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g33c5e6117b1_0_757"/>
          <p:cNvPicPr preferRelativeResize="0"/>
          <p:nvPr/>
        </p:nvPicPr>
        <p:blipFill rotWithShape="1">
          <a:blip r:embed="rId11">
            <a:alphaModFix/>
          </a:blip>
          <a:srcRect b="17520" l="0" r="0" t="20305"/>
          <a:stretch/>
        </p:blipFill>
        <p:spPr>
          <a:xfrm>
            <a:off x="3418375" y="9578100"/>
            <a:ext cx="527400" cy="32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8" name="Google Shape;638;g33c5e6117b1_0_757"/>
          <p:cNvPicPr preferRelativeResize="0"/>
          <p:nvPr/>
        </p:nvPicPr>
        <p:blipFill rotWithShape="1">
          <a:blip r:embed="rId12">
            <a:alphaModFix/>
          </a:blip>
          <a:srcRect b="0" l="25843" r="26832" t="0"/>
          <a:stretch/>
        </p:blipFill>
        <p:spPr>
          <a:xfrm>
            <a:off x="3928588" y="9567300"/>
            <a:ext cx="288500" cy="3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2025-02-07T11:36:38Z</dcterms:created>
  <dc:creator>Ayoub, Rana</dc:creator>
</cp:coreProperties>
</file>