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75" r:id="rId3"/>
    <p:sldId id="270" r:id="rId4"/>
    <p:sldId id="271" r:id="rId5"/>
    <p:sldId id="272" r:id="rId6"/>
    <p:sldId id="273" r:id="rId7"/>
    <p:sldId id="274" r:id="rId8"/>
    <p:sldId id="280" r:id="rId9"/>
    <p:sldId id="281" r:id="rId10"/>
    <p:sldId id="276" r:id="rId11"/>
    <p:sldId id="277" r:id="rId12"/>
    <p:sldId id="278" r:id="rId13"/>
    <p:sldId id="279" r:id="rId14"/>
    <p:sldId id="257" r:id="rId15"/>
    <p:sldId id="25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94" autoAdjust="0"/>
  </p:normalViewPr>
  <p:slideViewPr>
    <p:cSldViewPr>
      <p:cViewPr>
        <p:scale>
          <a:sx n="66" d="100"/>
          <a:sy n="66" d="100"/>
        </p:scale>
        <p:origin x="-636" y="-72"/>
      </p:cViewPr>
      <p:guideLst>
        <p:guide orient="horz" pos="2160"/>
        <p:guide pos="2880"/>
      </p:guideLst>
    </p:cSldViewPr>
  </p:slideViewPr>
  <p:outlineViewPr>
    <p:cViewPr>
      <p:scale>
        <a:sx n="33" d="100"/>
        <a:sy n="33" d="100"/>
      </p:scale>
      <p:origin x="0" y="1063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E32BDC-96FB-4AA7-9A94-4B4E536B583B}" type="datetimeFigureOut">
              <a:rPr lang="en-US" smtClean="0"/>
              <a:pPr/>
              <a:t>11/4/2009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9A3DDA-A285-4C12-B245-734DE532E17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Units,</a:t>
            </a:r>
            <a:endParaRPr lang="en-US" dirty="0"/>
          </a:p>
        </p:txBody>
      </p:sp>
      <p:sp>
        <p:nvSpPr>
          <p:cNvPr id="4" name="Slide Number Placeholder 3"/>
          <p:cNvSpPr>
            <a:spLocks noGrp="1"/>
          </p:cNvSpPr>
          <p:nvPr>
            <p:ph type="sldNum" sz="quarter" idx="10"/>
          </p:nvPr>
        </p:nvSpPr>
        <p:spPr/>
        <p:txBody>
          <a:bodyPr/>
          <a:lstStyle/>
          <a:p>
            <a:fld id="{8D9A3DDA-A285-4C12-B245-734DE532E17D}"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F8AB908-B8A1-4553-9066-B2A504FDBE06}" type="datetime1">
              <a:rPr lang="en-US" smtClean="0"/>
              <a:pPr/>
              <a:t>11/4/2009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A6909E-55C4-4FA4-A4E7-C953678ADF9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9ADDE6-75FB-4ED3-812C-B64AF3C4E0E1}" type="datetime1">
              <a:rPr lang="en-US" smtClean="0"/>
              <a:pPr/>
              <a:t>11/4/2009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A6909E-55C4-4FA4-A4E7-C953678ADF9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8D31C5-6401-40EA-AEB3-E07A28B43673}" type="datetime1">
              <a:rPr lang="en-US" smtClean="0"/>
              <a:pPr/>
              <a:t>11/4/2009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A6909E-55C4-4FA4-A4E7-C953678ADF9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4F95CA-9795-4B4C-BAAC-FD6B80533D2A}" type="datetime1">
              <a:rPr lang="en-US" smtClean="0"/>
              <a:pPr/>
              <a:t>11/4/2009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A6909E-55C4-4FA4-A4E7-C953678ADF9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5ABC2D-E513-43B7-A7D0-8C29BCFC63FD}" type="datetime1">
              <a:rPr lang="en-US" smtClean="0"/>
              <a:pPr/>
              <a:t>11/4/2009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A6909E-55C4-4FA4-A4E7-C953678ADF9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7A8247-CBA8-4CF2-9882-5B848634B0B8}" type="datetime1">
              <a:rPr lang="en-US" smtClean="0"/>
              <a:pPr/>
              <a:t>11/4/2009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A6909E-55C4-4FA4-A4E7-C953678ADF9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768AEA-0991-4C9C-8919-0E009681EE73}" type="datetime1">
              <a:rPr lang="en-US" smtClean="0"/>
              <a:pPr/>
              <a:t>11/4/2009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A6909E-55C4-4FA4-A4E7-C953678ADF9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F02A5D-4C1B-4A3A-8B0B-1F16AEC8ACE4}" type="datetime1">
              <a:rPr lang="en-US" smtClean="0"/>
              <a:pPr/>
              <a:t>11/4/2009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A6909E-55C4-4FA4-A4E7-C953678ADF9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B3B5B7-330A-47D0-B59D-BFC328897D7D}" type="datetime1">
              <a:rPr lang="en-US" smtClean="0"/>
              <a:pPr/>
              <a:t>11/4/2009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A6909E-55C4-4FA4-A4E7-C953678ADF9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66714A-0438-4D80-AE2A-07380B56B4F9}" type="datetime1">
              <a:rPr lang="en-US" smtClean="0"/>
              <a:pPr/>
              <a:t>11/4/2009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A6909E-55C4-4FA4-A4E7-C953678ADF9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28AD26-40EE-41AE-AA73-A151EB8F3BA0}" type="datetime1">
              <a:rPr lang="en-US" smtClean="0"/>
              <a:pPr/>
              <a:t>11/4/2009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A6909E-55C4-4FA4-A4E7-C953678ADF9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A689EC-C05E-47EE-89CC-E8F8B1459A34}" type="datetime1">
              <a:rPr lang="en-US" smtClean="0"/>
              <a:pPr/>
              <a:t>11/4/2009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A6909E-55C4-4FA4-A4E7-C953678ADF9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2914650"/>
          </a:xfrm>
        </p:spPr>
        <p:txBody>
          <a:bodyPr>
            <a:normAutofit/>
          </a:bodyPr>
          <a:lstStyle/>
          <a:p>
            <a:r>
              <a:rPr lang="en-US" dirty="0" smtClean="0">
                <a:solidFill>
                  <a:schemeClr val="tx2"/>
                </a:solidFill>
              </a:rPr>
              <a:t>Selected Applicable Laws/Instruments Related To Socialized Housing</a:t>
            </a:r>
            <a:endParaRPr lang="en-US" dirty="0">
              <a:solidFill>
                <a:schemeClr val="tx2"/>
              </a:solidFill>
            </a:endParaRPr>
          </a:p>
        </p:txBody>
      </p:sp>
      <p:sp>
        <p:nvSpPr>
          <p:cNvPr id="3" name="Subtitle 2"/>
          <p:cNvSpPr>
            <a:spLocks noGrp="1"/>
          </p:cNvSpPr>
          <p:nvPr>
            <p:ph type="subTitle" idx="1"/>
          </p:nvPr>
        </p:nvSpPr>
        <p:spPr/>
        <p:txBody>
          <a:bodyPr/>
          <a:lstStyle/>
          <a:p>
            <a:r>
              <a:rPr lang="en-US" dirty="0" smtClean="0"/>
              <a:t>IFRC Shelter Cluster</a:t>
            </a:r>
          </a:p>
          <a:p>
            <a:r>
              <a:rPr lang="en-US" dirty="0" smtClean="0"/>
              <a:t>November 4, 2009</a:t>
            </a:r>
            <a:endParaRPr lang="en-US" dirty="0"/>
          </a:p>
        </p:txBody>
      </p:sp>
      <p:sp>
        <p:nvSpPr>
          <p:cNvPr id="4" name="Date Placeholder 3"/>
          <p:cNvSpPr>
            <a:spLocks noGrp="1"/>
          </p:cNvSpPr>
          <p:nvPr>
            <p:ph type="dt" sz="half" idx="10"/>
          </p:nvPr>
        </p:nvSpPr>
        <p:spPr/>
        <p:txBody>
          <a:bodyPr/>
          <a:lstStyle/>
          <a:p>
            <a:fld id="{48E3FD5B-C7E6-4B4E-B812-94151AA43E2E}" type="datetime1">
              <a:rPr lang="en-US" smtClean="0"/>
              <a:pPr/>
              <a:t>11/4/2009</a:t>
            </a:fld>
            <a:endParaRPr lang="en-US"/>
          </a:p>
        </p:txBody>
      </p:sp>
      <p:sp>
        <p:nvSpPr>
          <p:cNvPr id="5" name="Slide Number Placeholder 4"/>
          <p:cNvSpPr>
            <a:spLocks noGrp="1"/>
          </p:cNvSpPr>
          <p:nvPr>
            <p:ph type="sldNum" sz="quarter" idx="12"/>
          </p:nvPr>
        </p:nvSpPr>
        <p:spPr/>
        <p:txBody>
          <a:bodyPr/>
          <a:lstStyle/>
          <a:p>
            <a:fld id="{12A6909E-55C4-4FA4-A4E7-C953678ADF95}"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935162"/>
          </a:xfrm>
        </p:spPr>
        <p:txBody>
          <a:bodyPr>
            <a:normAutofit/>
          </a:bodyPr>
          <a:lstStyle/>
          <a:p>
            <a:pPr algn="l"/>
            <a:r>
              <a:rPr lang="en-US" sz="2800" dirty="0" smtClean="0">
                <a:solidFill>
                  <a:schemeClr val="tx2"/>
                </a:solidFill>
              </a:rPr>
              <a:t>2.1 </a:t>
            </a:r>
            <a:r>
              <a:rPr lang="en-US" sz="2800" dirty="0" smtClean="0">
                <a:solidFill>
                  <a:srgbClr val="FF0000"/>
                </a:solidFill>
              </a:rPr>
              <a:t>Implementing Rules and Regulations to Ensure the Observance of Proper and Humane Relocation and Resettlement Procedures Mandated by the Urban Development and Housing Act of 1992</a:t>
            </a:r>
            <a:endParaRPr lang="en-US" sz="2800" dirty="0">
              <a:solidFill>
                <a:srgbClr val="FF0000"/>
              </a:solidFill>
            </a:endParaRPr>
          </a:p>
        </p:txBody>
      </p:sp>
      <p:sp>
        <p:nvSpPr>
          <p:cNvPr id="3" name="Content Placeholder 2"/>
          <p:cNvSpPr>
            <a:spLocks noGrp="1"/>
          </p:cNvSpPr>
          <p:nvPr>
            <p:ph idx="1"/>
          </p:nvPr>
        </p:nvSpPr>
        <p:spPr>
          <a:xfrm>
            <a:off x="457200" y="2286000"/>
            <a:ext cx="8229600" cy="4191000"/>
          </a:xfrm>
        </p:spPr>
        <p:txBody>
          <a:bodyPr>
            <a:normAutofit fontScale="55000" lnSpcReduction="20000"/>
          </a:bodyPr>
          <a:lstStyle/>
          <a:p>
            <a:r>
              <a:rPr lang="en-US" sz="4000" dirty="0" smtClean="0"/>
              <a:t>Promulgated and adopted to implement Article XII, Section 44 “Moratorium on Eviction and Demolition” and Article VII, “Eviction and Demolition of squatters” of Republic Act No. 7279, known as Urban Development Act of 1992 (</a:t>
            </a:r>
            <a:r>
              <a:rPr lang="en-US" sz="4000" dirty="0" smtClean="0">
                <a:solidFill>
                  <a:srgbClr val="0070C0"/>
                </a:solidFill>
              </a:rPr>
              <a:t>http://www.gov.ph/laws/ra7279.pdf </a:t>
            </a:r>
            <a:r>
              <a:rPr lang="en-US" sz="4000" dirty="0" smtClean="0"/>
              <a:t>).</a:t>
            </a:r>
          </a:p>
          <a:p>
            <a:r>
              <a:rPr lang="en-US" sz="4000" dirty="0" smtClean="0"/>
              <a:t>The Local Government Unit (LGU) refers to Mayor or his duly authorized representative “who shall act to supervise and monitor the proper conduct of demolition or if warranted stop demolition.</a:t>
            </a:r>
          </a:p>
          <a:p>
            <a:r>
              <a:rPr lang="en-US" sz="4000" dirty="0" smtClean="0"/>
              <a:t>Danger Areas defined – refer to areas which when occupied for residential purposes, actually pose a danger to life and safety and property of either the concerned residents or of the general community. The danger is due to an unavoidable source of probable harm to human life and well being.</a:t>
            </a:r>
            <a:r>
              <a:rPr lang="en-US" sz="2000" dirty="0" smtClean="0"/>
              <a:t/>
            </a:r>
            <a:br>
              <a:rPr lang="en-US" sz="2000" dirty="0" smtClean="0"/>
            </a:br>
            <a:endParaRPr lang="en-US" sz="2000" dirty="0" smtClean="0"/>
          </a:p>
          <a:p>
            <a:endParaRPr lang="en-US" sz="2000" dirty="0"/>
          </a:p>
        </p:txBody>
      </p:sp>
      <p:sp>
        <p:nvSpPr>
          <p:cNvPr id="4" name="Date Placeholder 3"/>
          <p:cNvSpPr>
            <a:spLocks noGrp="1"/>
          </p:cNvSpPr>
          <p:nvPr>
            <p:ph type="dt" sz="half" idx="10"/>
          </p:nvPr>
        </p:nvSpPr>
        <p:spPr/>
        <p:txBody>
          <a:bodyPr/>
          <a:lstStyle/>
          <a:p>
            <a:fld id="{4233FA68-9FEE-4212-AA6B-BA08DE5730FE}" type="datetime1">
              <a:rPr lang="en-US" smtClean="0"/>
              <a:pPr/>
              <a:t>11/4/2009</a:t>
            </a:fld>
            <a:endParaRPr lang="en-US"/>
          </a:p>
        </p:txBody>
      </p:sp>
      <p:sp>
        <p:nvSpPr>
          <p:cNvPr id="5" name="Slide Number Placeholder 4"/>
          <p:cNvSpPr>
            <a:spLocks noGrp="1"/>
          </p:cNvSpPr>
          <p:nvPr>
            <p:ph type="sldNum" sz="quarter" idx="12"/>
          </p:nvPr>
        </p:nvSpPr>
        <p:spPr/>
        <p:txBody>
          <a:bodyPr/>
          <a:lstStyle/>
          <a:p>
            <a:fld id="{12A6909E-55C4-4FA4-A4E7-C953678ADF95}"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153400" cy="762000"/>
          </a:xfrm>
        </p:spPr>
        <p:txBody>
          <a:bodyPr>
            <a:normAutofit fontScale="90000"/>
          </a:bodyPr>
          <a:lstStyle/>
          <a:p>
            <a:pPr algn="l"/>
            <a:r>
              <a:rPr lang="en-US" sz="3600" dirty="0" smtClean="0"/>
              <a:t/>
            </a:r>
            <a:br>
              <a:rPr lang="en-US" sz="3600" dirty="0" smtClean="0"/>
            </a:br>
            <a:r>
              <a:rPr lang="en-US" sz="3600" dirty="0" err="1" smtClean="0">
                <a:solidFill>
                  <a:srgbClr val="FF0000"/>
                </a:solidFill>
              </a:rPr>
              <a:t>Cont’n</a:t>
            </a:r>
            <a:r>
              <a:rPr lang="en-US" sz="3600" dirty="0" smtClean="0">
                <a:solidFill>
                  <a:srgbClr val="FF0000"/>
                </a:solidFill>
              </a:rPr>
              <a:t>…. Humane Relocation</a:t>
            </a:r>
            <a:r>
              <a:rPr lang="en-US" dirty="0" smtClean="0">
                <a:solidFill>
                  <a:srgbClr val="C00000"/>
                </a:solidFill>
              </a:rPr>
              <a:t/>
            </a:r>
            <a:br>
              <a:rPr lang="en-US" dirty="0" smtClean="0">
                <a:solidFill>
                  <a:srgbClr val="C00000"/>
                </a:solidFill>
              </a:rPr>
            </a:br>
            <a:endParaRPr lang="en-US" dirty="0">
              <a:solidFill>
                <a:srgbClr val="C00000"/>
              </a:solidFill>
            </a:endParaRPr>
          </a:p>
        </p:txBody>
      </p:sp>
      <p:sp>
        <p:nvSpPr>
          <p:cNvPr id="3" name="Content Placeholder 2"/>
          <p:cNvSpPr>
            <a:spLocks noGrp="1"/>
          </p:cNvSpPr>
          <p:nvPr>
            <p:ph idx="1"/>
          </p:nvPr>
        </p:nvSpPr>
        <p:spPr>
          <a:xfrm>
            <a:off x="457200" y="838200"/>
            <a:ext cx="8229600" cy="5791200"/>
          </a:xfrm>
        </p:spPr>
        <p:txBody>
          <a:bodyPr>
            <a:normAutofit/>
          </a:bodyPr>
          <a:lstStyle/>
          <a:p>
            <a:endParaRPr lang="en-US" sz="2000" dirty="0" smtClean="0"/>
          </a:p>
          <a:p>
            <a:r>
              <a:rPr lang="en-US" sz="2000" b="1" dirty="0" smtClean="0"/>
              <a:t>Permanent Relocation </a:t>
            </a:r>
            <a:r>
              <a:rPr lang="en-US" sz="2000" dirty="0" smtClean="0"/>
              <a:t>– “socialized housing characterized by the presence of basic services as defined by Sec. 21 of the Act, where the </a:t>
            </a:r>
            <a:r>
              <a:rPr lang="en-US" sz="2000" dirty="0" err="1" smtClean="0"/>
              <a:t>relocatees</a:t>
            </a:r>
            <a:r>
              <a:rPr lang="en-US" sz="2000" dirty="0" smtClean="0"/>
              <a:t> are brought for permanent resettlement. “</a:t>
            </a:r>
          </a:p>
          <a:p>
            <a:endParaRPr lang="en-US" sz="2000" dirty="0" smtClean="0"/>
          </a:p>
          <a:p>
            <a:r>
              <a:rPr lang="en-US" sz="2000" b="1" dirty="0" smtClean="0"/>
              <a:t>Temporary Relocation  </a:t>
            </a:r>
            <a:r>
              <a:rPr lang="en-US" sz="2000" dirty="0" smtClean="0"/>
              <a:t>-  “refers to a site accessible to major roads with potable water to which </a:t>
            </a:r>
            <a:r>
              <a:rPr lang="en-US" sz="2000" dirty="0" err="1" smtClean="0"/>
              <a:t>relocatees</a:t>
            </a:r>
            <a:r>
              <a:rPr lang="en-US" sz="2000" dirty="0" smtClean="0"/>
              <a:t> are brought pending determination by the LGU in coordination with the NHA of a permanent relocation site.  </a:t>
            </a:r>
            <a:r>
              <a:rPr lang="en-US" sz="2000" b="1" dirty="0" smtClean="0"/>
              <a:t>Should a permanent relocation site not be determined within one year, the temporary relocation site becomes a socialized housing area</a:t>
            </a:r>
            <a:r>
              <a:rPr lang="en-US" sz="2000" dirty="0" smtClean="0"/>
              <a:t>.  However , if the families are transferred to a temporary site, subsequent relocation must only be to a permanent resettlement site.</a:t>
            </a:r>
          </a:p>
          <a:p>
            <a:endParaRPr lang="en-US" sz="2000" dirty="0" smtClean="0"/>
          </a:p>
        </p:txBody>
      </p:sp>
      <p:sp>
        <p:nvSpPr>
          <p:cNvPr id="4" name="Date Placeholder 3"/>
          <p:cNvSpPr>
            <a:spLocks noGrp="1"/>
          </p:cNvSpPr>
          <p:nvPr>
            <p:ph type="dt" sz="half" idx="10"/>
          </p:nvPr>
        </p:nvSpPr>
        <p:spPr/>
        <p:txBody>
          <a:bodyPr/>
          <a:lstStyle/>
          <a:p>
            <a:fld id="{DBB5B5E5-A3BC-406B-8BCE-883F4A9072F7}" type="datetime1">
              <a:rPr lang="en-US" smtClean="0"/>
              <a:pPr/>
              <a:t>11/4/2009</a:t>
            </a:fld>
            <a:endParaRPr lang="en-US"/>
          </a:p>
        </p:txBody>
      </p:sp>
      <p:sp>
        <p:nvSpPr>
          <p:cNvPr id="5" name="Slide Number Placeholder 4"/>
          <p:cNvSpPr>
            <a:spLocks noGrp="1"/>
          </p:cNvSpPr>
          <p:nvPr>
            <p:ph type="sldNum" sz="quarter" idx="12"/>
          </p:nvPr>
        </p:nvSpPr>
        <p:spPr/>
        <p:txBody>
          <a:bodyPr/>
          <a:lstStyle/>
          <a:p>
            <a:fld id="{12A6909E-55C4-4FA4-A4E7-C953678ADF95}"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pPr algn="l"/>
            <a:r>
              <a:rPr lang="en-US" sz="3200" dirty="0" err="1" smtClean="0">
                <a:solidFill>
                  <a:srgbClr val="FF0000"/>
                </a:solidFill>
              </a:rPr>
              <a:t>Cont’n</a:t>
            </a:r>
            <a:r>
              <a:rPr lang="en-US" sz="3200" dirty="0" smtClean="0">
                <a:solidFill>
                  <a:srgbClr val="FF0000"/>
                </a:solidFill>
              </a:rPr>
              <a:t>…. Humane Relocation</a:t>
            </a:r>
            <a:endParaRPr lang="en-US" sz="3200" dirty="0">
              <a:solidFill>
                <a:srgbClr val="FF0000"/>
              </a:solidFill>
            </a:endParaRPr>
          </a:p>
        </p:txBody>
      </p:sp>
      <p:sp>
        <p:nvSpPr>
          <p:cNvPr id="3" name="Content Placeholder 2"/>
          <p:cNvSpPr>
            <a:spLocks noGrp="1"/>
          </p:cNvSpPr>
          <p:nvPr>
            <p:ph idx="1"/>
          </p:nvPr>
        </p:nvSpPr>
        <p:spPr>
          <a:xfrm>
            <a:off x="457200" y="990600"/>
            <a:ext cx="8229600" cy="5135563"/>
          </a:xfrm>
        </p:spPr>
        <p:txBody>
          <a:bodyPr/>
          <a:lstStyle/>
          <a:p>
            <a:r>
              <a:rPr lang="en-US" sz="2000" dirty="0" smtClean="0"/>
              <a:t>Section 2. Scope of Application- “These rules and regulations shall apply to demolitions allowed under Sec. 28 of the Act. to wit:</a:t>
            </a:r>
          </a:p>
          <a:p>
            <a:pPr>
              <a:buNone/>
            </a:pPr>
            <a:r>
              <a:rPr lang="en-US" sz="2000" dirty="0" smtClean="0"/>
              <a:t>       a. When persons or entities occupy danger areas such as :</a:t>
            </a:r>
          </a:p>
          <a:p>
            <a:pPr lvl="1">
              <a:buFont typeface="Wingdings" pitchFamily="2" charset="2"/>
              <a:buChar char="ü"/>
            </a:pPr>
            <a:r>
              <a:rPr lang="en-US" sz="2000" dirty="0" err="1" smtClean="0"/>
              <a:t>Esteros</a:t>
            </a:r>
            <a:endParaRPr lang="en-US" sz="2000" dirty="0" smtClean="0"/>
          </a:p>
          <a:p>
            <a:pPr lvl="1">
              <a:buFont typeface="Wingdings" pitchFamily="2" charset="2"/>
              <a:buChar char="ü"/>
            </a:pPr>
            <a:r>
              <a:rPr lang="en-US" sz="2000" dirty="0" smtClean="0"/>
              <a:t>Railroad trucks</a:t>
            </a:r>
          </a:p>
          <a:p>
            <a:pPr lvl="1">
              <a:buFont typeface="Wingdings" pitchFamily="2" charset="2"/>
              <a:buChar char="ü"/>
            </a:pPr>
            <a:r>
              <a:rPr lang="en-US" sz="2000" dirty="0" smtClean="0"/>
              <a:t>Garbage dumps</a:t>
            </a:r>
          </a:p>
          <a:p>
            <a:pPr lvl="1">
              <a:buFont typeface="Wingdings" pitchFamily="2" charset="2"/>
              <a:buChar char="ü"/>
            </a:pPr>
            <a:r>
              <a:rPr lang="en-US" sz="2000" dirty="0" smtClean="0"/>
              <a:t>River banks</a:t>
            </a:r>
          </a:p>
          <a:p>
            <a:pPr lvl="1">
              <a:buFont typeface="Wingdings" pitchFamily="2" charset="2"/>
              <a:buChar char="ü"/>
            </a:pPr>
            <a:r>
              <a:rPr lang="en-US" sz="2000" dirty="0" smtClean="0"/>
              <a:t>Shorelines,</a:t>
            </a:r>
          </a:p>
          <a:p>
            <a:pPr lvl="1">
              <a:buFont typeface="Wingdings" pitchFamily="2" charset="2"/>
              <a:buChar char="ü"/>
            </a:pPr>
            <a:r>
              <a:rPr lang="en-US" sz="2000" dirty="0" smtClean="0"/>
              <a:t>Waterways</a:t>
            </a:r>
          </a:p>
          <a:p>
            <a:pPr lvl="1">
              <a:buFont typeface="Wingdings" pitchFamily="2" charset="2"/>
              <a:buChar char="ü"/>
            </a:pPr>
            <a:r>
              <a:rPr lang="en-US" sz="2000" dirty="0" smtClean="0"/>
              <a:t> other public places : sidewalks, roads, parks and playgrounds</a:t>
            </a:r>
          </a:p>
          <a:p>
            <a:pPr lvl="1">
              <a:buFont typeface="Wingdings" pitchFamily="2" charset="2"/>
              <a:buChar char="ü"/>
            </a:pPr>
            <a:r>
              <a:rPr lang="en-US" sz="2000" dirty="0" smtClean="0"/>
              <a:t> When government infrastructures with available funding are about to be implemented   </a:t>
            </a:r>
          </a:p>
          <a:p>
            <a:r>
              <a:rPr lang="en-US" sz="2000" dirty="0" smtClean="0"/>
              <a:t>Section 3. Guidelines for Relocation     </a:t>
            </a:r>
          </a:p>
          <a:p>
            <a:endParaRPr lang="en-US" dirty="0"/>
          </a:p>
        </p:txBody>
      </p:sp>
      <p:sp>
        <p:nvSpPr>
          <p:cNvPr id="4" name="Date Placeholder 3"/>
          <p:cNvSpPr>
            <a:spLocks noGrp="1"/>
          </p:cNvSpPr>
          <p:nvPr>
            <p:ph type="dt" sz="half" idx="10"/>
          </p:nvPr>
        </p:nvSpPr>
        <p:spPr/>
        <p:txBody>
          <a:bodyPr/>
          <a:lstStyle/>
          <a:p>
            <a:fld id="{9AFF2874-AE9E-4E37-A6FB-75D5B377DED6}" type="datetime1">
              <a:rPr lang="en-US" smtClean="0"/>
              <a:pPr/>
              <a:t>11/4/2009</a:t>
            </a:fld>
            <a:endParaRPr lang="en-US"/>
          </a:p>
        </p:txBody>
      </p:sp>
      <p:sp>
        <p:nvSpPr>
          <p:cNvPr id="5" name="Slide Number Placeholder 4"/>
          <p:cNvSpPr>
            <a:spLocks noGrp="1"/>
          </p:cNvSpPr>
          <p:nvPr>
            <p:ph type="sldNum" sz="quarter" idx="12"/>
          </p:nvPr>
        </p:nvSpPr>
        <p:spPr/>
        <p:txBody>
          <a:bodyPr/>
          <a:lstStyle/>
          <a:p>
            <a:fld id="{12A6909E-55C4-4FA4-A4E7-C953678ADF95}"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305800" cy="762000"/>
          </a:xfrm>
        </p:spPr>
        <p:txBody>
          <a:bodyPr>
            <a:normAutofit fontScale="90000"/>
          </a:bodyPr>
          <a:lstStyle/>
          <a:p>
            <a:pPr algn="l"/>
            <a:r>
              <a:rPr lang="en-US" sz="3600" dirty="0" smtClean="0"/>
              <a:t/>
            </a:r>
            <a:br>
              <a:rPr lang="en-US" sz="3600" dirty="0" smtClean="0"/>
            </a:br>
            <a:r>
              <a:rPr lang="en-US" sz="3600" dirty="0" err="1" smtClean="0">
                <a:solidFill>
                  <a:srgbClr val="FF0000"/>
                </a:solidFill>
              </a:rPr>
              <a:t>Cont’n</a:t>
            </a:r>
            <a:r>
              <a:rPr lang="en-US" sz="3600" dirty="0" smtClean="0">
                <a:solidFill>
                  <a:srgbClr val="FF0000"/>
                </a:solidFill>
              </a:rPr>
              <a:t>…. Humane Relocation</a:t>
            </a:r>
            <a:r>
              <a:rPr lang="en-US" dirty="0" smtClean="0"/>
              <a:t/>
            </a:r>
            <a:br>
              <a:rPr lang="en-US" dirty="0" smtClean="0"/>
            </a:br>
            <a:endParaRPr lang="en-US" dirty="0"/>
          </a:p>
        </p:txBody>
      </p:sp>
      <p:sp>
        <p:nvSpPr>
          <p:cNvPr id="3" name="Content Placeholder 2"/>
          <p:cNvSpPr>
            <a:spLocks noGrp="1"/>
          </p:cNvSpPr>
          <p:nvPr>
            <p:ph idx="1"/>
          </p:nvPr>
        </p:nvSpPr>
        <p:spPr>
          <a:xfrm>
            <a:off x="457200" y="990600"/>
            <a:ext cx="8229600" cy="5135563"/>
          </a:xfrm>
        </p:spPr>
        <p:txBody>
          <a:bodyPr>
            <a:normAutofit/>
          </a:bodyPr>
          <a:lstStyle/>
          <a:p>
            <a:r>
              <a:rPr lang="en-US" sz="1600" dirty="0" smtClean="0"/>
              <a:t>Section 3 – Guidelines for Implementation (to be strictly observed by the government (LGU) or government agency authorized to demolish.</a:t>
            </a:r>
          </a:p>
          <a:p>
            <a:pPr>
              <a:buNone/>
            </a:pPr>
            <a:r>
              <a:rPr lang="en-US" sz="1600" dirty="0"/>
              <a:t> </a:t>
            </a:r>
            <a:r>
              <a:rPr lang="en-US" sz="1600" dirty="0" smtClean="0"/>
              <a:t>   a. Identification of resettlement site</a:t>
            </a:r>
          </a:p>
          <a:p>
            <a:pPr>
              <a:buNone/>
            </a:pPr>
            <a:r>
              <a:rPr lang="en-US" sz="1600" dirty="0"/>
              <a:t> </a:t>
            </a:r>
            <a:r>
              <a:rPr lang="en-US" sz="1600" dirty="0" smtClean="0"/>
              <a:t>   b. Pre- census </a:t>
            </a:r>
          </a:p>
          <a:p>
            <a:pPr>
              <a:buNone/>
            </a:pPr>
            <a:r>
              <a:rPr lang="en-US" sz="1600" dirty="0"/>
              <a:t> </a:t>
            </a:r>
            <a:r>
              <a:rPr lang="en-US" sz="1600" dirty="0" smtClean="0"/>
              <a:t>        1. completion of documents prior to any</a:t>
            </a:r>
          </a:p>
          <a:p>
            <a:pPr>
              <a:buNone/>
            </a:pPr>
            <a:r>
              <a:rPr lang="en-US" sz="1600" dirty="0"/>
              <a:t> </a:t>
            </a:r>
            <a:r>
              <a:rPr lang="en-US" sz="1600" dirty="0" smtClean="0"/>
              <a:t>             conduct of demolition :</a:t>
            </a:r>
          </a:p>
          <a:p>
            <a:pPr>
              <a:buNone/>
            </a:pPr>
            <a:r>
              <a:rPr lang="en-US" sz="1600" dirty="0"/>
              <a:t> </a:t>
            </a:r>
            <a:r>
              <a:rPr lang="en-US" sz="1600" dirty="0" smtClean="0"/>
              <a:t>             1.1  Certified </a:t>
            </a:r>
            <a:r>
              <a:rPr lang="en-US" sz="1600" dirty="0" err="1" smtClean="0"/>
              <a:t>xerox</a:t>
            </a:r>
            <a:r>
              <a:rPr lang="en-US" sz="1600" dirty="0" smtClean="0"/>
              <a:t> copy of  Title</a:t>
            </a:r>
          </a:p>
          <a:p>
            <a:pPr>
              <a:buNone/>
            </a:pPr>
            <a:r>
              <a:rPr lang="en-US" sz="1600" dirty="0"/>
              <a:t> </a:t>
            </a:r>
            <a:r>
              <a:rPr lang="en-US" sz="1600" dirty="0" smtClean="0"/>
              <a:t>             1.2  Tax declaration or Tax Receipt</a:t>
            </a:r>
          </a:p>
          <a:p>
            <a:pPr>
              <a:buNone/>
            </a:pPr>
            <a:r>
              <a:rPr lang="en-US" sz="1600" dirty="0"/>
              <a:t> </a:t>
            </a:r>
            <a:r>
              <a:rPr lang="en-US" sz="1600" dirty="0" smtClean="0"/>
              <a:t>             1.3  Location Plan or Vicinity Map</a:t>
            </a:r>
          </a:p>
          <a:p>
            <a:pPr>
              <a:buNone/>
            </a:pPr>
            <a:r>
              <a:rPr lang="en-US" sz="1600" dirty="0"/>
              <a:t> </a:t>
            </a:r>
            <a:r>
              <a:rPr lang="en-US" sz="1600" dirty="0" smtClean="0"/>
              <a:t>             1.4  Pictures of the area  (before operation)</a:t>
            </a:r>
          </a:p>
          <a:p>
            <a:pPr>
              <a:buNone/>
            </a:pPr>
            <a:r>
              <a:rPr lang="en-US" sz="1600" dirty="0"/>
              <a:t> </a:t>
            </a:r>
            <a:r>
              <a:rPr lang="en-US" sz="1600" dirty="0" smtClean="0"/>
              <a:t>             1.5  Certification from LGU or other concerned agency that the area is included in the list</a:t>
            </a:r>
          </a:p>
          <a:p>
            <a:pPr>
              <a:buNone/>
            </a:pPr>
            <a:r>
              <a:rPr lang="en-US" sz="1600" dirty="0"/>
              <a:t> </a:t>
            </a:r>
            <a:r>
              <a:rPr lang="en-US" sz="1600" dirty="0" smtClean="0"/>
              <a:t>                     of danger areas and subject for clearing, if applicable</a:t>
            </a:r>
          </a:p>
          <a:p>
            <a:pPr>
              <a:buNone/>
            </a:pPr>
            <a:r>
              <a:rPr lang="en-US" sz="1600" dirty="0"/>
              <a:t> </a:t>
            </a:r>
            <a:r>
              <a:rPr lang="en-US" sz="1600" dirty="0" smtClean="0"/>
              <a:t>              1.6 Certification or concerned agency that the area is the site of an infrastructure project </a:t>
            </a:r>
          </a:p>
          <a:p>
            <a:pPr>
              <a:buNone/>
            </a:pPr>
            <a:r>
              <a:rPr lang="en-US" sz="1600" dirty="0"/>
              <a:t> </a:t>
            </a:r>
            <a:r>
              <a:rPr lang="en-US" sz="1600" dirty="0" smtClean="0"/>
              <a:t>                    with available funding which shall commence within sixty days after clearing of the </a:t>
            </a:r>
          </a:p>
          <a:p>
            <a:pPr>
              <a:buNone/>
            </a:pPr>
            <a:r>
              <a:rPr lang="en-US" sz="1600" dirty="0"/>
              <a:t> </a:t>
            </a:r>
            <a:r>
              <a:rPr lang="en-US" sz="1600" dirty="0" smtClean="0"/>
              <a:t>                     said area. If </a:t>
            </a:r>
            <a:r>
              <a:rPr lang="en-US" sz="1600" dirty="0" err="1" smtClean="0"/>
              <a:t>applicablet</a:t>
            </a:r>
            <a:endParaRPr lang="en-US" sz="1600" dirty="0" smtClean="0"/>
          </a:p>
          <a:p>
            <a:pPr>
              <a:buNone/>
            </a:pPr>
            <a:r>
              <a:rPr lang="en-US" sz="1600" dirty="0" smtClean="0"/>
              <a:t>               1.7 Copy of the Writ of Demolition, if the clearing area is decided by the court</a:t>
            </a:r>
          </a:p>
          <a:p>
            <a:pPr>
              <a:buNone/>
            </a:pPr>
            <a:r>
              <a:rPr lang="en-US" sz="1600" dirty="0"/>
              <a:t> </a:t>
            </a:r>
            <a:r>
              <a:rPr lang="en-US" sz="1600" dirty="0" smtClean="0"/>
              <a:t>               1.8 Development plan of the property.</a:t>
            </a:r>
          </a:p>
          <a:p>
            <a:pPr>
              <a:buNone/>
            </a:pPr>
            <a:endParaRPr lang="en-US" sz="1600" dirty="0" smtClean="0"/>
          </a:p>
          <a:p>
            <a:pPr>
              <a:buNone/>
            </a:pPr>
            <a:endParaRPr lang="en-US" sz="1600" dirty="0" smtClean="0"/>
          </a:p>
          <a:p>
            <a:pPr>
              <a:buNone/>
            </a:pPr>
            <a:endParaRPr lang="en-US" sz="1600" dirty="0"/>
          </a:p>
        </p:txBody>
      </p:sp>
      <p:sp>
        <p:nvSpPr>
          <p:cNvPr id="4" name="Date Placeholder 3"/>
          <p:cNvSpPr>
            <a:spLocks noGrp="1"/>
          </p:cNvSpPr>
          <p:nvPr>
            <p:ph type="dt" sz="half" idx="10"/>
          </p:nvPr>
        </p:nvSpPr>
        <p:spPr/>
        <p:txBody>
          <a:bodyPr/>
          <a:lstStyle/>
          <a:p>
            <a:fld id="{93029C9A-ADCD-440F-A20E-D5342E29DA80}" type="datetime1">
              <a:rPr lang="en-US" smtClean="0"/>
              <a:pPr/>
              <a:t>11/4/2009</a:t>
            </a:fld>
            <a:endParaRPr lang="en-US"/>
          </a:p>
        </p:txBody>
      </p:sp>
      <p:sp>
        <p:nvSpPr>
          <p:cNvPr id="5" name="Slide Number Placeholder 4"/>
          <p:cNvSpPr>
            <a:spLocks noGrp="1"/>
          </p:cNvSpPr>
          <p:nvPr>
            <p:ph type="sldNum" sz="quarter" idx="12"/>
          </p:nvPr>
        </p:nvSpPr>
        <p:spPr/>
        <p:txBody>
          <a:bodyPr/>
          <a:lstStyle/>
          <a:p>
            <a:fld id="{12A6909E-55C4-4FA4-A4E7-C953678ADF95}"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chemeClr val="tx2"/>
                </a:solidFill>
              </a:rPr>
              <a:t>3. </a:t>
            </a:r>
            <a:r>
              <a:rPr lang="en-US" dirty="0" err="1" smtClean="0">
                <a:solidFill>
                  <a:srgbClr val="FF0000"/>
                </a:solidFill>
              </a:rPr>
              <a:t>Batasang</a:t>
            </a:r>
            <a:r>
              <a:rPr lang="en-US" dirty="0" smtClean="0">
                <a:solidFill>
                  <a:srgbClr val="FF0000"/>
                </a:solidFill>
              </a:rPr>
              <a:t> </a:t>
            </a:r>
            <a:r>
              <a:rPr lang="en-US" dirty="0" err="1" smtClean="0">
                <a:solidFill>
                  <a:srgbClr val="FF0000"/>
                </a:solidFill>
              </a:rPr>
              <a:t>Pambansa</a:t>
            </a:r>
            <a:r>
              <a:rPr lang="en-US" dirty="0" smtClean="0">
                <a:solidFill>
                  <a:srgbClr val="FF0000"/>
                </a:solidFill>
              </a:rPr>
              <a:t> </a:t>
            </a:r>
            <a:r>
              <a:rPr lang="en-US" dirty="0" err="1" smtClean="0">
                <a:solidFill>
                  <a:srgbClr val="FF0000"/>
                </a:solidFill>
              </a:rPr>
              <a:t>Blg</a:t>
            </a:r>
            <a:r>
              <a:rPr lang="en-US" dirty="0" smtClean="0">
                <a:solidFill>
                  <a:srgbClr val="FF0000"/>
                </a:solidFill>
              </a:rPr>
              <a:t>. 220</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An act authorizing the Ministry of Human Settlements to establish and promulgate different levels of standards and technical requirements for economic and socialized housing projects in urban and rural areas.</a:t>
            </a:r>
          </a:p>
          <a:p>
            <a:endParaRPr lang="en-US" dirty="0"/>
          </a:p>
          <a:p>
            <a:r>
              <a:rPr lang="en-US" dirty="0" smtClean="0"/>
              <a:t>Approved March 25, 1982</a:t>
            </a:r>
            <a:endParaRPr lang="en-US" dirty="0"/>
          </a:p>
        </p:txBody>
      </p:sp>
      <p:sp>
        <p:nvSpPr>
          <p:cNvPr id="4" name="Date Placeholder 3"/>
          <p:cNvSpPr>
            <a:spLocks noGrp="1"/>
          </p:cNvSpPr>
          <p:nvPr>
            <p:ph type="dt" sz="half" idx="10"/>
          </p:nvPr>
        </p:nvSpPr>
        <p:spPr/>
        <p:txBody>
          <a:bodyPr/>
          <a:lstStyle/>
          <a:p>
            <a:fld id="{5D5F47F7-2007-4F38-9B43-A713EDB232CA}" type="datetime1">
              <a:rPr lang="en-US" smtClean="0"/>
              <a:pPr/>
              <a:t>11/4/2009</a:t>
            </a:fld>
            <a:endParaRPr lang="en-US"/>
          </a:p>
        </p:txBody>
      </p:sp>
      <p:sp>
        <p:nvSpPr>
          <p:cNvPr id="5" name="Slide Number Placeholder 4"/>
          <p:cNvSpPr>
            <a:spLocks noGrp="1"/>
          </p:cNvSpPr>
          <p:nvPr>
            <p:ph type="sldNum" sz="quarter" idx="12"/>
          </p:nvPr>
        </p:nvSpPr>
        <p:spPr/>
        <p:txBody>
          <a:bodyPr/>
          <a:lstStyle/>
          <a:p>
            <a:fld id="{12A6909E-55C4-4FA4-A4E7-C953678ADF95}"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600" dirty="0" smtClean="0">
                <a:solidFill>
                  <a:schemeClr val="tx2"/>
                </a:solidFill>
              </a:rPr>
              <a:t>3.1 </a:t>
            </a:r>
            <a:r>
              <a:rPr lang="en-US" sz="3600" dirty="0" smtClean="0">
                <a:solidFill>
                  <a:srgbClr val="FF0000"/>
                </a:solidFill>
              </a:rPr>
              <a:t>Revised Implementing Rules and Regulations for BP 220 (with amendments)</a:t>
            </a:r>
            <a:endParaRPr lang="en-US" sz="3600"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US" dirty="0" smtClean="0"/>
              <a:t>Contains the most recent amendments introduced as recommended by the Technical Working Group (TWG), multi-</a:t>
            </a:r>
            <a:r>
              <a:rPr lang="en-US" dirty="0" err="1" smtClean="0"/>
              <a:t>sectoral</a:t>
            </a:r>
            <a:r>
              <a:rPr lang="en-US" dirty="0" smtClean="0"/>
              <a:t> representation in mass housing</a:t>
            </a:r>
          </a:p>
          <a:p>
            <a:r>
              <a:rPr lang="en-US" dirty="0" smtClean="0"/>
              <a:t>Guidelines to promote cost efficient production dwellings, innovative approaches to achieve goal for decent, habitable shelter</a:t>
            </a:r>
          </a:p>
          <a:p>
            <a:r>
              <a:rPr lang="en-US" dirty="0" smtClean="0"/>
              <a:t>Review of standards under BP 220 in relation to the provisions of Fire Code and the National Building Code.</a:t>
            </a:r>
            <a:endParaRPr lang="en-US" dirty="0"/>
          </a:p>
        </p:txBody>
      </p:sp>
      <p:sp>
        <p:nvSpPr>
          <p:cNvPr id="4" name="Date Placeholder 3"/>
          <p:cNvSpPr>
            <a:spLocks noGrp="1"/>
          </p:cNvSpPr>
          <p:nvPr>
            <p:ph type="dt" sz="half" idx="10"/>
          </p:nvPr>
        </p:nvSpPr>
        <p:spPr/>
        <p:txBody>
          <a:bodyPr/>
          <a:lstStyle/>
          <a:p>
            <a:fld id="{2EB9ACB9-D61F-4CBC-897C-1FEEADD6482E}" type="datetime1">
              <a:rPr lang="en-US" smtClean="0"/>
              <a:pPr/>
              <a:t>11/4/2009</a:t>
            </a:fld>
            <a:endParaRPr lang="en-US"/>
          </a:p>
        </p:txBody>
      </p:sp>
      <p:sp>
        <p:nvSpPr>
          <p:cNvPr id="5" name="Slide Number Placeholder 4"/>
          <p:cNvSpPr>
            <a:spLocks noGrp="1"/>
          </p:cNvSpPr>
          <p:nvPr>
            <p:ph type="sldNum" sz="quarter" idx="12"/>
          </p:nvPr>
        </p:nvSpPr>
        <p:spPr/>
        <p:txBody>
          <a:bodyPr/>
          <a:lstStyle/>
          <a:p>
            <a:fld id="{12A6909E-55C4-4FA4-A4E7-C953678ADF95}" type="slidenum">
              <a:rPr lang="en-US" smtClean="0"/>
              <a:pPr/>
              <a:t>15</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chemeClr val="accent1"/>
                </a:solidFill>
              </a:rPr>
              <a:t>1. </a:t>
            </a:r>
            <a:r>
              <a:rPr lang="en-US" sz="3200" dirty="0" smtClean="0">
                <a:solidFill>
                  <a:srgbClr val="FF0000"/>
                </a:solidFill>
              </a:rPr>
              <a:t>Special National Public-Private Reconstruction Commission</a:t>
            </a:r>
            <a:endParaRPr lang="en-US" sz="3200" dirty="0">
              <a:solidFill>
                <a:srgbClr val="FF0000"/>
              </a:solidFill>
            </a:endParaRPr>
          </a:p>
        </p:txBody>
      </p:sp>
      <p:sp>
        <p:nvSpPr>
          <p:cNvPr id="3" name="Content Placeholder 2"/>
          <p:cNvSpPr>
            <a:spLocks noGrp="1"/>
          </p:cNvSpPr>
          <p:nvPr>
            <p:ph idx="1"/>
          </p:nvPr>
        </p:nvSpPr>
        <p:spPr>
          <a:xfrm>
            <a:off x="457200" y="1295400"/>
            <a:ext cx="8229600" cy="5181600"/>
          </a:xfrm>
        </p:spPr>
        <p:txBody>
          <a:bodyPr>
            <a:normAutofit fontScale="92500" lnSpcReduction="10000"/>
          </a:bodyPr>
          <a:lstStyle/>
          <a:p>
            <a:r>
              <a:rPr lang="en-US" sz="2000" dirty="0" smtClean="0"/>
              <a:t>Executive Order … President Arroyo creating the commission</a:t>
            </a:r>
          </a:p>
          <a:p>
            <a:r>
              <a:rPr lang="en-US" sz="2000" dirty="0" smtClean="0"/>
              <a:t>Would undertake the study of the causes, costs and actions to be taken in the wake of tropical storm “</a:t>
            </a:r>
            <a:r>
              <a:rPr lang="en-US" sz="2000" dirty="0" err="1" smtClean="0"/>
              <a:t>Ondoy</a:t>
            </a:r>
            <a:r>
              <a:rPr lang="en-US" sz="2000" dirty="0" smtClean="0"/>
              <a:t>” and typhoon “</a:t>
            </a:r>
            <a:r>
              <a:rPr lang="en-US" sz="2000" dirty="0" err="1" smtClean="0"/>
              <a:t>Pepeng</a:t>
            </a:r>
            <a:r>
              <a:rPr lang="en-US" sz="2000" dirty="0" smtClean="0"/>
              <a:t>” as well as Typhoon “Frank”(Digital Journal, Oct. 14, 2009)</a:t>
            </a:r>
          </a:p>
          <a:p>
            <a:r>
              <a:rPr lang="en-US" sz="2000" dirty="0" smtClean="0"/>
              <a:t>Composition:</a:t>
            </a:r>
          </a:p>
          <a:p>
            <a:pPr>
              <a:buNone/>
            </a:pPr>
            <a:r>
              <a:rPr lang="en-US" sz="2000" dirty="0"/>
              <a:t> </a:t>
            </a:r>
            <a:r>
              <a:rPr lang="en-US" sz="2000" dirty="0" smtClean="0"/>
              <a:t>     1. Headed by Manuel V. </a:t>
            </a:r>
            <a:r>
              <a:rPr lang="en-US" sz="2000" dirty="0" err="1" smtClean="0"/>
              <a:t>Pangilinan</a:t>
            </a:r>
            <a:r>
              <a:rPr lang="en-US" sz="2000" dirty="0" smtClean="0"/>
              <a:t> , President of the Philippine Long Distance Telephone Company (representing the private sector)</a:t>
            </a:r>
          </a:p>
          <a:p>
            <a:pPr>
              <a:buNone/>
            </a:pPr>
            <a:r>
              <a:rPr lang="en-US" sz="2000" dirty="0"/>
              <a:t> </a:t>
            </a:r>
            <a:r>
              <a:rPr lang="en-US" sz="2000" dirty="0" smtClean="0"/>
              <a:t>     2. Members of the Commission :</a:t>
            </a:r>
          </a:p>
          <a:p>
            <a:pPr>
              <a:buNone/>
            </a:pPr>
            <a:r>
              <a:rPr lang="en-US" sz="2000" dirty="0"/>
              <a:t> </a:t>
            </a:r>
            <a:r>
              <a:rPr lang="en-US" sz="2000" dirty="0" smtClean="0"/>
              <a:t>          Secretary of Finance- Gary </a:t>
            </a:r>
            <a:r>
              <a:rPr lang="en-US" sz="2000" dirty="0" err="1" smtClean="0"/>
              <a:t>Teves</a:t>
            </a:r>
            <a:endParaRPr lang="en-US" sz="2000" dirty="0" smtClean="0"/>
          </a:p>
          <a:p>
            <a:pPr>
              <a:buNone/>
            </a:pPr>
            <a:r>
              <a:rPr lang="en-US" sz="2000" dirty="0"/>
              <a:t> </a:t>
            </a:r>
            <a:r>
              <a:rPr lang="en-US" sz="2000" dirty="0" smtClean="0"/>
              <a:t>          Cardinal Vidal for Cebu</a:t>
            </a:r>
          </a:p>
          <a:p>
            <a:pPr>
              <a:buNone/>
            </a:pPr>
            <a:r>
              <a:rPr lang="en-US" sz="2000" dirty="0" smtClean="0"/>
              <a:t>“Key element of the new reconstruction commission fund should be the relocation that would enable the informal settlers to rebuild their homes with less risk of losing them again to floods and other calamities”- Joey </a:t>
            </a:r>
            <a:r>
              <a:rPr lang="en-US" sz="2000" dirty="0" err="1" smtClean="0"/>
              <a:t>Salceda</a:t>
            </a:r>
            <a:r>
              <a:rPr lang="en-US" sz="2000" dirty="0" smtClean="0"/>
              <a:t>, Close Adviser of the President and Governor of </a:t>
            </a:r>
            <a:r>
              <a:rPr lang="en-US" sz="2000" dirty="0" err="1" smtClean="0"/>
              <a:t>Albay</a:t>
            </a:r>
            <a:r>
              <a:rPr lang="en-US" sz="2000" dirty="0" smtClean="0"/>
              <a:t>. “in addition the special body will try to raise at least $ 1 billion from foreign donors for the rebuilding of the country’s infrastructure and help the displaced families in the typhoon ravaged areas.”</a:t>
            </a:r>
          </a:p>
          <a:p>
            <a:pPr>
              <a:buNone/>
            </a:pPr>
            <a:endParaRPr lang="en-US" sz="2000" dirty="0"/>
          </a:p>
          <a:p>
            <a:endParaRPr lang="en-US" sz="2000" dirty="0"/>
          </a:p>
        </p:txBody>
      </p:sp>
      <p:sp>
        <p:nvSpPr>
          <p:cNvPr id="4" name="Date Placeholder 3"/>
          <p:cNvSpPr>
            <a:spLocks noGrp="1"/>
          </p:cNvSpPr>
          <p:nvPr>
            <p:ph type="dt" sz="half" idx="10"/>
          </p:nvPr>
        </p:nvSpPr>
        <p:spPr/>
        <p:txBody>
          <a:bodyPr/>
          <a:lstStyle/>
          <a:p>
            <a:fld id="{3B4F95CA-9795-4B4C-BAAC-FD6B80533D2A}" type="datetime1">
              <a:rPr lang="en-US" smtClean="0"/>
              <a:pPr/>
              <a:t>11/4/2009</a:t>
            </a:fld>
            <a:endParaRPr lang="en-US"/>
          </a:p>
        </p:txBody>
      </p:sp>
      <p:sp>
        <p:nvSpPr>
          <p:cNvPr id="5" name="Slide Number Placeholder 4"/>
          <p:cNvSpPr>
            <a:spLocks noGrp="1"/>
          </p:cNvSpPr>
          <p:nvPr>
            <p:ph type="sldNum" sz="quarter" idx="12"/>
          </p:nvPr>
        </p:nvSpPr>
        <p:spPr/>
        <p:txBody>
          <a:bodyPr/>
          <a:lstStyle/>
          <a:p>
            <a:fld id="{12A6909E-55C4-4FA4-A4E7-C953678ADF95}"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chemeClr val="accent1"/>
                </a:solidFill>
              </a:rPr>
              <a:t>2. </a:t>
            </a:r>
            <a:r>
              <a:rPr lang="en-US" sz="3200" dirty="0" smtClean="0">
                <a:solidFill>
                  <a:srgbClr val="FF0000"/>
                </a:solidFill>
              </a:rPr>
              <a:t>Republic Act 7279 </a:t>
            </a:r>
            <a:r>
              <a:rPr lang="en-US" sz="3200" dirty="0" smtClean="0">
                <a:solidFill>
                  <a:schemeClr val="accent1"/>
                </a:solidFill>
              </a:rPr>
              <a:t>–  Urban Development and Housing Act of 1992””,  May 1992</a:t>
            </a:r>
            <a:endParaRPr lang="en-US" sz="3200" dirty="0">
              <a:solidFill>
                <a:schemeClr val="accent1"/>
              </a:solidFill>
            </a:endParaRPr>
          </a:p>
        </p:txBody>
      </p:sp>
      <p:sp>
        <p:nvSpPr>
          <p:cNvPr id="3" name="Content Placeholder 2"/>
          <p:cNvSpPr>
            <a:spLocks noGrp="1"/>
          </p:cNvSpPr>
          <p:nvPr>
            <p:ph idx="1"/>
          </p:nvPr>
        </p:nvSpPr>
        <p:spPr>
          <a:xfrm>
            <a:off x="304800" y="1295400"/>
            <a:ext cx="8534400" cy="5181600"/>
          </a:xfrm>
        </p:spPr>
        <p:txBody>
          <a:bodyPr>
            <a:normAutofit lnSpcReduction="10000"/>
          </a:bodyPr>
          <a:lstStyle/>
          <a:p>
            <a:r>
              <a:rPr lang="en-US" sz="2000" dirty="0" smtClean="0"/>
              <a:t>An act to provide for a comprehensive and continuing urban development and housing program, establish the mechanism for its implementation and for other purposes.</a:t>
            </a:r>
          </a:p>
          <a:p>
            <a:r>
              <a:rPr lang="en-US" sz="2000" dirty="0" smtClean="0"/>
              <a:t>Program Objectives :</a:t>
            </a:r>
          </a:p>
          <a:p>
            <a:pPr marL="800100" lvl="1" indent="-342900">
              <a:buAutoNum type="alphaLcPeriod"/>
            </a:pPr>
            <a:r>
              <a:rPr lang="en-US" sz="1600" dirty="0" smtClean="0"/>
              <a:t>Uplift  the conditions of the under privileged and homeless citizens in urban areas and in resettlement areas by making available to them decent housing, at affordable cost, basic services, and employment opportunities ….</a:t>
            </a:r>
            <a:r>
              <a:rPr lang="en-US" sz="1600" dirty="0" err="1" smtClean="0"/>
              <a:t>xxxxx</a:t>
            </a:r>
            <a:r>
              <a:rPr lang="en-US" sz="1600" dirty="0" smtClean="0"/>
              <a:t>.</a:t>
            </a:r>
          </a:p>
          <a:p>
            <a:pPr marL="400050"/>
            <a:r>
              <a:rPr lang="en-US" sz="2000" dirty="0" smtClean="0"/>
              <a:t>Definitions :</a:t>
            </a:r>
          </a:p>
          <a:p>
            <a:pPr marL="800100" lvl="1">
              <a:buNone/>
            </a:pPr>
            <a:r>
              <a:rPr lang="en-US" sz="1600" dirty="0" smtClean="0"/>
              <a:t>n. </a:t>
            </a:r>
            <a:r>
              <a:rPr lang="en-US" sz="1600" b="1" dirty="0" smtClean="0"/>
              <a:t>Resettlement areas-  </a:t>
            </a:r>
            <a:r>
              <a:rPr lang="en-US" sz="1600" dirty="0" smtClean="0"/>
              <a:t>refers to “areas  identified by  appropriate  national agency or by the local government  unit  within its areas of jurisdiction  which shall be used for the relocation of  the underprivileged and homeless citizens.”</a:t>
            </a:r>
          </a:p>
          <a:p>
            <a:pPr marL="800100" lvl="1">
              <a:buNone/>
            </a:pPr>
            <a:r>
              <a:rPr lang="en-US" sz="1600" dirty="0" smtClean="0"/>
              <a:t>p. </a:t>
            </a:r>
            <a:r>
              <a:rPr lang="en-US" sz="1600" b="1" dirty="0" smtClean="0"/>
              <a:t>Slum Improvement and Resettlement Program (SIR) </a:t>
            </a:r>
            <a:r>
              <a:rPr lang="en-US" sz="1600" dirty="0" smtClean="0"/>
              <a:t>refers to the program of the National Housing Authority (NHA)  of upgrading and improving blighted  squatter areas outside Metro Manila pursuant  to existing statutes and pertinent executive issuances.</a:t>
            </a:r>
          </a:p>
          <a:p>
            <a:pPr marL="800100" lvl="1">
              <a:buNone/>
            </a:pPr>
            <a:r>
              <a:rPr lang="en-US" sz="1600" dirty="0" smtClean="0"/>
              <a:t>r</a:t>
            </a:r>
            <a:r>
              <a:rPr lang="en-US" sz="1600" dirty="0" smtClean="0">
                <a:solidFill>
                  <a:schemeClr val="accent6">
                    <a:lumMod val="75000"/>
                  </a:schemeClr>
                </a:solidFill>
              </a:rPr>
              <a:t>.  </a:t>
            </a:r>
            <a:r>
              <a:rPr lang="en-US" sz="1600" b="1" dirty="0" smtClean="0">
                <a:solidFill>
                  <a:srgbClr val="C00000"/>
                </a:solidFill>
              </a:rPr>
              <a:t>Socialized housing </a:t>
            </a:r>
            <a:r>
              <a:rPr lang="en-US" sz="1600" dirty="0" smtClean="0">
                <a:solidFill>
                  <a:srgbClr val="C00000"/>
                </a:solidFill>
              </a:rPr>
              <a:t>refers to housing programs and projects  covering houses and lots or home lots undertaken by the Government or private sector for the under privileged and homeless citizens  which shall include sites and services development,  long term financing, liberalized terms of interest payments and such other benefits in accordance with the provision of this  Act;</a:t>
            </a:r>
          </a:p>
          <a:p>
            <a:pPr marL="800100" lvl="1">
              <a:buNone/>
            </a:pPr>
            <a:r>
              <a:rPr lang="en-US" sz="1600" dirty="0" smtClean="0">
                <a:solidFill>
                  <a:srgbClr val="C00000"/>
                </a:solidFill>
              </a:rPr>
              <a:t> </a:t>
            </a:r>
            <a:endParaRPr lang="en-US" sz="1600" dirty="0">
              <a:solidFill>
                <a:srgbClr val="C00000"/>
              </a:solidFill>
            </a:endParaRPr>
          </a:p>
        </p:txBody>
      </p:sp>
      <p:sp>
        <p:nvSpPr>
          <p:cNvPr id="4" name="Date Placeholder 3"/>
          <p:cNvSpPr>
            <a:spLocks noGrp="1"/>
          </p:cNvSpPr>
          <p:nvPr>
            <p:ph type="dt" sz="half" idx="10"/>
          </p:nvPr>
        </p:nvSpPr>
        <p:spPr/>
        <p:txBody>
          <a:bodyPr/>
          <a:lstStyle/>
          <a:p>
            <a:fld id="{57EF9327-D9C8-47D5-A146-27EFE2BC4D84}" type="datetime1">
              <a:rPr lang="en-US" smtClean="0"/>
              <a:pPr/>
              <a:t>11/4/2009</a:t>
            </a:fld>
            <a:endParaRPr lang="en-US"/>
          </a:p>
        </p:txBody>
      </p:sp>
      <p:sp>
        <p:nvSpPr>
          <p:cNvPr id="5" name="Slide Number Placeholder 4"/>
          <p:cNvSpPr>
            <a:spLocks noGrp="1"/>
          </p:cNvSpPr>
          <p:nvPr>
            <p:ph type="sldNum" sz="quarter" idx="12"/>
          </p:nvPr>
        </p:nvSpPr>
        <p:spPr/>
        <p:txBody>
          <a:bodyPr/>
          <a:lstStyle/>
          <a:p>
            <a:fld id="{12A6909E-55C4-4FA4-A4E7-C953678ADF95}"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pPr algn="l"/>
            <a:r>
              <a:rPr lang="en-US" sz="3200" dirty="0" err="1" smtClean="0">
                <a:solidFill>
                  <a:srgbClr val="FF0000"/>
                </a:solidFill>
              </a:rPr>
              <a:t>Cont’n</a:t>
            </a:r>
            <a:r>
              <a:rPr lang="en-US" sz="3200" dirty="0" smtClean="0">
                <a:solidFill>
                  <a:srgbClr val="FF0000"/>
                </a:solidFill>
              </a:rPr>
              <a:t>. RA 7279</a:t>
            </a:r>
            <a:endParaRPr lang="en-US" sz="3200" dirty="0">
              <a:solidFill>
                <a:srgbClr val="FF0000"/>
              </a:solidFill>
            </a:endParaRPr>
          </a:p>
        </p:txBody>
      </p:sp>
      <p:sp>
        <p:nvSpPr>
          <p:cNvPr id="3" name="Content Placeholder 2"/>
          <p:cNvSpPr>
            <a:spLocks noGrp="1"/>
          </p:cNvSpPr>
          <p:nvPr>
            <p:ph idx="1"/>
          </p:nvPr>
        </p:nvSpPr>
        <p:spPr>
          <a:xfrm>
            <a:off x="381000" y="762000"/>
            <a:ext cx="8534400" cy="5562600"/>
          </a:xfrm>
        </p:spPr>
        <p:txBody>
          <a:bodyPr>
            <a:normAutofit fontScale="85000" lnSpcReduction="20000"/>
          </a:bodyPr>
          <a:lstStyle/>
          <a:p>
            <a:endParaRPr lang="en-US" sz="2000" dirty="0" smtClean="0"/>
          </a:p>
          <a:p>
            <a:r>
              <a:rPr lang="en-US" sz="2200" dirty="0" smtClean="0"/>
              <a:t>Sec.21 Basic Services</a:t>
            </a:r>
          </a:p>
          <a:p>
            <a:endParaRPr lang="en-US" sz="2200" dirty="0"/>
          </a:p>
          <a:p>
            <a:pPr lvl="1">
              <a:buFont typeface="Wingdings" pitchFamily="2" charset="2"/>
              <a:buChar char="q"/>
            </a:pPr>
            <a:r>
              <a:rPr lang="en-US" sz="2200" dirty="0" smtClean="0"/>
              <a:t>Potable water</a:t>
            </a:r>
          </a:p>
          <a:p>
            <a:pPr lvl="1">
              <a:buFont typeface="Wingdings" pitchFamily="2" charset="2"/>
              <a:buChar char="q"/>
            </a:pPr>
            <a:r>
              <a:rPr lang="en-US" sz="2200" dirty="0" smtClean="0"/>
              <a:t>Power and electricity and adequate power distribution system</a:t>
            </a:r>
          </a:p>
          <a:p>
            <a:pPr lvl="1">
              <a:buFont typeface="Wingdings" pitchFamily="2" charset="2"/>
              <a:buChar char="q"/>
            </a:pPr>
            <a:r>
              <a:rPr lang="en-US" sz="2200" dirty="0" smtClean="0"/>
              <a:t>Sewerage facilities</a:t>
            </a:r>
          </a:p>
          <a:p>
            <a:pPr lvl="1">
              <a:buFont typeface="Wingdings" pitchFamily="2" charset="2"/>
              <a:buChar char="q"/>
            </a:pPr>
            <a:r>
              <a:rPr lang="en-US" sz="2200" dirty="0" smtClean="0"/>
              <a:t>Access to primary roads and transportation facilities</a:t>
            </a:r>
          </a:p>
          <a:p>
            <a:pPr lvl="1">
              <a:buFont typeface="Wingdings" pitchFamily="2" charset="2"/>
              <a:buChar char="q"/>
            </a:pPr>
            <a:r>
              <a:rPr lang="en-US" sz="2200" dirty="0" smtClean="0"/>
              <a:t>Basic services such as health, education, communications, security, recreation, relief and welfare shall be planned and shall be given priority for implementation by the local government and concerned agencies in cooperation with private sector and the </a:t>
            </a:r>
          </a:p>
          <a:p>
            <a:pPr lvl="1">
              <a:buNone/>
            </a:pPr>
            <a:endParaRPr lang="en-US" sz="2200" dirty="0" smtClean="0"/>
          </a:p>
          <a:p>
            <a:r>
              <a:rPr lang="en-US" sz="2200" dirty="0" smtClean="0"/>
              <a:t>Sec. 22 of the Act – To extent possible, socialized and resettlement projects shall be  located near area where employment opportunities are accessible..</a:t>
            </a:r>
            <a:r>
              <a:rPr lang="en-US" sz="2200" dirty="0" err="1" smtClean="0"/>
              <a:t>xxxx</a:t>
            </a:r>
            <a:r>
              <a:rPr lang="en-US" sz="2200" dirty="0" smtClean="0"/>
              <a:t>”</a:t>
            </a:r>
          </a:p>
          <a:p>
            <a:pPr>
              <a:buNone/>
            </a:pPr>
            <a:endParaRPr lang="en-US" sz="2200" dirty="0" smtClean="0"/>
          </a:p>
          <a:p>
            <a:r>
              <a:rPr lang="en-US" sz="2200" dirty="0" smtClean="0"/>
              <a:t>Sec. 23  of the Act– Participation of beneficiaries -   the local government , in coordination with the Presidential Commission for the Urban Poor and concerned government agencies, shall afford program beneficiaries or their duly designated representatives an opportunity to be heard and to participate in the decision making process …</a:t>
            </a:r>
            <a:r>
              <a:rPr lang="en-US" sz="2200" dirty="0" err="1" smtClean="0"/>
              <a:t>xxxxx</a:t>
            </a:r>
            <a:endParaRPr lang="en-US" sz="2200" dirty="0"/>
          </a:p>
        </p:txBody>
      </p:sp>
      <p:sp>
        <p:nvSpPr>
          <p:cNvPr id="4" name="Date Placeholder 3"/>
          <p:cNvSpPr>
            <a:spLocks noGrp="1"/>
          </p:cNvSpPr>
          <p:nvPr>
            <p:ph type="dt" sz="half" idx="10"/>
          </p:nvPr>
        </p:nvSpPr>
        <p:spPr/>
        <p:txBody>
          <a:bodyPr/>
          <a:lstStyle/>
          <a:p>
            <a:fld id="{F8769E25-4912-4097-8A28-5D7C181D46E2}" type="datetime1">
              <a:rPr lang="en-US" smtClean="0"/>
              <a:pPr/>
              <a:t>11/4/2009</a:t>
            </a:fld>
            <a:endParaRPr lang="en-US"/>
          </a:p>
        </p:txBody>
      </p:sp>
      <p:sp>
        <p:nvSpPr>
          <p:cNvPr id="5" name="Slide Number Placeholder 4"/>
          <p:cNvSpPr>
            <a:spLocks noGrp="1"/>
          </p:cNvSpPr>
          <p:nvPr>
            <p:ph type="sldNum" sz="quarter" idx="12"/>
          </p:nvPr>
        </p:nvSpPr>
        <p:spPr/>
        <p:txBody>
          <a:bodyPr/>
          <a:lstStyle/>
          <a:p>
            <a:fld id="{12A6909E-55C4-4FA4-A4E7-C953678ADF95}"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pPr algn="l"/>
            <a:r>
              <a:rPr lang="en-US" sz="3200" dirty="0" err="1" smtClean="0">
                <a:solidFill>
                  <a:srgbClr val="FF0000"/>
                </a:solidFill>
              </a:rPr>
              <a:t>Cont’n</a:t>
            </a:r>
            <a:r>
              <a:rPr lang="en-US" sz="3200" dirty="0" smtClean="0">
                <a:solidFill>
                  <a:srgbClr val="FF0000"/>
                </a:solidFill>
              </a:rPr>
              <a:t>. RA 7279</a:t>
            </a:r>
            <a:endParaRPr lang="en-US" sz="3200" dirty="0">
              <a:solidFill>
                <a:srgbClr val="FF0000"/>
              </a:solidFill>
            </a:endParaRPr>
          </a:p>
        </p:txBody>
      </p:sp>
      <p:sp>
        <p:nvSpPr>
          <p:cNvPr id="3" name="Content Placeholder 2"/>
          <p:cNvSpPr>
            <a:spLocks noGrp="1"/>
          </p:cNvSpPr>
          <p:nvPr>
            <p:ph idx="1"/>
          </p:nvPr>
        </p:nvSpPr>
        <p:spPr>
          <a:xfrm>
            <a:off x="457200" y="914400"/>
            <a:ext cx="8305800" cy="5562600"/>
          </a:xfrm>
        </p:spPr>
        <p:txBody>
          <a:bodyPr>
            <a:normAutofit/>
          </a:bodyPr>
          <a:lstStyle/>
          <a:p>
            <a:r>
              <a:rPr lang="en-US" sz="2000" dirty="0" smtClean="0"/>
              <a:t>Article IV- Land Use, Inventory, Acquisition and Disposition ( within one year from  the effectivity of this Act, all city and municipal government shall conduct an inventory of all lands and improvements thereon within their respective localities. The inv the inventory shall include the following:</a:t>
            </a:r>
          </a:p>
          <a:p>
            <a:pPr>
              <a:buNone/>
            </a:pPr>
            <a:r>
              <a:rPr lang="en-US" sz="2000" dirty="0"/>
              <a:t> </a:t>
            </a:r>
            <a:r>
              <a:rPr lang="en-US" sz="2000" dirty="0" smtClean="0"/>
              <a:t>     a. Residential lands;</a:t>
            </a:r>
          </a:p>
          <a:p>
            <a:pPr>
              <a:buNone/>
            </a:pPr>
            <a:r>
              <a:rPr lang="en-US" sz="2000" dirty="0"/>
              <a:t> </a:t>
            </a:r>
            <a:r>
              <a:rPr lang="en-US" sz="2000" dirty="0" smtClean="0"/>
              <a:t>     b. Government-owned lands, whether owned by the National Government; or any of its subdivision, instrumentalities, or agencies, including government –owned or controlled corporations and other subsidiaries;</a:t>
            </a:r>
          </a:p>
          <a:p>
            <a:pPr>
              <a:buNone/>
            </a:pPr>
            <a:r>
              <a:rPr lang="en-US" sz="2000" dirty="0"/>
              <a:t> </a:t>
            </a:r>
            <a:r>
              <a:rPr lang="en-US" sz="2000" dirty="0" smtClean="0"/>
              <a:t>     c. Unregistered or abandoned and idle lands; and </a:t>
            </a:r>
          </a:p>
          <a:p>
            <a:pPr>
              <a:buNone/>
            </a:pPr>
            <a:r>
              <a:rPr lang="en-US" sz="2000" dirty="0"/>
              <a:t> </a:t>
            </a:r>
            <a:r>
              <a:rPr lang="en-US" sz="2000" dirty="0" smtClean="0"/>
              <a:t>      d. other lands;</a:t>
            </a:r>
          </a:p>
          <a:p>
            <a:pPr>
              <a:buNone/>
            </a:pPr>
            <a:r>
              <a:rPr lang="en-US" sz="2000" dirty="0" smtClean="0"/>
              <a:t>      For planning purposes, the </a:t>
            </a:r>
            <a:r>
              <a:rPr lang="en-US" sz="2000" b="1" dirty="0" smtClean="0"/>
              <a:t>Housing and Urban Development Council shall be furnished by each local government unit a copy of its inventory which shall be updated every three (3) years.( </a:t>
            </a:r>
            <a:r>
              <a:rPr lang="en-US" sz="2000" dirty="0" smtClean="0"/>
              <a:t>A separate and more detailed  guidelines issued : “Guidelines for the Inventory and Identification  of Lands and Sites for Socialized Housing”)</a:t>
            </a:r>
          </a:p>
          <a:p>
            <a:pPr>
              <a:buNone/>
            </a:pPr>
            <a:endParaRPr lang="en-US" sz="2000" b="1" dirty="0"/>
          </a:p>
        </p:txBody>
      </p:sp>
      <p:sp>
        <p:nvSpPr>
          <p:cNvPr id="4" name="Date Placeholder 3"/>
          <p:cNvSpPr>
            <a:spLocks noGrp="1"/>
          </p:cNvSpPr>
          <p:nvPr>
            <p:ph type="dt" sz="half" idx="10"/>
          </p:nvPr>
        </p:nvSpPr>
        <p:spPr/>
        <p:txBody>
          <a:bodyPr/>
          <a:lstStyle/>
          <a:p>
            <a:fld id="{702FF6BB-E3EA-4E66-8319-26E98FE719DD}" type="datetime1">
              <a:rPr lang="en-US" smtClean="0"/>
              <a:pPr/>
              <a:t>11/4/2009</a:t>
            </a:fld>
            <a:endParaRPr lang="en-US"/>
          </a:p>
        </p:txBody>
      </p:sp>
      <p:sp>
        <p:nvSpPr>
          <p:cNvPr id="5" name="Slide Number Placeholder 4"/>
          <p:cNvSpPr>
            <a:spLocks noGrp="1"/>
          </p:cNvSpPr>
          <p:nvPr>
            <p:ph type="sldNum" sz="quarter" idx="12"/>
          </p:nvPr>
        </p:nvSpPr>
        <p:spPr/>
        <p:txBody>
          <a:bodyPr/>
          <a:lstStyle/>
          <a:p>
            <a:fld id="{12A6909E-55C4-4FA4-A4E7-C953678ADF95}"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pPr algn="l"/>
            <a:r>
              <a:rPr lang="en-US" sz="3200" dirty="0" err="1" smtClean="0">
                <a:solidFill>
                  <a:srgbClr val="FF0000"/>
                </a:solidFill>
              </a:rPr>
              <a:t>Cont’n</a:t>
            </a:r>
            <a:r>
              <a:rPr lang="en-US" sz="3200" dirty="0" smtClean="0">
                <a:solidFill>
                  <a:srgbClr val="FF0000"/>
                </a:solidFill>
              </a:rPr>
              <a:t>. RA 7279</a:t>
            </a:r>
            <a:endParaRPr lang="en-US" sz="3200" dirty="0">
              <a:solidFill>
                <a:srgbClr val="FF0000"/>
              </a:solidFill>
            </a:endParaRPr>
          </a:p>
        </p:txBody>
      </p:sp>
      <p:sp>
        <p:nvSpPr>
          <p:cNvPr id="3" name="Content Placeholder 2"/>
          <p:cNvSpPr>
            <a:spLocks noGrp="1"/>
          </p:cNvSpPr>
          <p:nvPr>
            <p:ph idx="1"/>
          </p:nvPr>
        </p:nvSpPr>
        <p:spPr>
          <a:xfrm>
            <a:off x="457200" y="990600"/>
            <a:ext cx="8229600" cy="5486400"/>
          </a:xfrm>
        </p:spPr>
        <p:txBody>
          <a:bodyPr>
            <a:normAutofit fontScale="47500" lnSpcReduction="20000"/>
          </a:bodyPr>
          <a:lstStyle/>
          <a:p>
            <a:r>
              <a:rPr lang="en-US" sz="4500" b="1" dirty="0" smtClean="0"/>
              <a:t>Section 9. Priorities in the Acquisition of Land </a:t>
            </a:r>
            <a:r>
              <a:rPr lang="en-US" sz="4500" dirty="0" smtClean="0"/>
              <a:t>– Lands for socialized housing shall be acquired in the following order:</a:t>
            </a:r>
          </a:p>
          <a:p>
            <a:pPr>
              <a:buNone/>
            </a:pPr>
            <a:r>
              <a:rPr lang="en-US" sz="4500" dirty="0" smtClean="0"/>
              <a:t>      a. </a:t>
            </a:r>
            <a:r>
              <a:rPr lang="en-US" sz="4500" dirty="0"/>
              <a:t>t</a:t>
            </a:r>
            <a:r>
              <a:rPr lang="en-US" sz="4500" dirty="0" smtClean="0"/>
              <a:t>hose owned by the government of any of its subdivision; instrumentalities, or agencies, including government-owned or controlled corporations and their subsidiaries;</a:t>
            </a:r>
          </a:p>
          <a:p>
            <a:pPr>
              <a:buNone/>
            </a:pPr>
            <a:r>
              <a:rPr lang="en-US" sz="4500" dirty="0"/>
              <a:t> </a:t>
            </a:r>
            <a:r>
              <a:rPr lang="en-US" sz="4500" dirty="0" smtClean="0"/>
              <a:t>     b. Alienable lands of the public domain;</a:t>
            </a:r>
          </a:p>
          <a:p>
            <a:pPr>
              <a:buNone/>
            </a:pPr>
            <a:r>
              <a:rPr lang="en-US" sz="4500" dirty="0"/>
              <a:t> </a:t>
            </a:r>
            <a:r>
              <a:rPr lang="en-US" sz="4500" dirty="0" smtClean="0"/>
              <a:t>     c. Unregistered or abandoned and idle lands</a:t>
            </a:r>
          </a:p>
          <a:p>
            <a:pPr>
              <a:buNone/>
            </a:pPr>
            <a:r>
              <a:rPr lang="en-US" sz="4500" dirty="0"/>
              <a:t> </a:t>
            </a:r>
            <a:r>
              <a:rPr lang="en-US" sz="4500" dirty="0" smtClean="0"/>
              <a:t>     d. Those within the declared Areas for Priority Development, Zonal Program sites which have not been acquired;</a:t>
            </a:r>
          </a:p>
          <a:p>
            <a:pPr>
              <a:buNone/>
            </a:pPr>
            <a:r>
              <a:rPr lang="en-US" sz="4500" dirty="0"/>
              <a:t> </a:t>
            </a:r>
            <a:r>
              <a:rPr lang="en-US" sz="4500" dirty="0" smtClean="0"/>
              <a:t>     e. </a:t>
            </a:r>
            <a:r>
              <a:rPr lang="en-US" sz="4500" dirty="0" err="1" smtClean="0"/>
              <a:t>Bagong</a:t>
            </a:r>
            <a:r>
              <a:rPr lang="en-US" sz="4500" dirty="0" smtClean="0"/>
              <a:t> </a:t>
            </a:r>
            <a:r>
              <a:rPr lang="en-US" sz="4500" dirty="0" err="1" smtClean="0"/>
              <a:t>Lipunan</a:t>
            </a:r>
            <a:r>
              <a:rPr lang="en-US" sz="4500" dirty="0" smtClean="0"/>
              <a:t> Improvement or Sites and Services or BLISS sites which have not been acquired; and</a:t>
            </a:r>
          </a:p>
          <a:p>
            <a:pPr>
              <a:buNone/>
            </a:pPr>
            <a:r>
              <a:rPr lang="en-US" sz="4500" dirty="0"/>
              <a:t> </a:t>
            </a:r>
            <a:r>
              <a:rPr lang="en-US" sz="4500" dirty="0" smtClean="0"/>
              <a:t>      f. Privately owned lands</a:t>
            </a:r>
          </a:p>
          <a:p>
            <a:pPr>
              <a:buNone/>
            </a:pPr>
            <a:endParaRPr lang="en-US" sz="4500" dirty="0"/>
          </a:p>
          <a:p>
            <a:pPr>
              <a:buNone/>
            </a:pPr>
            <a:endParaRPr lang="en-US" sz="4500" b="1" dirty="0" smtClean="0"/>
          </a:p>
          <a:p>
            <a:pPr>
              <a:buNone/>
            </a:pPr>
            <a:r>
              <a:rPr lang="en-US" sz="4500" dirty="0" smtClean="0"/>
              <a:t>      </a:t>
            </a:r>
          </a:p>
          <a:p>
            <a:pPr>
              <a:buNone/>
            </a:pPr>
            <a:r>
              <a:rPr lang="en-US" sz="4500" dirty="0"/>
              <a:t> </a:t>
            </a:r>
            <a:r>
              <a:rPr lang="en-US" sz="4500" dirty="0" smtClean="0"/>
              <a:t>     </a:t>
            </a:r>
            <a:endParaRPr lang="en-US" sz="4500" dirty="0"/>
          </a:p>
          <a:p>
            <a:pPr>
              <a:buNone/>
            </a:pPr>
            <a:r>
              <a:rPr lang="en-US" sz="2000" dirty="0" smtClean="0"/>
              <a:t>       </a:t>
            </a:r>
            <a:endParaRPr lang="en-US" sz="2000" dirty="0"/>
          </a:p>
        </p:txBody>
      </p:sp>
      <p:sp>
        <p:nvSpPr>
          <p:cNvPr id="4" name="Date Placeholder 3"/>
          <p:cNvSpPr>
            <a:spLocks noGrp="1"/>
          </p:cNvSpPr>
          <p:nvPr>
            <p:ph type="dt" sz="half" idx="10"/>
          </p:nvPr>
        </p:nvSpPr>
        <p:spPr/>
        <p:txBody>
          <a:bodyPr/>
          <a:lstStyle/>
          <a:p>
            <a:fld id="{7EE606FF-24F3-40DF-AC7D-F2C7A9342848}" type="datetime1">
              <a:rPr lang="en-US" smtClean="0"/>
              <a:pPr/>
              <a:t>11/4/2009</a:t>
            </a:fld>
            <a:endParaRPr lang="en-US"/>
          </a:p>
        </p:txBody>
      </p:sp>
      <p:sp>
        <p:nvSpPr>
          <p:cNvPr id="5" name="Slide Number Placeholder 4"/>
          <p:cNvSpPr>
            <a:spLocks noGrp="1"/>
          </p:cNvSpPr>
          <p:nvPr>
            <p:ph type="sldNum" sz="quarter" idx="12"/>
          </p:nvPr>
        </p:nvSpPr>
        <p:spPr/>
        <p:txBody>
          <a:bodyPr/>
          <a:lstStyle/>
          <a:p>
            <a:fld id="{12A6909E-55C4-4FA4-A4E7-C953678ADF95}"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pPr algn="l"/>
            <a:r>
              <a:rPr lang="en-US" sz="3200" dirty="0" err="1" smtClean="0">
                <a:solidFill>
                  <a:srgbClr val="FF0000"/>
                </a:solidFill>
              </a:rPr>
              <a:t>Cont’n</a:t>
            </a:r>
            <a:r>
              <a:rPr lang="en-US" sz="3200" dirty="0" smtClean="0">
                <a:solidFill>
                  <a:srgbClr val="FF0000"/>
                </a:solidFill>
              </a:rPr>
              <a:t>. RA 7279</a:t>
            </a:r>
            <a:endParaRPr lang="en-US" sz="3200" dirty="0">
              <a:solidFill>
                <a:srgbClr val="FF0000"/>
              </a:solidFill>
            </a:endParaRPr>
          </a:p>
        </p:txBody>
      </p:sp>
      <p:sp>
        <p:nvSpPr>
          <p:cNvPr id="3" name="Content Placeholder 2"/>
          <p:cNvSpPr>
            <a:spLocks noGrp="1"/>
          </p:cNvSpPr>
          <p:nvPr>
            <p:ph idx="1"/>
          </p:nvPr>
        </p:nvSpPr>
        <p:spPr>
          <a:xfrm>
            <a:off x="457200" y="990600"/>
            <a:ext cx="8229600" cy="5135563"/>
          </a:xfrm>
        </p:spPr>
        <p:txBody>
          <a:bodyPr>
            <a:normAutofit/>
          </a:bodyPr>
          <a:lstStyle/>
          <a:p>
            <a:pPr>
              <a:buNone/>
            </a:pPr>
            <a:r>
              <a:rPr lang="en-US" sz="2000" b="1" dirty="0" smtClean="0"/>
              <a:t>Article V – Socialized Housing</a:t>
            </a:r>
          </a:p>
          <a:p>
            <a:r>
              <a:rPr lang="en-US" sz="2000" b="1" dirty="0" smtClean="0"/>
              <a:t>Section 17. Registration of Socialized Housing Beneficiaries – </a:t>
            </a:r>
            <a:r>
              <a:rPr lang="en-US" sz="2000" dirty="0" smtClean="0"/>
              <a:t>The  Housing and Urban Development  Coordinating Council, in coordination with the local government  units, shall design a system for the registration of qualified program beneficiaries.  The local government units shall identify and register all beneficiaries in their respective localities.</a:t>
            </a:r>
          </a:p>
          <a:p>
            <a:endParaRPr lang="en-US" sz="2000" dirty="0"/>
          </a:p>
        </p:txBody>
      </p:sp>
      <p:sp>
        <p:nvSpPr>
          <p:cNvPr id="4" name="Date Placeholder 3"/>
          <p:cNvSpPr>
            <a:spLocks noGrp="1"/>
          </p:cNvSpPr>
          <p:nvPr>
            <p:ph type="dt" sz="half" idx="10"/>
          </p:nvPr>
        </p:nvSpPr>
        <p:spPr/>
        <p:txBody>
          <a:bodyPr/>
          <a:lstStyle/>
          <a:p>
            <a:fld id="{8330375A-657D-489A-B7DA-ED3BBC2FD3ED}" type="datetime1">
              <a:rPr lang="en-US" smtClean="0"/>
              <a:pPr/>
              <a:t>11/4/2009</a:t>
            </a:fld>
            <a:endParaRPr lang="en-US"/>
          </a:p>
        </p:txBody>
      </p:sp>
      <p:sp>
        <p:nvSpPr>
          <p:cNvPr id="5" name="Slide Number Placeholder 4"/>
          <p:cNvSpPr>
            <a:spLocks noGrp="1"/>
          </p:cNvSpPr>
          <p:nvPr>
            <p:ph type="sldNum" sz="quarter" idx="12"/>
          </p:nvPr>
        </p:nvSpPr>
        <p:spPr/>
        <p:txBody>
          <a:bodyPr/>
          <a:lstStyle/>
          <a:p>
            <a:fld id="{12A6909E-55C4-4FA4-A4E7-C953678ADF95}"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algn="l"/>
            <a:r>
              <a:rPr lang="en-US" sz="3200" dirty="0" err="1" smtClean="0">
                <a:solidFill>
                  <a:srgbClr val="FF0000"/>
                </a:solidFill>
              </a:rPr>
              <a:t>Cont’n</a:t>
            </a:r>
            <a:r>
              <a:rPr lang="en-US" sz="3200" dirty="0" smtClean="0">
                <a:solidFill>
                  <a:srgbClr val="FF0000"/>
                </a:solidFill>
              </a:rPr>
              <a:t>. RA 7279</a:t>
            </a:r>
            <a:endParaRPr lang="en-US" sz="3200" dirty="0">
              <a:solidFill>
                <a:srgbClr val="FF0000"/>
              </a:solidFill>
            </a:endParaRPr>
          </a:p>
        </p:txBody>
      </p:sp>
      <p:sp>
        <p:nvSpPr>
          <p:cNvPr id="3" name="Content Placeholder 2"/>
          <p:cNvSpPr>
            <a:spLocks noGrp="1"/>
          </p:cNvSpPr>
          <p:nvPr>
            <p:ph idx="1"/>
          </p:nvPr>
        </p:nvSpPr>
        <p:spPr>
          <a:xfrm>
            <a:off x="457200" y="914400"/>
            <a:ext cx="8229600" cy="5486400"/>
          </a:xfrm>
        </p:spPr>
        <p:txBody>
          <a:bodyPr>
            <a:normAutofit fontScale="92500" lnSpcReduction="10000"/>
          </a:bodyPr>
          <a:lstStyle/>
          <a:p>
            <a:r>
              <a:rPr lang="en-US" sz="2000" b="1" dirty="0" smtClean="0"/>
              <a:t>Sec. 40 Role of Government Housing Agencies- </a:t>
            </a:r>
            <a:r>
              <a:rPr lang="en-US" sz="2000" dirty="0" smtClean="0"/>
              <a:t>In addition to their respective existing  powers and functions xxx… housing agencies shall perform the following:</a:t>
            </a:r>
          </a:p>
          <a:p>
            <a:r>
              <a:rPr lang="en-US" sz="2000" b="1" dirty="0" smtClean="0"/>
              <a:t>HLURB – Housing and Urban Development Coordinating Council -  </a:t>
            </a:r>
            <a:r>
              <a:rPr lang="en-US" sz="2000" dirty="0" smtClean="0"/>
              <a:t>shall perform the following :</a:t>
            </a:r>
          </a:p>
          <a:p>
            <a:pPr>
              <a:buNone/>
            </a:pPr>
            <a:r>
              <a:rPr lang="en-US" sz="2000" dirty="0"/>
              <a:t> </a:t>
            </a:r>
            <a:r>
              <a:rPr lang="en-US" sz="2000" dirty="0" smtClean="0"/>
              <a:t>      1. formulation of standards and guidelines as well as providing technical support in preparation of two and land use plans;</a:t>
            </a:r>
          </a:p>
          <a:p>
            <a:pPr>
              <a:buNone/>
            </a:pPr>
            <a:r>
              <a:rPr lang="en-US" sz="2000" dirty="0"/>
              <a:t> </a:t>
            </a:r>
            <a:r>
              <a:rPr lang="en-US" sz="2000" dirty="0" smtClean="0"/>
              <a:t>      2. In accordance with the National Economic and Development Authority (NEDA) and the National Statistics Office (NSO) provide data and information for forward-planning by the local government units in their respective areas…</a:t>
            </a:r>
            <a:r>
              <a:rPr lang="en-US" sz="2000" dirty="0" err="1" smtClean="0"/>
              <a:t>xxxxx</a:t>
            </a:r>
            <a:r>
              <a:rPr lang="en-US" sz="2000" dirty="0" smtClean="0"/>
              <a:t>.</a:t>
            </a:r>
          </a:p>
          <a:p>
            <a:pPr>
              <a:buNone/>
            </a:pPr>
            <a:r>
              <a:rPr lang="en-US" sz="2000" dirty="0"/>
              <a:t> </a:t>
            </a:r>
            <a:r>
              <a:rPr lang="en-US" sz="2000" dirty="0" smtClean="0"/>
              <a:t>      3. Assistance in obtaining funds and other resources needed in the urban development and housing programs in their areas of responsibility.</a:t>
            </a:r>
          </a:p>
          <a:p>
            <a:r>
              <a:rPr lang="en-US" sz="2000" b="1" dirty="0" smtClean="0"/>
              <a:t>National Housing Authority , </a:t>
            </a:r>
            <a:r>
              <a:rPr lang="en-US" sz="2000" dirty="0" smtClean="0"/>
              <a:t> upon the request of local government units, shall provide technical and other forms of assistance in the implementation of their respective urban development and housing programs with the objective of augmenting and enhancing local government capabilities in the provision of housing benefits to their constituents</a:t>
            </a:r>
            <a:endParaRPr lang="en-US" sz="2000" dirty="0"/>
          </a:p>
        </p:txBody>
      </p:sp>
      <p:sp>
        <p:nvSpPr>
          <p:cNvPr id="4" name="Date Placeholder 3"/>
          <p:cNvSpPr>
            <a:spLocks noGrp="1"/>
          </p:cNvSpPr>
          <p:nvPr>
            <p:ph type="dt" sz="half" idx="10"/>
          </p:nvPr>
        </p:nvSpPr>
        <p:spPr/>
        <p:txBody>
          <a:bodyPr/>
          <a:lstStyle/>
          <a:p>
            <a:fld id="{889AC78D-F8D2-48A8-B0FE-4028667B74C9}" type="datetime1">
              <a:rPr lang="en-US" smtClean="0"/>
              <a:pPr/>
              <a:t>11/4/2009</a:t>
            </a:fld>
            <a:endParaRPr lang="en-US"/>
          </a:p>
        </p:txBody>
      </p:sp>
      <p:sp>
        <p:nvSpPr>
          <p:cNvPr id="5" name="Slide Number Placeholder 4"/>
          <p:cNvSpPr>
            <a:spLocks noGrp="1"/>
          </p:cNvSpPr>
          <p:nvPr>
            <p:ph type="sldNum" sz="quarter" idx="12"/>
          </p:nvPr>
        </p:nvSpPr>
        <p:spPr/>
        <p:txBody>
          <a:bodyPr/>
          <a:lstStyle/>
          <a:p>
            <a:fld id="{12A6909E-55C4-4FA4-A4E7-C953678ADF95}"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pPr algn="l"/>
            <a:r>
              <a:rPr lang="en-US" sz="3200" dirty="0" err="1" smtClean="0">
                <a:solidFill>
                  <a:srgbClr val="FF0000"/>
                </a:solidFill>
              </a:rPr>
              <a:t>Cont’n</a:t>
            </a:r>
            <a:r>
              <a:rPr lang="en-US" sz="3200" dirty="0" smtClean="0">
                <a:solidFill>
                  <a:srgbClr val="FF0000"/>
                </a:solidFill>
              </a:rPr>
              <a:t>. RA 7279</a:t>
            </a:r>
            <a:endParaRPr lang="en-US" sz="3200" dirty="0">
              <a:solidFill>
                <a:srgbClr val="FF0000"/>
              </a:solidFill>
            </a:endParaRPr>
          </a:p>
        </p:txBody>
      </p:sp>
      <p:sp>
        <p:nvSpPr>
          <p:cNvPr id="3" name="Content Placeholder 2"/>
          <p:cNvSpPr>
            <a:spLocks noGrp="1"/>
          </p:cNvSpPr>
          <p:nvPr>
            <p:ph idx="1"/>
          </p:nvPr>
        </p:nvSpPr>
        <p:spPr>
          <a:xfrm>
            <a:off x="457200" y="838200"/>
            <a:ext cx="8305800" cy="5791200"/>
          </a:xfrm>
        </p:spPr>
        <p:txBody>
          <a:bodyPr/>
          <a:lstStyle/>
          <a:p>
            <a:r>
              <a:rPr lang="en-US" sz="2000" b="1" dirty="0" smtClean="0"/>
              <a:t>National Home Mortgage Finance Corporation </a:t>
            </a:r>
            <a:r>
              <a:rPr lang="en-US" sz="2000" dirty="0" smtClean="0"/>
              <a:t>– shall administer the Community Mortgage Program under this Act and shall promulgate rules and regulations necessary to carry out the provisions of this Act;</a:t>
            </a:r>
          </a:p>
          <a:p>
            <a:r>
              <a:rPr lang="en-US" sz="2000" b="1" dirty="0" smtClean="0"/>
              <a:t>Home Insurance Guaranty Corporation </a:t>
            </a:r>
            <a:r>
              <a:rPr lang="en-US" sz="2000" dirty="0" smtClean="0"/>
              <a:t>shall design and appropriate guarantee scheme to encourage financial institution to go into direct  lending for housing.</a:t>
            </a:r>
            <a:endParaRPr lang="en-US" sz="2000" dirty="0"/>
          </a:p>
        </p:txBody>
      </p:sp>
      <p:sp>
        <p:nvSpPr>
          <p:cNvPr id="4" name="Date Placeholder 3"/>
          <p:cNvSpPr>
            <a:spLocks noGrp="1"/>
          </p:cNvSpPr>
          <p:nvPr>
            <p:ph type="dt" sz="half" idx="10"/>
          </p:nvPr>
        </p:nvSpPr>
        <p:spPr/>
        <p:txBody>
          <a:bodyPr/>
          <a:lstStyle/>
          <a:p>
            <a:fld id="{D7915792-CA13-49DE-AE85-6E31970DBB81}" type="datetime1">
              <a:rPr lang="en-US" smtClean="0"/>
              <a:pPr/>
              <a:t>11/4/2009</a:t>
            </a:fld>
            <a:endParaRPr lang="en-US"/>
          </a:p>
        </p:txBody>
      </p:sp>
      <p:sp>
        <p:nvSpPr>
          <p:cNvPr id="5" name="Slide Number Placeholder 4"/>
          <p:cNvSpPr>
            <a:spLocks noGrp="1"/>
          </p:cNvSpPr>
          <p:nvPr>
            <p:ph type="sldNum" sz="quarter" idx="12"/>
          </p:nvPr>
        </p:nvSpPr>
        <p:spPr/>
        <p:txBody>
          <a:bodyPr/>
          <a:lstStyle/>
          <a:p>
            <a:fld id="{12A6909E-55C4-4FA4-A4E7-C953678ADF95}"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s" ma:contentTypeID="0x010100AA7AFC8FE433CD4B94E991D812AE17EB007AF789960D534249BE6CAE97BB709E80" ma:contentTypeVersion="76" ma:contentTypeDescription="" ma:contentTypeScope="" ma:versionID="c1aa426d35f7f31906a175d5cd4018e8">
  <xsd:schema xmlns:xsd="http://www.w3.org/2001/XMLSchema" xmlns:xs="http://www.w3.org/2001/XMLSchema" xmlns:p="http://schemas.microsoft.com/office/2006/metadata/properties" xmlns:ns2="96664bca-06c0-4657-b6f9-0a997f5ff9b9" xmlns:ns3="c2760211-3e43-4ff7-a9ea-22e8b7d99117" xmlns:ns4="410da107-b4b9-4416-82f0-a17ea7b4313c" xmlns:ns5="44d82dea-fc32-4e1e-a3c6-c3136ef66f65" targetNamespace="http://schemas.microsoft.com/office/2006/metadata/properties" ma:root="true" ma:fieldsID="71b1e6fd32464e2ea4fa6b27138f3bf6" ns2:_="" ns3:_="" ns4:_="" ns5:_="">
    <xsd:import namespace="96664bca-06c0-4657-b6f9-0a997f5ff9b9"/>
    <xsd:import namespace="c2760211-3e43-4ff7-a9ea-22e8b7d99117"/>
    <xsd:import namespace="410da107-b4b9-4416-82f0-a17ea7b4313c"/>
    <xsd:import namespace="44d82dea-fc32-4e1e-a3c6-c3136ef66f65"/>
    <xsd:element name="properties">
      <xsd:complexType>
        <xsd:sequence>
          <xsd:element name="documentManagement">
            <xsd:complexType>
              <xsd:all>
                <xsd:element ref="ns2:Document_x0020_Description" minOccurs="0"/>
                <xsd:element ref="ns2:Report_x0020_Date" minOccurs="0"/>
                <xsd:element ref="ns2:Publishing_x0020_Agency1" minOccurs="0"/>
                <xsd:element ref="ns3:Is_x0020_Key_x0020_Document1" minOccurs="0"/>
                <xsd:element ref="ns2:Is_x0020_Reference_x0020_Doc" minOccurs="0"/>
                <xsd:element ref="ns2:Is_x0020_Cluster_x0020_Management_x003f_" minOccurs="0"/>
                <xsd:element ref="ns2:Inter_x0020_Cluster" minOccurs="0"/>
                <xsd:element ref="ns2:IM" minOccurs="0"/>
                <xsd:element ref="ns2:A_x002c_M_x0020_and_x0020_E" minOccurs="0"/>
                <xsd:element ref="ns2:Shelter_x0020_Planning" minOccurs="0"/>
                <xsd:element ref="ns2:Shelter_x0020_Technical" minOccurs="0"/>
                <xsd:element ref="ns2:Shelter_x0020_Programming" minOccurs="0"/>
                <xsd:element ref="ns2:NFI_x0020_Guidance" minOccurs="0"/>
                <xsd:element ref="ns2:Cross_x0020_Cutting" minOccurs="0"/>
                <xsd:element ref="ns2:Media_x0020_Comms" minOccurs="0"/>
                <xsd:element ref="ns2:Event_x0020_Day" minOccurs="0"/>
                <xsd:element ref="ns2:Event_x0020_Month" minOccurs="0"/>
                <xsd:element ref="ns2:Event_x0020_Year" minOccurs="0"/>
                <xsd:element ref="ns2:Websio_x0020_Document_x0020_Preview" minOccurs="0"/>
                <xsd:element ref="ns2:g7e01d2410934a95afa409e0dbebe315" minOccurs="0"/>
                <xsd:element ref="ns2:fbbb2add3bda4432ae4dea6625736703" minOccurs="0"/>
                <xsd:element ref="ns3:CountryTaxHTField0" minOccurs="0"/>
                <xsd:element ref="ns2:mff2b4bb9c8044d88061963b2a68513a" minOccurs="0"/>
                <xsd:element ref="ns2:b1a5a839b88a4a15abdc90cae864525c" minOccurs="0"/>
                <xsd:element ref="ns2:TaxCatchAll" minOccurs="0"/>
                <xsd:element ref="ns3:Event_x0020_TypeTaxHTField0" minOccurs="0"/>
                <xsd:element ref="ns2:hd9d801fa33a4aa2b8220e3e5f4d4756" minOccurs="0"/>
                <xsd:element ref="ns3:Degree_x0020_Of_x0020_DisplacementTaxHTField0" minOccurs="0"/>
                <xsd:element ref="ns4:Current_x0020_Lead_x0020_AgencyTaxHTField0" minOccurs="0"/>
                <xsd:element ref="ns2:a83348d14d814196bcaad6bde9cb9d0c" minOccurs="0"/>
                <xsd:element ref="ns5:Damage_x0020_LocationTaxHTField0" minOccurs="0"/>
                <xsd:element ref="ns2:TaxKeywordTaxHTField" minOccurs="0"/>
                <xsd:element ref="ns3:Site_x0020_TypeTaxHTField0" minOccurs="0"/>
                <xsd:element ref="ns5:Status_x0020_Of_x0020_SiteTaxHTField0" minOccurs="0"/>
                <xsd:element ref="ns2:e7570bd437624e0480332ee2423de9d8" minOccurs="0"/>
                <xsd:element ref="ns2:p866212cea484a06bc999f7bb36c5e20" minOccurs="0"/>
                <xsd:element ref="ns2:p9d35d47f93d40ab99282662ef2417ca" minOccurs="0"/>
                <xsd:element ref="ns2:TaxCatchAllLabel" minOccurs="0"/>
                <xsd:element ref="ns3:RegionTaxHTField0" minOccurs="0"/>
                <xsd:element ref="ns2:Cluster_x0020_Review" minOccurs="0"/>
                <xsd:element ref="ns2:ff39aabcbcfa4b29888983c5e6d736f9" minOccurs="0"/>
                <xsd:element ref="ns2:e6f2ccbddc7344129cbcce7800e6bf7e" minOccurs="0"/>
                <xsd:element ref="ns2:ied6aaf0461f439496f935d3461379e0" minOccurs="0"/>
                <xsd:element ref="ns2:g2834a0a4b5b445382f80b4d1c20b873" minOccurs="0"/>
                <xsd:element ref="ns2:p4235251fcc1450fb6d384a4ad55dae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664bca-06c0-4657-b6f9-0a997f5ff9b9" elementFormDefault="qualified">
    <xsd:import namespace="http://schemas.microsoft.com/office/2006/documentManagement/types"/>
    <xsd:import namespace="http://schemas.microsoft.com/office/infopath/2007/PartnerControls"/>
    <xsd:element name="Document_x0020_Description" ma:index="2" nillable="true" ma:displayName="Document Description" ma:internalName="Document_x0020_Description">
      <xsd:simpleType>
        <xsd:restriction base="dms:Note">
          <xsd:maxLength value="255"/>
        </xsd:restriction>
      </xsd:simpleType>
    </xsd:element>
    <xsd:element name="Report_x0020_Date" ma:index="3" nillable="true" ma:displayName="Report Date" ma:format="DateOnly" ma:internalName="Report_x0020_Date">
      <xsd:simpleType>
        <xsd:restriction base="dms:DateTime"/>
      </xsd:simpleType>
    </xsd:element>
    <xsd:element name="Publishing_x0020_Agency1" ma:index="4" nillable="true" ma:displayName="Publishing Agency" ma:internalName="Publishing_x0020_Agency1" ma:readOnly="false">
      <xsd:simpleType>
        <xsd:restriction base="dms:Text">
          <xsd:maxLength value="255"/>
        </xsd:restriction>
      </xsd:simpleType>
    </xsd:element>
    <xsd:element name="Is_x0020_Reference_x0020_Doc" ma:index="6" nillable="true" ma:displayName="Is Reference Doc?" ma:default="0" ma:internalName="Is_x0020_Reference_x0020_Doc">
      <xsd:simpleType>
        <xsd:restriction base="dms:Boolean"/>
      </xsd:simpleType>
    </xsd:element>
    <xsd:element name="Is_x0020_Cluster_x0020_Management_x003f_" ma:index="8" nillable="true" ma:displayName="Is Coordination?" ma:default="0" ma:internalName="Is_x0020_Cluster_x0020_Management_x003F_">
      <xsd:simpleType>
        <xsd:restriction base="dms:Boolean"/>
      </xsd:simpleType>
    </xsd:element>
    <xsd:element name="Inter_x0020_Cluster" ma:index="9" nillable="true" ma:displayName="Is Inter Cluster?" ma:default="0" ma:internalName="Inter_x0020_Cluster">
      <xsd:simpleType>
        <xsd:restriction base="dms:Boolean"/>
      </xsd:simpleType>
    </xsd:element>
    <xsd:element name="IM" ma:index="10" nillable="true" ma:displayName="Is IM?" ma:default="0" ma:internalName="IM">
      <xsd:simpleType>
        <xsd:restriction base="dms:Boolean"/>
      </xsd:simpleType>
    </xsd:element>
    <xsd:element name="A_x002c_M_x0020_and_x0020_E" ma:index="11" nillable="true" ma:displayName="Is A,M and E?" ma:default="0" ma:internalName="A_x002C_M_x0020_and_x0020_E">
      <xsd:simpleType>
        <xsd:restriction base="dms:Boolean"/>
      </xsd:simpleType>
    </xsd:element>
    <xsd:element name="Shelter_x0020_Planning" ma:index="12" nillable="true" ma:displayName="Is Shelter Planning?" ma:default="0" ma:internalName="Shelter_x0020_Planning">
      <xsd:simpleType>
        <xsd:restriction base="dms:Boolean"/>
      </xsd:simpleType>
    </xsd:element>
    <xsd:element name="Shelter_x0020_Technical" ma:index="13" nillable="true" ma:displayName="Is Shelter Specifications?" ma:default="0" ma:internalName="Shelter_x0020_Technical">
      <xsd:simpleType>
        <xsd:restriction base="dms:Boolean"/>
      </xsd:simpleType>
    </xsd:element>
    <xsd:element name="Shelter_x0020_Programming" ma:index="14" nillable="true" ma:displayName="Is Shelter Programming" ma:default="0" ma:internalName="Shelter_x0020_Programming">
      <xsd:simpleType>
        <xsd:restriction base="dms:Boolean"/>
      </xsd:simpleType>
    </xsd:element>
    <xsd:element name="NFI_x0020_Guidance" ma:index="15" nillable="true" ma:displayName="Is NFI Guidance?" ma:default="0" ma:internalName="NFI_x0020_Guidance">
      <xsd:simpleType>
        <xsd:restriction base="dms:Boolean"/>
      </xsd:simpleType>
    </xsd:element>
    <xsd:element name="Cross_x0020_Cutting" ma:index="16" nillable="true" ma:displayName="Is Cross Cutting?" ma:default="0" ma:internalName="Cross_x0020_Cutting">
      <xsd:simpleType>
        <xsd:restriction base="dms:Boolean"/>
      </xsd:simpleType>
    </xsd:element>
    <xsd:element name="Media_x0020_Comms" ma:index="17" nillable="true" ma:displayName="Is Communications?" ma:default="0" ma:internalName="Media_x0020_Comms">
      <xsd:simpleType>
        <xsd:restriction base="dms:Boolean"/>
      </xsd:simpleType>
    </xsd:element>
    <xsd:element name="Event_x0020_Day" ma:index="39" nillable="true" ma:displayName="Event Day" ma:decimals="0" ma:internalName="Event_x0020_Day" ma:readOnly="false" ma:percentage="FALSE">
      <xsd:simpleType>
        <xsd:restriction base="dms:Number"/>
      </xsd:simpleType>
    </xsd:element>
    <xsd:element name="Event_x0020_Month" ma:index="40" nillable="true" ma:displayName="Event Month" ma:internalName="Event_x0020_Month">
      <xsd:simpleType>
        <xsd:restriction base="dms:Text">
          <xsd:maxLength value="255"/>
        </xsd:restriction>
      </xsd:simpleType>
    </xsd:element>
    <xsd:element name="Event_x0020_Year" ma:index="41" nillable="true" ma:displayName="Event Year" ma:internalName="Event_x0020_Year">
      <xsd:simpleType>
        <xsd:restriction base="dms:Number"/>
      </xsd:simpleType>
    </xsd:element>
    <xsd:element name="Websio_x0020_Document_x0020_Preview" ma:index="43" nillable="true" ma:displayName="Websio Document Preview" ma:hidden="true" ma:internalName="Websio_x0020_Document_x0020_Preview1">
      <xsd:simpleType>
        <xsd:restriction base="dms:Text"/>
      </xsd:simpleType>
    </xsd:element>
    <xsd:element name="g7e01d2410934a95afa409e0dbebe315" ma:index="44" nillable="true" ma:taxonomy="true" ma:internalName="g7e01d2410934a95afa409e0dbebe315" ma:taxonomyFieldName="Shelter_x0020_Programming1" ma:displayName="Shelter Programming" ma:default="" ma:fieldId="{07e01d24-1093-4a95-afa4-09e0dbebe315}" ma:taxonomyMulti="true" ma:sspId="31bb8de2-2522-46a2-961a-21ec87b7ce6b" ma:termSetId="fc0942ea-7101-4cef-983d-3f0c29343c77" ma:anchorId="6ffc187a-f185-482a-93e7-cea189b516b1" ma:open="false" ma:isKeyword="false">
      <xsd:complexType>
        <xsd:sequence>
          <xsd:element ref="pc:Terms" minOccurs="0" maxOccurs="1"/>
        </xsd:sequence>
      </xsd:complexType>
    </xsd:element>
    <xsd:element name="fbbb2add3bda4432ae4dea6625736703" ma:index="46" nillable="true" ma:taxonomy="true" ma:internalName="fbbb2add3bda4432ae4dea6625736703" ma:taxonomyFieldName="Shelter_x0020_Technical1" ma:displayName="Shelter Specifications" ma:default="" ma:fieldId="{fbbb2add-3bda-4432-ae4d-ea6625736703}" ma:taxonomyMulti="true" ma:sspId="31bb8de2-2522-46a2-961a-21ec87b7ce6b" ma:termSetId="fc0942ea-7101-4cef-983d-3f0c29343c77" ma:anchorId="f6aa237b-9a9e-4828-bc8f-7a5502b6ad3b" ma:open="false" ma:isKeyword="false">
      <xsd:complexType>
        <xsd:sequence>
          <xsd:element ref="pc:Terms" minOccurs="0" maxOccurs="1"/>
        </xsd:sequence>
      </xsd:complexType>
    </xsd:element>
    <xsd:element name="mff2b4bb9c8044d88061963b2a68513a" ma:index="48" nillable="true" ma:taxonomy="true" ma:internalName="mff2b4bb9c8044d88061963b2a68513a" ma:taxonomyFieldName="Cross_x0020_Cutting1" ma:displayName="Cross Cutting" ma:default="" ma:fieldId="{6ff2b4bb-9c80-44d8-8061-963b2a68513a}" ma:taxonomyMulti="true" ma:sspId="31bb8de2-2522-46a2-961a-21ec87b7ce6b" ma:termSetId="fc0942ea-7101-4cef-983d-3f0c29343c77" ma:anchorId="c9c5ac22-9574-4787-b9be-c380f5d93423" ma:open="false" ma:isKeyword="false">
      <xsd:complexType>
        <xsd:sequence>
          <xsd:element ref="pc:Terms" minOccurs="0" maxOccurs="1"/>
        </xsd:sequence>
      </xsd:complexType>
    </xsd:element>
    <xsd:element name="b1a5a839b88a4a15abdc90cae864525c" ma:index="49" ma:taxonomy="true" ma:internalName="b1a5a839b88a4a15abdc90cae864525c" ma:taxonomyFieldName="Document_x0020_Language" ma:displayName="Document Language" ma:default="115;#English|53eb1c9d-8416-419a-9260-1df8e70b86c2" ma:fieldId="{b1a5a839-b88a-4a15-abdc-90cae864525c}" ma:sspId="31bb8de2-2522-46a2-961a-21ec87b7ce6b" ma:termSetId="fc0942ea-7101-4cef-983d-3f0c29343c77" ma:anchorId="3f8ae703-20f8-43f3-a840-a904dae7223a" ma:open="false" ma:isKeyword="false">
      <xsd:complexType>
        <xsd:sequence>
          <xsd:element ref="pc:Terms" minOccurs="0" maxOccurs="1"/>
        </xsd:sequence>
      </xsd:complexType>
    </xsd:element>
    <xsd:element name="TaxCatchAll" ma:index="50" nillable="true" ma:displayName="Taxonomy Catch All Column" ma:hidden="true" ma:list="{3a036ed0-d222-47b6-8583-8ea0c1662976}" ma:internalName="TaxCatchAll" ma:showField="CatchAllData" ma:web="96664bca-06c0-4657-b6f9-0a997f5ff9b9">
      <xsd:complexType>
        <xsd:complexContent>
          <xsd:extension base="dms:MultiChoiceLookup">
            <xsd:sequence>
              <xsd:element name="Value" type="dms:Lookup" maxOccurs="unbounded" minOccurs="0" nillable="true"/>
            </xsd:sequence>
          </xsd:extension>
        </xsd:complexContent>
      </xsd:complexType>
    </xsd:element>
    <xsd:element name="hd9d801fa33a4aa2b8220e3e5f4d4756" ma:index="52" nillable="true" ma:taxonomy="true" ma:internalName="hd9d801fa33a4aa2b8220e3e5f4d4756" ma:taxonomyFieldName="InterCluster" ma:displayName="InterCluster" ma:default="" ma:fieldId="{1d9d801f-a33a-4aa2-b822-0e3e5f4d4756}" ma:taxonomyMulti="true" ma:sspId="31bb8de2-2522-46a2-961a-21ec87b7ce6b" ma:termSetId="fc0942ea-7101-4cef-983d-3f0c29343c77" ma:anchorId="470ba90d-466f-484c-b12a-234bc55ee74d" ma:open="false" ma:isKeyword="false">
      <xsd:complexType>
        <xsd:sequence>
          <xsd:element ref="pc:Terms" minOccurs="0" maxOccurs="1"/>
        </xsd:sequence>
      </xsd:complexType>
    </xsd:element>
    <xsd:element name="a83348d14d814196bcaad6bde9cb9d0c" ma:index="56" nillable="true" ma:taxonomy="true" ma:internalName="a83348d14d814196bcaad6bde9cb9d0c" ma:taxonomyFieldName="Management_x002F_Coordination" ma:displayName="Coordination" ma:default="" ma:fieldId="{a83348d1-4d81-4196-bcaa-d6bde9cb9d0c}" ma:taxonomyMulti="true" ma:sspId="31bb8de2-2522-46a2-961a-21ec87b7ce6b" ma:termSetId="fc0942ea-7101-4cef-983d-3f0c29343c77" ma:anchorId="e05f679b-4c94-4f3d-ae2a-25f1b2852231" ma:open="false" ma:isKeyword="false">
      <xsd:complexType>
        <xsd:sequence>
          <xsd:element ref="pc:Terms" minOccurs="0" maxOccurs="1"/>
        </xsd:sequence>
      </xsd:complexType>
    </xsd:element>
    <xsd:element name="TaxKeywordTaxHTField" ma:index="58" nillable="true" ma:taxonomy="true" ma:internalName="TaxKeywordTaxHTField" ma:taxonomyFieldName="TaxKeyword" ma:displayName="Other Keywords" ma:readOnly="false" ma:fieldId="{23f27201-bee3-471e-b2e7-b64fd8b7ca38}" ma:taxonomyMulti="true" ma:sspId="31bb8de2-2522-46a2-961a-21ec87b7ce6b" ma:termSetId="00000000-0000-0000-0000-000000000000" ma:anchorId="00000000-0000-0000-0000-000000000000" ma:open="true" ma:isKeyword="true">
      <xsd:complexType>
        <xsd:sequence>
          <xsd:element ref="pc:Terms" minOccurs="0" maxOccurs="1"/>
        </xsd:sequence>
      </xsd:complexType>
    </xsd:element>
    <xsd:element name="e7570bd437624e0480332ee2423de9d8" ma:index="61" nillable="true" ma:taxonomy="true" ma:internalName="e7570bd437624e0480332ee2423de9d8" ma:taxonomyFieldName="Information_x0020_Management" ma:displayName="Information Management" ma:default="" ma:fieldId="{e7570bd4-3762-4e04-8033-2ee2423de9d8}" ma:taxonomyMulti="true" ma:sspId="31bb8de2-2522-46a2-961a-21ec87b7ce6b" ma:termSetId="fc0942ea-7101-4cef-983d-3f0c29343c77" ma:anchorId="9a84bd8f-7ea1-4b49-af83-e1dff044a912" ma:open="false" ma:isKeyword="false">
      <xsd:complexType>
        <xsd:sequence>
          <xsd:element ref="pc:Terms" minOccurs="0" maxOccurs="1"/>
        </xsd:sequence>
      </xsd:complexType>
    </xsd:element>
    <xsd:element name="p866212cea484a06bc999f7bb36c5e20" ma:index="62" nillable="true" ma:taxonomy="true" ma:internalName="p866212cea484a06bc999f7bb36c5e20" ma:taxonomyFieldName="Miscellaneoud_x0020_Terms" ma:displayName="Miscellaneous Terms" ma:default="" ma:fieldId="{9866212c-ea48-4a06-bc99-9f7bb36c5e20}" ma:taxonomyMulti="true" ma:sspId="31bb8de2-2522-46a2-961a-21ec87b7ce6b" ma:termSetId="fc0942ea-7101-4cef-983d-3f0c29343c77" ma:anchorId="54a1997e-7057-4841-9f7a-089c4d2738e1" ma:open="false" ma:isKeyword="false">
      <xsd:complexType>
        <xsd:sequence>
          <xsd:element ref="pc:Terms" minOccurs="0" maxOccurs="1"/>
        </xsd:sequence>
      </xsd:complexType>
    </xsd:element>
    <xsd:element name="p9d35d47f93d40ab99282662ef2417ca" ma:index="64" nillable="true" ma:taxonomy="true" ma:internalName="p9d35d47f93d40ab99282662ef2417ca" ma:taxonomyFieldName="NFI_x0020_Guidance1" ma:displayName="NFI Guidance" ma:default="" ma:fieldId="{99d35d47-f93d-40ab-9928-2662ef2417ca}" ma:taxonomyMulti="true" ma:sspId="31bb8de2-2522-46a2-961a-21ec87b7ce6b" ma:termSetId="fc0942ea-7101-4cef-983d-3f0c29343c77" ma:anchorId="e2765451-e2db-4bc1-bb0f-bd12364b4471" ma:open="false" ma:isKeyword="false">
      <xsd:complexType>
        <xsd:sequence>
          <xsd:element ref="pc:Terms" minOccurs="0" maxOccurs="1"/>
        </xsd:sequence>
      </xsd:complexType>
    </xsd:element>
    <xsd:element name="TaxCatchAllLabel" ma:index="66" nillable="true" ma:displayName="Taxonomy Catch All Column1" ma:hidden="true" ma:list="{3a036ed0-d222-47b6-8583-8ea0c1662976}" ma:internalName="TaxCatchAllLabel" ma:readOnly="true" ma:showField="CatchAllDataLabel" ma:web="96664bca-06c0-4657-b6f9-0a997f5ff9b9">
      <xsd:complexType>
        <xsd:complexContent>
          <xsd:extension base="dms:MultiChoiceLookup">
            <xsd:sequence>
              <xsd:element name="Value" type="dms:Lookup" maxOccurs="unbounded" minOccurs="0" nillable="true"/>
            </xsd:sequence>
          </xsd:extension>
        </xsd:complexContent>
      </xsd:complexType>
    </xsd:element>
    <xsd:element name="Cluster_x0020_Review" ma:index="68" nillable="true" ma:displayName="hidden" ma:default="0" ma:internalName="Cluster_x0020_Review">
      <xsd:simpleType>
        <xsd:restriction base="dms:Boolean"/>
      </xsd:simpleType>
    </xsd:element>
    <xsd:element name="ff39aabcbcfa4b29888983c5e6d736f9" ma:index="69" nillable="true" ma:taxonomy="true" ma:internalName="ff39aabcbcfa4b29888983c5e6d736f9" ma:taxonomyFieldName="Communications" ma:displayName="Communications" ma:default="" ma:fieldId="{ff39aabc-bcfa-4b29-8889-83c5e6d736f9}" ma:taxonomyMulti="true" ma:sspId="31bb8de2-2522-46a2-961a-21ec87b7ce6b" ma:termSetId="2f8f2b4b-d4e1-4fa6-a1ae-b4e143ba8fb0" ma:anchorId="00000000-0000-0000-0000-000000000000" ma:open="true" ma:isKeyword="false">
      <xsd:complexType>
        <xsd:sequence>
          <xsd:element ref="pc:Terms" minOccurs="0" maxOccurs="1"/>
        </xsd:sequence>
      </xsd:complexType>
    </xsd:element>
    <xsd:element name="e6f2ccbddc7344129cbcce7800e6bf7e" ma:index="72" nillable="true" ma:taxonomy="true" ma:internalName="e6f2ccbddc7344129cbcce7800e6bf7e" ma:taxonomyFieldName="Document_x0020_Category" ma:displayName="Document Category" ma:default="" ma:fieldId="{e6f2ccbd-dc73-4412-9cbc-ce7800e6bf7e}" ma:taxonomyMulti="true" ma:sspId="31bb8de2-2522-46a2-961a-21ec87b7ce6b" ma:termSetId="fc0942ea-7101-4cef-983d-3f0c29343c77" ma:anchorId="2f0acb8a-9894-40ab-bdeb-14b10062243e" ma:open="false" ma:isKeyword="false">
      <xsd:complexType>
        <xsd:sequence>
          <xsd:element ref="pc:Terms" minOccurs="0" maxOccurs="1"/>
        </xsd:sequence>
      </xsd:complexType>
    </xsd:element>
    <xsd:element name="ied6aaf0461f439496f935d3461379e0" ma:index="73" nillable="true" ma:taxonomy="true" ma:internalName="ied6aaf0461f439496f935d3461379e0" ma:taxonomyFieldName="Shelter_x0020_Planning1" ma:displayName="Shelter Planning" ma:default="" ma:fieldId="{2ed6aaf0-461f-4394-96f9-35d3461379e0}" ma:taxonomyMulti="true" ma:sspId="31bb8de2-2522-46a2-961a-21ec87b7ce6b" ma:termSetId="fc0942ea-7101-4cef-983d-3f0c29343c77" ma:anchorId="a9c87c9d-9d88-4522-b16d-9a64592835e3" ma:open="false" ma:isKeyword="false">
      <xsd:complexType>
        <xsd:sequence>
          <xsd:element ref="pc:Terms" minOccurs="0" maxOccurs="1"/>
        </xsd:sequence>
      </xsd:complexType>
    </xsd:element>
    <xsd:element name="g2834a0a4b5b445382f80b4d1c20b873" ma:index="74" nillable="true" ma:taxonomy="true" ma:internalName="g2834a0a4b5b445382f80b4d1c20b873" ma:taxonomyFieldName="Responses_x0020_sites" ma:displayName="Response site" ma:default="" ma:fieldId="{02834a0a-4b5b-4453-82f8-0b4d1c20b873}" ma:sspId="31bb8de2-2522-46a2-961a-21ec87b7ce6b" ma:termSetId="c88c7c60-b560-48ad-baaa-30f828e92016" ma:anchorId="00000000-0000-0000-0000-000000000000" ma:open="false" ma:isKeyword="false">
      <xsd:complexType>
        <xsd:sequence>
          <xsd:element ref="pc:Terms" minOccurs="0" maxOccurs="1"/>
        </xsd:sequence>
      </xsd:complexType>
    </xsd:element>
    <xsd:element name="p4235251fcc1450fb6d384a4ad55daef" ma:index="75" nillable="true" ma:taxonomy="true" ma:internalName="p4235251fcc1450fb6d384a4ad55daef" ma:taxonomyFieldName="AM_x0026_E" ma:displayName="AM&amp;E" ma:default="" ma:fieldId="{94235251-fcc1-450f-b6d3-84a4ad55daef}" ma:taxonomyMulti="true" ma:sspId="31bb8de2-2522-46a2-961a-21ec87b7ce6b" ma:termSetId="fc0942ea-7101-4cef-983d-3f0c29343c77" ma:anchorId="64078d6a-a8a4-4604-937a-604e2be1b1f3"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c2760211-3e43-4ff7-a9ea-22e8b7d99117" elementFormDefault="qualified">
    <xsd:import namespace="http://schemas.microsoft.com/office/2006/documentManagement/types"/>
    <xsd:import namespace="http://schemas.microsoft.com/office/infopath/2007/PartnerControls"/>
    <xsd:element name="Is_x0020_Key_x0020_Document1" ma:index="5" nillable="true" ma:displayName="Is Key Document?" ma:default="0" ma:internalName="Is_x0020_Key_x0020_Document1">
      <xsd:simpleType>
        <xsd:restriction base="dms:Boolean"/>
      </xsd:simpleType>
    </xsd:element>
    <xsd:element name="CountryTaxHTField0" ma:index="47" nillable="true" ma:taxonomy="true" ma:internalName="CountryTaxHTField0" ma:taxonomyFieldName="Country" ma:displayName="Country" ma:default="" ma:fieldId="{942e2469-e9bf-41fa-8fad-a32765061e66}" ma:sspId="31bb8de2-2522-46a2-961a-21ec87b7ce6b" ma:termSetId="ad519c2a-14d0-4119-8cdc-b9a52bc5b307" ma:anchorId="00000000-0000-0000-0000-000000000000" ma:open="false" ma:isKeyword="false">
      <xsd:complexType>
        <xsd:sequence>
          <xsd:element ref="pc:Terms" minOccurs="0" maxOccurs="1"/>
        </xsd:sequence>
      </xsd:complexType>
    </xsd:element>
    <xsd:element name="Event_x0020_TypeTaxHTField0" ma:index="51" nillable="true" ma:taxonomy="true" ma:internalName="Event_x0020_TypeTaxHTField0" ma:taxonomyFieldName="Event_x0020_Type" ma:displayName="Event Type" ma:default="" ma:fieldId="{d2819105-16ee-476a-a49b-7913380fbc9d}" ma:taxonomyMulti="true" ma:sspId="31bb8de2-2522-46a2-961a-21ec87b7ce6b" ma:termSetId="0eaafbb5-4d8c-4c82-bb5b-501da8d14740" ma:anchorId="00000000-0000-0000-0000-000000000000" ma:open="false" ma:isKeyword="false">
      <xsd:complexType>
        <xsd:sequence>
          <xsd:element ref="pc:Terms" minOccurs="0" maxOccurs="1"/>
        </xsd:sequence>
      </xsd:complexType>
    </xsd:element>
    <xsd:element name="Degree_x0020_Of_x0020_DisplacementTaxHTField0" ma:index="53" nillable="true" ma:taxonomy="true" ma:internalName="Degree_x0020_Of_x0020_DisplacementTaxHTField0" ma:taxonomyFieldName="Degree_x0020_Of_x0020_Displacement" ma:displayName="Degree Of Displacement" ma:default="" ma:fieldId="{8d36c8ee-9bdf-45f8-b12b-68c9c2a5dddc}" ma:sspId="31bb8de2-2522-46a2-961a-21ec87b7ce6b" ma:termSetId="0ecb1a3f-12f4-47b9-a783-88f4976f6dc3" ma:anchorId="00000000-0000-0000-0000-000000000000" ma:open="false" ma:isKeyword="false">
      <xsd:complexType>
        <xsd:sequence>
          <xsd:element ref="pc:Terms" minOccurs="0" maxOccurs="1"/>
        </xsd:sequence>
      </xsd:complexType>
    </xsd:element>
    <xsd:element name="Site_x0020_TypeTaxHTField0" ma:index="59" nillable="true" ma:taxonomy="true" ma:internalName="Site_x0020_TypeTaxHTField0" ma:taxonomyFieldName="Site_x0020_Type" ma:displayName="Site Type" ma:default="" ma:fieldId="{ccd48824-457c-44cf-ba2d-889d91075ddc}" ma:sspId="31bb8de2-2522-46a2-961a-21ec87b7ce6b" ma:termSetId="e2abc14b-db18-48c1-8087-07344f87300c" ma:anchorId="00000000-0000-0000-0000-000000000000" ma:open="false" ma:isKeyword="false">
      <xsd:complexType>
        <xsd:sequence>
          <xsd:element ref="pc:Terms" minOccurs="0" maxOccurs="1"/>
        </xsd:sequence>
      </xsd:complexType>
    </xsd:element>
    <xsd:element name="RegionTaxHTField0" ma:index="67" nillable="true" ma:taxonomy="true" ma:internalName="RegionTaxHTField0" ma:taxonomyFieldName="Region" ma:displayName="Region" ma:default="" ma:fieldId="{af22edad-9239-4d75-8f67-d09707ae69d6}" ma:sspId="31bb8de2-2522-46a2-961a-21ec87b7ce6b" ma:termSetId="71828aff-fb7f-4f7b-be9f-2eb2e6e3d758"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10da107-b4b9-4416-82f0-a17ea7b4313c" elementFormDefault="qualified">
    <xsd:import namespace="http://schemas.microsoft.com/office/2006/documentManagement/types"/>
    <xsd:import namespace="http://schemas.microsoft.com/office/infopath/2007/PartnerControls"/>
    <xsd:element name="Current_x0020_Lead_x0020_AgencyTaxHTField0" ma:index="55" nillable="true" ma:taxonomy="true" ma:internalName="Current_x0020_Lead_x0020_AgencyTaxHTField0" ma:taxonomyFieldName="Current_x0020_Lead_x0020_Agency" ma:displayName="Emergency Lead Agency" ma:default="" ma:fieldId="{2eba69d1-0ed3-4998-b497-06086d343192}" ma:sspId="31bb8de2-2522-46a2-961a-21ec87b7ce6b" ma:termSetId="4713f10a-82b4-4a3e-b646-90b814a0dee8"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4d82dea-fc32-4e1e-a3c6-c3136ef66f65" elementFormDefault="qualified">
    <xsd:import namespace="http://schemas.microsoft.com/office/2006/documentManagement/types"/>
    <xsd:import namespace="http://schemas.microsoft.com/office/infopath/2007/PartnerControls"/>
    <xsd:element name="Damage_x0020_LocationTaxHTField0" ma:index="57" nillable="true" ma:taxonomy="true" ma:internalName="Damage_x0020_LocationTaxHTField0" ma:taxonomyFieldName="Damage_x0020_Location" ma:displayName="Damage Location" ma:default="" ma:fieldId="{c46b9bb5-ec8d-4991-ac82-8192f2f89d75}" ma:taxonomyMulti="true" ma:sspId="31bb8de2-2522-46a2-961a-21ec87b7ce6b" ma:termSetId="a720a396-a0fa-4309-92b6-8330774ebe4f" ma:anchorId="00000000-0000-0000-0000-000000000000" ma:open="false" ma:isKeyword="false">
      <xsd:complexType>
        <xsd:sequence>
          <xsd:element ref="pc:Terms" minOccurs="0" maxOccurs="1"/>
        </xsd:sequence>
      </xsd:complexType>
    </xsd:element>
    <xsd:element name="Status_x0020_Of_x0020_SiteTaxHTField0" ma:index="60" nillable="true" ma:taxonomy="true" ma:internalName="Status_x0020_Of_x0020_SiteTaxHTField0" ma:taxonomyFieldName="Status_x0020_Of_x0020_Site" ma:displayName="Site Status" ma:default="" ma:fieldId="{3818a4dd-3292-4cd0-97d2-80aec5764792}" ma:sspId="31bb8de2-2522-46a2-961a-21ec87b7ce6b" ma:termSetId="6b025238-0067-4eb3-9e39-f0f2cf917781"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ff2b4bb9c8044d88061963b2a68513a xmlns="96664bca-06c0-4657-b6f9-0a997f5ff9b9">
      <Terms xmlns="http://schemas.microsoft.com/office/infopath/2007/PartnerControls"/>
    </mff2b4bb9c8044d88061963b2a68513a>
    <Inter_x0020_Cluster xmlns="96664bca-06c0-4657-b6f9-0a997f5ff9b9">false</Inter_x0020_Cluster>
    <e7570bd437624e0480332ee2423de9d8 xmlns="96664bca-06c0-4657-b6f9-0a997f5ff9b9">
      <Terms xmlns="http://schemas.microsoft.com/office/infopath/2007/PartnerControls"/>
    </e7570bd437624e0480332ee2423de9d8>
    <Cross_x0020_Cutting xmlns="96664bca-06c0-4657-b6f9-0a997f5ff9b9">false</Cross_x0020_Cutting>
    <Is_x0020_Key_x0020_Document1 xmlns="c2760211-3e43-4ff7-a9ea-22e8b7d99117">false</Is_x0020_Key_x0020_Document1>
    <p4235251fcc1450fb6d384a4ad55daef xmlns="96664bca-06c0-4657-b6f9-0a997f5ff9b9">
      <Terms xmlns="http://schemas.microsoft.com/office/infopath/2007/PartnerControls"/>
    </p4235251fcc1450fb6d384a4ad55daef>
    <hd9d801fa33a4aa2b8220e3e5f4d4756 xmlns="96664bca-06c0-4657-b6f9-0a997f5ff9b9">
      <Terms xmlns="http://schemas.microsoft.com/office/infopath/2007/PartnerControls"/>
    </hd9d801fa33a4aa2b8220e3e5f4d4756>
    <g7e01d2410934a95afa409e0dbebe315 xmlns="96664bca-06c0-4657-b6f9-0a997f5ff9b9">
      <Terms xmlns="http://schemas.microsoft.com/office/infopath/2007/PartnerControls"/>
    </g7e01d2410934a95afa409e0dbebe315>
    <CountryTaxHTField0 xmlns="c2760211-3e43-4ff7-a9ea-22e8b7d99117">
      <Terms xmlns="http://schemas.microsoft.com/office/infopath/2007/PartnerControls">
        <TermInfo xmlns="http://schemas.microsoft.com/office/infopath/2007/PartnerControls">
          <TermName xmlns="http://schemas.microsoft.com/office/infopath/2007/PartnerControls">Philippines</TermName>
          <TermId xmlns="http://schemas.microsoft.com/office/infopath/2007/PartnerControls">753a7b2d-32c5-43de-b643-9fe2fe455068</TermId>
        </TermInfo>
      </Terms>
    </CountryTaxHTField0>
    <Shelter_x0020_Technical xmlns="96664bca-06c0-4657-b6f9-0a997f5ff9b9">true</Shelter_x0020_Technical>
    <Is_x0020_Cluster_x0020_Management_x003f_ xmlns="96664bca-06c0-4657-b6f9-0a997f5ff9b9">true</Is_x0020_Cluster_x0020_Management_x003f_>
    <IM xmlns="96664bca-06c0-4657-b6f9-0a997f5ff9b9">false</IM>
    <TaxKeywordTaxHTField xmlns="96664bca-06c0-4657-b6f9-0a997f5ff9b9">
      <Terms xmlns="http://schemas.microsoft.com/office/infopath/2007/PartnerControls">
        <TermInfo xmlns="http://schemas.microsoft.com/office/infopath/2007/PartnerControls">
          <TermName xmlns="http://schemas.microsoft.com/office/infopath/2007/PartnerControls">Construction</TermName>
          <TermId xmlns="http://schemas.microsoft.com/office/infopath/2007/PartnerControls">ce6d3a7b-a7aa-4ac8-831f-96e2de29df9d</TermId>
        </TermInfo>
        <TermInfo xmlns="http://schemas.microsoft.com/office/infopath/2007/PartnerControls">
          <TermName xmlns="http://schemas.microsoft.com/office/infopath/2007/PartnerControls">Building codes</TermName>
          <TermId xmlns="http://schemas.microsoft.com/office/infopath/2007/PartnerControls">01eac36b-c457-4037-a69d-2d96fba43d2e</TermId>
        </TermInfo>
      </Terms>
    </TaxKeywordTaxHTField>
    <ied6aaf0461f439496f935d3461379e0 xmlns="96664bca-06c0-4657-b6f9-0a997f5ff9b9">
      <Terms xmlns="http://schemas.microsoft.com/office/infopath/2007/PartnerControls">
        <TermInfo xmlns="http://schemas.microsoft.com/office/infopath/2007/PartnerControls">
          <TermName xmlns="http://schemas.microsoft.com/office/infopath/2007/PartnerControls">Urban Planning</TermName>
          <TermId xmlns="http://schemas.microsoft.com/office/infopath/2007/PartnerControls">272da274-1f50-4217-8aba-735ce8da4d1d</TermId>
        </TermInfo>
      </Terms>
    </ied6aaf0461f439496f935d3461379e0>
    <Is_x0020_Reference_x0020_Doc xmlns="96664bca-06c0-4657-b6f9-0a997f5ff9b9">false</Is_x0020_Reference_x0020_Doc>
    <A_x002c_M_x0020_and_x0020_E xmlns="96664bca-06c0-4657-b6f9-0a997f5ff9b9">false</A_x002c_M_x0020_and_x0020_E>
    <Event_x0020_TypeTaxHTField0 xmlns="c2760211-3e43-4ff7-a9ea-22e8b7d99117">
      <Terms xmlns="http://schemas.microsoft.com/office/infopath/2007/PartnerControls">
        <TermInfo xmlns="http://schemas.microsoft.com/office/infopath/2007/PartnerControls">
          <TermName xmlns="http://schemas.microsoft.com/office/infopath/2007/PartnerControls">Windstorm</TermName>
          <TermId xmlns="http://schemas.microsoft.com/office/infopath/2007/PartnerControls">cdba76e3-1674-47bb-b967-aa23358effb5</TermId>
        </TermInfo>
      </Terms>
    </Event_x0020_TypeTaxHTField0>
    <b1a5a839b88a4a15abdc90cae864525c xmlns="96664bca-06c0-4657-b6f9-0a997f5ff9b9">
      <Terms xmlns="http://schemas.microsoft.com/office/infopath/2007/PartnerControls">
        <TermInfo xmlns="http://schemas.microsoft.com/office/infopath/2007/PartnerControls">
          <TermName xmlns="http://schemas.microsoft.com/office/infopath/2007/PartnerControls">English</TermName>
          <TermId xmlns="http://schemas.microsoft.com/office/infopath/2007/PartnerControls">53eb1c9d-8416-419a-9260-1df8e70b86c2</TermId>
        </TermInfo>
      </Terms>
    </b1a5a839b88a4a15abdc90cae864525c>
    <p866212cea484a06bc999f7bb36c5e20 xmlns="96664bca-06c0-4657-b6f9-0a997f5ff9b9">
      <Terms xmlns="http://schemas.microsoft.com/office/infopath/2007/PartnerControls"/>
    </p866212cea484a06bc999f7bb36c5e20>
    <fbbb2add3bda4432ae4dea6625736703 xmlns="96664bca-06c0-4657-b6f9-0a997f5ff9b9">
      <Terms xmlns="http://schemas.microsoft.com/office/infopath/2007/PartnerControls">
        <TermInfo xmlns="http://schemas.microsoft.com/office/infopath/2007/PartnerControls">
          <TermName xmlns="http://schemas.microsoft.com/office/infopath/2007/PartnerControls">Transitional Shelter</TermName>
          <TermId xmlns="http://schemas.microsoft.com/office/infopath/2007/PartnerControls">ed3d5f09-0549-4edc-bed7-1930b12ef756</TermId>
        </TermInfo>
        <TermInfo xmlns="http://schemas.microsoft.com/office/infopath/2007/PartnerControls">
          <TermName xmlns="http://schemas.microsoft.com/office/infopath/2007/PartnerControls">Permanent Housing</TermName>
          <TermId xmlns="http://schemas.microsoft.com/office/infopath/2007/PartnerControls">d956f80a-dbc7-4336-95bc-9808318f648a</TermId>
        </TermInfo>
      </Terms>
    </fbbb2add3bda4432ae4dea6625736703>
    <TaxCatchAll xmlns="96664bca-06c0-4657-b6f9-0a997f5ff9b9">
      <Value>180</Value>
      <Value>39</Value>
      <Value>179</Value>
      <Value>178</Value>
      <Value>36</Value>
      <Value>166</Value>
      <Value>118</Value>
      <Value>117</Value>
      <Value>304</Value>
      <Value>115</Value>
      <Value>19</Value>
      <Value>16</Value>
      <Value>15</Value>
      <Value>153</Value>
      <Value>11</Value>
      <Value>5</Value>
      <Value>49</Value>
      <Value>142</Value>
    </TaxCatchAll>
    <Shelter_x0020_Programming xmlns="96664bca-06c0-4657-b6f9-0a997f5ff9b9">false</Shelter_x0020_Programming>
    <Shelter_x0020_Planning xmlns="96664bca-06c0-4657-b6f9-0a997f5ff9b9">true</Shelter_x0020_Planning>
    <Media_x0020_Comms xmlns="96664bca-06c0-4657-b6f9-0a997f5ff9b9">false</Media_x0020_Comms>
    <a83348d14d814196bcaad6bde9cb9d0c xmlns="96664bca-06c0-4657-b6f9-0a997f5ff9b9">
      <Terms xmlns="http://schemas.microsoft.com/office/infopath/2007/PartnerControls">
        <TermInfo xmlns="http://schemas.microsoft.com/office/infopath/2007/PartnerControls">
          <TermName xmlns="http://schemas.microsoft.com/office/infopath/2007/PartnerControls">Government Relations</TermName>
          <TermId xmlns="http://schemas.microsoft.com/office/infopath/2007/PartnerControls">4c4bf102-e83f-419e-830d-4fd8a4e271df</TermId>
        </TermInfo>
      </Terms>
    </a83348d14d814196bcaad6bde9cb9d0c>
    <RegionTaxHTField0 xmlns="c2760211-3e43-4ff7-a9ea-22e8b7d99117">
      <Terms xmlns="http://schemas.microsoft.com/office/infopath/2007/PartnerControls">
        <TermInfo xmlns="http://schemas.microsoft.com/office/infopath/2007/PartnerControls">
          <TermName xmlns="http://schemas.microsoft.com/office/infopath/2007/PartnerControls">Asia/Pacific</TermName>
          <TermId xmlns="http://schemas.microsoft.com/office/infopath/2007/PartnerControls">006cb068-6581-4ba7-b0e0-a9a495bc13fa</TermId>
        </TermInfo>
      </Terms>
    </RegionTaxHTField0>
    <NFI_x0020_Guidance xmlns="96664bca-06c0-4657-b6f9-0a997f5ff9b9">false</NFI_x0020_Guidance>
    <p9d35d47f93d40ab99282662ef2417ca xmlns="96664bca-06c0-4657-b6f9-0a997f5ff9b9">
      <Terms xmlns="http://schemas.microsoft.com/office/infopath/2007/PartnerControls"/>
    </p9d35d47f93d40ab99282662ef2417ca>
    <Report_x0020_Date xmlns="96664bca-06c0-4657-b6f9-0a997f5ff9b9">2009-11-03T16:00:00+00:00</Report_x0020_Date>
    <Site_x0020_TypeTaxHTField0 xmlns="c2760211-3e43-4ff7-a9ea-22e8b7d99117">
      <Terms xmlns="http://schemas.microsoft.com/office/infopath/2007/PartnerControls">
        <TermInfo xmlns="http://schemas.microsoft.com/office/infopath/2007/PartnerControls">
          <TermName xmlns="http://schemas.microsoft.com/office/infopath/2007/PartnerControls">Response</TermName>
          <TermId xmlns="http://schemas.microsoft.com/office/infopath/2007/PartnerControls">6bd9b9ba-7d2f-42c0-b763-fbe6e7a871e1</TermId>
        </TermInfo>
      </Terms>
    </Site_x0020_TypeTaxHTField0>
    <Event_x0020_Month xmlns="96664bca-06c0-4657-b6f9-0a997f5ff9b9">September</Event_x0020_Month>
    <Degree_x0020_Of_x0020_DisplacementTaxHTField0 xmlns="c2760211-3e43-4ff7-a9ea-22e8b7d99117">
      <Terms xmlns="http://schemas.microsoft.com/office/infopath/2007/PartnerControls">
        <TermInfo xmlns="http://schemas.microsoft.com/office/infopath/2007/PartnerControls">
          <TermName xmlns="http://schemas.microsoft.com/office/infopath/2007/PartnerControls">Medium</TermName>
          <TermId xmlns="http://schemas.microsoft.com/office/infopath/2007/PartnerControls">6b2cc75e-07ed-40a7-8922-57b1887ff9f3</TermId>
        </TermInfo>
      </Terms>
    </Degree_x0020_Of_x0020_DisplacementTaxHTField0>
    <Event_x0020_Day xmlns="96664bca-06c0-4657-b6f9-0a997f5ff9b9" xsi:nil="true"/>
    <Event_x0020_Year xmlns="96664bca-06c0-4657-b6f9-0a997f5ff9b9">2009</Event_x0020_Year>
    <Websio_x0020_Document_x0020_Preview xmlns="96664bca-06c0-4657-b6f9-0a997f5ff9b9">/Asia/Philippines/TyphoonsKetsanaandParma2009/_layouts/WebsioPreviewField/preview.aspx?ID=6cb16b0f-f145-43b5-acbd-9c77575a5e46&amp;WebID=b27cf908-c525-4f8c-a9c8-b4c831ff0337&amp;SiteID=0e29c24b-3e6a-4c7c-8cc1-69b27805b55c</Websio_x0020_Document_x0020_Preview>
    <Status_x0020_Of_x0020_SiteTaxHTField0 xmlns="44d82dea-fc32-4e1e-a3c6-c3136ef66f65">
      <Terms xmlns="http://schemas.microsoft.com/office/infopath/2007/PartnerControls">
        <TermInfo xmlns="http://schemas.microsoft.com/office/infopath/2007/PartnerControls">
          <TermName xmlns="http://schemas.microsoft.com/office/infopath/2007/PartnerControls">Active</TermName>
          <TermId xmlns="http://schemas.microsoft.com/office/infopath/2007/PartnerControls">319c008f-4e4c-46bc-95eb-65641b9bd58c</TermId>
        </TermInfo>
      </Terms>
    </Status_x0020_Of_x0020_SiteTaxHTField0>
    <Damage_x0020_LocationTaxHTField0 xmlns="44d82dea-fc32-4e1e-a3c6-c3136ef66f65">
      <Terms xmlns="http://schemas.microsoft.com/office/infopath/2007/PartnerControls">
        <TermInfo xmlns="http://schemas.microsoft.com/office/infopath/2007/PartnerControls">
          <TermName xmlns="http://schemas.microsoft.com/office/infopath/2007/PartnerControls">Peri-Urban</TermName>
          <TermId xmlns="http://schemas.microsoft.com/office/infopath/2007/PartnerControls">df197954-a687-4fd4-b090-340c291f0d53</TermId>
        </TermInfo>
        <TermInfo xmlns="http://schemas.microsoft.com/office/infopath/2007/PartnerControls">
          <TermName xmlns="http://schemas.microsoft.com/office/infopath/2007/PartnerControls">Urban</TermName>
          <TermId xmlns="http://schemas.microsoft.com/office/infopath/2007/PartnerControls">f95d968c-f509-433d-9d2f-3f9ba300a514</TermId>
        </TermInfo>
        <TermInfo xmlns="http://schemas.microsoft.com/office/infopath/2007/PartnerControls">
          <TermName xmlns="http://schemas.microsoft.com/office/infopath/2007/PartnerControls">Rural</TermName>
          <TermId xmlns="http://schemas.microsoft.com/office/infopath/2007/PartnerControls">5400dbf1-cf20-4773-abf1-c8f7ccce637a</TermId>
        </TermInfo>
      </Terms>
    </Damage_x0020_LocationTaxHTField0>
    <Current_x0020_Lead_x0020_AgencyTaxHTField0 xmlns="410da107-b4b9-4416-82f0-a17ea7b4313c">
      <Terms xmlns="http://schemas.microsoft.com/office/infopath/2007/PartnerControls">
        <TermInfo xmlns="http://schemas.microsoft.com/office/infopath/2007/PartnerControls">
          <TermName xmlns="http://schemas.microsoft.com/office/infopath/2007/PartnerControls">IFRC</TermName>
          <TermId xmlns="http://schemas.microsoft.com/office/infopath/2007/PartnerControls">0e7dd7e8-b714-4971-a101-594bd0ec6546</TermId>
        </TermInfo>
      </Terms>
    </Current_x0020_Lead_x0020_AgencyTaxHTField0>
    <Document_x0020_Description xmlns="96664bca-06c0-4657-b6f9-0a997f5ff9b9">A summary of the laws, presidential decrees and regulations governing the construction of social housing relevant to humanitarian shelter</Document_x0020_Description>
    <ff39aabcbcfa4b29888983c5e6d736f9 xmlns="96664bca-06c0-4657-b6f9-0a997f5ff9b9">
      <Terms xmlns="http://schemas.microsoft.com/office/infopath/2007/PartnerControls"/>
    </ff39aabcbcfa4b29888983c5e6d736f9>
    <e6f2ccbddc7344129cbcce7800e6bf7e xmlns="96664bca-06c0-4657-b6f9-0a997f5ff9b9">
      <Terms xmlns="http://schemas.microsoft.com/office/infopath/2007/PartnerControls"/>
    </e6f2ccbddc7344129cbcce7800e6bf7e>
    <g2834a0a4b5b445382f80b4d1c20b873 xmlns="96664bca-06c0-4657-b6f9-0a997f5ff9b9">
      <Terms xmlns="http://schemas.microsoft.com/office/infopath/2007/PartnerControls">
        <TermInfo xmlns="http://schemas.microsoft.com/office/infopath/2007/PartnerControls">
          <TermName xmlns="http://schemas.microsoft.com/office/infopath/2007/PartnerControls">Typhoons Ketsana and Parma 2009</TermName>
          <TermId xmlns="http://schemas.microsoft.com/office/infopath/2007/PartnerControls">6eb73db0-4e6d-45cf-b654-6db9fc7db228</TermId>
        </TermInfo>
      </Terms>
    </g2834a0a4b5b445382f80b4d1c20b873>
    <Publishing_x0020_Agency1 xmlns="96664bca-06c0-4657-b6f9-0a997f5ff9b9" xsi:nil="true"/>
    <Cluster_x0020_Review xmlns="96664bca-06c0-4657-b6f9-0a997f5ff9b9">false</Cluster_x0020_Review>
  </documentManagement>
</p:properties>
</file>

<file path=customXml/itemProps1.xml><?xml version="1.0" encoding="utf-8"?>
<ds:datastoreItem xmlns:ds="http://schemas.openxmlformats.org/officeDocument/2006/customXml" ds:itemID="{9AFEF2B9-DF2A-4A7B-8210-5CFD2ADDBC0C}"/>
</file>

<file path=customXml/itemProps2.xml><?xml version="1.0" encoding="utf-8"?>
<ds:datastoreItem xmlns:ds="http://schemas.openxmlformats.org/officeDocument/2006/customXml" ds:itemID="{2132CE36-8F2B-4E0D-BA6C-56376443363A}"/>
</file>

<file path=customXml/itemProps3.xml><?xml version="1.0" encoding="utf-8"?>
<ds:datastoreItem xmlns:ds="http://schemas.openxmlformats.org/officeDocument/2006/customXml" ds:itemID="{C6A7A093-EDDB-4279-8F48-1A97A85E7733}"/>
</file>

<file path=docProps/app.xml><?xml version="1.0" encoding="utf-8"?>
<Properties xmlns="http://schemas.openxmlformats.org/officeDocument/2006/extended-properties" xmlns:vt="http://schemas.openxmlformats.org/officeDocument/2006/docPropsVTypes">
  <TotalTime>599</TotalTime>
  <Words>1847</Words>
  <Application>Microsoft Office PowerPoint</Application>
  <PresentationFormat>On-screen Show (4:3)</PresentationFormat>
  <Paragraphs>146</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Selected Applicable Laws/Instruments Related To Socialized Housing</vt:lpstr>
      <vt:lpstr>1. Special National Public-Private Reconstruction Commission</vt:lpstr>
      <vt:lpstr>2. Republic Act 7279 –  Urban Development and Housing Act of 1992””,  May 1992</vt:lpstr>
      <vt:lpstr>Cont’n. RA 7279</vt:lpstr>
      <vt:lpstr>Cont’n. RA 7279</vt:lpstr>
      <vt:lpstr>Cont’n. RA 7279</vt:lpstr>
      <vt:lpstr>Cont’n. RA 7279</vt:lpstr>
      <vt:lpstr>Cont’n. RA 7279</vt:lpstr>
      <vt:lpstr>Cont’n. RA 7279</vt:lpstr>
      <vt:lpstr>2.1 Implementing Rules and Regulations to Ensure the Observance of Proper and Humane Relocation and Resettlement Procedures Mandated by the Urban Development and Housing Act of 1992</vt:lpstr>
      <vt:lpstr> Cont’n…. Humane Relocation </vt:lpstr>
      <vt:lpstr>Cont’n…. Humane Relocation</vt:lpstr>
      <vt:lpstr> Cont’n…. Humane Relocation </vt:lpstr>
      <vt:lpstr>3. Batasang Pambansa Blg. 220</vt:lpstr>
      <vt:lpstr>3.1 Revised Implementing Rules and Regulations for BP 220 (with amendments)</vt:lpstr>
    </vt:vector>
  </TitlesOfParts>
  <Company>Acer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IFRC Rules and regulations Presentation 091104</dc:title>
  <dc:creator>Valued Acer Customer</dc:creator>
  <cp:keywords>Building codes; Construction</cp:keywords>
  <cp:lastModifiedBy>Valued Acer Customer</cp:lastModifiedBy>
  <cp:revision>22</cp:revision>
  <dcterms:created xsi:type="dcterms:W3CDTF">2009-11-04T01:26:45Z</dcterms:created>
  <dcterms:modified xsi:type="dcterms:W3CDTF">2009-11-04T11:29:07Z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0x010100AA7AFC8FE433CD4B94E991D812AE17EB007AF789960D534249BE6CAE97BB709E80</vt:lpwstr>
  </property>
  <property fmtid="{D5CDD505-2E9C-101B-9397-08002B2CF9AE}" pid="3" name="TaxKeyword">
    <vt:lpwstr>180;#Construction|ce6d3a7b-a7aa-4ac8-831f-96e2de29df9d;#179;#Building codes|01eac36b-c457-4037-a69d-2d96fba43d2e</vt:lpwstr>
  </property>
  <property fmtid="{D5CDD505-2E9C-101B-9397-08002B2CF9AE}" pid="4" name="Shelter Planning1">
    <vt:lpwstr>153;#Urban Planning|272da274-1f50-4217-8aba-735ce8da4d1d</vt:lpwstr>
  </property>
  <property fmtid="{D5CDD505-2E9C-101B-9397-08002B2CF9AE}" pid="5" name="Event Type">
    <vt:lpwstr>118;#Windstorm|cdba76e3-1674-47bb-b967-aa23358effb5</vt:lpwstr>
  </property>
  <property fmtid="{D5CDD505-2E9C-101B-9397-08002B2CF9AE}" pid="6" name="Region">
    <vt:lpwstr>5;#Asia/Pacific|006cb068-6581-4ba7-b0e0-a9a495bc13fa</vt:lpwstr>
  </property>
  <property fmtid="{D5CDD505-2E9C-101B-9397-08002B2CF9AE}" pid="7" name="Document Language">
    <vt:lpwstr>115;#English|53eb1c9d-8416-419a-9260-1df8e70b86c2</vt:lpwstr>
  </property>
  <property fmtid="{D5CDD505-2E9C-101B-9397-08002B2CF9AE}" pid="8" name="Shelter Programming1">
    <vt:lpwstr/>
  </property>
  <property fmtid="{D5CDD505-2E9C-101B-9397-08002B2CF9AE}" pid="9" name="Miscellaneoud Terms">
    <vt:lpwstr/>
  </property>
  <property fmtid="{D5CDD505-2E9C-101B-9397-08002B2CF9AE}" pid="10" name="Information Management">
    <vt:lpwstr/>
  </property>
  <property fmtid="{D5CDD505-2E9C-101B-9397-08002B2CF9AE}" pid="11" name="Media\Comms">
    <vt:lpwstr/>
  </property>
  <property fmtid="{D5CDD505-2E9C-101B-9397-08002B2CF9AE}" pid="12" name="NFI Guidance1">
    <vt:lpwstr/>
  </property>
  <property fmtid="{D5CDD505-2E9C-101B-9397-08002B2CF9AE}" pid="14" name="Country">
    <vt:lpwstr>117;#Philippines|753a7b2d-32c5-43de-b643-9fe2fe455068</vt:lpwstr>
  </property>
  <property fmtid="{D5CDD505-2E9C-101B-9397-08002B2CF9AE}" pid="15" name="InterCluster">
    <vt:lpwstr/>
  </property>
  <property fmtid="{D5CDD505-2E9C-101B-9397-08002B2CF9AE}" pid="16" name="Management/Coordination">
    <vt:lpwstr>166;#Government Relations|4c4bf102-e83f-419e-830d-4fd8a4e271df</vt:lpwstr>
  </property>
  <property fmtid="{D5CDD505-2E9C-101B-9397-08002B2CF9AE}" pid="17" name="Cross Cutting1">
    <vt:lpwstr/>
  </property>
  <property fmtid="{D5CDD505-2E9C-101B-9397-08002B2CF9AE}" pid="18" name="AM&amp;E">
    <vt:lpwstr/>
  </property>
  <property fmtid="{D5CDD505-2E9C-101B-9397-08002B2CF9AE}" pid="19" name="Shelter Technical1">
    <vt:lpwstr>142;#Transitional Shelter|ed3d5f09-0549-4edc-bed7-1930b12ef756;#178;#Permanent Housing|d956f80a-dbc7-4336-95bc-9808318f648a</vt:lpwstr>
  </property>
  <property fmtid="{D5CDD505-2E9C-101B-9397-08002B2CF9AE}" pid="20" name="Site Type">
    <vt:lpwstr>11;#Response|6bd9b9ba-7d2f-42c0-b763-fbe6e7a871e1</vt:lpwstr>
  </property>
  <property fmtid="{D5CDD505-2E9C-101B-9397-08002B2CF9AE}" pid="22" name="Damage Location">
    <vt:lpwstr>16;#Peri-Urban|df197954-a687-4fd4-b090-340c291f0d53;#49;#Urban|f95d968c-f509-433d-9d2f-3f9ba300a514;#19;#Rural|5400dbf1-cf20-4773-abf1-c8f7ccce637a</vt:lpwstr>
  </property>
  <property fmtid="{D5CDD505-2E9C-101B-9397-08002B2CF9AE}" pid="23" name="Degree Of Displacement">
    <vt:lpwstr>36;#Medium|6b2cc75e-07ed-40a7-8922-57b1887ff9f3</vt:lpwstr>
  </property>
  <property fmtid="{D5CDD505-2E9C-101B-9397-08002B2CF9AE}" pid="24" name="Current Lead Agency">
    <vt:lpwstr>39;#IFRC|0e7dd7e8-b714-4971-a101-594bd0ec6546</vt:lpwstr>
  </property>
  <property fmtid="{D5CDD505-2E9C-101B-9397-08002B2CF9AE}" pid="25" name="Status Of Site">
    <vt:lpwstr>15;#Active|319c008f-4e4c-46bc-95eb-65641b9bd58c</vt:lpwstr>
  </property>
  <property fmtid="{D5CDD505-2E9C-101B-9397-08002B2CF9AE}" pid="26" name="RoutingRuleDescription">
    <vt:lpwstr>A summary of the laws, presidential decrees and regulations governing the construction of social housing relevant to humanitarian shelter</vt:lpwstr>
  </property>
  <property fmtid="{D5CDD505-2E9C-101B-9397-08002B2CF9AE}" pid="27" name="Websio Document Preview">
    <vt:lpwstr>/Asia/Philippines/TyphoonsKetsanaandParma2009/_layouts/WebsioPreviewField/preview.aspx?ID=6cb16b0f-f145-43b5-acbd-9c77575a5e46&amp;WebID=b27cf908-c525-4f8c-a9c8-b4c831ff0337&amp;SiteID=0e29c24b-3e6a-4c7c-8cc1-69b27805b55c</vt:lpwstr>
  </property>
  <property fmtid="{D5CDD505-2E9C-101B-9397-08002B2CF9AE}" pid="28" name="Websio Document Preview0">
    <vt:lpwstr>/Asia/Philippines/TyphoonsKetsanaandParma2009/_layouts/WebsioPreviewField/preview.aspx?ID=6cb16b0f-f145-43b5-acbd-9c77575a5e46&amp;WebID=b27cf908-c525-4f8c-a9c8-b4c831ff0337&amp;SiteID=0e29c24b-3e6a-4c7c-8cc1-69b27805b55c</vt:lpwstr>
  </property>
  <property fmtid="{D5CDD505-2E9C-101B-9397-08002B2CF9AE}" pid="30" name="Responses sites">
    <vt:lpwstr>304;#Typhoons Ketsana and Parma 2009|6eb73db0-4e6d-45cf-b654-6db9fc7db228</vt:lpwstr>
  </property>
  <property fmtid="{D5CDD505-2E9C-101B-9397-08002B2CF9AE}" pid="33" name="Document Category">
    <vt:lpwstr/>
  </property>
  <property fmtid="{D5CDD505-2E9C-101B-9397-08002B2CF9AE}" pid="34" name="Response Site">
    <vt:lpwstr>Typhoons Ketsana and Parma 2009</vt:lpwstr>
  </property>
</Properties>
</file>