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s/slide21.xml" ContentType="application/vnd.openxmlformats-officedocument.presentationml.slide+xml"/>
  <Override PartName="/ppt/slides/slide26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slide27.xml" ContentType="application/vnd.openxmlformats-officedocument.presentationml.slide+xml"/>
  <Override PartName="/ppt/slides/slide12.xml" ContentType="application/vnd.openxmlformats-officedocument.presentationml.slide+xml"/>
  <Override PartName="/ppt/slides/slide2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23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24.xml" ContentType="application/vnd.openxmlformats-officedocument.presentationml.slide+xml"/>
  <Override PartName="/ppt/slides/slide18.xml" ContentType="application/vnd.openxmlformats-officedocument.presentationml.slide+xml"/>
  <Override PartName="/ppt/slides/slide17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5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1.xml" ContentType="application/vnd.openxmlformats-officedocument.presentationml.slide+xml"/>
  <Override PartName="/ppt/slides/slide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7.xml" ContentType="application/vnd.openxmlformats-officedocument.presentationml.notes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256" r:id="rId2"/>
    <p:sldId id="257" r:id="rId3"/>
    <p:sldId id="258" r:id="rId4"/>
    <p:sldId id="274" r:id="rId5"/>
    <p:sldId id="291" r:id="rId6"/>
    <p:sldId id="261" r:id="rId7"/>
    <p:sldId id="286" r:id="rId8"/>
    <p:sldId id="270" r:id="rId9"/>
    <p:sldId id="259" r:id="rId10"/>
    <p:sldId id="260" r:id="rId11"/>
    <p:sldId id="262" r:id="rId12"/>
    <p:sldId id="275" r:id="rId13"/>
    <p:sldId id="271" r:id="rId14"/>
    <p:sldId id="263" r:id="rId15"/>
    <p:sldId id="264" r:id="rId16"/>
    <p:sldId id="265" r:id="rId17"/>
    <p:sldId id="272" r:id="rId18"/>
    <p:sldId id="266" r:id="rId19"/>
    <p:sldId id="273" r:id="rId20"/>
    <p:sldId id="276" r:id="rId21"/>
    <p:sldId id="281" r:id="rId22"/>
    <p:sldId id="292" r:id="rId23"/>
    <p:sldId id="282" r:id="rId24"/>
    <p:sldId id="287" r:id="rId25"/>
    <p:sldId id="290" r:id="rId26"/>
    <p:sldId id="284" r:id="rId27"/>
    <p:sldId id="285" r:id="rId28"/>
  </p:sldIdLst>
  <p:sldSz cx="9144000" cy="6858000" type="screen4x3"/>
  <p:notesSz cx="666273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8" autoAdjust="0"/>
    <p:restoredTop sz="86481" autoAdjust="0"/>
  </p:normalViewPr>
  <p:slideViewPr>
    <p:cSldViewPr>
      <p:cViewPr varScale="1">
        <p:scale>
          <a:sx n="75" d="100"/>
          <a:sy n="75" d="100"/>
        </p:scale>
        <p:origin x="-148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37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customXml" Target="../customXml/item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766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3488" y="0"/>
            <a:ext cx="288766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546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88766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546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8EAE3EA-147B-45A2-B1C1-C566CC30B51C}" type="slidenum">
              <a:rPr lang="fr-CH"/>
              <a:pPr>
                <a:defRPr/>
              </a:pPr>
              <a:t>‹#›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xmlns="" val="3575504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766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3488" y="0"/>
            <a:ext cx="288766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64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0900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5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714875"/>
            <a:ext cx="5329238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CH" noProof="0" smtClean="0"/>
              <a:t>Click to edit Master text styles</a:t>
            </a:r>
          </a:p>
          <a:p>
            <a:pPr lvl="1"/>
            <a:r>
              <a:rPr lang="fr-CH" noProof="0" smtClean="0"/>
              <a:t>Second level</a:t>
            </a:r>
          </a:p>
          <a:p>
            <a:pPr lvl="2"/>
            <a:r>
              <a:rPr lang="fr-CH" noProof="0" smtClean="0"/>
              <a:t>Third level</a:t>
            </a:r>
          </a:p>
          <a:p>
            <a:pPr lvl="3"/>
            <a:r>
              <a:rPr lang="fr-CH" noProof="0" smtClean="0"/>
              <a:t>Fourth level</a:t>
            </a:r>
          </a:p>
          <a:p>
            <a:pPr lvl="4"/>
            <a:r>
              <a:rPr lang="fr-CH" noProof="0" smtClean="0"/>
              <a:t>Fifth level</a:t>
            </a:r>
          </a:p>
        </p:txBody>
      </p:sp>
      <p:sp>
        <p:nvSpPr>
          <p:cNvPr id="155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88766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55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242C4B7-EE32-4F29-B129-A1872C31F705}" type="slidenum">
              <a:rPr lang="fr-CH"/>
              <a:pPr>
                <a:defRPr/>
              </a:pPr>
              <a:t>‹#›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xmlns="" val="14166341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86CCB32-909B-40A0-87F3-8239BC6D1236}" type="slidenum">
              <a:rPr lang="fr-CH" smtClean="0"/>
              <a:pPr/>
              <a:t>1</a:t>
            </a:fld>
            <a:endParaRPr lang="fr-CH" smtClean="0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fr-CH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699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699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217AA5F-8DCB-462A-AA5B-9CC440AE7701}" type="slidenum">
              <a:rPr lang="fr-CH" smtClean="0"/>
              <a:pPr/>
              <a:t>2</a:t>
            </a:fld>
            <a:endParaRPr lang="fr-CH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720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s-ES" dirty="0" smtClean="0"/>
              <a:t>Liaison </a:t>
            </a:r>
            <a:r>
              <a:rPr lang="es-ES" dirty="0" err="1" smtClean="0"/>
              <a:t>Officer</a:t>
            </a:r>
            <a:r>
              <a:rPr lang="es-ES" baseline="0" dirty="0" smtClean="0"/>
              <a:t> has </a:t>
            </a:r>
            <a:r>
              <a:rPr lang="es-ES" baseline="0" dirty="0" err="1" smtClean="0"/>
              <a:t>only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been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deployed</a:t>
            </a:r>
            <a:r>
              <a:rPr lang="es-ES" baseline="0" dirty="0" smtClean="0"/>
              <a:t> once.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idea of </a:t>
            </a:r>
            <a:r>
              <a:rPr lang="es-ES" baseline="0" dirty="0" err="1" smtClean="0"/>
              <a:t>this</a:t>
            </a:r>
            <a:r>
              <a:rPr lang="es-ES" baseline="0" dirty="0" smtClean="0"/>
              <a:t> role </a:t>
            </a:r>
            <a:r>
              <a:rPr lang="es-ES" baseline="0" dirty="0" err="1" smtClean="0"/>
              <a:t>is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be done </a:t>
            </a:r>
            <a:r>
              <a:rPr lang="es-ES" baseline="0" dirty="0" err="1" smtClean="0"/>
              <a:t>by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someone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from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National</a:t>
            </a:r>
            <a:r>
              <a:rPr lang="es-ES" baseline="0" dirty="0" smtClean="0"/>
              <a:t> </a:t>
            </a:r>
            <a:r>
              <a:rPr lang="es-ES" baseline="0" dirty="0" err="1" smtClean="0"/>
              <a:t>Society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that</a:t>
            </a:r>
            <a:r>
              <a:rPr lang="es-ES" baseline="0" dirty="0" smtClean="0"/>
              <a:t> can </a:t>
            </a:r>
            <a:r>
              <a:rPr lang="es-ES" baseline="0" dirty="0" err="1" smtClean="0"/>
              <a:t>help</a:t>
            </a:r>
            <a:r>
              <a:rPr lang="es-ES" baseline="0" dirty="0" smtClean="0"/>
              <a:t> </a:t>
            </a:r>
            <a:r>
              <a:rPr lang="es-ES" baseline="0" dirty="0" err="1" smtClean="0"/>
              <a:t>utilise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resources</a:t>
            </a:r>
            <a:r>
              <a:rPr lang="es-ES" baseline="0" dirty="0" smtClean="0"/>
              <a:t>/</a:t>
            </a:r>
            <a:r>
              <a:rPr lang="es-ES" baseline="0" dirty="0" err="1" smtClean="0"/>
              <a:t>contacts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that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National</a:t>
            </a:r>
            <a:r>
              <a:rPr lang="es-ES" baseline="0" dirty="0" smtClean="0"/>
              <a:t> </a:t>
            </a:r>
            <a:r>
              <a:rPr lang="es-ES" baseline="0" dirty="0" err="1" smtClean="0"/>
              <a:t>Society</a:t>
            </a:r>
            <a:r>
              <a:rPr lang="es-ES" baseline="0" dirty="0" smtClean="0"/>
              <a:t> has </a:t>
            </a:r>
            <a:r>
              <a:rPr lang="es-ES" baseline="0" dirty="0" err="1" smtClean="0"/>
              <a:t>for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benefit</a:t>
            </a:r>
            <a:r>
              <a:rPr lang="es-ES" baseline="0" dirty="0" smtClean="0"/>
              <a:t> of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cluster</a:t>
            </a:r>
            <a:r>
              <a:rPr lang="es-ES" baseline="0" dirty="0" smtClean="0"/>
              <a:t>. </a:t>
            </a:r>
            <a:r>
              <a:rPr lang="es-ES" baseline="0" dirty="0" err="1" smtClean="0"/>
              <a:t>This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person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will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also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ensure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better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understanding</a:t>
            </a:r>
            <a:r>
              <a:rPr lang="es-ES" baseline="0" dirty="0" smtClean="0"/>
              <a:t> of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cluster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NS so </a:t>
            </a:r>
            <a:r>
              <a:rPr lang="es-ES" baseline="0" dirty="0" err="1" smtClean="0"/>
              <a:t>that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it</a:t>
            </a:r>
            <a:r>
              <a:rPr lang="es-ES" baseline="0" dirty="0" smtClean="0"/>
              <a:t> can </a:t>
            </a:r>
            <a:r>
              <a:rPr lang="es-ES" baseline="0" dirty="0" err="1" smtClean="0"/>
              <a:t>coordinate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during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contingency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planning</a:t>
            </a:r>
            <a:r>
              <a:rPr lang="es-ES" baseline="0" dirty="0" smtClean="0"/>
              <a:t>. </a:t>
            </a:r>
            <a:endParaRPr lang="es-ES" dirty="0" smtClean="0"/>
          </a:p>
        </p:txBody>
      </p:sp>
      <p:sp>
        <p:nvSpPr>
          <p:cNvPr id="1720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8A806A-55B3-48E8-9744-20FBCFB79146}" type="slidenum">
              <a:rPr lang="fr-CH" smtClean="0"/>
              <a:pPr/>
              <a:t>3</a:t>
            </a:fld>
            <a:endParaRPr lang="fr-CH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08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s-E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CH" dirty="0" smtClean="0"/>
              <a:t>The </a:t>
            </a:r>
            <a:r>
              <a:rPr lang="fr-CH" b="1" dirty="0" err="1" smtClean="0"/>
              <a:t>Accountability</a:t>
            </a:r>
            <a:r>
              <a:rPr lang="fr-CH" b="1" baseline="0" dirty="0" smtClean="0"/>
              <a:t> </a:t>
            </a:r>
            <a:r>
              <a:rPr lang="fr-CH" b="1" baseline="0" dirty="0" err="1" smtClean="0"/>
              <a:t>Advisor</a:t>
            </a:r>
            <a:r>
              <a:rPr lang="fr-CH" b="1" baseline="0" dirty="0" smtClean="0"/>
              <a:t> </a:t>
            </a:r>
            <a:r>
              <a:rPr lang="fr-CH" baseline="0" dirty="0" err="1" smtClean="0"/>
              <a:t>is</a:t>
            </a:r>
            <a:r>
              <a:rPr lang="fr-CH" baseline="0" dirty="0" smtClean="0"/>
              <a:t> a </a:t>
            </a:r>
            <a:r>
              <a:rPr lang="fr-CH" baseline="0" dirty="0" err="1" smtClean="0"/>
              <a:t>step</a:t>
            </a:r>
            <a:r>
              <a:rPr lang="fr-CH" baseline="0" dirty="0" smtClean="0"/>
              <a:t> </a:t>
            </a:r>
            <a:r>
              <a:rPr lang="fr-CH" baseline="0" dirty="0" err="1" smtClean="0"/>
              <a:t>forward</a:t>
            </a:r>
            <a:r>
              <a:rPr lang="fr-CH" baseline="0" dirty="0" smtClean="0"/>
              <a:t> </a:t>
            </a:r>
            <a:r>
              <a:rPr lang="fr-CH" baseline="0" dirty="0" err="1" smtClean="0"/>
              <a:t>towards</a:t>
            </a:r>
            <a:r>
              <a:rPr lang="fr-CH" baseline="0" dirty="0" smtClean="0"/>
              <a:t> </a:t>
            </a:r>
            <a:r>
              <a:rPr lang="fr-CH" baseline="0" dirty="0" err="1" smtClean="0"/>
              <a:t>increasing</a:t>
            </a:r>
            <a:r>
              <a:rPr lang="fr-CH" baseline="0" dirty="0" smtClean="0"/>
              <a:t> </a:t>
            </a:r>
            <a:r>
              <a:rPr lang="fr-CH" baseline="0" dirty="0" err="1" smtClean="0"/>
              <a:t>accountability</a:t>
            </a:r>
            <a:r>
              <a:rPr lang="fr-CH" baseline="0" dirty="0" smtClean="0"/>
              <a:t> of the cluster, </a:t>
            </a:r>
            <a:r>
              <a:rPr lang="fr-CH" baseline="0" dirty="0" err="1" smtClean="0"/>
              <a:t>specially</a:t>
            </a:r>
            <a:r>
              <a:rPr lang="fr-CH" baseline="0" dirty="0" smtClean="0"/>
              <a:t> to </a:t>
            </a:r>
            <a:r>
              <a:rPr lang="fr-CH" baseline="0" dirty="0" err="1" smtClean="0"/>
              <a:t>beneficiaries</a:t>
            </a:r>
            <a:r>
              <a:rPr lang="fr-CH" baseline="0" dirty="0" smtClean="0"/>
              <a:t> and </a:t>
            </a:r>
            <a:r>
              <a:rPr lang="fr-CH" baseline="0" dirty="0" err="1" smtClean="0"/>
              <a:t>affected</a:t>
            </a:r>
            <a:r>
              <a:rPr lang="fr-CH" baseline="0" dirty="0" smtClean="0"/>
              <a:t> population. A more </a:t>
            </a:r>
            <a:r>
              <a:rPr lang="fr-CH" baseline="0" dirty="0" err="1" smtClean="0"/>
              <a:t>ellaborate</a:t>
            </a:r>
            <a:r>
              <a:rPr lang="fr-CH" baseline="0" dirty="0" smtClean="0"/>
              <a:t> </a:t>
            </a:r>
            <a:r>
              <a:rPr lang="fr-CH" baseline="0" dirty="0" err="1" smtClean="0"/>
              <a:t>role</a:t>
            </a:r>
            <a:r>
              <a:rPr lang="fr-CH" baseline="0" dirty="0" smtClean="0"/>
              <a:t> </a:t>
            </a:r>
            <a:r>
              <a:rPr lang="fr-CH" baseline="0" dirty="0" err="1" smtClean="0"/>
              <a:t>than</a:t>
            </a:r>
            <a:r>
              <a:rPr lang="fr-CH" baseline="0" dirty="0" smtClean="0"/>
              <a:t> </a:t>
            </a:r>
            <a:r>
              <a:rPr lang="fr-CH" baseline="0" dirty="0" err="1" smtClean="0"/>
              <a:t>that</a:t>
            </a:r>
            <a:r>
              <a:rPr lang="fr-CH" baseline="0" dirty="0" smtClean="0"/>
              <a:t> of the </a:t>
            </a:r>
            <a:r>
              <a:rPr lang="fr-CH" baseline="0" dirty="0" err="1" smtClean="0"/>
              <a:t>Community</a:t>
            </a:r>
            <a:r>
              <a:rPr lang="fr-CH" baseline="0" dirty="0" smtClean="0"/>
              <a:t> Liaison.</a:t>
            </a:r>
          </a:p>
          <a:p>
            <a:endParaRPr lang="fr-CH" baseline="0" dirty="0" smtClean="0"/>
          </a:p>
          <a:p>
            <a:r>
              <a:rPr lang="fr-CH" b="1" baseline="0" dirty="0" err="1" smtClean="0"/>
              <a:t>Assessment</a:t>
            </a:r>
            <a:r>
              <a:rPr lang="fr-CH" b="1" baseline="0" dirty="0" smtClean="0"/>
              <a:t> </a:t>
            </a:r>
            <a:r>
              <a:rPr lang="fr-CH" b="1" baseline="0" dirty="0" err="1" smtClean="0"/>
              <a:t>Advisor</a:t>
            </a:r>
            <a:r>
              <a:rPr lang="fr-CH" b="1" baseline="0" dirty="0" smtClean="0"/>
              <a:t> </a:t>
            </a:r>
            <a:r>
              <a:rPr lang="fr-CH" baseline="0" dirty="0" smtClean="0"/>
              <a:t>and </a:t>
            </a:r>
            <a:r>
              <a:rPr lang="fr-CH" b="1" baseline="0" dirty="0" err="1" smtClean="0"/>
              <a:t>Assessment</a:t>
            </a:r>
            <a:r>
              <a:rPr lang="fr-CH" b="1" baseline="0" dirty="0" smtClean="0"/>
              <a:t> </a:t>
            </a:r>
            <a:r>
              <a:rPr lang="fr-CH" b="1" baseline="0" dirty="0" err="1" smtClean="0"/>
              <a:t>Mapping</a:t>
            </a:r>
            <a:r>
              <a:rPr lang="fr-CH" b="1" baseline="0" dirty="0" smtClean="0"/>
              <a:t> </a:t>
            </a:r>
            <a:r>
              <a:rPr lang="fr-CH" b="1" baseline="0" dirty="0" err="1" smtClean="0"/>
              <a:t>Advisor</a:t>
            </a:r>
            <a:r>
              <a:rPr lang="fr-CH" baseline="0" dirty="0" smtClean="0"/>
              <a:t>: part of a </a:t>
            </a:r>
            <a:r>
              <a:rPr lang="fr-CH" baseline="0" dirty="0" err="1" smtClean="0"/>
              <a:t>project</a:t>
            </a:r>
            <a:r>
              <a:rPr lang="fr-CH" baseline="0" dirty="0" smtClean="0"/>
              <a:t> </a:t>
            </a:r>
            <a:r>
              <a:rPr lang="fr-CH" baseline="0" dirty="0" err="1" smtClean="0"/>
              <a:t>being</a:t>
            </a:r>
            <a:r>
              <a:rPr lang="fr-CH" baseline="0" dirty="0" smtClean="0"/>
              <a:t> </a:t>
            </a:r>
            <a:r>
              <a:rPr lang="fr-CH" baseline="0" dirty="0" err="1" smtClean="0"/>
              <a:t>implemented</a:t>
            </a:r>
            <a:r>
              <a:rPr lang="fr-CH" baseline="0" dirty="0" smtClean="0"/>
              <a:t> by ACTED/IMPACT, UNOSAT, IFRC, and the Joint </a:t>
            </a:r>
            <a:r>
              <a:rPr lang="fr-CH" baseline="0" dirty="0" err="1" smtClean="0"/>
              <a:t>Research</a:t>
            </a:r>
            <a:r>
              <a:rPr lang="fr-CH" baseline="0" dirty="0" smtClean="0"/>
              <a:t> Center (JRC) of the </a:t>
            </a:r>
            <a:r>
              <a:rPr lang="fr-CH" baseline="0" dirty="0" err="1" smtClean="0"/>
              <a:t>European</a:t>
            </a:r>
            <a:r>
              <a:rPr lang="fr-CH" baseline="0" dirty="0" smtClean="0"/>
              <a:t> Commission </a:t>
            </a:r>
            <a:r>
              <a:rPr lang="fr-CH" baseline="0" dirty="0" err="1" smtClean="0"/>
              <a:t>funded</a:t>
            </a:r>
            <a:r>
              <a:rPr lang="fr-CH" baseline="0" dirty="0" smtClean="0"/>
              <a:t> by ECHO. It </a:t>
            </a:r>
            <a:r>
              <a:rPr lang="fr-CH" baseline="0" dirty="0" err="1" smtClean="0"/>
              <a:t>aims</a:t>
            </a:r>
            <a:r>
              <a:rPr lang="fr-CH" baseline="0" dirty="0" smtClean="0"/>
              <a:t> </a:t>
            </a:r>
            <a:r>
              <a:rPr lang="fr-CH" baseline="0" dirty="0" err="1" smtClean="0"/>
              <a:t>at</a:t>
            </a:r>
            <a:r>
              <a:rPr lang="fr-CH" baseline="0" dirty="0" smtClean="0"/>
              <a:t> </a:t>
            </a:r>
            <a:r>
              <a:rPr lang="fr-CH" baseline="0" dirty="0" err="1" smtClean="0"/>
              <a:t>providing</a:t>
            </a:r>
            <a:r>
              <a:rPr lang="fr-CH" baseline="0" dirty="0" smtClean="0"/>
              <a:t> the </a:t>
            </a:r>
            <a:r>
              <a:rPr lang="fr-CH" baseline="0" dirty="0" err="1" smtClean="0"/>
              <a:t>Shelter</a:t>
            </a:r>
            <a:r>
              <a:rPr lang="fr-CH" baseline="0" dirty="0" smtClean="0"/>
              <a:t> Cluster </a:t>
            </a:r>
            <a:r>
              <a:rPr lang="fr-CH" baseline="0" dirty="0" err="1" smtClean="0"/>
              <a:t>with</a:t>
            </a:r>
            <a:r>
              <a:rPr lang="fr-CH" baseline="0" dirty="0" smtClean="0"/>
              <a:t> a </a:t>
            </a:r>
            <a:r>
              <a:rPr lang="fr-CH" baseline="0" dirty="0" err="1" smtClean="0"/>
              <a:t>methodology</a:t>
            </a:r>
            <a:r>
              <a:rPr lang="fr-CH" baseline="0" dirty="0" smtClean="0"/>
              <a:t> for </a:t>
            </a:r>
            <a:r>
              <a:rPr lang="fr-CH" baseline="0" dirty="0" err="1" smtClean="0"/>
              <a:t>assessments</a:t>
            </a:r>
            <a:r>
              <a:rPr lang="fr-CH" baseline="0" dirty="0" smtClean="0"/>
              <a:t> </a:t>
            </a:r>
            <a:r>
              <a:rPr lang="fr-CH" baseline="0" dirty="0" err="1" smtClean="0"/>
              <a:t>tested</a:t>
            </a:r>
            <a:r>
              <a:rPr lang="fr-CH" baseline="0" dirty="0" smtClean="0"/>
              <a:t> </a:t>
            </a:r>
            <a:r>
              <a:rPr lang="fr-CH" baseline="0" dirty="0" err="1" smtClean="0"/>
              <a:t>at</a:t>
            </a:r>
            <a:r>
              <a:rPr lang="fr-CH" baseline="0" dirty="0" smtClean="0"/>
              <a:t> country </a:t>
            </a:r>
            <a:r>
              <a:rPr lang="fr-CH" baseline="0" dirty="0" err="1" smtClean="0"/>
              <a:t>level</a:t>
            </a:r>
            <a:r>
              <a:rPr lang="fr-CH" baseline="0" dirty="0" smtClean="0"/>
              <a:t>. It has </a:t>
            </a:r>
            <a:r>
              <a:rPr lang="fr-CH" baseline="0" dirty="0" err="1" smtClean="0"/>
              <a:t>already</a:t>
            </a:r>
            <a:r>
              <a:rPr lang="fr-CH" baseline="0" dirty="0" smtClean="0"/>
              <a:t> been </a:t>
            </a:r>
            <a:r>
              <a:rPr lang="fr-CH" baseline="0" dirty="0" err="1" smtClean="0"/>
              <a:t>tested</a:t>
            </a:r>
            <a:r>
              <a:rPr lang="fr-CH" baseline="0" dirty="0" smtClean="0"/>
              <a:t> in  </a:t>
            </a:r>
            <a:r>
              <a:rPr lang="fr-CH" baseline="0" dirty="0" err="1" smtClean="0"/>
              <a:t>will</a:t>
            </a:r>
            <a:r>
              <a:rPr lang="fr-CH" baseline="0" dirty="0" smtClean="0"/>
              <a:t> </a:t>
            </a:r>
            <a:r>
              <a:rPr lang="fr-CH" baseline="0" dirty="0" err="1" smtClean="0"/>
              <a:t>be</a:t>
            </a:r>
            <a:r>
              <a:rPr lang="fr-CH" baseline="0" dirty="0" smtClean="0"/>
              <a:t> </a:t>
            </a:r>
            <a:r>
              <a:rPr lang="fr-CH" baseline="0" dirty="0" err="1" smtClean="0"/>
              <a:t>better</a:t>
            </a:r>
            <a:r>
              <a:rPr lang="fr-CH" baseline="0" dirty="0" smtClean="0"/>
              <a:t> </a:t>
            </a:r>
            <a:r>
              <a:rPr lang="fr-CH" baseline="0" dirty="0" err="1" smtClean="0"/>
              <a:t>explained</a:t>
            </a:r>
            <a:r>
              <a:rPr lang="fr-CH" baseline="0" dirty="0" smtClean="0"/>
              <a:t> on the second </a:t>
            </a:r>
            <a:r>
              <a:rPr lang="fr-CH" baseline="0" dirty="0" err="1" smtClean="0"/>
              <a:t>day</a:t>
            </a:r>
            <a:r>
              <a:rPr lang="fr-CH" baseline="0" dirty="0" smtClean="0"/>
              <a:t> of the </a:t>
            </a:r>
            <a:r>
              <a:rPr lang="fr-CH" baseline="0" dirty="0" err="1" smtClean="0"/>
              <a:t>Coord</a:t>
            </a:r>
            <a:r>
              <a:rPr lang="fr-CH" baseline="0" dirty="0" smtClean="0"/>
              <a:t> Workshop.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42C4B7-EE32-4F29-B129-A1872C31F705}" type="slidenum">
              <a:rPr lang="fr-CH" smtClean="0"/>
              <a:pPr>
                <a:defRPr/>
              </a:pPr>
              <a:t>5</a:t>
            </a:fld>
            <a:endParaRPr lang="fr-CH"/>
          </a:p>
        </p:txBody>
      </p:sp>
    </p:spTree>
    <p:extLst>
      <p:ext uri="{BB962C8B-B14F-4D97-AF65-F5344CB8AC3E}">
        <p14:creationId xmlns:p14="http://schemas.microsoft.com/office/powerpoint/2010/main" xmlns="" val="2540951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761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s-ES" dirty="0" err="1" smtClean="0"/>
              <a:t>National</a:t>
            </a:r>
            <a:r>
              <a:rPr lang="es-ES" dirty="0" smtClean="0"/>
              <a:t> </a:t>
            </a:r>
            <a:r>
              <a:rPr lang="es-ES" dirty="0" err="1" smtClean="0"/>
              <a:t>staff</a:t>
            </a:r>
            <a:r>
              <a:rPr lang="es-ES" dirty="0" smtClean="0"/>
              <a:t>: a </a:t>
            </a:r>
            <a:r>
              <a:rPr lang="es-ES" dirty="0" err="1" smtClean="0"/>
              <a:t>good</a:t>
            </a:r>
            <a:r>
              <a:rPr lang="es-ES" dirty="0" smtClean="0"/>
              <a:t> </a:t>
            </a:r>
            <a:r>
              <a:rPr lang="es-ES" dirty="0" err="1" smtClean="0"/>
              <a:t>solution</a:t>
            </a:r>
            <a:r>
              <a:rPr lang="es-ES" dirty="0" smtClean="0"/>
              <a:t> </a:t>
            </a:r>
            <a:r>
              <a:rPr lang="es-ES" dirty="0" err="1" smtClean="0"/>
              <a:t>to</a:t>
            </a:r>
            <a:r>
              <a:rPr lang="es-ES" dirty="0" smtClean="0"/>
              <a:t> </a:t>
            </a:r>
            <a:r>
              <a:rPr lang="es-ES" dirty="0" err="1" smtClean="0"/>
              <a:t>solve</a:t>
            </a:r>
            <a:r>
              <a:rPr lang="es-ES" dirty="0" smtClean="0"/>
              <a:t>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difficulties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that</a:t>
            </a:r>
            <a:r>
              <a:rPr lang="es-ES" baseline="0" dirty="0" smtClean="0"/>
              <a:t> IFRC has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recruit</a:t>
            </a:r>
            <a:r>
              <a:rPr lang="es-ES" baseline="0" dirty="0" smtClean="0"/>
              <a:t> local </a:t>
            </a:r>
            <a:r>
              <a:rPr lang="es-ES" baseline="0" dirty="0" err="1" smtClean="0"/>
              <a:t>staff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could</a:t>
            </a:r>
            <a:r>
              <a:rPr lang="es-ES" baseline="0" dirty="0" smtClean="0"/>
              <a:t> be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have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agreeement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with</a:t>
            </a:r>
            <a:r>
              <a:rPr lang="es-ES" baseline="0" dirty="0" smtClean="0"/>
              <a:t> a </a:t>
            </a:r>
            <a:r>
              <a:rPr lang="es-ES" baseline="0" dirty="0" err="1" smtClean="0"/>
              <a:t>cluster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partner</a:t>
            </a:r>
            <a:r>
              <a:rPr lang="es-ES" baseline="0" dirty="0" smtClean="0"/>
              <a:t> (</a:t>
            </a:r>
            <a:r>
              <a:rPr lang="es-ES" baseline="0" dirty="0" err="1" smtClean="0"/>
              <a:t>an</a:t>
            </a:r>
            <a:r>
              <a:rPr lang="es-ES" baseline="0" dirty="0" smtClean="0"/>
              <a:t> NGO) </a:t>
            </a:r>
            <a:r>
              <a:rPr lang="es-ES" baseline="0" dirty="0" err="1" smtClean="0"/>
              <a:t>by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which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take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care</a:t>
            </a:r>
            <a:r>
              <a:rPr lang="es-ES" baseline="0" dirty="0" smtClean="0"/>
              <a:t> of </a:t>
            </a:r>
            <a:r>
              <a:rPr lang="es-ES" baseline="0" dirty="0" err="1" smtClean="0"/>
              <a:t>hiring</a:t>
            </a:r>
            <a:r>
              <a:rPr lang="es-ES" baseline="0" dirty="0" smtClean="0"/>
              <a:t> local </a:t>
            </a:r>
            <a:r>
              <a:rPr lang="es-ES" baseline="0" dirty="0" err="1" smtClean="0"/>
              <a:t>people</a:t>
            </a:r>
            <a:r>
              <a:rPr lang="es-ES" baseline="0" dirty="0" smtClean="0"/>
              <a:t> and </a:t>
            </a:r>
            <a:r>
              <a:rPr lang="es-ES" baseline="0" dirty="0" err="1" smtClean="0"/>
              <a:t>seconding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SCT. </a:t>
            </a:r>
            <a:r>
              <a:rPr lang="es-ES" baseline="0" dirty="0" err="1" smtClean="0"/>
              <a:t>This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could</a:t>
            </a:r>
            <a:r>
              <a:rPr lang="es-ES" baseline="0" dirty="0" smtClean="0"/>
              <a:t> be </a:t>
            </a:r>
            <a:r>
              <a:rPr lang="es-ES" baseline="0" dirty="0" err="1" smtClean="0"/>
              <a:t>funded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by</a:t>
            </a:r>
            <a:r>
              <a:rPr lang="es-ES" baseline="0" dirty="0" smtClean="0"/>
              <a:t> IFRC </a:t>
            </a:r>
            <a:r>
              <a:rPr lang="es-ES" baseline="0" dirty="0" err="1" smtClean="0"/>
              <a:t>by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agreements</a:t>
            </a:r>
            <a:r>
              <a:rPr lang="es-ES" baseline="0" dirty="0" smtClean="0"/>
              <a:t> similar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those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signed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when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deploying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international</a:t>
            </a:r>
            <a:r>
              <a:rPr lang="es-ES" baseline="0" dirty="0" smtClean="0"/>
              <a:t> </a:t>
            </a:r>
            <a:r>
              <a:rPr lang="es-ES" baseline="0" dirty="0" err="1" smtClean="0"/>
              <a:t>staff</a:t>
            </a:r>
            <a:r>
              <a:rPr lang="es-ES" baseline="0" dirty="0" smtClean="0"/>
              <a:t>.</a:t>
            </a:r>
            <a:endParaRPr lang="es-ES" dirty="0" smtClean="0"/>
          </a:p>
        </p:txBody>
      </p:sp>
      <p:sp>
        <p:nvSpPr>
          <p:cNvPr id="1761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ABA2529-44DA-4795-B3D8-83DFAC1AC712}" type="slidenum">
              <a:rPr lang="fr-CH" smtClean="0"/>
              <a:pPr/>
              <a:t>6</a:t>
            </a:fld>
            <a:endParaRPr lang="fr-CH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81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s-ES" dirty="0" smtClean="0"/>
              <a:t>At </a:t>
            </a:r>
            <a:r>
              <a:rPr lang="es-ES" dirty="0" err="1" smtClean="0"/>
              <a:t>this</a:t>
            </a:r>
            <a:r>
              <a:rPr lang="es-ES" dirty="0" smtClean="0"/>
              <a:t> </a:t>
            </a:r>
            <a:r>
              <a:rPr lang="es-ES" dirty="0" err="1" smtClean="0"/>
              <a:t>stage</a:t>
            </a:r>
            <a:r>
              <a:rPr lang="es-ES" dirty="0" smtClean="0"/>
              <a:t> </a:t>
            </a:r>
            <a:r>
              <a:rPr lang="es-ES" dirty="0" err="1" smtClean="0"/>
              <a:t>there</a:t>
            </a:r>
            <a:r>
              <a:rPr lang="es-ES" dirty="0" smtClean="0"/>
              <a:t> </a:t>
            </a:r>
            <a:r>
              <a:rPr lang="es-ES" dirty="0" err="1" smtClean="0"/>
              <a:t>remains</a:t>
            </a:r>
            <a:r>
              <a:rPr lang="es-ES" dirty="0" smtClean="0"/>
              <a:t> </a:t>
            </a:r>
            <a:r>
              <a:rPr lang="es-ES" dirty="0" err="1" smtClean="0"/>
              <a:t>minimal</a:t>
            </a:r>
            <a:r>
              <a:rPr lang="es-ES" dirty="0" smtClean="0"/>
              <a:t> </a:t>
            </a:r>
            <a:r>
              <a:rPr lang="es-ES" dirty="0" err="1" smtClean="0"/>
              <a:t>guidance</a:t>
            </a:r>
            <a:r>
              <a:rPr lang="es-ES" dirty="0" smtClean="0"/>
              <a:t> </a:t>
            </a:r>
            <a:r>
              <a:rPr lang="es-ES" dirty="0" err="1" smtClean="0"/>
              <a:t>for</a:t>
            </a:r>
            <a:r>
              <a:rPr lang="es-ES" dirty="0" smtClean="0"/>
              <a:t> </a:t>
            </a:r>
            <a:r>
              <a:rPr lang="es-ES" dirty="0" err="1" smtClean="0"/>
              <a:t>HoD</a:t>
            </a:r>
            <a:r>
              <a:rPr lang="es-ES" dirty="0" smtClean="0"/>
              <a:t> et al </a:t>
            </a:r>
            <a:r>
              <a:rPr lang="es-ES" dirty="0" err="1" smtClean="0"/>
              <a:t>on</a:t>
            </a:r>
            <a:r>
              <a:rPr lang="es-ES" dirty="0" smtClean="0"/>
              <a:t> </a:t>
            </a:r>
            <a:r>
              <a:rPr lang="es-ES" dirty="0" err="1" smtClean="0"/>
              <a:t>how</a:t>
            </a:r>
            <a:r>
              <a:rPr lang="es-ES" dirty="0" smtClean="0"/>
              <a:t> </a:t>
            </a:r>
            <a:r>
              <a:rPr lang="es-ES" dirty="0" err="1" smtClean="0"/>
              <a:t>they</a:t>
            </a:r>
            <a:r>
              <a:rPr lang="es-ES" dirty="0" smtClean="0"/>
              <a:t> are </a:t>
            </a:r>
            <a:r>
              <a:rPr lang="es-ES" dirty="0" err="1" smtClean="0"/>
              <a:t>to</a:t>
            </a:r>
            <a:r>
              <a:rPr lang="es-ES" dirty="0" smtClean="0"/>
              <a:t> liase/supervise </a:t>
            </a:r>
            <a:r>
              <a:rPr lang="es-ES" dirty="0" err="1" smtClean="0"/>
              <a:t>cluster</a:t>
            </a:r>
            <a:r>
              <a:rPr lang="es-ES" dirty="0" smtClean="0"/>
              <a:t> </a:t>
            </a:r>
            <a:r>
              <a:rPr lang="es-ES" dirty="0" err="1" smtClean="0"/>
              <a:t>coordinators</a:t>
            </a:r>
            <a:r>
              <a:rPr lang="es-ES" dirty="0" smtClean="0"/>
              <a:t>…………….</a:t>
            </a:r>
            <a:r>
              <a:rPr lang="es-ES" dirty="0" err="1" smtClean="0"/>
              <a:t>there</a:t>
            </a:r>
            <a:r>
              <a:rPr lang="es-ES" dirty="0" smtClean="0"/>
              <a:t> </a:t>
            </a:r>
            <a:r>
              <a:rPr lang="es-ES" dirty="0" err="1" smtClean="0"/>
              <a:t>remains</a:t>
            </a:r>
            <a:r>
              <a:rPr lang="es-ES" dirty="0" smtClean="0"/>
              <a:t> </a:t>
            </a:r>
            <a:r>
              <a:rPr lang="es-ES" dirty="0" err="1" smtClean="0"/>
              <a:t>confusion</a:t>
            </a:r>
            <a:r>
              <a:rPr lang="es-ES" dirty="0" smtClean="0"/>
              <a:t> in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field</a:t>
            </a:r>
            <a:r>
              <a:rPr lang="es-ES" dirty="0" smtClean="0"/>
              <a:t>, </a:t>
            </a:r>
            <a:r>
              <a:rPr lang="es-ES" dirty="0" err="1" smtClean="0"/>
              <a:t>it</a:t>
            </a:r>
            <a:r>
              <a:rPr lang="es-ES" dirty="0" smtClean="0"/>
              <a:t> </a:t>
            </a:r>
            <a:r>
              <a:rPr lang="es-ES" dirty="0" err="1" smtClean="0"/>
              <a:t>is</a:t>
            </a:r>
            <a:r>
              <a:rPr lang="es-ES" dirty="0" smtClean="0"/>
              <a:t> </a:t>
            </a:r>
            <a:r>
              <a:rPr lang="es-ES" dirty="0" err="1" smtClean="0"/>
              <a:t>imperative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that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coord</a:t>
            </a:r>
            <a:r>
              <a:rPr lang="es-ES" baseline="0" dirty="0" smtClean="0"/>
              <a:t> </a:t>
            </a:r>
            <a:r>
              <a:rPr lang="es-ES" baseline="0" dirty="0" err="1" smtClean="0"/>
              <a:t>meets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HoD</a:t>
            </a:r>
            <a:r>
              <a:rPr lang="es-ES" baseline="0" dirty="0" smtClean="0"/>
              <a:t> and </a:t>
            </a:r>
            <a:r>
              <a:rPr lang="es-ES" baseline="0" dirty="0" err="1" smtClean="0"/>
              <a:t>discusses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how</a:t>
            </a:r>
            <a:r>
              <a:rPr lang="es-ES" baseline="0" dirty="0" smtClean="0"/>
              <a:t> </a:t>
            </a:r>
            <a:r>
              <a:rPr lang="es-ES" baseline="0" dirty="0" err="1" smtClean="0"/>
              <a:t>much</a:t>
            </a:r>
            <a:r>
              <a:rPr lang="es-ES" baseline="0" dirty="0" smtClean="0"/>
              <a:t>/</a:t>
            </a:r>
            <a:r>
              <a:rPr lang="es-ES" baseline="0" dirty="0" err="1" smtClean="0"/>
              <a:t>little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wish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involved</a:t>
            </a:r>
            <a:r>
              <a:rPr lang="es-ES" baseline="0" dirty="0" smtClean="0"/>
              <a:t>………………do </a:t>
            </a:r>
            <a:r>
              <a:rPr lang="es-ES" baseline="0" dirty="0" err="1" smtClean="0"/>
              <a:t>not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underestimate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how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busy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may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be</a:t>
            </a:r>
            <a:r>
              <a:rPr lang="es-ES" baseline="0" dirty="0" smtClean="0"/>
              <a:t>.</a:t>
            </a:r>
            <a:endParaRPr lang="es-ES" dirty="0" smtClean="0"/>
          </a:p>
        </p:txBody>
      </p:sp>
      <p:sp>
        <p:nvSpPr>
          <p:cNvPr id="178179" name="Slide Number Placeholder 3"/>
          <p:cNvSpPr txBox="1">
            <a:spLocks noGrp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F32CA84-FEF0-4564-A002-24003848F54A}" type="slidenum">
              <a:rPr lang="fr-CH" sz="1200"/>
              <a:pPr algn="r"/>
              <a:t>7</a:t>
            </a:fld>
            <a:endParaRPr lang="fr-CH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EEE1FB-DF63-48B6-9215-3B616DA2FF41}" type="slidenum">
              <a:rPr lang="fr-CH" smtClean="0"/>
              <a:pPr/>
              <a:t>8</a:t>
            </a:fld>
            <a:endParaRPr lang="fr-CH" smtClean="0"/>
          </a:p>
        </p:txBody>
      </p:sp>
      <p:sp>
        <p:nvSpPr>
          <p:cNvPr id="180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0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fr-CH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822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822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9E54BB-3C3B-4741-A2DA-0DBC726700D5}" type="slidenum">
              <a:rPr lang="fr-CH" smtClean="0"/>
              <a:pPr/>
              <a:t>9</a:t>
            </a:fld>
            <a:endParaRPr lang="fr-CH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843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843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3C9A3D1-7D23-4183-9D10-3AB527832A3F}" type="slidenum">
              <a:rPr lang="fr-CH" smtClean="0"/>
              <a:pPr/>
              <a:t>10</a:t>
            </a:fld>
            <a:endParaRPr lang="fr-CH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6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8637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8637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092D30-8254-469F-8C42-2DDB9C09E603}" type="slidenum">
              <a:rPr lang="fr-CH" smtClean="0"/>
              <a:pPr/>
              <a:t>11</a:t>
            </a:fld>
            <a:endParaRPr lang="fr-CH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84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88419" name="Slide Number Placeholder 3"/>
          <p:cNvSpPr txBox="1">
            <a:spLocks noGrp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B2ED3003-9F78-4F3F-ACE0-790D59D1AFFC}" type="slidenum">
              <a:rPr lang="fr-CH" sz="1200"/>
              <a:pPr algn="r"/>
              <a:t>12</a:t>
            </a:fld>
            <a:endParaRPr lang="fr-CH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149845-676B-4C1D-B659-242E50AB3D9F}" type="slidenum">
              <a:rPr lang="fr-CH" smtClean="0"/>
              <a:pPr/>
              <a:t>13</a:t>
            </a:fld>
            <a:endParaRPr lang="fr-CH" smtClean="0"/>
          </a:p>
        </p:txBody>
      </p:sp>
      <p:sp>
        <p:nvSpPr>
          <p:cNvPr id="190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0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fr-CH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925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925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85234B-F445-4E3C-B0E0-656B963463CE}" type="slidenum">
              <a:rPr lang="fr-CH" smtClean="0"/>
              <a:pPr/>
              <a:t>14</a:t>
            </a:fld>
            <a:endParaRPr lang="fr-CH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945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945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A3E0E7-668D-4366-A810-F28CE827A2E0}" type="slidenum">
              <a:rPr lang="fr-CH" smtClean="0"/>
              <a:pPr/>
              <a:t>15</a:t>
            </a:fld>
            <a:endParaRPr lang="fr-CH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0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9661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1966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342AC8-A069-401A-8927-5FAA6D129C79}" type="slidenum">
              <a:rPr lang="fr-CH" smtClean="0"/>
              <a:pPr/>
              <a:t>16</a:t>
            </a:fld>
            <a:endParaRPr lang="fr-CH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60A158-403C-45BE-98CD-A393615CE399}" type="slidenum">
              <a:rPr lang="fr-CH" smtClean="0"/>
              <a:pPr/>
              <a:t>17</a:t>
            </a:fld>
            <a:endParaRPr lang="fr-CH" smtClean="0"/>
          </a:p>
        </p:txBody>
      </p:sp>
      <p:sp>
        <p:nvSpPr>
          <p:cNvPr id="198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8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fr-CH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0070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20070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7E5266-FB45-4145-BD4F-E66BD721FB76}" type="slidenum">
              <a:rPr lang="fr-CH" smtClean="0"/>
              <a:pPr/>
              <a:t>18</a:t>
            </a:fld>
            <a:endParaRPr lang="fr-CH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0275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20275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07F57AE-75DC-4FE2-A785-D743B90B76E1}" type="slidenum">
              <a:rPr lang="fr-CH" smtClean="0"/>
              <a:pPr/>
              <a:t>19</a:t>
            </a:fld>
            <a:endParaRPr lang="fr-CH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1" name="Rectangle 7"/>
          <p:cNvSpPr txBox="1">
            <a:spLocks noGrp="1" noChangeArrowheads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230D900-87E1-4BD9-BBAA-E30301B011D7}" type="slidenum">
              <a:rPr lang="fr-CH" sz="1200"/>
              <a:pPr algn="r"/>
              <a:t>20</a:t>
            </a:fld>
            <a:endParaRPr lang="fr-CH" sz="1200"/>
          </a:p>
        </p:txBody>
      </p:sp>
      <p:sp>
        <p:nvSpPr>
          <p:cNvPr id="204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fr-CH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68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206851" name="Slide Number Placeholder 3"/>
          <p:cNvSpPr txBox="1">
            <a:spLocks noGrp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8361309-6F1A-4547-9E17-DF6C805D853A}" type="slidenum">
              <a:rPr lang="fr-CH" sz="1200"/>
              <a:pPr algn="r"/>
              <a:t>21</a:t>
            </a:fld>
            <a:endParaRPr lang="fr-CH" sz="12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68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  <p:sp>
        <p:nvSpPr>
          <p:cNvPr id="206851" name="Slide Number Placeholder 3"/>
          <p:cNvSpPr txBox="1">
            <a:spLocks noGrp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8361309-6F1A-4547-9E17-DF6C805D853A}" type="slidenum">
              <a:rPr lang="fr-CH" sz="1200"/>
              <a:pPr algn="r"/>
              <a:t>22</a:t>
            </a:fld>
            <a:endParaRPr lang="fr-CH" sz="12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889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s-ES" dirty="0" smtClean="0"/>
              <a:t>Graham can </a:t>
            </a:r>
            <a:r>
              <a:rPr lang="es-ES" dirty="0" err="1" smtClean="0"/>
              <a:t>give</a:t>
            </a:r>
            <a:r>
              <a:rPr lang="es-ES" dirty="0" smtClean="0"/>
              <a:t> more </a:t>
            </a:r>
            <a:r>
              <a:rPr lang="es-ES" dirty="0" err="1" smtClean="0"/>
              <a:t>background</a:t>
            </a:r>
            <a:r>
              <a:rPr lang="es-ES" dirty="0" smtClean="0"/>
              <a:t> </a:t>
            </a:r>
            <a:r>
              <a:rPr lang="es-ES" dirty="0" err="1" smtClean="0"/>
              <a:t>on</a:t>
            </a:r>
            <a:r>
              <a:rPr lang="es-ES" dirty="0" smtClean="0"/>
              <a:t> </a:t>
            </a:r>
            <a:r>
              <a:rPr lang="es-ES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agreement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with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World</a:t>
            </a:r>
            <a:r>
              <a:rPr lang="es-ES" baseline="0" dirty="0" smtClean="0"/>
              <a:t> </a:t>
            </a:r>
            <a:r>
              <a:rPr lang="es-ES" baseline="0" dirty="0" err="1" smtClean="0"/>
              <a:t>Economic</a:t>
            </a:r>
            <a:r>
              <a:rPr lang="es-ES" baseline="0" dirty="0" smtClean="0"/>
              <a:t> </a:t>
            </a:r>
            <a:r>
              <a:rPr lang="es-ES" baseline="0" dirty="0" err="1" smtClean="0"/>
              <a:t>Forum</a:t>
            </a:r>
            <a:r>
              <a:rPr lang="es-ES" baseline="0" dirty="0" smtClean="0"/>
              <a:t> (WEF). </a:t>
            </a:r>
            <a:r>
              <a:rPr lang="es-ES" baseline="0" dirty="0" err="1" smtClean="0"/>
              <a:t>There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is</a:t>
            </a:r>
            <a:r>
              <a:rPr lang="es-ES" baseline="0" dirty="0" smtClean="0"/>
              <a:t> a </a:t>
            </a:r>
            <a:r>
              <a:rPr lang="es-ES" baseline="0" dirty="0" err="1" smtClean="0"/>
              <a:t>Disaster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Resource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Partnership</a:t>
            </a:r>
            <a:r>
              <a:rPr lang="es-ES" baseline="0" dirty="0" smtClean="0"/>
              <a:t> (DRP) </a:t>
            </a:r>
            <a:r>
              <a:rPr lang="es-ES" baseline="0" dirty="0" err="1" smtClean="0"/>
              <a:t>within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WEF </a:t>
            </a:r>
            <a:r>
              <a:rPr lang="es-ES" baseline="0" dirty="0" err="1" smtClean="0"/>
              <a:t>that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includes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major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construction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companies</a:t>
            </a:r>
            <a:r>
              <a:rPr lang="es-ES" baseline="0" dirty="0" smtClean="0"/>
              <a:t>. IFRC as </a:t>
            </a:r>
            <a:r>
              <a:rPr lang="es-ES" baseline="0" dirty="0" err="1" smtClean="0"/>
              <a:t>cluster</a:t>
            </a:r>
            <a:r>
              <a:rPr lang="es-ES" baseline="0" dirty="0" smtClean="0"/>
              <a:t> lead has </a:t>
            </a:r>
            <a:r>
              <a:rPr lang="es-ES" baseline="0" dirty="0" err="1" smtClean="0"/>
              <a:t>agreed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with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them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that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they</a:t>
            </a:r>
            <a:r>
              <a:rPr lang="es-ES" baseline="0" dirty="0" smtClean="0"/>
              <a:t> can </a:t>
            </a:r>
            <a:r>
              <a:rPr lang="es-ES" baseline="0" dirty="0" err="1" smtClean="0"/>
              <a:t>provide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shelter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actors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technical</a:t>
            </a:r>
            <a:r>
              <a:rPr lang="es-ES" baseline="0" dirty="0" smtClean="0"/>
              <a:t> </a:t>
            </a:r>
            <a:r>
              <a:rPr lang="es-ES" baseline="0" dirty="0" err="1" smtClean="0"/>
              <a:t>people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with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high</a:t>
            </a:r>
            <a:r>
              <a:rPr lang="es-ES" baseline="0" dirty="0" smtClean="0"/>
              <a:t> </a:t>
            </a:r>
            <a:r>
              <a:rPr lang="es-ES" baseline="0" dirty="0" err="1" smtClean="0"/>
              <a:t>expertise</a:t>
            </a:r>
            <a:r>
              <a:rPr lang="es-ES" baseline="0" dirty="0" smtClean="0"/>
              <a:t> in </a:t>
            </a:r>
            <a:r>
              <a:rPr lang="es-ES" baseline="0" dirty="0" err="1" smtClean="0"/>
              <a:t>construction</a:t>
            </a:r>
            <a:r>
              <a:rPr lang="es-ES" baseline="0" dirty="0" smtClean="0"/>
              <a:t> free of </a:t>
            </a:r>
            <a:r>
              <a:rPr lang="es-ES" baseline="0" dirty="0" err="1" smtClean="0"/>
              <a:t>charge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for</a:t>
            </a:r>
            <a:r>
              <a:rPr lang="es-ES" baseline="0" dirty="0" smtClean="0"/>
              <a:t> 1 </a:t>
            </a:r>
            <a:r>
              <a:rPr lang="es-ES" baseline="0" dirty="0" err="1" smtClean="0"/>
              <a:t>month</a:t>
            </a:r>
            <a:r>
              <a:rPr lang="es-ES" baseline="0" dirty="0" smtClean="0"/>
              <a:t> </a:t>
            </a:r>
            <a:r>
              <a:rPr lang="es-ES" baseline="0" dirty="0" err="1" smtClean="0"/>
              <a:t>or</a:t>
            </a:r>
            <a:r>
              <a:rPr lang="es-ES" baseline="0" dirty="0" smtClean="0"/>
              <a:t> so in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initial</a:t>
            </a:r>
            <a:r>
              <a:rPr lang="es-ES" baseline="0" dirty="0" smtClean="0"/>
              <a:t> </a:t>
            </a:r>
            <a:r>
              <a:rPr lang="es-ES" baseline="0" dirty="0" err="1" smtClean="0"/>
              <a:t>months</a:t>
            </a:r>
            <a:r>
              <a:rPr lang="es-ES" baseline="0" dirty="0" smtClean="0"/>
              <a:t> of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response. </a:t>
            </a:r>
            <a:r>
              <a:rPr lang="es-ES" baseline="0" dirty="0" err="1" smtClean="0"/>
              <a:t>The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people</a:t>
            </a:r>
            <a:r>
              <a:rPr lang="es-ES" baseline="0" dirty="0" smtClean="0"/>
              <a:t> in </a:t>
            </a:r>
            <a:r>
              <a:rPr lang="es-ES" baseline="0" dirty="0" err="1" smtClean="0"/>
              <a:t>this</a:t>
            </a:r>
            <a:r>
              <a:rPr lang="es-ES" baseline="0" dirty="0" smtClean="0"/>
              <a:t> roster </a:t>
            </a:r>
            <a:r>
              <a:rPr lang="es-ES" baseline="0" dirty="0" err="1" smtClean="0"/>
              <a:t>have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gone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through</a:t>
            </a:r>
            <a:r>
              <a:rPr lang="es-ES" baseline="0" dirty="0" smtClean="0"/>
              <a:t> a training </a:t>
            </a:r>
            <a:r>
              <a:rPr lang="es-ES" baseline="0" dirty="0" err="1" smtClean="0"/>
              <a:t>on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humanitarian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issues</a:t>
            </a:r>
            <a:r>
              <a:rPr lang="es-ES" baseline="0" smtClean="0"/>
              <a:t>.</a:t>
            </a:r>
            <a:endParaRPr lang="es-ES" dirty="0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5" name="Rectangle 7"/>
          <p:cNvSpPr txBox="1">
            <a:spLocks noGrp="1" noChangeArrowheads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09F7A02-26DD-4267-B930-54D7495D8DAB}" type="slidenum">
              <a:rPr lang="fr-CH" sz="1200"/>
              <a:pPr algn="r"/>
              <a:t>24</a:t>
            </a:fld>
            <a:endParaRPr lang="fr-CH" sz="1200"/>
          </a:p>
        </p:txBody>
      </p:sp>
      <p:sp>
        <p:nvSpPr>
          <p:cNvPr id="210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0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fr-CH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s-E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4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dirty="0" smtClean="0"/>
          </a:p>
        </p:txBody>
      </p:sp>
      <p:sp>
        <p:nvSpPr>
          <p:cNvPr id="215043" name="Slide Number Placeholder 3"/>
          <p:cNvSpPr txBox="1">
            <a:spLocks noGrp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E8FC9AE-010E-4287-9746-421C152C1173}" type="slidenum">
              <a:rPr lang="fr-CH" sz="1200"/>
              <a:pPr algn="r"/>
              <a:t>26</a:t>
            </a:fld>
            <a:endParaRPr lang="fr-CH" sz="120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8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709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s-ES" dirty="0" smtClean="0"/>
              <a:t>IFRC</a:t>
            </a:r>
            <a:r>
              <a:rPr lang="es-ES" baseline="0" dirty="0" smtClean="0"/>
              <a:t> has so </a:t>
            </a:r>
            <a:r>
              <a:rPr lang="es-ES" baseline="0" dirty="0" err="1" smtClean="0"/>
              <a:t>far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handed</a:t>
            </a:r>
            <a:r>
              <a:rPr lang="es-ES" baseline="0" dirty="0" smtClean="0"/>
              <a:t> </a:t>
            </a:r>
            <a:r>
              <a:rPr lang="es-ES" baseline="0" dirty="0" err="1" smtClean="0"/>
              <a:t>over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UNHABITAT and UNDP </a:t>
            </a:r>
            <a:r>
              <a:rPr lang="es-ES" baseline="0" dirty="0" err="1" smtClean="0"/>
              <a:t>but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nothing</a:t>
            </a:r>
            <a:r>
              <a:rPr lang="es-ES" baseline="0" dirty="0" smtClean="0"/>
              <a:t> </a:t>
            </a:r>
            <a:r>
              <a:rPr lang="es-ES" baseline="0" dirty="0" err="1" smtClean="0"/>
              <a:t>limits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</a:t>
            </a:r>
            <a:r>
              <a:rPr lang="es-ES" baseline="0" dirty="0" err="1" smtClean="0"/>
              <a:t>just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these</a:t>
            </a:r>
            <a:r>
              <a:rPr lang="es-ES" baseline="0" dirty="0" smtClean="0"/>
              <a:t> </a:t>
            </a:r>
            <a:r>
              <a:rPr lang="es-ES" baseline="0" dirty="0" err="1" smtClean="0"/>
              <a:t>partners</a:t>
            </a:r>
            <a:r>
              <a:rPr lang="es-ES" baseline="0" dirty="0" smtClean="0"/>
              <a:t>. </a:t>
            </a:r>
            <a:r>
              <a:rPr lang="es-ES" baseline="0" dirty="0" err="1" smtClean="0"/>
              <a:t>It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could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also</a:t>
            </a:r>
            <a:r>
              <a:rPr lang="es-ES" baseline="0" dirty="0" smtClean="0"/>
              <a:t> be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CARE, </a:t>
            </a:r>
            <a:r>
              <a:rPr lang="es-ES" baseline="0" dirty="0" err="1" smtClean="0"/>
              <a:t>Habitat</a:t>
            </a:r>
            <a:r>
              <a:rPr lang="es-ES" baseline="0" dirty="0" smtClean="0"/>
              <a:t> </a:t>
            </a:r>
            <a:r>
              <a:rPr lang="es-ES" baseline="0" dirty="0" err="1" smtClean="0"/>
              <a:t>for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Humanity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or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any</a:t>
            </a:r>
            <a:r>
              <a:rPr lang="es-ES" baseline="0" dirty="0" smtClean="0"/>
              <a:t> </a:t>
            </a:r>
            <a:r>
              <a:rPr lang="es-ES" baseline="0" dirty="0" err="1" smtClean="0"/>
              <a:t>other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organisation</a:t>
            </a:r>
            <a:r>
              <a:rPr lang="es-ES" baseline="0" dirty="0" smtClean="0"/>
              <a:t> </a:t>
            </a:r>
            <a:r>
              <a:rPr lang="es-ES" baseline="0" dirty="0" err="1" smtClean="0"/>
              <a:t>well</a:t>
            </a:r>
            <a:r>
              <a:rPr lang="es-ES" baseline="0" dirty="0" smtClean="0"/>
              <a:t> placed </a:t>
            </a:r>
            <a:r>
              <a:rPr lang="es-ES" baseline="0" dirty="0" err="1" smtClean="0"/>
              <a:t>to</a:t>
            </a:r>
            <a:r>
              <a:rPr lang="es-ES" baseline="0" dirty="0" smtClean="0"/>
              <a:t> lead </a:t>
            </a:r>
            <a:r>
              <a:rPr lang="es-ES" baseline="0" dirty="0" err="1" smtClean="0"/>
              <a:t>shelter</a:t>
            </a:r>
            <a:r>
              <a:rPr lang="es-ES" baseline="0" dirty="0" smtClean="0"/>
              <a:t> </a:t>
            </a:r>
            <a:r>
              <a:rPr lang="es-ES" baseline="0" dirty="0" err="1" smtClean="0"/>
              <a:t>recovery</a:t>
            </a:r>
            <a:r>
              <a:rPr lang="es-ES" baseline="0" dirty="0" smtClean="0"/>
              <a:t>.</a:t>
            </a:r>
            <a:endParaRPr lang="es-ES" dirty="0" smtClean="0"/>
          </a:p>
        </p:txBody>
      </p:sp>
      <p:sp>
        <p:nvSpPr>
          <p:cNvPr id="217091" name="Slide Number Placeholder 3"/>
          <p:cNvSpPr txBox="1">
            <a:spLocks noGrp="1"/>
          </p:cNvSpPr>
          <p:nvPr/>
        </p:nvSpPr>
        <p:spPr bwMode="auto">
          <a:xfrm>
            <a:off x="3773488" y="9428163"/>
            <a:ext cx="288766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BE5713BD-0330-4A2F-BB5F-11E55955182F}" type="slidenum">
              <a:rPr lang="fr-CH" sz="1200"/>
              <a:pPr algn="r"/>
              <a:t>27</a:t>
            </a:fld>
            <a:endParaRPr lang="fr-CH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2.v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3.v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4.v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5.v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6.v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7.v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8.v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9.v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10.v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11.v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5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pSp>
        <p:nvGrpSpPr>
          <p:cNvPr id="6" name="Group 19"/>
          <p:cNvGrpSpPr>
            <a:grpSpLocks/>
          </p:cNvGrpSpPr>
          <p:nvPr userDrawn="1"/>
        </p:nvGrpSpPr>
        <p:grpSpPr bwMode="auto">
          <a:xfrm>
            <a:off x="257175" y="115888"/>
            <a:ext cx="4602163" cy="455612"/>
            <a:chOff x="1020" y="1797"/>
            <a:chExt cx="2899" cy="287"/>
          </a:xfrm>
        </p:grpSpPr>
        <p:sp>
          <p:nvSpPr>
            <p:cNvPr id="7" name="AutoShape 20"/>
            <p:cNvSpPr>
              <a:spLocks noChangeAspect="1" noChangeArrowheads="1" noTextEdit="1"/>
            </p:cNvSpPr>
            <p:nvPr/>
          </p:nvSpPr>
          <p:spPr bwMode="auto">
            <a:xfrm>
              <a:off x="1020" y="1797"/>
              <a:ext cx="2899" cy="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8" name="Rectangle 21"/>
            <p:cNvSpPr>
              <a:spLocks noChangeArrowheads="1"/>
            </p:cNvSpPr>
            <p:nvPr/>
          </p:nvSpPr>
          <p:spPr bwMode="auto">
            <a:xfrm>
              <a:off x="1024" y="1798"/>
              <a:ext cx="476" cy="273"/>
            </a:xfrm>
            <a:prstGeom prst="rect">
              <a:avLst/>
            </a:prstGeom>
            <a:solidFill>
              <a:srgbClr val="FFFFFF"/>
            </a:solidFill>
            <a:ln w="0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auto">
            <a:xfrm>
              <a:off x="1080" y="1846"/>
              <a:ext cx="177" cy="177"/>
            </a:xfrm>
            <a:custGeom>
              <a:avLst/>
              <a:gdLst/>
              <a:ahLst/>
              <a:cxnLst>
                <a:cxn ang="0">
                  <a:pos x="96" y="179"/>
                </a:cxn>
                <a:cxn ang="0">
                  <a:pos x="0" y="179"/>
                </a:cxn>
                <a:cxn ang="0">
                  <a:pos x="0" y="96"/>
                </a:cxn>
                <a:cxn ang="0">
                  <a:pos x="96" y="96"/>
                </a:cxn>
                <a:cxn ang="0">
                  <a:pos x="96" y="96"/>
                </a:cxn>
                <a:cxn ang="0">
                  <a:pos x="96" y="0"/>
                </a:cxn>
                <a:cxn ang="0">
                  <a:pos x="179" y="0"/>
                </a:cxn>
                <a:cxn ang="0">
                  <a:pos x="179" y="96"/>
                </a:cxn>
                <a:cxn ang="0">
                  <a:pos x="179" y="96"/>
                </a:cxn>
                <a:cxn ang="0">
                  <a:pos x="275" y="96"/>
                </a:cxn>
                <a:cxn ang="0">
                  <a:pos x="275" y="179"/>
                </a:cxn>
                <a:cxn ang="0">
                  <a:pos x="179" y="179"/>
                </a:cxn>
                <a:cxn ang="0">
                  <a:pos x="179" y="179"/>
                </a:cxn>
                <a:cxn ang="0">
                  <a:pos x="179" y="275"/>
                </a:cxn>
                <a:cxn ang="0">
                  <a:pos x="96" y="275"/>
                </a:cxn>
                <a:cxn ang="0">
                  <a:pos x="96" y="179"/>
                </a:cxn>
                <a:cxn ang="0">
                  <a:pos x="96" y="179"/>
                </a:cxn>
              </a:cxnLst>
              <a:rect l="0" t="0" r="r" b="b"/>
              <a:pathLst>
                <a:path w="275" h="275">
                  <a:moveTo>
                    <a:pt x="96" y="179"/>
                  </a:moveTo>
                  <a:lnTo>
                    <a:pt x="0" y="179"/>
                  </a:lnTo>
                  <a:lnTo>
                    <a:pt x="0" y="96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96" y="0"/>
                  </a:lnTo>
                  <a:lnTo>
                    <a:pt x="179" y="0"/>
                  </a:lnTo>
                  <a:lnTo>
                    <a:pt x="179" y="96"/>
                  </a:lnTo>
                  <a:lnTo>
                    <a:pt x="179" y="96"/>
                  </a:lnTo>
                  <a:lnTo>
                    <a:pt x="275" y="96"/>
                  </a:lnTo>
                  <a:lnTo>
                    <a:pt x="275" y="179"/>
                  </a:lnTo>
                  <a:lnTo>
                    <a:pt x="179" y="179"/>
                  </a:lnTo>
                  <a:lnTo>
                    <a:pt x="179" y="179"/>
                  </a:lnTo>
                  <a:lnTo>
                    <a:pt x="179" y="275"/>
                  </a:lnTo>
                  <a:lnTo>
                    <a:pt x="96" y="275"/>
                  </a:lnTo>
                  <a:lnTo>
                    <a:pt x="96" y="179"/>
                  </a:lnTo>
                  <a:lnTo>
                    <a:pt x="96" y="179"/>
                  </a:lnTo>
                  <a:close/>
                </a:path>
              </a:pathLst>
            </a:custGeom>
            <a:solidFill>
              <a:srgbClr val="E00034"/>
            </a:solidFill>
            <a:ln w="0">
              <a:solidFill>
                <a:srgbClr val="E00034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Freeform 23"/>
            <p:cNvSpPr>
              <a:spLocks/>
            </p:cNvSpPr>
            <p:nvPr/>
          </p:nvSpPr>
          <p:spPr bwMode="auto">
            <a:xfrm>
              <a:off x="1289" y="1844"/>
              <a:ext cx="146" cy="180"/>
            </a:xfrm>
            <a:custGeom>
              <a:avLst/>
              <a:gdLst/>
              <a:ahLst/>
              <a:cxnLst>
                <a:cxn ang="0">
                  <a:pos x="69" y="138"/>
                </a:cxn>
                <a:cxn ang="0">
                  <a:pos x="74" y="108"/>
                </a:cxn>
                <a:cxn ang="0">
                  <a:pos x="86" y="80"/>
                </a:cxn>
                <a:cxn ang="0">
                  <a:pos x="104" y="57"/>
                </a:cxn>
                <a:cxn ang="0">
                  <a:pos x="126" y="39"/>
                </a:cxn>
                <a:cxn ang="0">
                  <a:pos x="155" y="27"/>
                </a:cxn>
                <a:cxn ang="0">
                  <a:pos x="185" y="23"/>
                </a:cxn>
                <a:cxn ang="0">
                  <a:pos x="206" y="24"/>
                </a:cxn>
                <a:cxn ang="0">
                  <a:pos x="225" y="30"/>
                </a:cxn>
                <a:cxn ang="0">
                  <a:pos x="200" y="14"/>
                </a:cxn>
                <a:cxn ang="0">
                  <a:pos x="171" y="3"/>
                </a:cxn>
                <a:cxn ang="0">
                  <a:pos x="140" y="0"/>
                </a:cxn>
                <a:cxn ang="0">
                  <a:pos x="108" y="3"/>
                </a:cxn>
                <a:cxn ang="0">
                  <a:pos x="78" y="14"/>
                </a:cxn>
                <a:cxn ang="0">
                  <a:pos x="53" y="30"/>
                </a:cxn>
                <a:cxn ang="0">
                  <a:pos x="32" y="53"/>
                </a:cxn>
                <a:cxn ang="0">
                  <a:pos x="15" y="78"/>
                </a:cxn>
                <a:cxn ang="0">
                  <a:pos x="5" y="107"/>
                </a:cxn>
                <a:cxn ang="0">
                  <a:pos x="0" y="140"/>
                </a:cxn>
                <a:cxn ang="0">
                  <a:pos x="5" y="171"/>
                </a:cxn>
                <a:cxn ang="0">
                  <a:pos x="15" y="200"/>
                </a:cxn>
                <a:cxn ang="0">
                  <a:pos x="32" y="227"/>
                </a:cxn>
                <a:cxn ang="0">
                  <a:pos x="53" y="248"/>
                </a:cxn>
                <a:cxn ang="0">
                  <a:pos x="78" y="264"/>
                </a:cxn>
                <a:cxn ang="0">
                  <a:pos x="108" y="275"/>
                </a:cxn>
                <a:cxn ang="0">
                  <a:pos x="140" y="278"/>
                </a:cxn>
                <a:cxn ang="0">
                  <a:pos x="173" y="275"/>
                </a:cxn>
                <a:cxn ang="0">
                  <a:pos x="201" y="263"/>
                </a:cxn>
                <a:cxn ang="0">
                  <a:pos x="228" y="246"/>
                </a:cxn>
                <a:cxn ang="0">
                  <a:pos x="207" y="252"/>
                </a:cxn>
                <a:cxn ang="0">
                  <a:pos x="185" y="254"/>
                </a:cxn>
                <a:cxn ang="0">
                  <a:pos x="155" y="251"/>
                </a:cxn>
                <a:cxn ang="0">
                  <a:pos x="126" y="239"/>
                </a:cxn>
                <a:cxn ang="0">
                  <a:pos x="104" y="221"/>
                </a:cxn>
                <a:cxn ang="0">
                  <a:pos x="86" y="197"/>
                </a:cxn>
                <a:cxn ang="0">
                  <a:pos x="74" y="170"/>
                </a:cxn>
                <a:cxn ang="0">
                  <a:pos x="69" y="138"/>
                </a:cxn>
              </a:cxnLst>
              <a:rect l="0" t="0" r="r" b="b"/>
              <a:pathLst>
                <a:path w="228" h="278">
                  <a:moveTo>
                    <a:pt x="69" y="138"/>
                  </a:moveTo>
                  <a:lnTo>
                    <a:pt x="74" y="108"/>
                  </a:lnTo>
                  <a:lnTo>
                    <a:pt x="86" y="80"/>
                  </a:lnTo>
                  <a:lnTo>
                    <a:pt x="104" y="57"/>
                  </a:lnTo>
                  <a:lnTo>
                    <a:pt x="126" y="39"/>
                  </a:lnTo>
                  <a:lnTo>
                    <a:pt x="155" y="27"/>
                  </a:lnTo>
                  <a:lnTo>
                    <a:pt x="185" y="23"/>
                  </a:lnTo>
                  <a:lnTo>
                    <a:pt x="206" y="24"/>
                  </a:lnTo>
                  <a:lnTo>
                    <a:pt x="225" y="30"/>
                  </a:lnTo>
                  <a:lnTo>
                    <a:pt x="200" y="14"/>
                  </a:lnTo>
                  <a:lnTo>
                    <a:pt x="171" y="3"/>
                  </a:lnTo>
                  <a:lnTo>
                    <a:pt x="140" y="0"/>
                  </a:lnTo>
                  <a:lnTo>
                    <a:pt x="108" y="3"/>
                  </a:lnTo>
                  <a:lnTo>
                    <a:pt x="78" y="14"/>
                  </a:lnTo>
                  <a:lnTo>
                    <a:pt x="53" y="30"/>
                  </a:lnTo>
                  <a:lnTo>
                    <a:pt x="32" y="53"/>
                  </a:lnTo>
                  <a:lnTo>
                    <a:pt x="15" y="78"/>
                  </a:lnTo>
                  <a:lnTo>
                    <a:pt x="5" y="107"/>
                  </a:lnTo>
                  <a:lnTo>
                    <a:pt x="0" y="140"/>
                  </a:lnTo>
                  <a:lnTo>
                    <a:pt x="5" y="171"/>
                  </a:lnTo>
                  <a:lnTo>
                    <a:pt x="15" y="200"/>
                  </a:lnTo>
                  <a:lnTo>
                    <a:pt x="32" y="227"/>
                  </a:lnTo>
                  <a:lnTo>
                    <a:pt x="53" y="248"/>
                  </a:lnTo>
                  <a:lnTo>
                    <a:pt x="78" y="264"/>
                  </a:lnTo>
                  <a:lnTo>
                    <a:pt x="108" y="275"/>
                  </a:lnTo>
                  <a:lnTo>
                    <a:pt x="140" y="278"/>
                  </a:lnTo>
                  <a:lnTo>
                    <a:pt x="173" y="275"/>
                  </a:lnTo>
                  <a:lnTo>
                    <a:pt x="201" y="263"/>
                  </a:lnTo>
                  <a:lnTo>
                    <a:pt x="228" y="246"/>
                  </a:lnTo>
                  <a:lnTo>
                    <a:pt x="207" y="252"/>
                  </a:lnTo>
                  <a:lnTo>
                    <a:pt x="185" y="254"/>
                  </a:lnTo>
                  <a:lnTo>
                    <a:pt x="155" y="251"/>
                  </a:lnTo>
                  <a:lnTo>
                    <a:pt x="126" y="239"/>
                  </a:lnTo>
                  <a:lnTo>
                    <a:pt x="104" y="221"/>
                  </a:lnTo>
                  <a:lnTo>
                    <a:pt x="86" y="197"/>
                  </a:lnTo>
                  <a:lnTo>
                    <a:pt x="74" y="170"/>
                  </a:lnTo>
                  <a:lnTo>
                    <a:pt x="69" y="138"/>
                  </a:lnTo>
                  <a:close/>
                </a:path>
              </a:pathLst>
            </a:custGeom>
            <a:solidFill>
              <a:srgbClr val="E00034"/>
            </a:solidFill>
            <a:ln w="0">
              <a:solidFill>
                <a:srgbClr val="E00034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Rectangle 24"/>
            <p:cNvSpPr>
              <a:spLocks noChangeArrowheads="1"/>
            </p:cNvSpPr>
            <p:nvPr/>
          </p:nvSpPr>
          <p:spPr bwMode="auto">
            <a:xfrm>
              <a:off x="1044" y="1818"/>
              <a:ext cx="436" cy="234"/>
            </a:xfrm>
            <a:prstGeom prst="rect">
              <a:avLst/>
            </a:prstGeom>
            <a:noFill/>
            <a:ln w="12700">
              <a:solidFill>
                <a:srgbClr val="E00034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" name="Freeform 25"/>
            <p:cNvSpPr>
              <a:spLocks/>
            </p:cNvSpPr>
            <p:nvPr/>
          </p:nvSpPr>
          <p:spPr bwMode="auto">
            <a:xfrm>
              <a:off x="1532" y="1815"/>
              <a:ext cx="62" cy="90"/>
            </a:xfrm>
            <a:custGeom>
              <a:avLst/>
              <a:gdLst/>
              <a:ahLst/>
              <a:cxnLst>
                <a:cxn ang="0">
                  <a:pos x="18" y="139"/>
                </a:cxn>
                <a:cxn ang="0">
                  <a:pos x="0" y="139"/>
                </a:cxn>
                <a:cxn ang="0">
                  <a:pos x="0" y="0"/>
                </a:cxn>
                <a:cxn ang="0">
                  <a:pos x="96" y="0"/>
                </a:cxn>
                <a:cxn ang="0">
                  <a:pos x="96" y="16"/>
                </a:cxn>
                <a:cxn ang="0">
                  <a:pos x="18" y="16"/>
                </a:cxn>
                <a:cxn ang="0">
                  <a:pos x="18" y="58"/>
                </a:cxn>
                <a:cxn ang="0">
                  <a:pos x="87" y="58"/>
                </a:cxn>
                <a:cxn ang="0">
                  <a:pos x="87" y="76"/>
                </a:cxn>
                <a:cxn ang="0">
                  <a:pos x="18" y="76"/>
                </a:cxn>
                <a:cxn ang="0">
                  <a:pos x="18" y="139"/>
                </a:cxn>
              </a:cxnLst>
              <a:rect l="0" t="0" r="r" b="b"/>
              <a:pathLst>
                <a:path w="96" h="139">
                  <a:moveTo>
                    <a:pt x="18" y="139"/>
                  </a:moveTo>
                  <a:lnTo>
                    <a:pt x="0" y="139"/>
                  </a:lnTo>
                  <a:lnTo>
                    <a:pt x="0" y="0"/>
                  </a:lnTo>
                  <a:lnTo>
                    <a:pt x="96" y="0"/>
                  </a:lnTo>
                  <a:lnTo>
                    <a:pt x="96" y="16"/>
                  </a:lnTo>
                  <a:lnTo>
                    <a:pt x="18" y="16"/>
                  </a:lnTo>
                  <a:lnTo>
                    <a:pt x="18" y="58"/>
                  </a:lnTo>
                  <a:lnTo>
                    <a:pt x="87" y="58"/>
                  </a:lnTo>
                  <a:lnTo>
                    <a:pt x="87" y="76"/>
                  </a:lnTo>
                  <a:lnTo>
                    <a:pt x="18" y="76"/>
                  </a:lnTo>
                  <a:lnTo>
                    <a:pt x="18" y="13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3" name="Freeform 26"/>
            <p:cNvSpPr>
              <a:spLocks noEditPoints="1"/>
            </p:cNvSpPr>
            <p:nvPr/>
          </p:nvSpPr>
          <p:spPr bwMode="auto">
            <a:xfrm>
              <a:off x="1599" y="1813"/>
              <a:ext cx="60" cy="94"/>
            </a:xfrm>
            <a:custGeom>
              <a:avLst/>
              <a:gdLst/>
              <a:ahLst/>
              <a:cxnLst>
                <a:cxn ang="0">
                  <a:pos x="18" y="84"/>
                </a:cxn>
                <a:cxn ang="0">
                  <a:pos x="23" y="69"/>
                </a:cxn>
                <a:cxn ang="0">
                  <a:pos x="33" y="57"/>
                </a:cxn>
                <a:cxn ang="0">
                  <a:pos x="47" y="52"/>
                </a:cxn>
                <a:cxn ang="0">
                  <a:pos x="60" y="55"/>
                </a:cxn>
                <a:cxn ang="0">
                  <a:pos x="68" y="63"/>
                </a:cxn>
                <a:cxn ang="0">
                  <a:pos x="74" y="72"/>
                </a:cxn>
                <a:cxn ang="0">
                  <a:pos x="75" y="84"/>
                </a:cxn>
                <a:cxn ang="0">
                  <a:pos x="18" y="84"/>
                </a:cxn>
                <a:cxn ang="0">
                  <a:pos x="74" y="109"/>
                </a:cxn>
                <a:cxn ang="0">
                  <a:pos x="72" y="117"/>
                </a:cxn>
                <a:cxn ang="0">
                  <a:pos x="68" y="123"/>
                </a:cxn>
                <a:cxn ang="0">
                  <a:pos x="59" y="127"/>
                </a:cxn>
                <a:cxn ang="0">
                  <a:pos x="48" y="130"/>
                </a:cxn>
                <a:cxn ang="0">
                  <a:pos x="35" y="127"/>
                </a:cxn>
                <a:cxn ang="0">
                  <a:pos x="26" y="121"/>
                </a:cxn>
                <a:cxn ang="0">
                  <a:pos x="21" y="111"/>
                </a:cxn>
                <a:cxn ang="0">
                  <a:pos x="18" y="97"/>
                </a:cxn>
                <a:cxn ang="0">
                  <a:pos x="93" y="97"/>
                </a:cxn>
                <a:cxn ang="0">
                  <a:pos x="90" y="76"/>
                </a:cxn>
                <a:cxn ang="0">
                  <a:pos x="86" y="60"/>
                </a:cxn>
                <a:cxn ang="0">
                  <a:pos x="77" y="48"/>
                </a:cxn>
                <a:cxn ang="0">
                  <a:pos x="65" y="40"/>
                </a:cxn>
                <a:cxn ang="0">
                  <a:pos x="50" y="37"/>
                </a:cxn>
                <a:cxn ang="0">
                  <a:pos x="32" y="40"/>
                </a:cxn>
                <a:cxn ang="0">
                  <a:pos x="18" y="48"/>
                </a:cxn>
                <a:cxn ang="0">
                  <a:pos x="8" y="61"/>
                </a:cxn>
                <a:cxn ang="0">
                  <a:pos x="2" y="76"/>
                </a:cxn>
                <a:cxn ang="0">
                  <a:pos x="0" y="94"/>
                </a:cxn>
                <a:cxn ang="0">
                  <a:pos x="3" y="111"/>
                </a:cxn>
                <a:cxn ang="0">
                  <a:pos x="8" y="124"/>
                </a:cxn>
                <a:cxn ang="0">
                  <a:pos x="18" y="135"/>
                </a:cxn>
                <a:cxn ang="0">
                  <a:pos x="30" y="142"/>
                </a:cxn>
                <a:cxn ang="0">
                  <a:pos x="45" y="145"/>
                </a:cxn>
                <a:cxn ang="0">
                  <a:pos x="59" y="144"/>
                </a:cxn>
                <a:cxn ang="0">
                  <a:pos x="68" y="141"/>
                </a:cxn>
                <a:cxn ang="0">
                  <a:pos x="74" y="138"/>
                </a:cxn>
                <a:cxn ang="0">
                  <a:pos x="84" y="127"/>
                </a:cxn>
                <a:cxn ang="0">
                  <a:pos x="89" y="117"/>
                </a:cxn>
                <a:cxn ang="0">
                  <a:pos x="92" y="109"/>
                </a:cxn>
                <a:cxn ang="0">
                  <a:pos x="74" y="109"/>
                </a:cxn>
                <a:cxn ang="0">
                  <a:pos x="77" y="0"/>
                </a:cxn>
                <a:cxn ang="0">
                  <a:pos x="56" y="0"/>
                </a:cxn>
                <a:cxn ang="0">
                  <a:pos x="38" y="27"/>
                </a:cxn>
                <a:cxn ang="0">
                  <a:pos x="51" y="27"/>
                </a:cxn>
                <a:cxn ang="0">
                  <a:pos x="77" y="0"/>
                </a:cxn>
              </a:cxnLst>
              <a:rect l="0" t="0" r="r" b="b"/>
              <a:pathLst>
                <a:path w="93" h="145">
                  <a:moveTo>
                    <a:pt x="18" y="84"/>
                  </a:moveTo>
                  <a:lnTo>
                    <a:pt x="23" y="69"/>
                  </a:lnTo>
                  <a:lnTo>
                    <a:pt x="33" y="57"/>
                  </a:lnTo>
                  <a:lnTo>
                    <a:pt x="47" y="52"/>
                  </a:lnTo>
                  <a:lnTo>
                    <a:pt x="60" y="55"/>
                  </a:lnTo>
                  <a:lnTo>
                    <a:pt x="68" y="63"/>
                  </a:lnTo>
                  <a:lnTo>
                    <a:pt x="74" y="72"/>
                  </a:lnTo>
                  <a:lnTo>
                    <a:pt x="75" y="84"/>
                  </a:lnTo>
                  <a:lnTo>
                    <a:pt x="18" y="84"/>
                  </a:lnTo>
                  <a:close/>
                  <a:moveTo>
                    <a:pt x="74" y="109"/>
                  </a:moveTo>
                  <a:lnTo>
                    <a:pt x="72" y="117"/>
                  </a:lnTo>
                  <a:lnTo>
                    <a:pt x="68" y="123"/>
                  </a:lnTo>
                  <a:lnTo>
                    <a:pt x="59" y="127"/>
                  </a:lnTo>
                  <a:lnTo>
                    <a:pt x="48" y="130"/>
                  </a:lnTo>
                  <a:lnTo>
                    <a:pt x="35" y="127"/>
                  </a:lnTo>
                  <a:lnTo>
                    <a:pt x="26" y="121"/>
                  </a:lnTo>
                  <a:lnTo>
                    <a:pt x="21" y="111"/>
                  </a:lnTo>
                  <a:lnTo>
                    <a:pt x="18" y="97"/>
                  </a:lnTo>
                  <a:lnTo>
                    <a:pt x="93" y="97"/>
                  </a:lnTo>
                  <a:lnTo>
                    <a:pt x="90" y="76"/>
                  </a:lnTo>
                  <a:lnTo>
                    <a:pt x="86" y="60"/>
                  </a:lnTo>
                  <a:lnTo>
                    <a:pt x="77" y="48"/>
                  </a:lnTo>
                  <a:lnTo>
                    <a:pt x="65" y="40"/>
                  </a:lnTo>
                  <a:lnTo>
                    <a:pt x="50" y="37"/>
                  </a:lnTo>
                  <a:lnTo>
                    <a:pt x="32" y="40"/>
                  </a:lnTo>
                  <a:lnTo>
                    <a:pt x="18" y="48"/>
                  </a:lnTo>
                  <a:lnTo>
                    <a:pt x="8" y="61"/>
                  </a:lnTo>
                  <a:lnTo>
                    <a:pt x="2" y="76"/>
                  </a:lnTo>
                  <a:lnTo>
                    <a:pt x="0" y="94"/>
                  </a:lnTo>
                  <a:lnTo>
                    <a:pt x="3" y="111"/>
                  </a:lnTo>
                  <a:lnTo>
                    <a:pt x="8" y="124"/>
                  </a:lnTo>
                  <a:lnTo>
                    <a:pt x="18" y="135"/>
                  </a:lnTo>
                  <a:lnTo>
                    <a:pt x="30" y="142"/>
                  </a:lnTo>
                  <a:lnTo>
                    <a:pt x="45" y="145"/>
                  </a:lnTo>
                  <a:lnTo>
                    <a:pt x="59" y="144"/>
                  </a:lnTo>
                  <a:lnTo>
                    <a:pt x="68" y="141"/>
                  </a:lnTo>
                  <a:lnTo>
                    <a:pt x="74" y="138"/>
                  </a:lnTo>
                  <a:lnTo>
                    <a:pt x="84" y="127"/>
                  </a:lnTo>
                  <a:lnTo>
                    <a:pt x="89" y="117"/>
                  </a:lnTo>
                  <a:lnTo>
                    <a:pt x="92" y="109"/>
                  </a:lnTo>
                  <a:lnTo>
                    <a:pt x="74" y="109"/>
                  </a:lnTo>
                  <a:close/>
                  <a:moveTo>
                    <a:pt x="77" y="0"/>
                  </a:moveTo>
                  <a:lnTo>
                    <a:pt x="56" y="0"/>
                  </a:lnTo>
                  <a:lnTo>
                    <a:pt x="38" y="27"/>
                  </a:lnTo>
                  <a:lnTo>
                    <a:pt x="51" y="27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4" name="Freeform 27"/>
            <p:cNvSpPr>
              <a:spLocks noEditPoints="1"/>
            </p:cNvSpPr>
            <p:nvPr/>
          </p:nvSpPr>
          <p:spPr bwMode="auto">
            <a:xfrm>
              <a:off x="1668" y="1815"/>
              <a:ext cx="58" cy="92"/>
            </a:xfrm>
            <a:custGeom>
              <a:avLst/>
              <a:gdLst/>
              <a:ahLst/>
              <a:cxnLst>
                <a:cxn ang="0">
                  <a:pos x="18" y="88"/>
                </a:cxn>
                <a:cxn ang="0">
                  <a:pos x="18" y="79"/>
                </a:cxn>
                <a:cxn ang="0">
                  <a:pos x="20" y="69"/>
                </a:cxn>
                <a:cxn ang="0">
                  <a:pos x="24" y="60"/>
                </a:cxn>
                <a:cxn ang="0">
                  <a:pos x="32" y="52"/>
                </a:cxn>
                <a:cxn ang="0">
                  <a:pos x="45" y="49"/>
                </a:cxn>
                <a:cxn ang="0">
                  <a:pos x="57" y="52"/>
                </a:cxn>
                <a:cxn ang="0">
                  <a:pos x="66" y="60"/>
                </a:cxn>
                <a:cxn ang="0">
                  <a:pos x="71" y="70"/>
                </a:cxn>
                <a:cxn ang="0">
                  <a:pos x="72" y="82"/>
                </a:cxn>
                <a:cxn ang="0">
                  <a:pos x="72" y="93"/>
                </a:cxn>
                <a:cxn ang="0">
                  <a:pos x="71" y="106"/>
                </a:cxn>
                <a:cxn ang="0">
                  <a:pos x="66" y="117"/>
                </a:cxn>
                <a:cxn ang="0">
                  <a:pos x="59" y="123"/>
                </a:cxn>
                <a:cxn ang="0">
                  <a:pos x="53" y="126"/>
                </a:cxn>
                <a:cxn ang="0">
                  <a:pos x="45" y="127"/>
                </a:cxn>
                <a:cxn ang="0">
                  <a:pos x="33" y="124"/>
                </a:cxn>
                <a:cxn ang="0">
                  <a:pos x="24" y="115"/>
                </a:cxn>
                <a:cxn ang="0">
                  <a:pos x="20" y="103"/>
                </a:cxn>
                <a:cxn ang="0">
                  <a:pos x="18" y="88"/>
                </a:cxn>
                <a:cxn ang="0">
                  <a:pos x="90" y="0"/>
                </a:cxn>
                <a:cxn ang="0">
                  <a:pos x="72" y="0"/>
                </a:cxn>
                <a:cxn ang="0">
                  <a:pos x="72" y="52"/>
                </a:cxn>
                <a:cxn ang="0">
                  <a:pos x="72" y="52"/>
                </a:cxn>
                <a:cxn ang="0">
                  <a:pos x="69" y="46"/>
                </a:cxn>
                <a:cxn ang="0">
                  <a:pos x="63" y="42"/>
                </a:cxn>
                <a:cxn ang="0">
                  <a:pos x="54" y="36"/>
                </a:cxn>
                <a:cxn ang="0">
                  <a:pos x="42" y="34"/>
                </a:cxn>
                <a:cxn ang="0">
                  <a:pos x="27" y="37"/>
                </a:cxn>
                <a:cxn ang="0">
                  <a:pos x="15" y="45"/>
                </a:cxn>
                <a:cxn ang="0">
                  <a:pos x="8" y="55"/>
                </a:cxn>
                <a:cxn ang="0">
                  <a:pos x="2" y="69"/>
                </a:cxn>
                <a:cxn ang="0">
                  <a:pos x="0" y="85"/>
                </a:cxn>
                <a:cxn ang="0">
                  <a:pos x="0" y="97"/>
                </a:cxn>
                <a:cxn ang="0">
                  <a:pos x="3" y="111"/>
                </a:cxn>
                <a:cxn ang="0">
                  <a:pos x="9" y="123"/>
                </a:cxn>
                <a:cxn ang="0">
                  <a:pos x="18" y="132"/>
                </a:cxn>
                <a:cxn ang="0">
                  <a:pos x="29" y="139"/>
                </a:cxn>
                <a:cxn ang="0">
                  <a:pos x="45" y="142"/>
                </a:cxn>
                <a:cxn ang="0">
                  <a:pos x="54" y="141"/>
                </a:cxn>
                <a:cxn ang="0">
                  <a:pos x="65" y="135"/>
                </a:cxn>
                <a:cxn ang="0">
                  <a:pos x="74" y="124"/>
                </a:cxn>
                <a:cxn ang="0">
                  <a:pos x="74" y="124"/>
                </a:cxn>
                <a:cxn ang="0">
                  <a:pos x="74" y="139"/>
                </a:cxn>
                <a:cxn ang="0">
                  <a:pos x="90" y="139"/>
                </a:cxn>
                <a:cxn ang="0">
                  <a:pos x="90" y="0"/>
                </a:cxn>
              </a:cxnLst>
              <a:rect l="0" t="0" r="r" b="b"/>
              <a:pathLst>
                <a:path w="90" h="142">
                  <a:moveTo>
                    <a:pt x="18" y="88"/>
                  </a:moveTo>
                  <a:lnTo>
                    <a:pt x="18" y="79"/>
                  </a:lnTo>
                  <a:lnTo>
                    <a:pt x="20" y="69"/>
                  </a:lnTo>
                  <a:lnTo>
                    <a:pt x="24" y="60"/>
                  </a:lnTo>
                  <a:lnTo>
                    <a:pt x="32" y="52"/>
                  </a:lnTo>
                  <a:lnTo>
                    <a:pt x="45" y="49"/>
                  </a:lnTo>
                  <a:lnTo>
                    <a:pt x="57" y="52"/>
                  </a:lnTo>
                  <a:lnTo>
                    <a:pt x="66" y="60"/>
                  </a:lnTo>
                  <a:lnTo>
                    <a:pt x="71" y="70"/>
                  </a:lnTo>
                  <a:lnTo>
                    <a:pt x="72" y="82"/>
                  </a:lnTo>
                  <a:lnTo>
                    <a:pt x="72" y="93"/>
                  </a:lnTo>
                  <a:lnTo>
                    <a:pt x="71" y="106"/>
                  </a:lnTo>
                  <a:lnTo>
                    <a:pt x="66" y="117"/>
                  </a:lnTo>
                  <a:lnTo>
                    <a:pt x="59" y="123"/>
                  </a:lnTo>
                  <a:lnTo>
                    <a:pt x="53" y="126"/>
                  </a:lnTo>
                  <a:lnTo>
                    <a:pt x="45" y="127"/>
                  </a:lnTo>
                  <a:lnTo>
                    <a:pt x="33" y="124"/>
                  </a:lnTo>
                  <a:lnTo>
                    <a:pt x="24" y="115"/>
                  </a:lnTo>
                  <a:lnTo>
                    <a:pt x="20" y="103"/>
                  </a:lnTo>
                  <a:lnTo>
                    <a:pt x="18" y="88"/>
                  </a:lnTo>
                  <a:close/>
                  <a:moveTo>
                    <a:pt x="90" y="0"/>
                  </a:moveTo>
                  <a:lnTo>
                    <a:pt x="72" y="0"/>
                  </a:lnTo>
                  <a:lnTo>
                    <a:pt x="72" y="52"/>
                  </a:lnTo>
                  <a:lnTo>
                    <a:pt x="72" y="52"/>
                  </a:lnTo>
                  <a:lnTo>
                    <a:pt x="69" y="46"/>
                  </a:lnTo>
                  <a:lnTo>
                    <a:pt x="63" y="42"/>
                  </a:lnTo>
                  <a:lnTo>
                    <a:pt x="54" y="36"/>
                  </a:lnTo>
                  <a:lnTo>
                    <a:pt x="42" y="34"/>
                  </a:lnTo>
                  <a:lnTo>
                    <a:pt x="27" y="37"/>
                  </a:lnTo>
                  <a:lnTo>
                    <a:pt x="15" y="45"/>
                  </a:lnTo>
                  <a:lnTo>
                    <a:pt x="8" y="55"/>
                  </a:lnTo>
                  <a:lnTo>
                    <a:pt x="2" y="69"/>
                  </a:lnTo>
                  <a:lnTo>
                    <a:pt x="0" y="85"/>
                  </a:lnTo>
                  <a:lnTo>
                    <a:pt x="0" y="97"/>
                  </a:lnTo>
                  <a:lnTo>
                    <a:pt x="3" y="111"/>
                  </a:lnTo>
                  <a:lnTo>
                    <a:pt x="9" y="123"/>
                  </a:lnTo>
                  <a:lnTo>
                    <a:pt x="18" y="132"/>
                  </a:lnTo>
                  <a:lnTo>
                    <a:pt x="29" y="139"/>
                  </a:lnTo>
                  <a:lnTo>
                    <a:pt x="45" y="142"/>
                  </a:lnTo>
                  <a:lnTo>
                    <a:pt x="54" y="141"/>
                  </a:lnTo>
                  <a:lnTo>
                    <a:pt x="65" y="135"/>
                  </a:lnTo>
                  <a:lnTo>
                    <a:pt x="74" y="124"/>
                  </a:lnTo>
                  <a:lnTo>
                    <a:pt x="74" y="124"/>
                  </a:lnTo>
                  <a:lnTo>
                    <a:pt x="74" y="139"/>
                  </a:lnTo>
                  <a:lnTo>
                    <a:pt x="90" y="139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" name="Freeform 28"/>
            <p:cNvSpPr>
              <a:spLocks noEditPoints="1"/>
            </p:cNvSpPr>
            <p:nvPr/>
          </p:nvSpPr>
          <p:spPr bwMode="auto">
            <a:xfrm>
              <a:off x="1739" y="1813"/>
              <a:ext cx="59" cy="94"/>
            </a:xfrm>
            <a:custGeom>
              <a:avLst/>
              <a:gdLst/>
              <a:ahLst/>
              <a:cxnLst>
                <a:cxn ang="0">
                  <a:pos x="18" y="84"/>
                </a:cxn>
                <a:cxn ang="0">
                  <a:pos x="22" y="69"/>
                </a:cxn>
                <a:cxn ang="0">
                  <a:pos x="31" y="57"/>
                </a:cxn>
                <a:cxn ang="0">
                  <a:pos x="46" y="52"/>
                </a:cxn>
                <a:cxn ang="0">
                  <a:pos x="58" y="55"/>
                </a:cxn>
                <a:cxn ang="0">
                  <a:pos x="67" y="63"/>
                </a:cxn>
                <a:cxn ang="0">
                  <a:pos x="72" y="72"/>
                </a:cxn>
                <a:cxn ang="0">
                  <a:pos x="75" y="84"/>
                </a:cxn>
                <a:cxn ang="0">
                  <a:pos x="18" y="84"/>
                </a:cxn>
                <a:cxn ang="0">
                  <a:pos x="73" y="109"/>
                </a:cxn>
                <a:cxn ang="0">
                  <a:pos x="72" y="117"/>
                </a:cxn>
                <a:cxn ang="0">
                  <a:pos x="66" y="123"/>
                </a:cxn>
                <a:cxn ang="0">
                  <a:pos x="58" y="127"/>
                </a:cxn>
                <a:cxn ang="0">
                  <a:pos x="48" y="130"/>
                </a:cxn>
                <a:cxn ang="0">
                  <a:pos x="34" y="127"/>
                </a:cxn>
                <a:cxn ang="0">
                  <a:pos x="25" y="121"/>
                </a:cxn>
                <a:cxn ang="0">
                  <a:pos x="19" y="111"/>
                </a:cxn>
                <a:cxn ang="0">
                  <a:pos x="18" y="97"/>
                </a:cxn>
                <a:cxn ang="0">
                  <a:pos x="91" y="97"/>
                </a:cxn>
                <a:cxn ang="0">
                  <a:pos x="90" y="76"/>
                </a:cxn>
                <a:cxn ang="0">
                  <a:pos x="85" y="60"/>
                </a:cxn>
                <a:cxn ang="0">
                  <a:pos x="76" y="48"/>
                </a:cxn>
                <a:cxn ang="0">
                  <a:pos x="64" y="40"/>
                </a:cxn>
                <a:cxn ang="0">
                  <a:pos x="48" y="37"/>
                </a:cxn>
                <a:cxn ang="0">
                  <a:pos x="30" y="40"/>
                </a:cxn>
                <a:cxn ang="0">
                  <a:pos x="16" y="48"/>
                </a:cxn>
                <a:cxn ang="0">
                  <a:pos x="7" y="61"/>
                </a:cxn>
                <a:cxn ang="0">
                  <a:pos x="1" y="76"/>
                </a:cxn>
                <a:cxn ang="0">
                  <a:pos x="0" y="94"/>
                </a:cxn>
                <a:cxn ang="0">
                  <a:pos x="1" y="111"/>
                </a:cxn>
                <a:cxn ang="0">
                  <a:pos x="7" y="124"/>
                </a:cxn>
                <a:cxn ang="0">
                  <a:pos x="16" y="135"/>
                </a:cxn>
                <a:cxn ang="0">
                  <a:pos x="30" y="142"/>
                </a:cxn>
                <a:cxn ang="0">
                  <a:pos x="45" y="145"/>
                </a:cxn>
                <a:cxn ang="0">
                  <a:pos x="58" y="144"/>
                </a:cxn>
                <a:cxn ang="0">
                  <a:pos x="67" y="141"/>
                </a:cxn>
                <a:cxn ang="0">
                  <a:pos x="72" y="138"/>
                </a:cxn>
                <a:cxn ang="0">
                  <a:pos x="82" y="127"/>
                </a:cxn>
                <a:cxn ang="0">
                  <a:pos x="88" y="117"/>
                </a:cxn>
                <a:cxn ang="0">
                  <a:pos x="90" y="109"/>
                </a:cxn>
                <a:cxn ang="0">
                  <a:pos x="73" y="109"/>
                </a:cxn>
                <a:cxn ang="0">
                  <a:pos x="75" y="0"/>
                </a:cxn>
                <a:cxn ang="0">
                  <a:pos x="54" y="0"/>
                </a:cxn>
                <a:cxn ang="0">
                  <a:pos x="37" y="27"/>
                </a:cxn>
                <a:cxn ang="0">
                  <a:pos x="51" y="27"/>
                </a:cxn>
                <a:cxn ang="0">
                  <a:pos x="75" y="0"/>
                </a:cxn>
              </a:cxnLst>
              <a:rect l="0" t="0" r="r" b="b"/>
              <a:pathLst>
                <a:path w="91" h="145">
                  <a:moveTo>
                    <a:pt x="18" y="84"/>
                  </a:moveTo>
                  <a:lnTo>
                    <a:pt x="22" y="69"/>
                  </a:lnTo>
                  <a:lnTo>
                    <a:pt x="31" y="57"/>
                  </a:lnTo>
                  <a:lnTo>
                    <a:pt x="46" y="52"/>
                  </a:lnTo>
                  <a:lnTo>
                    <a:pt x="58" y="55"/>
                  </a:lnTo>
                  <a:lnTo>
                    <a:pt x="67" y="63"/>
                  </a:lnTo>
                  <a:lnTo>
                    <a:pt x="72" y="72"/>
                  </a:lnTo>
                  <a:lnTo>
                    <a:pt x="75" y="84"/>
                  </a:lnTo>
                  <a:lnTo>
                    <a:pt x="18" y="84"/>
                  </a:lnTo>
                  <a:close/>
                  <a:moveTo>
                    <a:pt x="73" y="109"/>
                  </a:moveTo>
                  <a:lnTo>
                    <a:pt x="72" y="117"/>
                  </a:lnTo>
                  <a:lnTo>
                    <a:pt x="66" y="123"/>
                  </a:lnTo>
                  <a:lnTo>
                    <a:pt x="58" y="127"/>
                  </a:lnTo>
                  <a:lnTo>
                    <a:pt x="48" y="130"/>
                  </a:lnTo>
                  <a:lnTo>
                    <a:pt x="34" y="127"/>
                  </a:lnTo>
                  <a:lnTo>
                    <a:pt x="25" y="121"/>
                  </a:lnTo>
                  <a:lnTo>
                    <a:pt x="19" y="111"/>
                  </a:lnTo>
                  <a:lnTo>
                    <a:pt x="18" y="97"/>
                  </a:lnTo>
                  <a:lnTo>
                    <a:pt x="91" y="97"/>
                  </a:lnTo>
                  <a:lnTo>
                    <a:pt x="90" y="76"/>
                  </a:lnTo>
                  <a:lnTo>
                    <a:pt x="85" y="60"/>
                  </a:lnTo>
                  <a:lnTo>
                    <a:pt x="76" y="48"/>
                  </a:lnTo>
                  <a:lnTo>
                    <a:pt x="64" y="40"/>
                  </a:lnTo>
                  <a:lnTo>
                    <a:pt x="48" y="37"/>
                  </a:lnTo>
                  <a:lnTo>
                    <a:pt x="30" y="40"/>
                  </a:lnTo>
                  <a:lnTo>
                    <a:pt x="16" y="48"/>
                  </a:lnTo>
                  <a:lnTo>
                    <a:pt x="7" y="61"/>
                  </a:lnTo>
                  <a:lnTo>
                    <a:pt x="1" y="76"/>
                  </a:lnTo>
                  <a:lnTo>
                    <a:pt x="0" y="94"/>
                  </a:lnTo>
                  <a:lnTo>
                    <a:pt x="1" y="111"/>
                  </a:lnTo>
                  <a:lnTo>
                    <a:pt x="7" y="124"/>
                  </a:lnTo>
                  <a:lnTo>
                    <a:pt x="16" y="135"/>
                  </a:lnTo>
                  <a:lnTo>
                    <a:pt x="30" y="142"/>
                  </a:lnTo>
                  <a:lnTo>
                    <a:pt x="45" y="145"/>
                  </a:lnTo>
                  <a:lnTo>
                    <a:pt x="58" y="144"/>
                  </a:lnTo>
                  <a:lnTo>
                    <a:pt x="67" y="141"/>
                  </a:lnTo>
                  <a:lnTo>
                    <a:pt x="72" y="138"/>
                  </a:lnTo>
                  <a:lnTo>
                    <a:pt x="82" y="127"/>
                  </a:lnTo>
                  <a:lnTo>
                    <a:pt x="88" y="117"/>
                  </a:lnTo>
                  <a:lnTo>
                    <a:pt x="90" y="109"/>
                  </a:lnTo>
                  <a:lnTo>
                    <a:pt x="73" y="109"/>
                  </a:lnTo>
                  <a:close/>
                  <a:moveTo>
                    <a:pt x="75" y="0"/>
                  </a:moveTo>
                  <a:lnTo>
                    <a:pt x="54" y="0"/>
                  </a:lnTo>
                  <a:lnTo>
                    <a:pt x="37" y="27"/>
                  </a:lnTo>
                  <a:lnTo>
                    <a:pt x="51" y="27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" name="Freeform 29"/>
            <p:cNvSpPr>
              <a:spLocks/>
            </p:cNvSpPr>
            <p:nvPr/>
          </p:nvSpPr>
          <p:spPr bwMode="auto">
            <a:xfrm>
              <a:off x="1813" y="1836"/>
              <a:ext cx="32" cy="68"/>
            </a:xfrm>
            <a:custGeom>
              <a:avLst/>
              <a:gdLst/>
              <a:ahLst/>
              <a:cxnLst>
                <a:cxn ang="0">
                  <a:pos x="17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7" y="3"/>
                </a:cxn>
                <a:cxn ang="0">
                  <a:pos x="17" y="20"/>
                </a:cxn>
                <a:cxn ang="0">
                  <a:pos x="17" y="20"/>
                </a:cxn>
                <a:cxn ang="0">
                  <a:pos x="24" y="9"/>
                </a:cxn>
                <a:cxn ang="0">
                  <a:pos x="33" y="3"/>
                </a:cxn>
                <a:cxn ang="0">
                  <a:pos x="45" y="0"/>
                </a:cxn>
                <a:cxn ang="0">
                  <a:pos x="48" y="0"/>
                </a:cxn>
                <a:cxn ang="0">
                  <a:pos x="50" y="2"/>
                </a:cxn>
                <a:cxn ang="0">
                  <a:pos x="50" y="18"/>
                </a:cxn>
                <a:cxn ang="0">
                  <a:pos x="44" y="18"/>
                </a:cxn>
                <a:cxn ang="0">
                  <a:pos x="32" y="21"/>
                </a:cxn>
                <a:cxn ang="0">
                  <a:pos x="24" y="27"/>
                </a:cxn>
                <a:cxn ang="0">
                  <a:pos x="20" y="35"/>
                </a:cxn>
                <a:cxn ang="0">
                  <a:pos x="17" y="45"/>
                </a:cxn>
                <a:cxn ang="0">
                  <a:pos x="17" y="105"/>
                </a:cxn>
              </a:cxnLst>
              <a:rect l="0" t="0" r="r" b="b"/>
              <a:pathLst>
                <a:path w="50" h="105">
                  <a:moveTo>
                    <a:pt x="17" y="105"/>
                  </a:moveTo>
                  <a:lnTo>
                    <a:pt x="0" y="105"/>
                  </a:lnTo>
                  <a:lnTo>
                    <a:pt x="0" y="3"/>
                  </a:lnTo>
                  <a:lnTo>
                    <a:pt x="17" y="3"/>
                  </a:lnTo>
                  <a:lnTo>
                    <a:pt x="17" y="20"/>
                  </a:lnTo>
                  <a:lnTo>
                    <a:pt x="17" y="20"/>
                  </a:lnTo>
                  <a:lnTo>
                    <a:pt x="24" y="9"/>
                  </a:lnTo>
                  <a:lnTo>
                    <a:pt x="33" y="3"/>
                  </a:lnTo>
                  <a:lnTo>
                    <a:pt x="45" y="0"/>
                  </a:lnTo>
                  <a:lnTo>
                    <a:pt x="48" y="0"/>
                  </a:lnTo>
                  <a:lnTo>
                    <a:pt x="50" y="2"/>
                  </a:lnTo>
                  <a:lnTo>
                    <a:pt x="50" y="18"/>
                  </a:lnTo>
                  <a:lnTo>
                    <a:pt x="44" y="18"/>
                  </a:lnTo>
                  <a:lnTo>
                    <a:pt x="32" y="21"/>
                  </a:lnTo>
                  <a:lnTo>
                    <a:pt x="24" y="27"/>
                  </a:lnTo>
                  <a:lnTo>
                    <a:pt x="20" y="35"/>
                  </a:lnTo>
                  <a:lnTo>
                    <a:pt x="17" y="45"/>
                  </a:lnTo>
                  <a:lnTo>
                    <a:pt x="17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" name="Freeform 30"/>
            <p:cNvSpPr>
              <a:spLocks noEditPoints="1"/>
            </p:cNvSpPr>
            <p:nvPr/>
          </p:nvSpPr>
          <p:spPr bwMode="auto">
            <a:xfrm>
              <a:off x="1850" y="1836"/>
              <a:ext cx="62" cy="70"/>
            </a:xfrm>
            <a:custGeom>
              <a:avLst/>
              <a:gdLst/>
              <a:ahLst/>
              <a:cxnLst>
                <a:cxn ang="0">
                  <a:pos x="64" y="80"/>
                </a:cxn>
                <a:cxn ang="0">
                  <a:pos x="48" y="92"/>
                </a:cxn>
                <a:cxn ang="0">
                  <a:pos x="30" y="93"/>
                </a:cxn>
                <a:cxn ang="0">
                  <a:pos x="22" y="89"/>
                </a:cxn>
                <a:cxn ang="0">
                  <a:pos x="18" y="81"/>
                </a:cxn>
                <a:cxn ang="0">
                  <a:pos x="18" y="71"/>
                </a:cxn>
                <a:cxn ang="0">
                  <a:pos x="24" y="65"/>
                </a:cxn>
                <a:cxn ang="0">
                  <a:pos x="31" y="60"/>
                </a:cxn>
                <a:cxn ang="0">
                  <a:pos x="39" y="59"/>
                </a:cxn>
                <a:cxn ang="0">
                  <a:pos x="60" y="56"/>
                </a:cxn>
                <a:cxn ang="0">
                  <a:pos x="67" y="53"/>
                </a:cxn>
                <a:cxn ang="0">
                  <a:pos x="21" y="35"/>
                </a:cxn>
                <a:cxn ang="0">
                  <a:pos x="22" y="27"/>
                </a:cxn>
                <a:cxn ang="0">
                  <a:pos x="25" y="21"/>
                </a:cxn>
                <a:cxn ang="0">
                  <a:pos x="31" y="17"/>
                </a:cxn>
                <a:cxn ang="0">
                  <a:pos x="43" y="15"/>
                </a:cxn>
                <a:cxn ang="0">
                  <a:pos x="57" y="17"/>
                </a:cxn>
                <a:cxn ang="0">
                  <a:pos x="64" y="23"/>
                </a:cxn>
                <a:cxn ang="0">
                  <a:pos x="67" y="32"/>
                </a:cxn>
                <a:cxn ang="0">
                  <a:pos x="66" y="39"/>
                </a:cxn>
                <a:cxn ang="0">
                  <a:pos x="63" y="42"/>
                </a:cxn>
                <a:cxn ang="0">
                  <a:pos x="58" y="44"/>
                </a:cxn>
                <a:cxn ang="0">
                  <a:pos x="16" y="50"/>
                </a:cxn>
                <a:cxn ang="0">
                  <a:pos x="3" y="65"/>
                </a:cxn>
                <a:cxn ang="0">
                  <a:pos x="0" y="78"/>
                </a:cxn>
                <a:cxn ang="0">
                  <a:pos x="9" y="99"/>
                </a:cxn>
                <a:cxn ang="0">
                  <a:pos x="31" y="108"/>
                </a:cxn>
                <a:cxn ang="0">
                  <a:pos x="55" y="102"/>
                </a:cxn>
                <a:cxn ang="0">
                  <a:pos x="67" y="92"/>
                </a:cxn>
                <a:cxn ang="0">
                  <a:pos x="69" y="98"/>
                </a:cxn>
                <a:cxn ang="0">
                  <a:pos x="73" y="104"/>
                </a:cxn>
                <a:cxn ang="0">
                  <a:pos x="81" y="107"/>
                </a:cxn>
                <a:cxn ang="0">
                  <a:pos x="90" y="107"/>
                </a:cxn>
                <a:cxn ang="0">
                  <a:pos x="96" y="105"/>
                </a:cxn>
                <a:cxn ang="0">
                  <a:pos x="93" y="93"/>
                </a:cxn>
                <a:cxn ang="0">
                  <a:pos x="87" y="93"/>
                </a:cxn>
                <a:cxn ang="0">
                  <a:pos x="84" y="90"/>
                </a:cxn>
                <a:cxn ang="0">
                  <a:pos x="84" y="29"/>
                </a:cxn>
                <a:cxn ang="0">
                  <a:pos x="76" y="11"/>
                </a:cxn>
                <a:cxn ang="0">
                  <a:pos x="60" y="2"/>
                </a:cxn>
                <a:cxn ang="0">
                  <a:pos x="46" y="0"/>
                </a:cxn>
                <a:cxn ang="0">
                  <a:pos x="16" y="8"/>
                </a:cxn>
                <a:cxn ang="0">
                  <a:pos x="4" y="35"/>
                </a:cxn>
              </a:cxnLst>
              <a:rect l="0" t="0" r="r" b="b"/>
              <a:pathLst>
                <a:path w="96" h="108">
                  <a:moveTo>
                    <a:pt x="67" y="69"/>
                  </a:moveTo>
                  <a:lnTo>
                    <a:pt x="64" y="80"/>
                  </a:lnTo>
                  <a:lnTo>
                    <a:pt x="57" y="87"/>
                  </a:lnTo>
                  <a:lnTo>
                    <a:pt x="48" y="92"/>
                  </a:lnTo>
                  <a:lnTo>
                    <a:pt x="36" y="93"/>
                  </a:lnTo>
                  <a:lnTo>
                    <a:pt x="30" y="93"/>
                  </a:lnTo>
                  <a:lnTo>
                    <a:pt x="25" y="92"/>
                  </a:lnTo>
                  <a:lnTo>
                    <a:pt x="22" y="89"/>
                  </a:lnTo>
                  <a:lnTo>
                    <a:pt x="19" y="86"/>
                  </a:lnTo>
                  <a:lnTo>
                    <a:pt x="18" y="81"/>
                  </a:lnTo>
                  <a:lnTo>
                    <a:pt x="18" y="75"/>
                  </a:lnTo>
                  <a:lnTo>
                    <a:pt x="18" y="71"/>
                  </a:lnTo>
                  <a:lnTo>
                    <a:pt x="21" y="68"/>
                  </a:lnTo>
                  <a:lnTo>
                    <a:pt x="24" y="65"/>
                  </a:lnTo>
                  <a:lnTo>
                    <a:pt x="27" y="62"/>
                  </a:lnTo>
                  <a:lnTo>
                    <a:pt x="31" y="60"/>
                  </a:lnTo>
                  <a:lnTo>
                    <a:pt x="36" y="60"/>
                  </a:lnTo>
                  <a:lnTo>
                    <a:pt x="39" y="59"/>
                  </a:lnTo>
                  <a:lnTo>
                    <a:pt x="52" y="57"/>
                  </a:lnTo>
                  <a:lnTo>
                    <a:pt x="60" y="56"/>
                  </a:lnTo>
                  <a:lnTo>
                    <a:pt x="64" y="54"/>
                  </a:lnTo>
                  <a:lnTo>
                    <a:pt x="67" y="53"/>
                  </a:lnTo>
                  <a:lnTo>
                    <a:pt x="67" y="69"/>
                  </a:lnTo>
                  <a:close/>
                  <a:moveTo>
                    <a:pt x="21" y="35"/>
                  </a:moveTo>
                  <a:lnTo>
                    <a:pt x="21" y="32"/>
                  </a:lnTo>
                  <a:lnTo>
                    <a:pt x="22" y="27"/>
                  </a:lnTo>
                  <a:lnTo>
                    <a:pt x="24" y="24"/>
                  </a:lnTo>
                  <a:lnTo>
                    <a:pt x="25" y="21"/>
                  </a:lnTo>
                  <a:lnTo>
                    <a:pt x="28" y="18"/>
                  </a:lnTo>
                  <a:lnTo>
                    <a:pt x="31" y="17"/>
                  </a:lnTo>
                  <a:lnTo>
                    <a:pt x="37" y="15"/>
                  </a:lnTo>
                  <a:lnTo>
                    <a:pt x="43" y="15"/>
                  </a:lnTo>
                  <a:lnTo>
                    <a:pt x="51" y="15"/>
                  </a:lnTo>
                  <a:lnTo>
                    <a:pt x="57" y="17"/>
                  </a:lnTo>
                  <a:lnTo>
                    <a:pt x="61" y="18"/>
                  </a:lnTo>
                  <a:lnTo>
                    <a:pt x="64" y="23"/>
                  </a:lnTo>
                  <a:lnTo>
                    <a:pt x="67" y="26"/>
                  </a:lnTo>
                  <a:lnTo>
                    <a:pt x="67" y="32"/>
                  </a:lnTo>
                  <a:lnTo>
                    <a:pt x="67" y="36"/>
                  </a:lnTo>
                  <a:lnTo>
                    <a:pt x="66" y="39"/>
                  </a:lnTo>
                  <a:lnTo>
                    <a:pt x="64" y="41"/>
                  </a:lnTo>
                  <a:lnTo>
                    <a:pt x="63" y="42"/>
                  </a:lnTo>
                  <a:lnTo>
                    <a:pt x="61" y="42"/>
                  </a:lnTo>
                  <a:lnTo>
                    <a:pt x="58" y="44"/>
                  </a:lnTo>
                  <a:lnTo>
                    <a:pt x="30" y="47"/>
                  </a:lnTo>
                  <a:lnTo>
                    <a:pt x="16" y="50"/>
                  </a:lnTo>
                  <a:lnTo>
                    <a:pt x="7" y="57"/>
                  </a:lnTo>
                  <a:lnTo>
                    <a:pt x="3" y="65"/>
                  </a:lnTo>
                  <a:lnTo>
                    <a:pt x="0" y="72"/>
                  </a:lnTo>
                  <a:lnTo>
                    <a:pt x="0" y="78"/>
                  </a:lnTo>
                  <a:lnTo>
                    <a:pt x="1" y="90"/>
                  </a:lnTo>
                  <a:lnTo>
                    <a:pt x="9" y="99"/>
                  </a:lnTo>
                  <a:lnTo>
                    <a:pt x="19" y="105"/>
                  </a:lnTo>
                  <a:lnTo>
                    <a:pt x="31" y="108"/>
                  </a:lnTo>
                  <a:lnTo>
                    <a:pt x="45" y="107"/>
                  </a:lnTo>
                  <a:lnTo>
                    <a:pt x="55" y="102"/>
                  </a:lnTo>
                  <a:lnTo>
                    <a:pt x="63" y="96"/>
                  </a:lnTo>
                  <a:lnTo>
                    <a:pt x="67" y="92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70" y="101"/>
                  </a:lnTo>
                  <a:lnTo>
                    <a:pt x="73" y="104"/>
                  </a:lnTo>
                  <a:lnTo>
                    <a:pt x="76" y="105"/>
                  </a:lnTo>
                  <a:lnTo>
                    <a:pt x="81" y="107"/>
                  </a:lnTo>
                  <a:lnTo>
                    <a:pt x="85" y="107"/>
                  </a:lnTo>
                  <a:lnTo>
                    <a:pt x="90" y="107"/>
                  </a:lnTo>
                  <a:lnTo>
                    <a:pt x="93" y="105"/>
                  </a:lnTo>
                  <a:lnTo>
                    <a:pt x="96" y="105"/>
                  </a:lnTo>
                  <a:lnTo>
                    <a:pt x="96" y="92"/>
                  </a:lnTo>
                  <a:lnTo>
                    <a:pt x="93" y="93"/>
                  </a:lnTo>
                  <a:lnTo>
                    <a:pt x="90" y="93"/>
                  </a:lnTo>
                  <a:lnTo>
                    <a:pt x="87" y="93"/>
                  </a:lnTo>
                  <a:lnTo>
                    <a:pt x="85" y="92"/>
                  </a:lnTo>
                  <a:lnTo>
                    <a:pt x="84" y="90"/>
                  </a:lnTo>
                  <a:lnTo>
                    <a:pt x="84" y="87"/>
                  </a:lnTo>
                  <a:lnTo>
                    <a:pt x="84" y="29"/>
                  </a:lnTo>
                  <a:lnTo>
                    <a:pt x="82" y="18"/>
                  </a:lnTo>
                  <a:lnTo>
                    <a:pt x="76" y="11"/>
                  </a:lnTo>
                  <a:lnTo>
                    <a:pt x="69" y="5"/>
                  </a:lnTo>
                  <a:lnTo>
                    <a:pt x="60" y="2"/>
                  </a:lnTo>
                  <a:lnTo>
                    <a:pt x="52" y="0"/>
                  </a:lnTo>
                  <a:lnTo>
                    <a:pt x="46" y="0"/>
                  </a:lnTo>
                  <a:lnTo>
                    <a:pt x="30" y="2"/>
                  </a:lnTo>
                  <a:lnTo>
                    <a:pt x="16" y="8"/>
                  </a:lnTo>
                  <a:lnTo>
                    <a:pt x="7" y="18"/>
                  </a:lnTo>
                  <a:lnTo>
                    <a:pt x="4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8" name="Freeform 31"/>
            <p:cNvSpPr>
              <a:spLocks/>
            </p:cNvSpPr>
            <p:nvPr/>
          </p:nvSpPr>
          <p:spPr bwMode="auto">
            <a:xfrm>
              <a:off x="1916" y="1821"/>
              <a:ext cx="31" cy="85"/>
            </a:xfrm>
            <a:custGeom>
              <a:avLst/>
              <a:gdLst/>
              <a:ahLst/>
              <a:cxnLst>
                <a:cxn ang="0">
                  <a:pos x="32" y="43"/>
                </a:cxn>
                <a:cxn ang="0">
                  <a:pos x="32" y="108"/>
                </a:cxn>
                <a:cxn ang="0">
                  <a:pos x="32" y="112"/>
                </a:cxn>
                <a:cxn ang="0">
                  <a:pos x="33" y="114"/>
                </a:cxn>
                <a:cxn ang="0">
                  <a:pos x="35" y="115"/>
                </a:cxn>
                <a:cxn ang="0">
                  <a:pos x="38" y="117"/>
                </a:cxn>
                <a:cxn ang="0">
                  <a:pos x="39" y="117"/>
                </a:cxn>
                <a:cxn ang="0">
                  <a:pos x="42" y="117"/>
                </a:cxn>
                <a:cxn ang="0">
                  <a:pos x="48" y="117"/>
                </a:cxn>
                <a:cxn ang="0">
                  <a:pos x="48" y="130"/>
                </a:cxn>
                <a:cxn ang="0">
                  <a:pos x="42" y="130"/>
                </a:cxn>
                <a:cxn ang="0">
                  <a:pos x="38" y="130"/>
                </a:cxn>
                <a:cxn ang="0">
                  <a:pos x="35" y="132"/>
                </a:cxn>
                <a:cxn ang="0">
                  <a:pos x="29" y="130"/>
                </a:cxn>
                <a:cxn ang="0">
                  <a:pos x="24" y="129"/>
                </a:cxn>
                <a:cxn ang="0">
                  <a:pos x="20" y="126"/>
                </a:cxn>
                <a:cxn ang="0">
                  <a:pos x="17" y="123"/>
                </a:cxn>
                <a:cxn ang="0">
                  <a:pos x="15" y="120"/>
                </a:cxn>
                <a:cxn ang="0">
                  <a:pos x="15" y="114"/>
                </a:cxn>
                <a:cxn ang="0">
                  <a:pos x="15" y="109"/>
                </a:cxn>
                <a:cxn ang="0">
                  <a:pos x="15" y="43"/>
                </a:cxn>
                <a:cxn ang="0">
                  <a:pos x="0" y="43"/>
                </a:cxn>
                <a:cxn ang="0">
                  <a:pos x="0" y="28"/>
                </a:cxn>
                <a:cxn ang="0">
                  <a:pos x="15" y="28"/>
                </a:cxn>
                <a:cxn ang="0">
                  <a:pos x="15" y="0"/>
                </a:cxn>
                <a:cxn ang="0">
                  <a:pos x="32" y="0"/>
                </a:cxn>
                <a:cxn ang="0">
                  <a:pos x="32" y="28"/>
                </a:cxn>
                <a:cxn ang="0">
                  <a:pos x="48" y="28"/>
                </a:cxn>
                <a:cxn ang="0">
                  <a:pos x="48" y="43"/>
                </a:cxn>
                <a:cxn ang="0">
                  <a:pos x="32" y="43"/>
                </a:cxn>
              </a:cxnLst>
              <a:rect l="0" t="0" r="r" b="b"/>
              <a:pathLst>
                <a:path w="48" h="132">
                  <a:moveTo>
                    <a:pt x="32" y="43"/>
                  </a:moveTo>
                  <a:lnTo>
                    <a:pt x="32" y="108"/>
                  </a:lnTo>
                  <a:lnTo>
                    <a:pt x="32" y="112"/>
                  </a:lnTo>
                  <a:lnTo>
                    <a:pt x="33" y="114"/>
                  </a:lnTo>
                  <a:lnTo>
                    <a:pt x="35" y="115"/>
                  </a:lnTo>
                  <a:lnTo>
                    <a:pt x="38" y="117"/>
                  </a:lnTo>
                  <a:lnTo>
                    <a:pt x="39" y="117"/>
                  </a:lnTo>
                  <a:lnTo>
                    <a:pt x="42" y="117"/>
                  </a:lnTo>
                  <a:lnTo>
                    <a:pt x="48" y="117"/>
                  </a:lnTo>
                  <a:lnTo>
                    <a:pt x="48" y="130"/>
                  </a:lnTo>
                  <a:lnTo>
                    <a:pt x="42" y="130"/>
                  </a:lnTo>
                  <a:lnTo>
                    <a:pt x="38" y="130"/>
                  </a:lnTo>
                  <a:lnTo>
                    <a:pt x="35" y="132"/>
                  </a:lnTo>
                  <a:lnTo>
                    <a:pt x="29" y="130"/>
                  </a:lnTo>
                  <a:lnTo>
                    <a:pt x="24" y="129"/>
                  </a:lnTo>
                  <a:lnTo>
                    <a:pt x="20" y="126"/>
                  </a:lnTo>
                  <a:lnTo>
                    <a:pt x="17" y="123"/>
                  </a:lnTo>
                  <a:lnTo>
                    <a:pt x="15" y="120"/>
                  </a:lnTo>
                  <a:lnTo>
                    <a:pt x="15" y="114"/>
                  </a:lnTo>
                  <a:lnTo>
                    <a:pt x="15" y="109"/>
                  </a:lnTo>
                  <a:lnTo>
                    <a:pt x="15" y="43"/>
                  </a:lnTo>
                  <a:lnTo>
                    <a:pt x="0" y="43"/>
                  </a:lnTo>
                  <a:lnTo>
                    <a:pt x="0" y="28"/>
                  </a:lnTo>
                  <a:lnTo>
                    <a:pt x="15" y="28"/>
                  </a:lnTo>
                  <a:lnTo>
                    <a:pt x="15" y="0"/>
                  </a:lnTo>
                  <a:lnTo>
                    <a:pt x="32" y="0"/>
                  </a:lnTo>
                  <a:lnTo>
                    <a:pt x="32" y="28"/>
                  </a:lnTo>
                  <a:lnTo>
                    <a:pt x="48" y="28"/>
                  </a:lnTo>
                  <a:lnTo>
                    <a:pt x="48" y="43"/>
                  </a:lnTo>
                  <a:lnTo>
                    <a:pt x="32" y="4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9" name="Freeform 32"/>
            <p:cNvSpPr>
              <a:spLocks noEditPoints="1"/>
            </p:cNvSpPr>
            <p:nvPr/>
          </p:nvSpPr>
          <p:spPr bwMode="auto">
            <a:xfrm>
              <a:off x="1959" y="1815"/>
              <a:ext cx="11" cy="90"/>
            </a:xfrm>
            <a:custGeom>
              <a:avLst/>
              <a:gdLst/>
              <a:ahLst/>
              <a:cxnLst>
                <a:cxn ang="0">
                  <a:pos x="17" y="139"/>
                </a:cxn>
                <a:cxn ang="0">
                  <a:pos x="0" y="139"/>
                </a:cxn>
                <a:cxn ang="0">
                  <a:pos x="0" y="37"/>
                </a:cxn>
                <a:cxn ang="0">
                  <a:pos x="17" y="37"/>
                </a:cxn>
                <a:cxn ang="0">
                  <a:pos x="17" y="139"/>
                </a:cxn>
                <a:cxn ang="0">
                  <a:pos x="0" y="19"/>
                </a:cxn>
                <a:cxn ang="0">
                  <a:pos x="0" y="0"/>
                </a:cxn>
                <a:cxn ang="0">
                  <a:pos x="17" y="0"/>
                </a:cxn>
                <a:cxn ang="0">
                  <a:pos x="17" y="19"/>
                </a:cxn>
                <a:cxn ang="0">
                  <a:pos x="0" y="19"/>
                </a:cxn>
              </a:cxnLst>
              <a:rect l="0" t="0" r="r" b="b"/>
              <a:pathLst>
                <a:path w="17" h="139">
                  <a:moveTo>
                    <a:pt x="17" y="139"/>
                  </a:moveTo>
                  <a:lnTo>
                    <a:pt x="0" y="139"/>
                  </a:lnTo>
                  <a:lnTo>
                    <a:pt x="0" y="37"/>
                  </a:lnTo>
                  <a:lnTo>
                    <a:pt x="17" y="37"/>
                  </a:lnTo>
                  <a:lnTo>
                    <a:pt x="17" y="139"/>
                  </a:lnTo>
                  <a:close/>
                  <a:moveTo>
                    <a:pt x="0" y="19"/>
                  </a:moveTo>
                  <a:lnTo>
                    <a:pt x="0" y="0"/>
                  </a:lnTo>
                  <a:lnTo>
                    <a:pt x="17" y="0"/>
                  </a:lnTo>
                  <a:lnTo>
                    <a:pt x="17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0" name="Freeform 33"/>
            <p:cNvSpPr>
              <a:spLocks noEditPoints="1"/>
            </p:cNvSpPr>
            <p:nvPr/>
          </p:nvSpPr>
          <p:spPr bwMode="auto">
            <a:xfrm>
              <a:off x="1985" y="1836"/>
              <a:ext cx="60" cy="69"/>
            </a:xfrm>
            <a:custGeom>
              <a:avLst/>
              <a:gdLst/>
              <a:ahLst/>
              <a:cxnLst>
                <a:cxn ang="0">
                  <a:pos x="18" y="54"/>
                </a:cxn>
                <a:cxn ang="0">
                  <a:pos x="18" y="45"/>
                </a:cxn>
                <a:cxn ang="0">
                  <a:pos x="21" y="35"/>
                </a:cxn>
                <a:cxn ang="0">
                  <a:pos x="25" y="26"/>
                </a:cxn>
                <a:cxn ang="0">
                  <a:pos x="34" y="18"/>
                </a:cxn>
                <a:cxn ang="0">
                  <a:pos x="46" y="15"/>
                </a:cxn>
                <a:cxn ang="0">
                  <a:pos x="58" y="18"/>
                </a:cxn>
                <a:cxn ang="0">
                  <a:pos x="67" y="26"/>
                </a:cxn>
                <a:cxn ang="0">
                  <a:pos x="73" y="35"/>
                </a:cxn>
                <a:cxn ang="0">
                  <a:pos x="75" y="45"/>
                </a:cxn>
                <a:cxn ang="0">
                  <a:pos x="76" y="54"/>
                </a:cxn>
                <a:cxn ang="0">
                  <a:pos x="75" y="63"/>
                </a:cxn>
                <a:cxn ang="0">
                  <a:pos x="73" y="74"/>
                </a:cxn>
                <a:cxn ang="0">
                  <a:pos x="67" y="83"/>
                </a:cxn>
                <a:cxn ang="0">
                  <a:pos x="58" y="90"/>
                </a:cxn>
                <a:cxn ang="0">
                  <a:pos x="46" y="93"/>
                </a:cxn>
                <a:cxn ang="0">
                  <a:pos x="34" y="90"/>
                </a:cxn>
                <a:cxn ang="0">
                  <a:pos x="25" y="83"/>
                </a:cxn>
                <a:cxn ang="0">
                  <a:pos x="21" y="74"/>
                </a:cxn>
                <a:cxn ang="0">
                  <a:pos x="18" y="63"/>
                </a:cxn>
                <a:cxn ang="0">
                  <a:pos x="18" y="54"/>
                </a:cxn>
                <a:cxn ang="0">
                  <a:pos x="0" y="54"/>
                </a:cxn>
                <a:cxn ang="0">
                  <a:pos x="1" y="69"/>
                </a:cxn>
                <a:cxn ang="0">
                  <a:pos x="7" y="84"/>
                </a:cxn>
                <a:cxn ang="0">
                  <a:pos x="16" y="96"/>
                </a:cxn>
                <a:cxn ang="0">
                  <a:pos x="30" y="104"/>
                </a:cxn>
                <a:cxn ang="0">
                  <a:pos x="46" y="107"/>
                </a:cxn>
                <a:cxn ang="0">
                  <a:pos x="64" y="104"/>
                </a:cxn>
                <a:cxn ang="0">
                  <a:pos x="76" y="96"/>
                </a:cxn>
                <a:cxn ang="0">
                  <a:pos x="87" y="84"/>
                </a:cxn>
                <a:cxn ang="0">
                  <a:pos x="91" y="69"/>
                </a:cxn>
                <a:cxn ang="0">
                  <a:pos x="93" y="54"/>
                </a:cxn>
                <a:cxn ang="0">
                  <a:pos x="91" y="38"/>
                </a:cxn>
                <a:cxn ang="0">
                  <a:pos x="87" y="24"/>
                </a:cxn>
                <a:cxn ang="0">
                  <a:pos x="76" y="12"/>
                </a:cxn>
                <a:cxn ang="0">
                  <a:pos x="64" y="3"/>
                </a:cxn>
                <a:cxn ang="0">
                  <a:pos x="46" y="0"/>
                </a:cxn>
                <a:cxn ang="0">
                  <a:pos x="30" y="3"/>
                </a:cxn>
                <a:cxn ang="0">
                  <a:pos x="16" y="12"/>
                </a:cxn>
                <a:cxn ang="0">
                  <a:pos x="7" y="24"/>
                </a:cxn>
                <a:cxn ang="0">
                  <a:pos x="1" y="38"/>
                </a:cxn>
                <a:cxn ang="0">
                  <a:pos x="0" y="54"/>
                </a:cxn>
              </a:cxnLst>
              <a:rect l="0" t="0" r="r" b="b"/>
              <a:pathLst>
                <a:path w="93" h="107">
                  <a:moveTo>
                    <a:pt x="18" y="54"/>
                  </a:moveTo>
                  <a:lnTo>
                    <a:pt x="18" y="45"/>
                  </a:lnTo>
                  <a:lnTo>
                    <a:pt x="21" y="35"/>
                  </a:lnTo>
                  <a:lnTo>
                    <a:pt x="25" y="26"/>
                  </a:lnTo>
                  <a:lnTo>
                    <a:pt x="34" y="18"/>
                  </a:lnTo>
                  <a:lnTo>
                    <a:pt x="46" y="15"/>
                  </a:lnTo>
                  <a:lnTo>
                    <a:pt x="58" y="18"/>
                  </a:lnTo>
                  <a:lnTo>
                    <a:pt x="67" y="26"/>
                  </a:lnTo>
                  <a:lnTo>
                    <a:pt x="73" y="35"/>
                  </a:lnTo>
                  <a:lnTo>
                    <a:pt x="75" y="45"/>
                  </a:lnTo>
                  <a:lnTo>
                    <a:pt x="76" y="54"/>
                  </a:lnTo>
                  <a:lnTo>
                    <a:pt x="75" y="63"/>
                  </a:lnTo>
                  <a:lnTo>
                    <a:pt x="73" y="74"/>
                  </a:lnTo>
                  <a:lnTo>
                    <a:pt x="67" y="83"/>
                  </a:lnTo>
                  <a:lnTo>
                    <a:pt x="58" y="90"/>
                  </a:lnTo>
                  <a:lnTo>
                    <a:pt x="46" y="93"/>
                  </a:lnTo>
                  <a:lnTo>
                    <a:pt x="34" y="90"/>
                  </a:lnTo>
                  <a:lnTo>
                    <a:pt x="25" y="83"/>
                  </a:lnTo>
                  <a:lnTo>
                    <a:pt x="21" y="74"/>
                  </a:lnTo>
                  <a:lnTo>
                    <a:pt x="18" y="63"/>
                  </a:lnTo>
                  <a:lnTo>
                    <a:pt x="18" y="54"/>
                  </a:lnTo>
                  <a:close/>
                  <a:moveTo>
                    <a:pt x="0" y="54"/>
                  </a:moveTo>
                  <a:lnTo>
                    <a:pt x="1" y="69"/>
                  </a:lnTo>
                  <a:lnTo>
                    <a:pt x="7" y="84"/>
                  </a:lnTo>
                  <a:lnTo>
                    <a:pt x="16" y="96"/>
                  </a:lnTo>
                  <a:lnTo>
                    <a:pt x="30" y="104"/>
                  </a:lnTo>
                  <a:lnTo>
                    <a:pt x="46" y="107"/>
                  </a:lnTo>
                  <a:lnTo>
                    <a:pt x="64" y="104"/>
                  </a:lnTo>
                  <a:lnTo>
                    <a:pt x="76" y="96"/>
                  </a:lnTo>
                  <a:lnTo>
                    <a:pt x="87" y="84"/>
                  </a:lnTo>
                  <a:lnTo>
                    <a:pt x="91" y="69"/>
                  </a:lnTo>
                  <a:lnTo>
                    <a:pt x="93" y="54"/>
                  </a:lnTo>
                  <a:lnTo>
                    <a:pt x="91" y="38"/>
                  </a:lnTo>
                  <a:lnTo>
                    <a:pt x="87" y="24"/>
                  </a:lnTo>
                  <a:lnTo>
                    <a:pt x="76" y="12"/>
                  </a:lnTo>
                  <a:lnTo>
                    <a:pt x="64" y="3"/>
                  </a:lnTo>
                  <a:lnTo>
                    <a:pt x="46" y="0"/>
                  </a:lnTo>
                  <a:lnTo>
                    <a:pt x="30" y="3"/>
                  </a:lnTo>
                  <a:lnTo>
                    <a:pt x="16" y="12"/>
                  </a:lnTo>
                  <a:lnTo>
                    <a:pt x="7" y="24"/>
                  </a:lnTo>
                  <a:lnTo>
                    <a:pt x="1" y="38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1" name="Freeform 34"/>
            <p:cNvSpPr>
              <a:spLocks/>
            </p:cNvSpPr>
            <p:nvPr/>
          </p:nvSpPr>
          <p:spPr bwMode="auto">
            <a:xfrm>
              <a:off x="2058" y="1836"/>
              <a:ext cx="54" cy="68"/>
            </a:xfrm>
            <a:custGeom>
              <a:avLst/>
              <a:gdLst/>
              <a:ahLst/>
              <a:cxnLst>
                <a:cxn ang="0">
                  <a:pos x="82" y="105"/>
                </a:cxn>
                <a:cxn ang="0">
                  <a:pos x="66" y="105"/>
                </a:cxn>
                <a:cxn ang="0">
                  <a:pos x="66" y="42"/>
                </a:cxn>
                <a:cxn ang="0">
                  <a:pos x="64" y="30"/>
                </a:cxn>
                <a:cxn ang="0">
                  <a:pos x="61" y="23"/>
                </a:cxn>
                <a:cxn ang="0">
                  <a:pos x="54" y="18"/>
                </a:cxn>
                <a:cxn ang="0">
                  <a:pos x="43" y="15"/>
                </a:cxn>
                <a:cxn ang="0">
                  <a:pos x="37" y="17"/>
                </a:cxn>
                <a:cxn ang="0">
                  <a:pos x="30" y="20"/>
                </a:cxn>
                <a:cxn ang="0">
                  <a:pos x="24" y="26"/>
                </a:cxn>
                <a:cxn ang="0">
                  <a:pos x="19" y="36"/>
                </a:cxn>
                <a:cxn ang="0">
                  <a:pos x="16" y="50"/>
                </a:cxn>
                <a:cxn ang="0">
                  <a:pos x="16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6" y="3"/>
                </a:cxn>
                <a:cxn ang="0">
                  <a:pos x="16" y="18"/>
                </a:cxn>
                <a:cxn ang="0">
                  <a:pos x="16" y="18"/>
                </a:cxn>
                <a:cxn ang="0">
                  <a:pos x="21" y="12"/>
                </a:cxn>
                <a:cxn ang="0">
                  <a:pos x="27" y="8"/>
                </a:cxn>
                <a:cxn ang="0">
                  <a:pos x="36" y="3"/>
                </a:cxn>
                <a:cxn ang="0">
                  <a:pos x="46" y="0"/>
                </a:cxn>
                <a:cxn ang="0">
                  <a:pos x="57" y="2"/>
                </a:cxn>
                <a:cxn ang="0">
                  <a:pos x="66" y="5"/>
                </a:cxn>
                <a:cxn ang="0">
                  <a:pos x="75" y="11"/>
                </a:cxn>
                <a:cxn ang="0">
                  <a:pos x="79" y="21"/>
                </a:cxn>
                <a:cxn ang="0">
                  <a:pos x="82" y="36"/>
                </a:cxn>
                <a:cxn ang="0">
                  <a:pos x="82" y="105"/>
                </a:cxn>
              </a:cxnLst>
              <a:rect l="0" t="0" r="r" b="b"/>
              <a:pathLst>
                <a:path w="82" h="105">
                  <a:moveTo>
                    <a:pt x="82" y="105"/>
                  </a:moveTo>
                  <a:lnTo>
                    <a:pt x="66" y="105"/>
                  </a:lnTo>
                  <a:lnTo>
                    <a:pt x="66" y="42"/>
                  </a:lnTo>
                  <a:lnTo>
                    <a:pt x="64" y="30"/>
                  </a:lnTo>
                  <a:lnTo>
                    <a:pt x="61" y="23"/>
                  </a:lnTo>
                  <a:lnTo>
                    <a:pt x="54" y="18"/>
                  </a:lnTo>
                  <a:lnTo>
                    <a:pt x="43" y="15"/>
                  </a:lnTo>
                  <a:lnTo>
                    <a:pt x="37" y="17"/>
                  </a:lnTo>
                  <a:lnTo>
                    <a:pt x="30" y="20"/>
                  </a:lnTo>
                  <a:lnTo>
                    <a:pt x="24" y="26"/>
                  </a:lnTo>
                  <a:lnTo>
                    <a:pt x="19" y="36"/>
                  </a:lnTo>
                  <a:lnTo>
                    <a:pt x="16" y="50"/>
                  </a:lnTo>
                  <a:lnTo>
                    <a:pt x="16" y="105"/>
                  </a:lnTo>
                  <a:lnTo>
                    <a:pt x="0" y="105"/>
                  </a:lnTo>
                  <a:lnTo>
                    <a:pt x="0" y="3"/>
                  </a:lnTo>
                  <a:lnTo>
                    <a:pt x="16" y="3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21" y="12"/>
                  </a:lnTo>
                  <a:lnTo>
                    <a:pt x="27" y="8"/>
                  </a:lnTo>
                  <a:lnTo>
                    <a:pt x="36" y="3"/>
                  </a:lnTo>
                  <a:lnTo>
                    <a:pt x="46" y="0"/>
                  </a:lnTo>
                  <a:lnTo>
                    <a:pt x="57" y="2"/>
                  </a:lnTo>
                  <a:lnTo>
                    <a:pt x="66" y="5"/>
                  </a:lnTo>
                  <a:lnTo>
                    <a:pt x="75" y="11"/>
                  </a:lnTo>
                  <a:lnTo>
                    <a:pt x="79" y="21"/>
                  </a:lnTo>
                  <a:lnTo>
                    <a:pt x="82" y="36"/>
                  </a:lnTo>
                  <a:lnTo>
                    <a:pt x="82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2" name="Freeform 35"/>
            <p:cNvSpPr>
              <a:spLocks noEditPoints="1"/>
            </p:cNvSpPr>
            <p:nvPr/>
          </p:nvSpPr>
          <p:spPr bwMode="auto">
            <a:xfrm>
              <a:off x="2164" y="1815"/>
              <a:ext cx="11" cy="90"/>
            </a:xfrm>
            <a:custGeom>
              <a:avLst/>
              <a:gdLst/>
              <a:ahLst/>
              <a:cxnLst>
                <a:cxn ang="0">
                  <a:pos x="17" y="139"/>
                </a:cxn>
                <a:cxn ang="0">
                  <a:pos x="0" y="139"/>
                </a:cxn>
                <a:cxn ang="0">
                  <a:pos x="0" y="37"/>
                </a:cxn>
                <a:cxn ang="0">
                  <a:pos x="17" y="37"/>
                </a:cxn>
                <a:cxn ang="0">
                  <a:pos x="17" y="139"/>
                </a:cxn>
                <a:cxn ang="0">
                  <a:pos x="0" y="19"/>
                </a:cxn>
                <a:cxn ang="0">
                  <a:pos x="0" y="0"/>
                </a:cxn>
                <a:cxn ang="0">
                  <a:pos x="17" y="0"/>
                </a:cxn>
                <a:cxn ang="0">
                  <a:pos x="17" y="19"/>
                </a:cxn>
                <a:cxn ang="0">
                  <a:pos x="0" y="19"/>
                </a:cxn>
              </a:cxnLst>
              <a:rect l="0" t="0" r="r" b="b"/>
              <a:pathLst>
                <a:path w="17" h="139">
                  <a:moveTo>
                    <a:pt x="17" y="139"/>
                  </a:moveTo>
                  <a:lnTo>
                    <a:pt x="0" y="139"/>
                  </a:lnTo>
                  <a:lnTo>
                    <a:pt x="0" y="37"/>
                  </a:lnTo>
                  <a:lnTo>
                    <a:pt x="17" y="37"/>
                  </a:lnTo>
                  <a:lnTo>
                    <a:pt x="17" y="139"/>
                  </a:lnTo>
                  <a:close/>
                  <a:moveTo>
                    <a:pt x="0" y="19"/>
                  </a:moveTo>
                  <a:lnTo>
                    <a:pt x="0" y="0"/>
                  </a:lnTo>
                  <a:lnTo>
                    <a:pt x="17" y="0"/>
                  </a:lnTo>
                  <a:lnTo>
                    <a:pt x="17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3" name="Freeform 36"/>
            <p:cNvSpPr>
              <a:spLocks/>
            </p:cNvSpPr>
            <p:nvPr/>
          </p:nvSpPr>
          <p:spPr bwMode="auto">
            <a:xfrm>
              <a:off x="2193" y="1836"/>
              <a:ext cx="54" cy="68"/>
            </a:xfrm>
            <a:custGeom>
              <a:avLst/>
              <a:gdLst/>
              <a:ahLst/>
              <a:cxnLst>
                <a:cxn ang="0">
                  <a:pos x="82" y="105"/>
                </a:cxn>
                <a:cxn ang="0">
                  <a:pos x="66" y="105"/>
                </a:cxn>
                <a:cxn ang="0">
                  <a:pos x="66" y="42"/>
                </a:cxn>
                <a:cxn ang="0">
                  <a:pos x="64" y="30"/>
                </a:cxn>
                <a:cxn ang="0">
                  <a:pos x="60" y="23"/>
                </a:cxn>
                <a:cxn ang="0">
                  <a:pos x="54" y="18"/>
                </a:cxn>
                <a:cxn ang="0">
                  <a:pos x="43" y="15"/>
                </a:cxn>
                <a:cxn ang="0">
                  <a:pos x="37" y="17"/>
                </a:cxn>
                <a:cxn ang="0">
                  <a:pos x="30" y="20"/>
                </a:cxn>
                <a:cxn ang="0">
                  <a:pos x="24" y="26"/>
                </a:cxn>
                <a:cxn ang="0">
                  <a:pos x="19" y="36"/>
                </a:cxn>
                <a:cxn ang="0">
                  <a:pos x="16" y="50"/>
                </a:cxn>
                <a:cxn ang="0">
                  <a:pos x="16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6" y="3"/>
                </a:cxn>
                <a:cxn ang="0">
                  <a:pos x="16" y="18"/>
                </a:cxn>
                <a:cxn ang="0">
                  <a:pos x="16" y="18"/>
                </a:cxn>
                <a:cxn ang="0">
                  <a:pos x="21" y="12"/>
                </a:cxn>
                <a:cxn ang="0">
                  <a:pos x="27" y="8"/>
                </a:cxn>
                <a:cxn ang="0">
                  <a:pos x="36" y="3"/>
                </a:cxn>
                <a:cxn ang="0">
                  <a:pos x="46" y="0"/>
                </a:cxn>
                <a:cxn ang="0">
                  <a:pos x="57" y="2"/>
                </a:cxn>
                <a:cxn ang="0">
                  <a:pos x="66" y="5"/>
                </a:cxn>
                <a:cxn ang="0">
                  <a:pos x="75" y="11"/>
                </a:cxn>
                <a:cxn ang="0">
                  <a:pos x="79" y="21"/>
                </a:cxn>
                <a:cxn ang="0">
                  <a:pos x="82" y="36"/>
                </a:cxn>
                <a:cxn ang="0">
                  <a:pos x="82" y="105"/>
                </a:cxn>
              </a:cxnLst>
              <a:rect l="0" t="0" r="r" b="b"/>
              <a:pathLst>
                <a:path w="82" h="105">
                  <a:moveTo>
                    <a:pt x="82" y="105"/>
                  </a:moveTo>
                  <a:lnTo>
                    <a:pt x="66" y="105"/>
                  </a:lnTo>
                  <a:lnTo>
                    <a:pt x="66" y="42"/>
                  </a:lnTo>
                  <a:lnTo>
                    <a:pt x="64" y="30"/>
                  </a:lnTo>
                  <a:lnTo>
                    <a:pt x="60" y="23"/>
                  </a:lnTo>
                  <a:lnTo>
                    <a:pt x="54" y="18"/>
                  </a:lnTo>
                  <a:lnTo>
                    <a:pt x="43" y="15"/>
                  </a:lnTo>
                  <a:lnTo>
                    <a:pt x="37" y="17"/>
                  </a:lnTo>
                  <a:lnTo>
                    <a:pt x="30" y="20"/>
                  </a:lnTo>
                  <a:lnTo>
                    <a:pt x="24" y="26"/>
                  </a:lnTo>
                  <a:lnTo>
                    <a:pt x="19" y="36"/>
                  </a:lnTo>
                  <a:lnTo>
                    <a:pt x="16" y="50"/>
                  </a:lnTo>
                  <a:lnTo>
                    <a:pt x="16" y="105"/>
                  </a:lnTo>
                  <a:lnTo>
                    <a:pt x="0" y="105"/>
                  </a:lnTo>
                  <a:lnTo>
                    <a:pt x="0" y="3"/>
                  </a:lnTo>
                  <a:lnTo>
                    <a:pt x="16" y="3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21" y="12"/>
                  </a:lnTo>
                  <a:lnTo>
                    <a:pt x="27" y="8"/>
                  </a:lnTo>
                  <a:lnTo>
                    <a:pt x="36" y="3"/>
                  </a:lnTo>
                  <a:lnTo>
                    <a:pt x="46" y="0"/>
                  </a:lnTo>
                  <a:lnTo>
                    <a:pt x="57" y="2"/>
                  </a:lnTo>
                  <a:lnTo>
                    <a:pt x="66" y="5"/>
                  </a:lnTo>
                  <a:lnTo>
                    <a:pt x="75" y="11"/>
                  </a:lnTo>
                  <a:lnTo>
                    <a:pt x="79" y="21"/>
                  </a:lnTo>
                  <a:lnTo>
                    <a:pt x="82" y="36"/>
                  </a:lnTo>
                  <a:lnTo>
                    <a:pt x="82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4" name="Freeform 37"/>
            <p:cNvSpPr>
              <a:spLocks/>
            </p:cNvSpPr>
            <p:nvPr/>
          </p:nvSpPr>
          <p:spPr bwMode="auto">
            <a:xfrm>
              <a:off x="2257" y="1821"/>
              <a:ext cx="30" cy="85"/>
            </a:xfrm>
            <a:custGeom>
              <a:avLst/>
              <a:gdLst/>
              <a:ahLst/>
              <a:cxnLst>
                <a:cxn ang="0">
                  <a:pos x="30" y="43"/>
                </a:cxn>
                <a:cxn ang="0">
                  <a:pos x="30" y="108"/>
                </a:cxn>
                <a:cxn ang="0">
                  <a:pos x="31" y="112"/>
                </a:cxn>
                <a:cxn ang="0">
                  <a:pos x="31" y="114"/>
                </a:cxn>
                <a:cxn ang="0">
                  <a:pos x="34" y="115"/>
                </a:cxn>
                <a:cxn ang="0">
                  <a:pos x="36" y="117"/>
                </a:cxn>
                <a:cxn ang="0">
                  <a:pos x="39" y="117"/>
                </a:cxn>
                <a:cxn ang="0">
                  <a:pos x="40" y="117"/>
                </a:cxn>
                <a:cxn ang="0">
                  <a:pos x="46" y="117"/>
                </a:cxn>
                <a:cxn ang="0">
                  <a:pos x="46" y="130"/>
                </a:cxn>
                <a:cxn ang="0">
                  <a:pos x="40" y="130"/>
                </a:cxn>
                <a:cxn ang="0">
                  <a:pos x="36" y="130"/>
                </a:cxn>
                <a:cxn ang="0">
                  <a:pos x="34" y="132"/>
                </a:cxn>
                <a:cxn ang="0">
                  <a:pos x="27" y="130"/>
                </a:cxn>
                <a:cxn ang="0">
                  <a:pos x="22" y="129"/>
                </a:cxn>
                <a:cxn ang="0">
                  <a:pos x="18" y="126"/>
                </a:cxn>
                <a:cxn ang="0">
                  <a:pos x="16" y="123"/>
                </a:cxn>
                <a:cxn ang="0">
                  <a:pos x="15" y="120"/>
                </a:cxn>
                <a:cxn ang="0">
                  <a:pos x="13" y="114"/>
                </a:cxn>
                <a:cxn ang="0">
                  <a:pos x="13" y="109"/>
                </a:cxn>
                <a:cxn ang="0">
                  <a:pos x="13" y="43"/>
                </a:cxn>
                <a:cxn ang="0">
                  <a:pos x="0" y="43"/>
                </a:cxn>
                <a:cxn ang="0">
                  <a:pos x="0" y="28"/>
                </a:cxn>
                <a:cxn ang="0">
                  <a:pos x="13" y="28"/>
                </a:cxn>
                <a:cxn ang="0">
                  <a:pos x="13" y="0"/>
                </a:cxn>
                <a:cxn ang="0">
                  <a:pos x="30" y="0"/>
                </a:cxn>
                <a:cxn ang="0">
                  <a:pos x="30" y="28"/>
                </a:cxn>
                <a:cxn ang="0">
                  <a:pos x="46" y="28"/>
                </a:cxn>
                <a:cxn ang="0">
                  <a:pos x="46" y="43"/>
                </a:cxn>
                <a:cxn ang="0">
                  <a:pos x="30" y="43"/>
                </a:cxn>
              </a:cxnLst>
              <a:rect l="0" t="0" r="r" b="b"/>
              <a:pathLst>
                <a:path w="46" h="132">
                  <a:moveTo>
                    <a:pt x="30" y="43"/>
                  </a:moveTo>
                  <a:lnTo>
                    <a:pt x="30" y="108"/>
                  </a:lnTo>
                  <a:lnTo>
                    <a:pt x="31" y="112"/>
                  </a:lnTo>
                  <a:lnTo>
                    <a:pt x="31" y="114"/>
                  </a:lnTo>
                  <a:lnTo>
                    <a:pt x="34" y="115"/>
                  </a:lnTo>
                  <a:lnTo>
                    <a:pt x="36" y="117"/>
                  </a:lnTo>
                  <a:lnTo>
                    <a:pt x="39" y="117"/>
                  </a:lnTo>
                  <a:lnTo>
                    <a:pt x="40" y="117"/>
                  </a:lnTo>
                  <a:lnTo>
                    <a:pt x="46" y="117"/>
                  </a:lnTo>
                  <a:lnTo>
                    <a:pt x="46" y="130"/>
                  </a:lnTo>
                  <a:lnTo>
                    <a:pt x="40" y="130"/>
                  </a:lnTo>
                  <a:lnTo>
                    <a:pt x="36" y="130"/>
                  </a:lnTo>
                  <a:lnTo>
                    <a:pt x="34" y="132"/>
                  </a:lnTo>
                  <a:lnTo>
                    <a:pt x="27" y="130"/>
                  </a:lnTo>
                  <a:lnTo>
                    <a:pt x="22" y="129"/>
                  </a:lnTo>
                  <a:lnTo>
                    <a:pt x="18" y="126"/>
                  </a:lnTo>
                  <a:lnTo>
                    <a:pt x="16" y="123"/>
                  </a:lnTo>
                  <a:lnTo>
                    <a:pt x="15" y="120"/>
                  </a:lnTo>
                  <a:lnTo>
                    <a:pt x="13" y="114"/>
                  </a:lnTo>
                  <a:lnTo>
                    <a:pt x="13" y="109"/>
                  </a:lnTo>
                  <a:lnTo>
                    <a:pt x="13" y="43"/>
                  </a:lnTo>
                  <a:lnTo>
                    <a:pt x="0" y="43"/>
                  </a:lnTo>
                  <a:lnTo>
                    <a:pt x="0" y="28"/>
                  </a:lnTo>
                  <a:lnTo>
                    <a:pt x="13" y="28"/>
                  </a:lnTo>
                  <a:lnTo>
                    <a:pt x="13" y="0"/>
                  </a:lnTo>
                  <a:lnTo>
                    <a:pt x="30" y="0"/>
                  </a:lnTo>
                  <a:lnTo>
                    <a:pt x="30" y="28"/>
                  </a:lnTo>
                  <a:lnTo>
                    <a:pt x="46" y="28"/>
                  </a:lnTo>
                  <a:lnTo>
                    <a:pt x="46" y="43"/>
                  </a:lnTo>
                  <a:lnTo>
                    <a:pt x="30" y="4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5" name="Freeform 38"/>
            <p:cNvSpPr>
              <a:spLocks noEditPoints="1"/>
            </p:cNvSpPr>
            <p:nvPr/>
          </p:nvSpPr>
          <p:spPr bwMode="auto">
            <a:xfrm>
              <a:off x="2296" y="1836"/>
              <a:ext cx="60" cy="70"/>
            </a:xfrm>
            <a:custGeom>
              <a:avLst/>
              <a:gdLst/>
              <a:ahLst/>
              <a:cxnLst>
                <a:cxn ang="0">
                  <a:pos x="20" y="47"/>
                </a:cxn>
                <a:cxn ang="0">
                  <a:pos x="23" y="32"/>
                </a:cxn>
                <a:cxn ang="0">
                  <a:pos x="33" y="20"/>
                </a:cxn>
                <a:cxn ang="0">
                  <a:pos x="47" y="15"/>
                </a:cxn>
                <a:cxn ang="0">
                  <a:pos x="60" y="18"/>
                </a:cxn>
                <a:cxn ang="0">
                  <a:pos x="69" y="26"/>
                </a:cxn>
                <a:cxn ang="0">
                  <a:pos x="74" y="35"/>
                </a:cxn>
                <a:cxn ang="0">
                  <a:pos x="75" y="47"/>
                </a:cxn>
                <a:cxn ang="0">
                  <a:pos x="20" y="47"/>
                </a:cxn>
                <a:cxn ang="0">
                  <a:pos x="75" y="72"/>
                </a:cxn>
                <a:cxn ang="0">
                  <a:pos x="72" y="80"/>
                </a:cxn>
                <a:cxn ang="0">
                  <a:pos x="68" y="86"/>
                </a:cxn>
                <a:cxn ang="0">
                  <a:pos x="59" y="90"/>
                </a:cxn>
                <a:cxn ang="0">
                  <a:pos x="48" y="93"/>
                </a:cxn>
                <a:cxn ang="0">
                  <a:pos x="36" y="90"/>
                </a:cxn>
                <a:cxn ang="0">
                  <a:pos x="27" y="84"/>
                </a:cxn>
                <a:cxn ang="0">
                  <a:pos x="21" y="74"/>
                </a:cxn>
                <a:cxn ang="0">
                  <a:pos x="20" y="60"/>
                </a:cxn>
                <a:cxn ang="0">
                  <a:pos x="93" y="60"/>
                </a:cxn>
                <a:cxn ang="0">
                  <a:pos x="92" y="39"/>
                </a:cxn>
                <a:cxn ang="0">
                  <a:pos x="86" y="23"/>
                </a:cxn>
                <a:cxn ang="0">
                  <a:pos x="78" y="11"/>
                </a:cxn>
                <a:cxn ang="0">
                  <a:pos x="65" y="3"/>
                </a:cxn>
                <a:cxn ang="0">
                  <a:pos x="50" y="0"/>
                </a:cxn>
                <a:cxn ang="0">
                  <a:pos x="32" y="3"/>
                </a:cxn>
                <a:cxn ang="0">
                  <a:pos x="18" y="11"/>
                </a:cxn>
                <a:cxn ang="0">
                  <a:pos x="8" y="24"/>
                </a:cxn>
                <a:cxn ang="0">
                  <a:pos x="3" y="39"/>
                </a:cxn>
                <a:cxn ang="0">
                  <a:pos x="0" y="57"/>
                </a:cxn>
                <a:cxn ang="0">
                  <a:pos x="3" y="74"/>
                </a:cxn>
                <a:cxn ang="0">
                  <a:pos x="9" y="87"/>
                </a:cxn>
                <a:cxn ang="0">
                  <a:pos x="18" y="98"/>
                </a:cxn>
                <a:cxn ang="0">
                  <a:pos x="30" y="105"/>
                </a:cxn>
                <a:cxn ang="0">
                  <a:pos x="47" y="108"/>
                </a:cxn>
                <a:cxn ang="0">
                  <a:pos x="60" y="107"/>
                </a:cxn>
                <a:cxn ang="0">
                  <a:pos x="68" y="104"/>
                </a:cxn>
                <a:cxn ang="0">
                  <a:pos x="74" y="101"/>
                </a:cxn>
                <a:cxn ang="0">
                  <a:pos x="84" y="90"/>
                </a:cxn>
                <a:cxn ang="0">
                  <a:pos x="90" y="80"/>
                </a:cxn>
                <a:cxn ang="0">
                  <a:pos x="92" y="72"/>
                </a:cxn>
                <a:cxn ang="0">
                  <a:pos x="75" y="72"/>
                </a:cxn>
              </a:cxnLst>
              <a:rect l="0" t="0" r="r" b="b"/>
              <a:pathLst>
                <a:path w="93" h="108">
                  <a:moveTo>
                    <a:pt x="20" y="47"/>
                  </a:moveTo>
                  <a:lnTo>
                    <a:pt x="23" y="32"/>
                  </a:lnTo>
                  <a:lnTo>
                    <a:pt x="33" y="20"/>
                  </a:lnTo>
                  <a:lnTo>
                    <a:pt x="47" y="15"/>
                  </a:lnTo>
                  <a:lnTo>
                    <a:pt x="60" y="18"/>
                  </a:lnTo>
                  <a:lnTo>
                    <a:pt x="69" y="26"/>
                  </a:lnTo>
                  <a:lnTo>
                    <a:pt x="74" y="35"/>
                  </a:lnTo>
                  <a:lnTo>
                    <a:pt x="75" y="47"/>
                  </a:lnTo>
                  <a:lnTo>
                    <a:pt x="20" y="47"/>
                  </a:lnTo>
                  <a:close/>
                  <a:moveTo>
                    <a:pt x="75" y="72"/>
                  </a:moveTo>
                  <a:lnTo>
                    <a:pt x="72" y="80"/>
                  </a:lnTo>
                  <a:lnTo>
                    <a:pt x="68" y="86"/>
                  </a:lnTo>
                  <a:lnTo>
                    <a:pt x="59" y="90"/>
                  </a:lnTo>
                  <a:lnTo>
                    <a:pt x="48" y="93"/>
                  </a:lnTo>
                  <a:lnTo>
                    <a:pt x="36" y="90"/>
                  </a:lnTo>
                  <a:lnTo>
                    <a:pt x="27" y="84"/>
                  </a:lnTo>
                  <a:lnTo>
                    <a:pt x="21" y="74"/>
                  </a:lnTo>
                  <a:lnTo>
                    <a:pt x="20" y="60"/>
                  </a:lnTo>
                  <a:lnTo>
                    <a:pt x="93" y="60"/>
                  </a:lnTo>
                  <a:lnTo>
                    <a:pt x="92" y="39"/>
                  </a:lnTo>
                  <a:lnTo>
                    <a:pt x="86" y="23"/>
                  </a:lnTo>
                  <a:lnTo>
                    <a:pt x="78" y="11"/>
                  </a:lnTo>
                  <a:lnTo>
                    <a:pt x="65" y="3"/>
                  </a:lnTo>
                  <a:lnTo>
                    <a:pt x="50" y="0"/>
                  </a:lnTo>
                  <a:lnTo>
                    <a:pt x="32" y="3"/>
                  </a:lnTo>
                  <a:lnTo>
                    <a:pt x="18" y="11"/>
                  </a:lnTo>
                  <a:lnTo>
                    <a:pt x="8" y="24"/>
                  </a:lnTo>
                  <a:lnTo>
                    <a:pt x="3" y="39"/>
                  </a:lnTo>
                  <a:lnTo>
                    <a:pt x="0" y="57"/>
                  </a:lnTo>
                  <a:lnTo>
                    <a:pt x="3" y="74"/>
                  </a:lnTo>
                  <a:lnTo>
                    <a:pt x="9" y="87"/>
                  </a:lnTo>
                  <a:lnTo>
                    <a:pt x="18" y="98"/>
                  </a:lnTo>
                  <a:lnTo>
                    <a:pt x="30" y="105"/>
                  </a:lnTo>
                  <a:lnTo>
                    <a:pt x="47" y="108"/>
                  </a:lnTo>
                  <a:lnTo>
                    <a:pt x="60" y="107"/>
                  </a:lnTo>
                  <a:lnTo>
                    <a:pt x="68" y="104"/>
                  </a:lnTo>
                  <a:lnTo>
                    <a:pt x="74" y="101"/>
                  </a:lnTo>
                  <a:lnTo>
                    <a:pt x="84" y="90"/>
                  </a:lnTo>
                  <a:lnTo>
                    <a:pt x="90" y="80"/>
                  </a:lnTo>
                  <a:lnTo>
                    <a:pt x="92" y="72"/>
                  </a:lnTo>
                  <a:lnTo>
                    <a:pt x="75" y="7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6" name="Freeform 39"/>
            <p:cNvSpPr>
              <a:spLocks/>
            </p:cNvSpPr>
            <p:nvPr/>
          </p:nvSpPr>
          <p:spPr bwMode="auto">
            <a:xfrm>
              <a:off x="2371" y="1836"/>
              <a:ext cx="31" cy="68"/>
            </a:xfrm>
            <a:custGeom>
              <a:avLst/>
              <a:gdLst/>
              <a:ahLst/>
              <a:cxnLst>
                <a:cxn ang="0">
                  <a:pos x="17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5" y="3"/>
                </a:cxn>
                <a:cxn ang="0">
                  <a:pos x="15" y="20"/>
                </a:cxn>
                <a:cxn ang="0">
                  <a:pos x="17" y="20"/>
                </a:cxn>
                <a:cxn ang="0">
                  <a:pos x="24" y="9"/>
                </a:cxn>
                <a:cxn ang="0">
                  <a:pos x="33" y="3"/>
                </a:cxn>
                <a:cxn ang="0">
                  <a:pos x="45" y="0"/>
                </a:cxn>
                <a:cxn ang="0">
                  <a:pos x="47" y="0"/>
                </a:cxn>
                <a:cxn ang="0">
                  <a:pos x="48" y="2"/>
                </a:cxn>
                <a:cxn ang="0">
                  <a:pos x="48" y="18"/>
                </a:cxn>
                <a:cxn ang="0">
                  <a:pos x="42" y="18"/>
                </a:cxn>
                <a:cxn ang="0">
                  <a:pos x="32" y="21"/>
                </a:cxn>
                <a:cxn ang="0">
                  <a:pos x="24" y="27"/>
                </a:cxn>
                <a:cxn ang="0">
                  <a:pos x="18" y="35"/>
                </a:cxn>
                <a:cxn ang="0">
                  <a:pos x="17" y="45"/>
                </a:cxn>
                <a:cxn ang="0">
                  <a:pos x="17" y="105"/>
                </a:cxn>
              </a:cxnLst>
              <a:rect l="0" t="0" r="r" b="b"/>
              <a:pathLst>
                <a:path w="48" h="105">
                  <a:moveTo>
                    <a:pt x="17" y="105"/>
                  </a:moveTo>
                  <a:lnTo>
                    <a:pt x="0" y="105"/>
                  </a:lnTo>
                  <a:lnTo>
                    <a:pt x="0" y="3"/>
                  </a:lnTo>
                  <a:lnTo>
                    <a:pt x="15" y="3"/>
                  </a:lnTo>
                  <a:lnTo>
                    <a:pt x="15" y="20"/>
                  </a:lnTo>
                  <a:lnTo>
                    <a:pt x="17" y="20"/>
                  </a:lnTo>
                  <a:lnTo>
                    <a:pt x="24" y="9"/>
                  </a:lnTo>
                  <a:lnTo>
                    <a:pt x="33" y="3"/>
                  </a:lnTo>
                  <a:lnTo>
                    <a:pt x="45" y="0"/>
                  </a:lnTo>
                  <a:lnTo>
                    <a:pt x="47" y="0"/>
                  </a:lnTo>
                  <a:lnTo>
                    <a:pt x="48" y="2"/>
                  </a:lnTo>
                  <a:lnTo>
                    <a:pt x="48" y="18"/>
                  </a:lnTo>
                  <a:lnTo>
                    <a:pt x="42" y="18"/>
                  </a:lnTo>
                  <a:lnTo>
                    <a:pt x="32" y="21"/>
                  </a:lnTo>
                  <a:lnTo>
                    <a:pt x="24" y="27"/>
                  </a:lnTo>
                  <a:lnTo>
                    <a:pt x="18" y="35"/>
                  </a:lnTo>
                  <a:lnTo>
                    <a:pt x="17" y="45"/>
                  </a:lnTo>
                  <a:lnTo>
                    <a:pt x="17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7" name="Freeform 40"/>
            <p:cNvSpPr>
              <a:spLocks/>
            </p:cNvSpPr>
            <p:nvPr/>
          </p:nvSpPr>
          <p:spPr bwMode="auto">
            <a:xfrm>
              <a:off x="2415" y="1836"/>
              <a:ext cx="53" cy="68"/>
            </a:xfrm>
            <a:custGeom>
              <a:avLst/>
              <a:gdLst/>
              <a:ahLst/>
              <a:cxnLst>
                <a:cxn ang="0">
                  <a:pos x="82" y="105"/>
                </a:cxn>
                <a:cxn ang="0">
                  <a:pos x="64" y="105"/>
                </a:cxn>
                <a:cxn ang="0">
                  <a:pos x="64" y="42"/>
                </a:cxn>
                <a:cxn ang="0">
                  <a:pos x="64" y="30"/>
                </a:cxn>
                <a:cxn ang="0">
                  <a:pos x="60" y="23"/>
                </a:cxn>
                <a:cxn ang="0">
                  <a:pos x="54" y="18"/>
                </a:cxn>
                <a:cxn ang="0">
                  <a:pos x="43" y="15"/>
                </a:cxn>
                <a:cxn ang="0">
                  <a:pos x="37" y="17"/>
                </a:cxn>
                <a:cxn ang="0">
                  <a:pos x="30" y="20"/>
                </a:cxn>
                <a:cxn ang="0">
                  <a:pos x="24" y="26"/>
                </a:cxn>
                <a:cxn ang="0">
                  <a:pos x="18" y="36"/>
                </a:cxn>
                <a:cxn ang="0">
                  <a:pos x="16" y="50"/>
                </a:cxn>
                <a:cxn ang="0">
                  <a:pos x="16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6" y="3"/>
                </a:cxn>
                <a:cxn ang="0">
                  <a:pos x="16" y="18"/>
                </a:cxn>
                <a:cxn ang="0">
                  <a:pos x="16" y="18"/>
                </a:cxn>
                <a:cxn ang="0">
                  <a:pos x="19" y="12"/>
                </a:cxn>
                <a:cxn ang="0">
                  <a:pos x="27" y="8"/>
                </a:cxn>
                <a:cxn ang="0">
                  <a:pos x="34" y="3"/>
                </a:cxn>
                <a:cxn ang="0">
                  <a:pos x="46" y="0"/>
                </a:cxn>
                <a:cxn ang="0">
                  <a:pos x="57" y="2"/>
                </a:cxn>
                <a:cxn ang="0">
                  <a:pos x="66" y="5"/>
                </a:cxn>
                <a:cxn ang="0">
                  <a:pos x="73" y="11"/>
                </a:cxn>
                <a:cxn ang="0">
                  <a:pos x="79" y="21"/>
                </a:cxn>
                <a:cxn ang="0">
                  <a:pos x="82" y="36"/>
                </a:cxn>
                <a:cxn ang="0">
                  <a:pos x="82" y="105"/>
                </a:cxn>
              </a:cxnLst>
              <a:rect l="0" t="0" r="r" b="b"/>
              <a:pathLst>
                <a:path w="82" h="105">
                  <a:moveTo>
                    <a:pt x="82" y="105"/>
                  </a:moveTo>
                  <a:lnTo>
                    <a:pt x="64" y="105"/>
                  </a:lnTo>
                  <a:lnTo>
                    <a:pt x="64" y="42"/>
                  </a:lnTo>
                  <a:lnTo>
                    <a:pt x="64" y="30"/>
                  </a:lnTo>
                  <a:lnTo>
                    <a:pt x="60" y="23"/>
                  </a:lnTo>
                  <a:lnTo>
                    <a:pt x="54" y="18"/>
                  </a:lnTo>
                  <a:lnTo>
                    <a:pt x="43" y="15"/>
                  </a:lnTo>
                  <a:lnTo>
                    <a:pt x="37" y="17"/>
                  </a:lnTo>
                  <a:lnTo>
                    <a:pt x="30" y="20"/>
                  </a:lnTo>
                  <a:lnTo>
                    <a:pt x="24" y="26"/>
                  </a:lnTo>
                  <a:lnTo>
                    <a:pt x="18" y="36"/>
                  </a:lnTo>
                  <a:lnTo>
                    <a:pt x="16" y="50"/>
                  </a:lnTo>
                  <a:lnTo>
                    <a:pt x="16" y="105"/>
                  </a:lnTo>
                  <a:lnTo>
                    <a:pt x="0" y="105"/>
                  </a:lnTo>
                  <a:lnTo>
                    <a:pt x="0" y="3"/>
                  </a:lnTo>
                  <a:lnTo>
                    <a:pt x="16" y="3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9" y="12"/>
                  </a:lnTo>
                  <a:lnTo>
                    <a:pt x="27" y="8"/>
                  </a:lnTo>
                  <a:lnTo>
                    <a:pt x="34" y="3"/>
                  </a:lnTo>
                  <a:lnTo>
                    <a:pt x="46" y="0"/>
                  </a:lnTo>
                  <a:lnTo>
                    <a:pt x="57" y="2"/>
                  </a:lnTo>
                  <a:lnTo>
                    <a:pt x="66" y="5"/>
                  </a:lnTo>
                  <a:lnTo>
                    <a:pt x="73" y="11"/>
                  </a:lnTo>
                  <a:lnTo>
                    <a:pt x="79" y="21"/>
                  </a:lnTo>
                  <a:lnTo>
                    <a:pt x="82" y="36"/>
                  </a:lnTo>
                  <a:lnTo>
                    <a:pt x="82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8" name="Freeform 41"/>
            <p:cNvSpPr>
              <a:spLocks noEditPoints="1"/>
            </p:cNvSpPr>
            <p:nvPr/>
          </p:nvSpPr>
          <p:spPr bwMode="auto">
            <a:xfrm>
              <a:off x="2481" y="1836"/>
              <a:ext cx="62" cy="70"/>
            </a:xfrm>
            <a:custGeom>
              <a:avLst/>
              <a:gdLst/>
              <a:ahLst/>
              <a:cxnLst>
                <a:cxn ang="0">
                  <a:pos x="66" y="80"/>
                </a:cxn>
                <a:cxn ang="0">
                  <a:pos x="48" y="92"/>
                </a:cxn>
                <a:cxn ang="0">
                  <a:pos x="31" y="93"/>
                </a:cxn>
                <a:cxn ang="0">
                  <a:pos x="22" y="89"/>
                </a:cxn>
                <a:cxn ang="0">
                  <a:pos x="18" y="81"/>
                </a:cxn>
                <a:cxn ang="0">
                  <a:pos x="19" y="71"/>
                </a:cxn>
                <a:cxn ang="0">
                  <a:pos x="24" y="65"/>
                </a:cxn>
                <a:cxn ang="0">
                  <a:pos x="31" y="60"/>
                </a:cxn>
                <a:cxn ang="0">
                  <a:pos x="40" y="59"/>
                </a:cxn>
                <a:cxn ang="0">
                  <a:pos x="61" y="56"/>
                </a:cxn>
                <a:cxn ang="0">
                  <a:pos x="67" y="53"/>
                </a:cxn>
                <a:cxn ang="0">
                  <a:pos x="21" y="35"/>
                </a:cxn>
                <a:cxn ang="0">
                  <a:pos x="22" y="27"/>
                </a:cxn>
                <a:cxn ang="0">
                  <a:pos x="25" y="21"/>
                </a:cxn>
                <a:cxn ang="0">
                  <a:pos x="33" y="17"/>
                </a:cxn>
                <a:cxn ang="0">
                  <a:pos x="45" y="15"/>
                </a:cxn>
                <a:cxn ang="0">
                  <a:pos x="58" y="17"/>
                </a:cxn>
                <a:cxn ang="0">
                  <a:pos x="66" y="23"/>
                </a:cxn>
                <a:cxn ang="0">
                  <a:pos x="69" y="32"/>
                </a:cxn>
                <a:cxn ang="0">
                  <a:pos x="67" y="39"/>
                </a:cxn>
                <a:cxn ang="0">
                  <a:pos x="63" y="42"/>
                </a:cxn>
                <a:cxn ang="0">
                  <a:pos x="60" y="44"/>
                </a:cxn>
                <a:cxn ang="0">
                  <a:pos x="18" y="50"/>
                </a:cxn>
                <a:cxn ang="0">
                  <a:pos x="3" y="65"/>
                </a:cxn>
                <a:cxn ang="0">
                  <a:pos x="0" y="78"/>
                </a:cxn>
                <a:cxn ang="0">
                  <a:pos x="9" y="99"/>
                </a:cxn>
                <a:cxn ang="0">
                  <a:pos x="33" y="108"/>
                </a:cxn>
                <a:cxn ang="0">
                  <a:pos x="55" y="102"/>
                </a:cxn>
                <a:cxn ang="0">
                  <a:pos x="69" y="92"/>
                </a:cxn>
                <a:cxn ang="0">
                  <a:pos x="70" y="98"/>
                </a:cxn>
                <a:cxn ang="0">
                  <a:pos x="73" y="104"/>
                </a:cxn>
                <a:cxn ang="0">
                  <a:pos x="81" y="107"/>
                </a:cxn>
                <a:cxn ang="0">
                  <a:pos x="90" y="107"/>
                </a:cxn>
                <a:cxn ang="0">
                  <a:pos x="96" y="105"/>
                </a:cxn>
                <a:cxn ang="0">
                  <a:pos x="93" y="93"/>
                </a:cxn>
                <a:cxn ang="0">
                  <a:pos x="88" y="93"/>
                </a:cxn>
                <a:cxn ang="0">
                  <a:pos x="85" y="90"/>
                </a:cxn>
                <a:cxn ang="0">
                  <a:pos x="85" y="29"/>
                </a:cxn>
                <a:cxn ang="0">
                  <a:pos x="76" y="11"/>
                </a:cxn>
                <a:cxn ang="0">
                  <a:pos x="61" y="2"/>
                </a:cxn>
                <a:cxn ang="0">
                  <a:pos x="48" y="0"/>
                </a:cxn>
                <a:cxn ang="0">
                  <a:pos x="18" y="8"/>
                </a:cxn>
                <a:cxn ang="0">
                  <a:pos x="6" y="35"/>
                </a:cxn>
              </a:cxnLst>
              <a:rect l="0" t="0" r="r" b="b"/>
              <a:pathLst>
                <a:path w="96" h="108">
                  <a:moveTo>
                    <a:pt x="67" y="69"/>
                  </a:moveTo>
                  <a:lnTo>
                    <a:pt x="66" y="80"/>
                  </a:lnTo>
                  <a:lnTo>
                    <a:pt x="58" y="87"/>
                  </a:lnTo>
                  <a:lnTo>
                    <a:pt x="48" y="92"/>
                  </a:lnTo>
                  <a:lnTo>
                    <a:pt x="36" y="93"/>
                  </a:lnTo>
                  <a:lnTo>
                    <a:pt x="31" y="93"/>
                  </a:lnTo>
                  <a:lnTo>
                    <a:pt x="25" y="92"/>
                  </a:lnTo>
                  <a:lnTo>
                    <a:pt x="22" y="89"/>
                  </a:lnTo>
                  <a:lnTo>
                    <a:pt x="19" y="86"/>
                  </a:lnTo>
                  <a:lnTo>
                    <a:pt x="18" y="81"/>
                  </a:lnTo>
                  <a:lnTo>
                    <a:pt x="18" y="75"/>
                  </a:lnTo>
                  <a:lnTo>
                    <a:pt x="19" y="71"/>
                  </a:lnTo>
                  <a:lnTo>
                    <a:pt x="21" y="68"/>
                  </a:lnTo>
                  <a:lnTo>
                    <a:pt x="24" y="65"/>
                  </a:lnTo>
                  <a:lnTo>
                    <a:pt x="28" y="62"/>
                  </a:lnTo>
                  <a:lnTo>
                    <a:pt x="31" y="60"/>
                  </a:lnTo>
                  <a:lnTo>
                    <a:pt x="36" y="60"/>
                  </a:lnTo>
                  <a:lnTo>
                    <a:pt x="40" y="59"/>
                  </a:lnTo>
                  <a:lnTo>
                    <a:pt x="52" y="57"/>
                  </a:lnTo>
                  <a:lnTo>
                    <a:pt x="61" y="56"/>
                  </a:lnTo>
                  <a:lnTo>
                    <a:pt x="66" y="54"/>
                  </a:lnTo>
                  <a:lnTo>
                    <a:pt x="67" y="53"/>
                  </a:lnTo>
                  <a:lnTo>
                    <a:pt x="67" y="69"/>
                  </a:lnTo>
                  <a:close/>
                  <a:moveTo>
                    <a:pt x="21" y="35"/>
                  </a:moveTo>
                  <a:lnTo>
                    <a:pt x="22" y="32"/>
                  </a:lnTo>
                  <a:lnTo>
                    <a:pt x="22" y="27"/>
                  </a:lnTo>
                  <a:lnTo>
                    <a:pt x="24" y="24"/>
                  </a:lnTo>
                  <a:lnTo>
                    <a:pt x="25" y="21"/>
                  </a:lnTo>
                  <a:lnTo>
                    <a:pt x="28" y="18"/>
                  </a:lnTo>
                  <a:lnTo>
                    <a:pt x="33" y="17"/>
                  </a:lnTo>
                  <a:lnTo>
                    <a:pt x="37" y="15"/>
                  </a:lnTo>
                  <a:lnTo>
                    <a:pt x="45" y="15"/>
                  </a:lnTo>
                  <a:lnTo>
                    <a:pt x="52" y="15"/>
                  </a:lnTo>
                  <a:lnTo>
                    <a:pt x="58" y="17"/>
                  </a:lnTo>
                  <a:lnTo>
                    <a:pt x="63" y="18"/>
                  </a:lnTo>
                  <a:lnTo>
                    <a:pt x="66" y="23"/>
                  </a:lnTo>
                  <a:lnTo>
                    <a:pt x="67" y="26"/>
                  </a:lnTo>
                  <a:lnTo>
                    <a:pt x="69" y="32"/>
                  </a:lnTo>
                  <a:lnTo>
                    <a:pt x="67" y="36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3" y="42"/>
                  </a:lnTo>
                  <a:lnTo>
                    <a:pt x="61" y="42"/>
                  </a:lnTo>
                  <a:lnTo>
                    <a:pt x="60" y="44"/>
                  </a:lnTo>
                  <a:lnTo>
                    <a:pt x="31" y="47"/>
                  </a:lnTo>
                  <a:lnTo>
                    <a:pt x="18" y="50"/>
                  </a:lnTo>
                  <a:lnTo>
                    <a:pt x="9" y="57"/>
                  </a:lnTo>
                  <a:lnTo>
                    <a:pt x="3" y="65"/>
                  </a:lnTo>
                  <a:lnTo>
                    <a:pt x="1" y="72"/>
                  </a:lnTo>
                  <a:lnTo>
                    <a:pt x="0" y="78"/>
                  </a:lnTo>
                  <a:lnTo>
                    <a:pt x="3" y="90"/>
                  </a:lnTo>
                  <a:lnTo>
                    <a:pt x="9" y="99"/>
                  </a:lnTo>
                  <a:lnTo>
                    <a:pt x="19" y="105"/>
                  </a:lnTo>
                  <a:lnTo>
                    <a:pt x="33" y="108"/>
                  </a:lnTo>
                  <a:lnTo>
                    <a:pt x="45" y="107"/>
                  </a:lnTo>
                  <a:lnTo>
                    <a:pt x="55" y="102"/>
                  </a:lnTo>
                  <a:lnTo>
                    <a:pt x="63" y="96"/>
                  </a:lnTo>
                  <a:lnTo>
                    <a:pt x="69" y="92"/>
                  </a:lnTo>
                  <a:lnTo>
                    <a:pt x="69" y="95"/>
                  </a:lnTo>
                  <a:lnTo>
                    <a:pt x="70" y="98"/>
                  </a:lnTo>
                  <a:lnTo>
                    <a:pt x="72" y="101"/>
                  </a:lnTo>
                  <a:lnTo>
                    <a:pt x="73" y="104"/>
                  </a:lnTo>
                  <a:lnTo>
                    <a:pt x="76" y="105"/>
                  </a:lnTo>
                  <a:lnTo>
                    <a:pt x="81" y="107"/>
                  </a:lnTo>
                  <a:lnTo>
                    <a:pt x="87" y="107"/>
                  </a:lnTo>
                  <a:lnTo>
                    <a:pt x="90" y="107"/>
                  </a:lnTo>
                  <a:lnTo>
                    <a:pt x="93" y="105"/>
                  </a:lnTo>
                  <a:lnTo>
                    <a:pt x="96" y="105"/>
                  </a:lnTo>
                  <a:lnTo>
                    <a:pt x="96" y="92"/>
                  </a:lnTo>
                  <a:lnTo>
                    <a:pt x="93" y="93"/>
                  </a:lnTo>
                  <a:lnTo>
                    <a:pt x="90" y="93"/>
                  </a:lnTo>
                  <a:lnTo>
                    <a:pt x="88" y="93"/>
                  </a:lnTo>
                  <a:lnTo>
                    <a:pt x="87" y="92"/>
                  </a:lnTo>
                  <a:lnTo>
                    <a:pt x="85" y="90"/>
                  </a:lnTo>
                  <a:lnTo>
                    <a:pt x="85" y="87"/>
                  </a:lnTo>
                  <a:lnTo>
                    <a:pt x="85" y="29"/>
                  </a:lnTo>
                  <a:lnTo>
                    <a:pt x="82" y="18"/>
                  </a:lnTo>
                  <a:lnTo>
                    <a:pt x="76" y="11"/>
                  </a:lnTo>
                  <a:lnTo>
                    <a:pt x="69" y="5"/>
                  </a:lnTo>
                  <a:lnTo>
                    <a:pt x="61" y="2"/>
                  </a:lnTo>
                  <a:lnTo>
                    <a:pt x="52" y="0"/>
                  </a:lnTo>
                  <a:lnTo>
                    <a:pt x="48" y="0"/>
                  </a:lnTo>
                  <a:lnTo>
                    <a:pt x="30" y="2"/>
                  </a:lnTo>
                  <a:lnTo>
                    <a:pt x="18" y="8"/>
                  </a:lnTo>
                  <a:lnTo>
                    <a:pt x="9" y="18"/>
                  </a:lnTo>
                  <a:lnTo>
                    <a:pt x="6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9" name="Freeform 42"/>
            <p:cNvSpPr>
              <a:spLocks/>
            </p:cNvSpPr>
            <p:nvPr/>
          </p:nvSpPr>
          <p:spPr bwMode="auto">
            <a:xfrm>
              <a:off x="2548" y="1821"/>
              <a:ext cx="30" cy="85"/>
            </a:xfrm>
            <a:custGeom>
              <a:avLst/>
              <a:gdLst/>
              <a:ahLst/>
              <a:cxnLst>
                <a:cxn ang="0">
                  <a:pos x="30" y="43"/>
                </a:cxn>
                <a:cxn ang="0">
                  <a:pos x="30" y="108"/>
                </a:cxn>
                <a:cxn ang="0">
                  <a:pos x="31" y="112"/>
                </a:cxn>
                <a:cxn ang="0">
                  <a:pos x="33" y="114"/>
                </a:cxn>
                <a:cxn ang="0">
                  <a:pos x="34" y="115"/>
                </a:cxn>
                <a:cxn ang="0">
                  <a:pos x="36" y="117"/>
                </a:cxn>
                <a:cxn ang="0">
                  <a:pos x="39" y="117"/>
                </a:cxn>
                <a:cxn ang="0">
                  <a:pos x="40" y="117"/>
                </a:cxn>
                <a:cxn ang="0">
                  <a:pos x="46" y="117"/>
                </a:cxn>
                <a:cxn ang="0">
                  <a:pos x="46" y="130"/>
                </a:cxn>
                <a:cxn ang="0">
                  <a:pos x="40" y="130"/>
                </a:cxn>
                <a:cxn ang="0">
                  <a:pos x="37" y="130"/>
                </a:cxn>
                <a:cxn ang="0">
                  <a:pos x="34" y="132"/>
                </a:cxn>
                <a:cxn ang="0">
                  <a:pos x="27" y="130"/>
                </a:cxn>
                <a:cxn ang="0">
                  <a:pos x="22" y="129"/>
                </a:cxn>
                <a:cxn ang="0">
                  <a:pos x="19" y="126"/>
                </a:cxn>
                <a:cxn ang="0">
                  <a:pos x="16" y="123"/>
                </a:cxn>
                <a:cxn ang="0">
                  <a:pos x="15" y="120"/>
                </a:cxn>
                <a:cxn ang="0">
                  <a:pos x="13" y="114"/>
                </a:cxn>
                <a:cxn ang="0">
                  <a:pos x="13" y="109"/>
                </a:cxn>
                <a:cxn ang="0">
                  <a:pos x="13" y="43"/>
                </a:cxn>
                <a:cxn ang="0">
                  <a:pos x="0" y="43"/>
                </a:cxn>
                <a:cxn ang="0">
                  <a:pos x="0" y="28"/>
                </a:cxn>
                <a:cxn ang="0">
                  <a:pos x="13" y="28"/>
                </a:cxn>
                <a:cxn ang="0">
                  <a:pos x="13" y="0"/>
                </a:cxn>
                <a:cxn ang="0">
                  <a:pos x="30" y="0"/>
                </a:cxn>
                <a:cxn ang="0">
                  <a:pos x="30" y="28"/>
                </a:cxn>
                <a:cxn ang="0">
                  <a:pos x="46" y="28"/>
                </a:cxn>
                <a:cxn ang="0">
                  <a:pos x="46" y="43"/>
                </a:cxn>
                <a:cxn ang="0">
                  <a:pos x="30" y="43"/>
                </a:cxn>
              </a:cxnLst>
              <a:rect l="0" t="0" r="r" b="b"/>
              <a:pathLst>
                <a:path w="46" h="132">
                  <a:moveTo>
                    <a:pt x="30" y="43"/>
                  </a:moveTo>
                  <a:lnTo>
                    <a:pt x="30" y="108"/>
                  </a:lnTo>
                  <a:lnTo>
                    <a:pt x="31" y="112"/>
                  </a:lnTo>
                  <a:lnTo>
                    <a:pt x="33" y="114"/>
                  </a:lnTo>
                  <a:lnTo>
                    <a:pt x="34" y="115"/>
                  </a:lnTo>
                  <a:lnTo>
                    <a:pt x="36" y="117"/>
                  </a:lnTo>
                  <a:lnTo>
                    <a:pt x="39" y="117"/>
                  </a:lnTo>
                  <a:lnTo>
                    <a:pt x="40" y="117"/>
                  </a:lnTo>
                  <a:lnTo>
                    <a:pt x="46" y="117"/>
                  </a:lnTo>
                  <a:lnTo>
                    <a:pt x="46" y="130"/>
                  </a:lnTo>
                  <a:lnTo>
                    <a:pt x="40" y="130"/>
                  </a:lnTo>
                  <a:lnTo>
                    <a:pt x="37" y="130"/>
                  </a:lnTo>
                  <a:lnTo>
                    <a:pt x="34" y="132"/>
                  </a:lnTo>
                  <a:lnTo>
                    <a:pt x="27" y="130"/>
                  </a:lnTo>
                  <a:lnTo>
                    <a:pt x="22" y="129"/>
                  </a:lnTo>
                  <a:lnTo>
                    <a:pt x="19" y="126"/>
                  </a:lnTo>
                  <a:lnTo>
                    <a:pt x="16" y="123"/>
                  </a:lnTo>
                  <a:lnTo>
                    <a:pt x="15" y="120"/>
                  </a:lnTo>
                  <a:lnTo>
                    <a:pt x="13" y="114"/>
                  </a:lnTo>
                  <a:lnTo>
                    <a:pt x="13" y="109"/>
                  </a:lnTo>
                  <a:lnTo>
                    <a:pt x="13" y="43"/>
                  </a:lnTo>
                  <a:lnTo>
                    <a:pt x="0" y="43"/>
                  </a:lnTo>
                  <a:lnTo>
                    <a:pt x="0" y="28"/>
                  </a:lnTo>
                  <a:lnTo>
                    <a:pt x="13" y="28"/>
                  </a:lnTo>
                  <a:lnTo>
                    <a:pt x="13" y="0"/>
                  </a:lnTo>
                  <a:lnTo>
                    <a:pt x="30" y="0"/>
                  </a:lnTo>
                  <a:lnTo>
                    <a:pt x="30" y="28"/>
                  </a:lnTo>
                  <a:lnTo>
                    <a:pt x="46" y="28"/>
                  </a:lnTo>
                  <a:lnTo>
                    <a:pt x="46" y="43"/>
                  </a:lnTo>
                  <a:lnTo>
                    <a:pt x="30" y="4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" name="Freeform 43"/>
            <p:cNvSpPr>
              <a:spLocks noEditPoints="1"/>
            </p:cNvSpPr>
            <p:nvPr/>
          </p:nvSpPr>
          <p:spPr bwMode="auto">
            <a:xfrm>
              <a:off x="2590" y="1815"/>
              <a:ext cx="12" cy="90"/>
            </a:xfrm>
            <a:custGeom>
              <a:avLst/>
              <a:gdLst/>
              <a:ahLst/>
              <a:cxnLst>
                <a:cxn ang="0">
                  <a:pos x="18" y="139"/>
                </a:cxn>
                <a:cxn ang="0">
                  <a:pos x="0" y="139"/>
                </a:cxn>
                <a:cxn ang="0">
                  <a:pos x="0" y="37"/>
                </a:cxn>
                <a:cxn ang="0">
                  <a:pos x="18" y="37"/>
                </a:cxn>
                <a:cxn ang="0">
                  <a:pos x="18" y="139"/>
                </a:cxn>
                <a:cxn ang="0">
                  <a:pos x="0" y="19"/>
                </a:cxn>
                <a:cxn ang="0">
                  <a:pos x="0" y="0"/>
                </a:cxn>
                <a:cxn ang="0">
                  <a:pos x="18" y="0"/>
                </a:cxn>
                <a:cxn ang="0">
                  <a:pos x="18" y="19"/>
                </a:cxn>
                <a:cxn ang="0">
                  <a:pos x="0" y="19"/>
                </a:cxn>
              </a:cxnLst>
              <a:rect l="0" t="0" r="r" b="b"/>
              <a:pathLst>
                <a:path w="18" h="139">
                  <a:moveTo>
                    <a:pt x="18" y="139"/>
                  </a:moveTo>
                  <a:lnTo>
                    <a:pt x="0" y="139"/>
                  </a:lnTo>
                  <a:lnTo>
                    <a:pt x="0" y="37"/>
                  </a:lnTo>
                  <a:lnTo>
                    <a:pt x="18" y="37"/>
                  </a:lnTo>
                  <a:lnTo>
                    <a:pt x="18" y="139"/>
                  </a:lnTo>
                  <a:close/>
                  <a:moveTo>
                    <a:pt x="0" y="19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18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1" name="Freeform 44"/>
            <p:cNvSpPr>
              <a:spLocks noEditPoints="1"/>
            </p:cNvSpPr>
            <p:nvPr/>
          </p:nvSpPr>
          <p:spPr bwMode="auto">
            <a:xfrm>
              <a:off x="2616" y="1836"/>
              <a:ext cx="61" cy="69"/>
            </a:xfrm>
            <a:custGeom>
              <a:avLst/>
              <a:gdLst/>
              <a:ahLst/>
              <a:cxnLst>
                <a:cxn ang="0">
                  <a:pos x="18" y="54"/>
                </a:cxn>
                <a:cxn ang="0">
                  <a:pos x="18" y="45"/>
                </a:cxn>
                <a:cxn ang="0">
                  <a:pos x="21" y="35"/>
                </a:cxn>
                <a:cxn ang="0">
                  <a:pos x="27" y="26"/>
                </a:cxn>
                <a:cxn ang="0">
                  <a:pos x="34" y="18"/>
                </a:cxn>
                <a:cxn ang="0">
                  <a:pos x="48" y="15"/>
                </a:cxn>
                <a:cxn ang="0">
                  <a:pos x="60" y="18"/>
                </a:cxn>
                <a:cxn ang="0">
                  <a:pos x="69" y="26"/>
                </a:cxn>
                <a:cxn ang="0">
                  <a:pos x="73" y="35"/>
                </a:cxn>
                <a:cxn ang="0">
                  <a:pos x="76" y="45"/>
                </a:cxn>
                <a:cxn ang="0">
                  <a:pos x="76" y="54"/>
                </a:cxn>
                <a:cxn ang="0">
                  <a:pos x="76" y="63"/>
                </a:cxn>
                <a:cxn ang="0">
                  <a:pos x="73" y="74"/>
                </a:cxn>
                <a:cxn ang="0">
                  <a:pos x="69" y="83"/>
                </a:cxn>
                <a:cxn ang="0">
                  <a:pos x="60" y="90"/>
                </a:cxn>
                <a:cxn ang="0">
                  <a:pos x="48" y="93"/>
                </a:cxn>
                <a:cxn ang="0">
                  <a:pos x="34" y="90"/>
                </a:cxn>
                <a:cxn ang="0">
                  <a:pos x="27" y="83"/>
                </a:cxn>
                <a:cxn ang="0">
                  <a:pos x="21" y="74"/>
                </a:cxn>
                <a:cxn ang="0">
                  <a:pos x="18" y="63"/>
                </a:cxn>
                <a:cxn ang="0">
                  <a:pos x="18" y="54"/>
                </a:cxn>
                <a:cxn ang="0">
                  <a:pos x="0" y="54"/>
                </a:cxn>
                <a:cxn ang="0">
                  <a:pos x="1" y="69"/>
                </a:cxn>
                <a:cxn ang="0">
                  <a:pos x="7" y="84"/>
                </a:cxn>
                <a:cxn ang="0">
                  <a:pos x="16" y="96"/>
                </a:cxn>
                <a:cxn ang="0">
                  <a:pos x="30" y="104"/>
                </a:cxn>
                <a:cxn ang="0">
                  <a:pos x="48" y="107"/>
                </a:cxn>
                <a:cxn ang="0">
                  <a:pos x="64" y="104"/>
                </a:cxn>
                <a:cxn ang="0">
                  <a:pos x="78" y="96"/>
                </a:cxn>
                <a:cxn ang="0">
                  <a:pos x="87" y="84"/>
                </a:cxn>
                <a:cxn ang="0">
                  <a:pos x="93" y="69"/>
                </a:cxn>
                <a:cxn ang="0">
                  <a:pos x="94" y="54"/>
                </a:cxn>
                <a:cxn ang="0">
                  <a:pos x="93" y="38"/>
                </a:cxn>
                <a:cxn ang="0">
                  <a:pos x="87" y="24"/>
                </a:cxn>
                <a:cxn ang="0">
                  <a:pos x="78" y="12"/>
                </a:cxn>
                <a:cxn ang="0">
                  <a:pos x="64" y="3"/>
                </a:cxn>
                <a:cxn ang="0">
                  <a:pos x="48" y="0"/>
                </a:cxn>
                <a:cxn ang="0">
                  <a:pos x="30" y="3"/>
                </a:cxn>
                <a:cxn ang="0">
                  <a:pos x="16" y="12"/>
                </a:cxn>
                <a:cxn ang="0">
                  <a:pos x="7" y="24"/>
                </a:cxn>
                <a:cxn ang="0">
                  <a:pos x="1" y="38"/>
                </a:cxn>
                <a:cxn ang="0">
                  <a:pos x="0" y="54"/>
                </a:cxn>
              </a:cxnLst>
              <a:rect l="0" t="0" r="r" b="b"/>
              <a:pathLst>
                <a:path w="94" h="107">
                  <a:moveTo>
                    <a:pt x="18" y="54"/>
                  </a:moveTo>
                  <a:lnTo>
                    <a:pt x="18" y="45"/>
                  </a:lnTo>
                  <a:lnTo>
                    <a:pt x="21" y="35"/>
                  </a:lnTo>
                  <a:lnTo>
                    <a:pt x="27" y="26"/>
                  </a:lnTo>
                  <a:lnTo>
                    <a:pt x="34" y="18"/>
                  </a:lnTo>
                  <a:lnTo>
                    <a:pt x="48" y="15"/>
                  </a:lnTo>
                  <a:lnTo>
                    <a:pt x="60" y="18"/>
                  </a:lnTo>
                  <a:lnTo>
                    <a:pt x="69" y="26"/>
                  </a:lnTo>
                  <a:lnTo>
                    <a:pt x="73" y="35"/>
                  </a:lnTo>
                  <a:lnTo>
                    <a:pt x="76" y="45"/>
                  </a:lnTo>
                  <a:lnTo>
                    <a:pt x="76" y="54"/>
                  </a:lnTo>
                  <a:lnTo>
                    <a:pt x="76" y="63"/>
                  </a:lnTo>
                  <a:lnTo>
                    <a:pt x="73" y="74"/>
                  </a:lnTo>
                  <a:lnTo>
                    <a:pt x="69" y="83"/>
                  </a:lnTo>
                  <a:lnTo>
                    <a:pt x="60" y="90"/>
                  </a:lnTo>
                  <a:lnTo>
                    <a:pt x="48" y="93"/>
                  </a:lnTo>
                  <a:lnTo>
                    <a:pt x="34" y="90"/>
                  </a:lnTo>
                  <a:lnTo>
                    <a:pt x="27" y="83"/>
                  </a:lnTo>
                  <a:lnTo>
                    <a:pt x="21" y="74"/>
                  </a:lnTo>
                  <a:lnTo>
                    <a:pt x="18" y="63"/>
                  </a:lnTo>
                  <a:lnTo>
                    <a:pt x="18" y="54"/>
                  </a:lnTo>
                  <a:close/>
                  <a:moveTo>
                    <a:pt x="0" y="54"/>
                  </a:moveTo>
                  <a:lnTo>
                    <a:pt x="1" y="69"/>
                  </a:lnTo>
                  <a:lnTo>
                    <a:pt x="7" y="84"/>
                  </a:lnTo>
                  <a:lnTo>
                    <a:pt x="16" y="96"/>
                  </a:lnTo>
                  <a:lnTo>
                    <a:pt x="30" y="104"/>
                  </a:lnTo>
                  <a:lnTo>
                    <a:pt x="48" y="107"/>
                  </a:lnTo>
                  <a:lnTo>
                    <a:pt x="64" y="104"/>
                  </a:lnTo>
                  <a:lnTo>
                    <a:pt x="78" y="96"/>
                  </a:lnTo>
                  <a:lnTo>
                    <a:pt x="87" y="84"/>
                  </a:lnTo>
                  <a:lnTo>
                    <a:pt x="93" y="69"/>
                  </a:lnTo>
                  <a:lnTo>
                    <a:pt x="94" y="54"/>
                  </a:lnTo>
                  <a:lnTo>
                    <a:pt x="93" y="38"/>
                  </a:lnTo>
                  <a:lnTo>
                    <a:pt x="87" y="24"/>
                  </a:lnTo>
                  <a:lnTo>
                    <a:pt x="78" y="12"/>
                  </a:lnTo>
                  <a:lnTo>
                    <a:pt x="64" y="3"/>
                  </a:lnTo>
                  <a:lnTo>
                    <a:pt x="48" y="0"/>
                  </a:lnTo>
                  <a:lnTo>
                    <a:pt x="30" y="3"/>
                  </a:lnTo>
                  <a:lnTo>
                    <a:pt x="16" y="12"/>
                  </a:lnTo>
                  <a:lnTo>
                    <a:pt x="7" y="24"/>
                  </a:lnTo>
                  <a:lnTo>
                    <a:pt x="1" y="38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2" name="Freeform 45"/>
            <p:cNvSpPr>
              <a:spLocks/>
            </p:cNvSpPr>
            <p:nvPr/>
          </p:nvSpPr>
          <p:spPr bwMode="auto">
            <a:xfrm>
              <a:off x="2689" y="1836"/>
              <a:ext cx="54" cy="68"/>
            </a:xfrm>
            <a:custGeom>
              <a:avLst/>
              <a:gdLst/>
              <a:ahLst/>
              <a:cxnLst>
                <a:cxn ang="0">
                  <a:pos x="82" y="105"/>
                </a:cxn>
                <a:cxn ang="0">
                  <a:pos x="66" y="105"/>
                </a:cxn>
                <a:cxn ang="0">
                  <a:pos x="66" y="42"/>
                </a:cxn>
                <a:cxn ang="0">
                  <a:pos x="64" y="30"/>
                </a:cxn>
                <a:cxn ang="0">
                  <a:pos x="61" y="23"/>
                </a:cxn>
                <a:cxn ang="0">
                  <a:pos x="55" y="18"/>
                </a:cxn>
                <a:cxn ang="0">
                  <a:pos x="45" y="15"/>
                </a:cxn>
                <a:cxn ang="0">
                  <a:pos x="37" y="17"/>
                </a:cxn>
                <a:cxn ang="0">
                  <a:pos x="31" y="20"/>
                </a:cxn>
                <a:cxn ang="0">
                  <a:pos x="24" y="26"/>
                </a:cxn>
                <a:cxn ang="0">
                  <a:pos x="19" y="36"/>
                </a:cxn>
                <a:cxn ang="0">
                  <a:pos x="18" y="50"/>
                </a:cxn>
                <a:cxn ang="0">
                  <a:pos x="18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6" y="3"/>
                </a:cxn>
                <a:cxn ang="0">
                  <a:pos x="16" y="18"/>
                </a:cxn>
                <a:cxn ang="0">
                  <a:pos x="16" y="18"/>
                </a:cxn>
                <a:cxn ang="0">
                  <a:pos x="21" y="12"/>
                </a:cxn>
                <a:cxn ang="0">
                  <a:pos x="27" y="8"/>
                </a:cxn>
                <a:cxn ang="0">
                  <a:pos x="36" y="3"/>
                </a:cxn>
                <a:cxn ang="0">
                  <a:pos x="48" y="0"/>
                </a:cxn>
                <a:cxn ang="0">
                  <a:pos x="57" y="2"/>
                </a:cxn>
                <a:cxn ang="0">
                  <a:pos x="67" y="5"/>
                </a:cxn>
                <a:cxn ang="0">
                  <a:pos x="75" y="11"/>
                </a:cxn>
                <a:cxn ang="0">
                  <a:pos x="81" y="21"/>
                </a:cxn>
                <a:cxn ang="0">
                  <a:pos x="82" y="36"/>
                </a:cxn>
                <a:cxn ang="0">
                  <a:pos x="82" y="105"/>
                </a:cxn>
              </a:cxnLst>
              <a:rect l="0" t="0" r="r" b="b"/>
              <a:pathLst>
                <a:path w="82" h="105">
                  <a:moveTo>
                    <a:pt x="82" y="105"/>
                  </a:moveTo>
                  <a:lnTo>
                    <a:pt x="66" y="105"/>
                  </a:lnTo>
                  <a:lnTo>
                    <a:pt x="66" y="42"/>
                  </a:lnTo>
                  <a:lnTo>
                    <a:pt x="64" y="30"/>
                  </a:lnTo>
                  <a:lnTo>
                    <a:pt x="61" y="23"/>
                  </a:lnTo>
                  <a:lnTo>
                    <a:pt x="55" y="18"/>
                  </a:lnTo>
                  <a:lnTo>
                    <a:pt x="45" y="15"/>
                  </a:lnTo>
                  <a:lnTo>
                    <a:pt x="37" y="17"/>
                  </a:lnTo>
                  <a:lnTo>
                    <a:pt x="31" y="20"/>
                  </a:lnTo>
                  <a:lnTo>
                    <a:pt x="24" y="26"/>
                  </a:lnTo>
                  <a:lnTo>
                    <a:pt x="19" y="36"/>
                  </a:lnTo>
                  <a:lnTo>
                    <a:pt x="18" y="50"/>
                  </a:lnTo>
                  <a:lnTo>
                    <a:pt x="18" y="105"/>
                  </a:lnTo>
                  <a:lnTo>
                    <a:pt x="0" y="105"/>
                  </a:lnTo>
                  <a:lnTo>
                    <a:pt x="0" y="3"/>
                  </a:lnTo>
                  <a:lnTo>
                    <a:pt x="16" y="3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21" y="12"/>
                  </a:lnTo>
                  <a:lnTo>
                    <a:pt x="27" y="8"/>
                  </a:lnTo>
                  <a:lnTo>
                    <a:pt x="36" y="3"/>
                  </a:lnTo>
                  <a:lnTo>
                    <a:pt x="48" y="0"/>
                  </a:lnTo>
                  <a:lnTo>
                    <a:pt x="57" y="2"/>
                  </a:lnTo>
                  <a:lnTo>
                    <a:pt x="67" y="5"/>
                  </a:lnTo>
                  <a:lnTo>
                    <a:pt x="75" y="11"/>
                  </a:lnTo>
                  <a:lnTo>
                    <a:pt x="81" y="21"/>
                  </a:lnTo>
                  <a:lnTo>
                    <a:pt x="82" y="36"/>
                  </a:lnTo>
                  <a:lnTo>
                    <a:pt x="82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3" name="Freeform 46"/>
            <p:cNvSpPr>
              <a:spLocks noEditPoints="1"/>
            </p:cNvSpPr>
            <p:nvPr/>
          </p:nvSpPr>
          <p:spPr bwMode="auto">
            <a:xfrm>
              <a:off x="2756" y="1836"/>
              <a:ext cx="62" cy="70"/>
            </a:xfrm>
            <a:custGeom>
              <a:avLst/>
              <a:gdLst/>
              <a:ahLst/>
              <a:cxnLst>
                <a:cxn ang="0">
                  <a:pos x="65" y="80"/>
                </a:cxn>
                <a:cxn ang="0">
                  <a:pos x="48" y="92"/>
                </a:cxn>
                <a:cxn ang="0">
                  <a:pos x="30" y="93"/>
                </a:cxn>
                <a:cxn ang="0">
                  <a:pos x="23" y="89"/>
                </a:cxn>
                <a:cxn ang="0">
                  <a:pos x="18" y="81"/>
                </a:cxn>
                <a:cxn ang="0">
                  <a:pos x="18" y="71"/>
                </a:cxn>
                <a:cxn ang="0">
                  <a:pos x="24" y="65"/>
                </a:cxn>
                <a:cxn ang="0">
                  <a:pos x="32" y="60"/>
                </a:cxn>
                <a:cxn ang="0">
                  <a:pos x="39" y="59"/>
                </a:cxn>
                <a:cxn ang="0">
                  <a:pos x="63" y="56"/>
                </a:cxn>
                <a:cxn ang="0">
                  <a:pos x="68" y="69"/>
                </a:cxn>
                <a:cxn ang="0">
                  <a:pos x="21" y="32"/>
                </a:cxn>
                <a:cxn ang="0">
                  <a:pos x="24" y="24"/>
                </a:cxn>
                <a:cxn ang="0">
                  <a:pos x="29" y="18"/>
                </a:cxn>
                <a:cxn ang="0">
                  <a:pos x="38" y="15"/>
                </a:cxn>
                <a:cxn ang="0">
                  <a:pos x="51" y="15"/>
                </a:cxn>
                <a:cxn ang="0">
                  <a:pos x="62" y="18"/>
                </a:cxn>
                <a:cxn ang="0">
                  <a:pos x="68" y="26"/>
                </a:cxn>
                <a:cxn ang="0">
                  <a:pos x="68" y="36"/>
                </a:cxn>
                <a:cxn ang="0">
                  <a:pos x="65" y="41"/>
                </a:cxn>
                <a:cxn ang="0">
                  <a:pos x="62" y="42"/>
                </a:cxn>
                <a:cxn ang="0">
                  <a:pos x="32" y="47"/>
                </a:cxn>
                <a:cxn ang="0">
                  <a:pos x="8" y="57"/>
                </a:cxn>
                <a:cxn ang="0">
                  <a:pos x="0" y="72"/>
                </a:cxn>
                <a:cxn ang="0">
                  <a:pos x="3" y="90"/>
                </a:cxn>
                <a:cxn ang="0">
                  <a:pos x="20" y="105"/>
                </a:cxn>
                <a:cxn ang="0">
                  <a:pos x="45" y="107"/>
                </a:cxn>
                <a:cxn ang="0">
                  <a:pos x="63" y="96"/>
                </a:cxn>
                <a:cxn ang="0">
                  <a:pos x="69" y="95"/>
                </a:cxn>
                <a:cxn ang="0">
                  <a:pos x="71" y="101"/>
                </a:cxn>
                <a:cxn ang="0">
                  <a:pos x="77" y="105"/>
                </a:cxn>
                <a:cxn ang="0">
                  <a:pos x="87" y="107"/>
                </a:cxn>
                <a:cxn ang="0">
                  <a:pos x="93" y="105"/>
                </a:cxn>
                <a:cxn ang="0">
                  <a:pos x="96" y="92"/>
                </a:cxn>
                <a:cxn ang="0">
                  <a:pos x="90" y="93"/>
                </a:cxn>
                <a:cxn ang="0">
                  <a:pos x="86" y="92"/>
                </a:cxn>
                <a:cxn ang="0">
                  <a:pos x="84" y="87"/>
                </a:cxn>
                <a:cxn ang="0">
                  <a:pos x="83" y="18"/>
                </a:cxn>
                <a:cxn ang="0">
                  <a:pos x="69" y="5"/>
                </a:cxn>
                <a:cxn ang="0">
                  <a:pos x="53" y="0"/>
                </a:cxn>
                <a:cxn ang="0">
                  <a:pos x="30" y="2"/>
                </a:cxn>
                <a:cxn ang="0">
                  <a:pos x="9" y="18"/>
                </a:cxn>
                <a:cxn ang="0">
                  <a:pos x="21" y="35"/>
                </a:cxn>
              </a:cxnLst>
              <a:rect l="0" t="0" r="r" b="b"/>
              <a:pathLst>
                <a:path w="96" h="108">
                  <a:moveTo>
                    <a:pt x="68" y="69"/>
                  </a:moveTo>
                  <a:lnTo>
                    <a:pt x="65" y="80"/>
                  </a:lnTo>
                  <a:lnTo>
                    <a:pt x="57" y="87"/>
                  </a:lnTo>
                  <a:lnTo>
                    <a:pt x="48" y="92"/>
                  </a:lnTo>
                  <a:lnTo>
                    <a:pt x="36" y="93"/>
                  </a:lnTo>
                  <a:lnTo>
                    <a:pt x="30" y="93"/>
                  </a:lnTo>
                  <a:lnTo>
                    <a:pt x="26" y="92"/>
                  </a:lnTo>
                  <a:lnTo>
                    <a:pt x="23" y="89"/>
                  </a:lnTo>
                  <a:lnTo>
                    <a:pt x="20" y="86"/>
                  </a:lnTo>
                  <a:lnTo>
                    <a:pt x="18" y="81"/>
                  </a:lnTo>
                  <a:lnTo>
                    <a:pt x="18" y="75"/>
                  </a:lnTo>
                  <a:lnTo>
                    <a:pt x="18" y="71"/>
                  </a:lnTo>
                  <a:lnTo>
                    <a:pt x="21" y="68"/>
                  </a:lnTo>
                  <a:lnTo>
                    <a:pt x="24" y="65"/>
                  </a:lnTo>
                  <a:lnTo>
                    <a:pt x="27" y="62"/>
                  </a:lnTo>
                  <a:lnTo>
                    <a:pt x="32" y="60"/>
                  </a:lnTo>
                  <a:lnTo>
                    <a:pt x="36" y="60"/>
                  </a:lnTo>
                  <a:lnTo>
                    <a:pt x="39" y="59"/>
                  </a:lnTo>
                  <a:lnTo>
                    <a:pt x="56" y="57"/>
                  </a:lnTo>
                  <a:lnTo>
                    <a:pt x="63" y="56"/>
                  </a:lnTo>
                  <a:lnTo>
                    <a:pt x="68" y="53"/>
                  </a:lnTo>
                  <a:lnTo>
                    <a:pt x="68" y="69"/>
                  </a:lnTo>
                  <a:close/>
                  <a:moveTo>
                    <a:pt x="21" y="35"/>
                  </a:moveTo>
                  <a:lnTo>
                    <a:pt x="21" y="32"/>
                  </a:lnTo>
                  <a:lnTo>
                    <a:pt x="23" y="27"/>
                  </a:lnTo>
                  <a:lnTo>
                    <a:pt x="24" y="24"/>
                  </a:lnTo>
                  <a:lnTo>
                    <a:pt x="26" y="21"/>
                  </a:lnTo>
                  <a:lnTo>
                    <a:pt x="29" y="18"/>
                  </a:lnTo>
                  <a:lnTo>
                    <a:pt x="33" y="17"/>
                  </a:lnTo>
                  <a:lnTo>
                    <a:pt x="38" y="15"/>
                  </a:lnTo>
                  <a:lnTo>
                    <a:pt x="44" y="15"/>
                  </a:lnTo>
                  <a:lnTo>
                    <a:pt x="51" y="15"/>
                  </a:lnTo>
                  <a:lnTo>
                    <a:pt x="57" y="17"/>
                  </a:lnTo>
                  <a:lnTo>
                    <a:pt x="62" y="18"/>
                  </a:lnTo>
                  <a:lnTo>
                    <a:pt x="65" y="23"/>
                  </a:lnTo>
                  <a:lnTo>
                    <a:pt x="68" y="26"/>
                  </a:lnTo>
                  <a:lnTo>
                    <a:pt x="68" y="32"/>
                  </a:lnTo>
                  <a:lnTo>
                    <a:pt x="68" y="36"/>
                  </a:lnTo>
                  <a:lnTo>
                    <a:pt x="66" y="39"/>
                  </a:lnTo>
                  <a:lnTo>
                    <a:pt x="65" y="41"/>
                  </a:lnTo>
                  <a:lnTo>
                    <a:pt x="63" y="42"/>
                  </a:lnTo>
                  <a:lnTo>
                    <a:pt x="62" y="42"/>
                  </a:lnTo>
                  <a:lnTo>
                    <a:pt x="59" y="44"/>
                  </a:lnTo>
                  <a:lnTo>
                    <a:pt x="32" y="47"/>
                  </a:lnTo>
                  <a:lnTo>
                    <a:pt x="17" y="50"/>
                  </a:lnTo>
                  <a:lnTo>
                    <a:pt x="8" y="57"/>
                  </a:lnTo>
                  <a:lnTo>
                    <a:pt x="3" y="65"/>
                  </a:lnTo>
                  <a:lnTo>
                    <a:pt x="0" y="72"/>
                  </a:lnTo>
                  <a:lnTo>
                    <a:pt x="0" y="78"/>
                  </a:lnTo>
                  <a:lnTo>
                    <a:pt x="3" y="90"/>
                  </a:lnTo>
                  <a:lnTo>
                    <a:pt x="9" y="99"/>
                  </a:lnTo>
                  <a:lnTo>
                    <a:pt x="20" y="105"/>
                  </a:lnTo>
                  <a:lnTo>
                    <a:pt x="32" y="108"/>
                  </a:lnTo>
                  <a:lnTo>
                    <a:pt x="45" y="107"/>
                  </a:lnTo>
                  <a:lnTo>
                    <a:pt x="56" y="102"/>
                  </a:lnTo>
                  <a:lnTo>
                    <a:pt x="63" y="96"/>
                  </a:lnTo>
                  <a:lnTo>
                    <a:pt x="69" y="92"/>
                  </a:lnTo>
                  <a:lnTo>
                    <a:pt x="69" y="95"/>
                  </a:lnTo>
                  <a:lnTo>
                    <a:pt x="69" y="98"/>
                  </a:lnTo>
                  <a:lnTo>
                    <a:pt x="71" y="101"/>
                  </a:lnTo>
                  <a:lnTo>
                    <a:pt x="74" y="104"/>
                  </a:lnTo>
                  <a:lnTo>
                    <a:pt x="77" y="105"/>
                  </a:lnTo>
                  <a:lnTo>
                    <a:pt x="81" y="107"/>
                  </a:lnTo>
                  <a:lnTo>
                    <a:pt x="87" y="107"/>
                  </a:lnTo>
                  <a:lnTo>
                    <a:pt x="90" y="107"/>
                  </a:lnTo>
                  <a:lnTo>
                    <a:pt x="93" y="105"/>
                  </a:lnTo>
                  <a:lnTo>
                    <a:pt x="96" y="105"/>
                  </a:lnTo>
                  <a:lnTo>
                    <a:pt x="96" y="92"/>
                  </a:lnTo>
                  <a:lnTo>
                    <a:pt x="93" y="93"/>
                  </a:lnTo>
                  <a:lnTo>
                    <a:pt x="90" y="93"/>
                  </a:lnTo>
                  <a:lnTo>
                    <a:pt x="87" y="93"/>
                  </a:lnTo>
                  <a:lnTo>
                    <a:pt x="86" y="92"/>
                  </a:lnTo>
                  <a:lnTo>
                    <a:pt x="86" y="90"/>
                  </a:lnTo>
                  <a:lnTo>
                    <a:pt x="84" y="87"/>
                  </a:lnTo>
                  <a:lnTo>
                    <a:pt x="84" y="29"/>
                  </a:lnTo>
                  <a:lnTo>
                    <a:pt x="83" y="18"/>
                  </a:lnTo>
                  <a:lnTo>
                    <a:pt x="77" y="11"/>
                  </a:lnTo>
                  <a:lnTo>
                    <a:pt x="69" y="5"/>
                  </a:lnTo>
                  <a:lnTo>
                    <a:pt x="60" y="2"/>
                  </a:lnTo>
                  <a:lnTo>
                    <a:pt x="53" y="0"/>
                  </a:lnTo>
                  <a:lnTo>
                    <a:pt x="47" y="0"/>
                  </a:lnTo>
                  <a:lnTo>
                    <a:pt x="30" y="2"/>
                  </a:lnTo>
                  <a:lnTo>
                    <a:pt x="17" y="8"/>
                  </a:lnTo>
                  <a:lnTo>
                    <a:pt x="9" y="18"/>
                  </a:lnTo>
                  <a:lnTo>
                    <a:pt x="5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4" name="Rectangle 47"/>
            <p:cNvSpPr>
              <a:spLocks noChangeArrowheads="1"/>
            </p:cNvSpPr>
            <p:nvPr/>
          </p:nvSpPr>
          <p:spPr bwMode="auto">
            <a:xfrm>
              <a:off x="2829" y="1815"/>
              <a:ext cx="11" cy="90"/>
            </a:xfrm>
            <a:prstGeom prst="rect">
              <a:avLst/>
            </a:prstGeom>
            <a:solidFill>
              <a:srgbClr val="FFFFFF"/>
            </a:solidFill>
            <a:ln w="0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5" name="Freeform 48"/>
            <p:cNvSpPr>
              <a:spLocks noEditPoints="1"/>
            </p:cNvSpPr>
            <p:nvPr/>
          </p:nvSpPr>
          <p:spPr bwMode="auto">
            <a:xfrm>
              <a:off x="2855" y="1836"/>
              <a:ext cx="60" cy="70"/>
            </a:xfrm>
            <a:custGeom>
              <a:avLst/>
              <a:gdLst/>
              <a:ahLst/>
              <a:cxnLst>
                <a:cxn ang="0">
                  <a:pos x="18" y="47"/>
                </a:cxn>
                <a:cxn ang="0">
                  <a:pos x="23" y="32"/>
                </a:cxn>
                <a:cxn ang="0">
                  <a:pos x="32" y="20"/>
                </a:cxn>
                <a:cxn ang="0">
                  <a:pos x="47" y="15"/>
                </a:cxn>
                <a:cxn ang="0">
                  <a:pos x="60" y="18"/>
                </a:cxn>
                <a:cxn ang="0">
                  <a:pos x="68" y="26"/>
                </a:cxn>
                <a:cxn ang="0">
                  <a:pos x="72" y="35"/>
                </a:cxn>
                <a:cxn ang="0">
                  <a:pos x="75" y="47"/>
                </a:cxn>
                <a:cxn ang="0">
                  <a:pos x="18" y="47"/>
                </a:cxn>
                <a:cxn ang="0">
                  <a:pos x="74" y="72"/>
                </a:cxn>
                <a:cxn ang="0">
                  <a:pos x="72" y="80"/>
                </a:cxn>
                <a:cxn ang="0">
                  <a:pos x="66" y="86"/>
                </a:cxn>
                <a:cxn ang="0">
                  <a:pos x="59" y="90"/>
                </a:cxn>
                <a:cxn ang="0">
                  <a:pos x="48" y="93"/>
                </a:cxn>
                <a:cxn ang="0">
                  <a:pos x="35" y="90"/>
                </a:cxn>
                <a:cxn ang="0">
                  <a:pos x="26" y="84"/>
                </a:cxn>
                <a:cxn ang="0">
                  <a:pos x="20" y="74"/>
                </a:cxn>
                <a:cxn ang="0">
                  <a:pos x="18" y="60"/>
                </a:cxn>
                <a:cxn ang="0">
                  <a:pos x="92" y="60"/>
                </a:cxn>
                <a:cxn ang="0">
                  <a:pos x="90" y="39"/>
                </a:cxn>
                <a:cxn ang="0">
                  <a:pos x="86" y="23"/>
                </a:cxn>
                <a:cxn ang="0">
                  <a:pos x="77" y="11"/>
                </a:cxn>
                <a:cxn ang="0">
                  <a:pos x="65" y="3"/>
                </a:cxn>
                <a:cxn ang="0">
                  <a:pos x="48" y="0"/>
                </a:cxn>
                <a:cxn ang="0">
                  <a:pos x="32" y="3"/>
                </a:cxn>
                <a:cxn ang="0">
                  <a:pos x="17" y="11"/>
                </a:cxn>
                <a:cxn ang="0">
                  <a:pos x="8" y="24"/>
                </a:cxn>
                <a:cxn ang="0">
                  <a:pos x="2" y="39"/>
                </a:cxn>
                <a:cxn ang="0">
                  <a:pos x="0" y="57"/>
                </a:cxn>
                <a:cxn ang="0">
                  <a:pos x="2" y="74"/>
                </a:cxn>
                <a:cxn ang="0">
                  <a:pos x="8" y="87"/>
                </a:cxn>
                <a:cxn ang="0">
                  <a:pos x="17" y="98"/>
                </a:cxn>
                <a:cxn ang="0">
                  <a:pos x="30" y="105"/>
                </a:cxn>
                <a:cxn ang="0">
                  <a:pos x="45" y="108"/>
                </a:cxn>
                <a:cxn ang="0">
                  <a:pos x="59" y="107"/>
                </a:cxn>
                <a:cxn ang="0">
                  <a:pos x="68" y="104"/>
                </a:cxn>
                <a:cxn ang="0">
                  <a:pos x="74" y="101"/>
                </a:cxn>
                <a:cxn ang="0">
                  <a:pos x="83" y="90"/>
                </a:cxn>
                <a:cxn ang="0">
                  <a:pos x="89" y="80"/>
                </a:cxn>
                <a:cxn ang="0">
                  <a:pos x="92" y="72"/>
                </a:cxn>
                <a:cxn ang="0">
                  <a:pos x="74" y="72"/>
                </a:cxn>
              </a:cxnLst>
              <a:rect l="0" t="0" r="r" b="b"/>
              <a:pathLst>
                <a:path w="92" h="108">
                  <a:moveTo>
                    <a:pt x="18" y="47"/>
                  </a:moveTo>
                  <a:lnTo>
                    <a:pt x="23" y="32"/>
                  </a:lnTo>
                  <a:lnTo>
                    <a:pt x="32" y="20"/>
                  </a:lnTo>
                  <a:lnTo>
                    <a:pt x="47" y="15"/>
                  </a:lnTo>
                  <a:lnTo>
                    <a:pt x="60" y="18"/>
                  </a:lnTo>
                  <a:lnTo>
                    <a:pt x="68" y="26"/>
                  </a:lnTo>
                  <a:lnTo>
                    <a:pt x="72" y="35"/>
                  </a:lnTo>
                  <a:lnTo>
                    <a:pt x="75" y="47"/>
                  </a:lnTo>
                  <a:lnTo>
                    <a:pt x="18" y="47"/>
                  </a:lnTo>
                  <a:close/>
                  <a:moveTo>
                    <a:pt x="74" y="72"/>
                  </a:moveTo>
                  <a:lnTo>
                    <a:pt x="72" y="80"/>
                  </a:lnTo>
                  <a:lnTo>
                    <a:pt x="66" y="86"/>
                  </a:lnTo>
                  <a:lnTo>
                    <a:pt x="59" y="90"/>
                  </a:lnTo>
                  <a:lnTo>
                    <a:pt x="48" y="93"/>
                  </a:lnTo>
                  <a:lnTo>
                    <a:pt x="35" y="90"/>
                  </a:lnTo>
                  <a:lnTo>
                    <a:pt x="26" y="84"/>
                  </a:lnTo>
                  <a:lnTo>
                    <a:pt x="20" y="74"/>
                  </a:lnTo>
                  <a:lnTo>
                    <a:pt x="18" y="60"/>
                  </a:lnTo>
                  <a:lnTo>
                    <a:pt x="92" y="60"/>
                  </a:lnTo>
                  <a:lnTo>
                    <a:pt x="90" y="39"/>
                  </a:lnTo>
                  <a:lnTo>
                    <a:pt x="86" y="23"/>
                  </a:lnTo>
                  <a:lnTo>
                    <a:pt x="77" y="11"/>
                  </a:lnTo>
                  <a:lnTo>
                    <a:pt x="65" y="3"/>
                  </a:lnTo>
                  <a:lnTo>
                    <a:pt x="48" y="0"/>
                  </a:lnTo>
                  <a:lnTo>
                    <a:pt x="32" y="3"/>
                  </a:lnTo>
                  <a:lnTo>
                    <a:pt x="17" y="11"/>
                  </a:lnTo>
                  <a:lnTo>
                    <a:pt x="8" y="24"/>
                  </a:lnTo>
                  <a:lnTo>
                    <a:pt x="2" y="39"/>
                  </a:lnTo>
                  <a:lnTo>
                    <a:pt x="0" y="57"/>
                  </a:lnTo>
                  <a:lnTo>
                    <a:pt x="2" y="74"/>
                  </a:lnTo>
                  <a:lnTo>
                    <a:pt x="8" y="87"/>
                  </a:lnTo>
                  <a:lnTo>
                    <a:pt x="17" y="98"/>
                  </a:lnTo>
                  <a:lnTo>
                    <a:pt x="30" y="105"/>
                  </a:lnTo>
                  <a:lnTo>
                    <a:pt x="45" y="108"/>
                  </a:lnTo>
                  <a:lnTo>
                    <a:pt x="59" y="107"/>
                  </a:lnTo>
                  <a:lnTo>
                    <a:pt x="68" y="104"/>
                  </a:lnTo>
                  <a:lnTo>
                    <a:pt x="74" y="101"/>
                  </a:lnTo>
                  <a:lnTo>
                    <a:pt x="83" y="90"/>
                  </a:lnTo>
                  <a:lnTo>
                    <a:pt x="89" y="80"/>
                  </a:lnTo>
                  <a:lnTo>
                    <a:pt x="92" y="72"/>
                  </a:lnTo>
                  <a:lnTo>
                    <a:pt x="74" y="7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6" name="Freeform 49"/>
            <p:cNvSpPr>
              <a:spLocks noEditPoints="1"/>
            </p:cNvSpPr>
            <p:nvPr/>
          </p:nvSpPr>
          <p:spPr bwMode="auto">
            <a:xfrm>
              <a:off x="2960" y="1815"/>
              <a:ext cx="59" cy="92"/>
            </a:xfrm>
            <a:custGeom>
              <a:avLst/>
              <a:gdLst/>
              <a:ahLst/>
              <a:cxnLst>
                <a:cxn ang="0">
                  <a:pos x="18" y="88"/>
                </a:cxn>
                <a:cxn ang="0">
                  <a:pos x="18" y="79"/>
                </a:cxn>
                <a:cxn ang="0">
                  <a:pos x="20" y="69"/>
                </a:cxn>
                <a:cxn ang="0">
                  <a:pos x="24" y="60"/>
                </a:cxn>
                <a:cxn ang="0">
                  <a:pos x="33" y="52"/>
                </a:cxn>
                <a:cxn ang="0">
                  <a:pos x="45" y="49"/>
                </a:cxn>
                <a:cxn ang="0">
                  <a:pos x="59" y="52"/>
                </a:cxn>
                <a:cxn ang="0">
                  <a:pos x="66" y="60"/>
                </a:cxn>
                <a:cxn ang="0">
                  <a:pos x="71" y="70"/>
                </a:cxn>
                <a:cxn ang="0">
                  <a:pos x="72" y="82"/>
                </a:cxn>
                <a:cxn ang="0">
                  <a:pos x="74" y="93"/>
                </a:cxn>
                <a:cxn ang="0">
                  <a:pos x="71" y="106"/>
                </a:cxn>
                <a:cxn ang="0">
                  <a:pos x="66" y="117"/>
                </a:cxn>
                <a:cxn ang="0">
                  <a:pos x="60" y="123"/>
                </a:cxn>
                <a:cxn ang="0">
                  <a:pos x="53" y="126"/>
                </a:cxn>
                <a:cxn ang="0">
                  <a:pos x="45" y="127"/>
                </a:cxn>
                <a:cxn ang="0">
                  <a:pos x="33" y="124"/>
                </a:cxn>
                <a:cxn ang="0">
                  <a:pos x="24" y="115"/>
                </a:cxn>
                <a:cxn ang="0">
                  <a:pos x="20" y="103"/>
                </a:cxn>
                <a:cxn ang="0">
                  <a:pos x="18" y="88"/>
                </a:cxn>
                <a:cxn ang="0">
                  <a:pos x="90" y="0"/>
                </a:cxn>
                <a:cxn ang="0">
                  <a:pos x="74" y="0"/>
                </a:cxn>
                <a:cxn ang="0">
                  <a:pos x="74" y="52"/>
                </a:cxn>
                <a:cxn ang="0">
                  <a:pos x="72" y="52"/>
                </a:cxn>
                <a:cxn ang="0">
                  <a:pos x="69" y="46"/>
                </a:cxn>
                <a:cxn ang="0">
                  <a:pos x="63" y="42"/>
                </a:cxn>
                <a:cxn ang="0">
                  <a:pos x="54" y="36"/>
                </a:cxn>
                <a:cxn ang="0">
                  <a:pos x="42" y="34"/>
                </a:cxn>
                <a:cxn ang="0">
                  <a:pos x="29" y="37"/>
                </a:cxn>
                <a:cxn ang="0">
                  <a:pos x="17" y="45"/>
                </a:cxn>
                <a:cxn ang="0">
                  <a:pos x="8" y="55"/>
                </a:cxn>
                <a:cxn ang="0">
                  <a:pos x="2" y="69"/>
                </a:cxn>
                <a:cxn ang="0">
                  <a:pos x="0" y="85"/>
                </a:cxn>
                <a:cxn ang="0">
                  <a:pos x="2" y="97"/>
                </a:cxn>
                <a:cxn ang="0">
                  <a:pos x="5" y="111"/>
                </a:cxn>
                <a:cxn ang="0">
                  <a:pos x="9" y="123"/>
                </a:cxn>
                <a:cxn ang="0">
                  <a:pos x="18" y="132"/>
                </a:cxn>
                <a:cxn ang="0">
                  <a:pos x="30" y="139"/>
                </a:cxn>
                <a:cxn ang="0">
                  <a:pos x="45" y="142"/>
                </a:cxn>
                <a:cxn ang="0">
                  <a:pos x="56" y="141"/>
                </a:cxn>
                <a:cxn ang="0">
                  <a:pos x="65" y="135"/>
                </a:cxn>
                <a:cxn ang="0">
                  <a:pos x="74" y="124"/>
                </a:cxn>
                <a:cxn ang="0">
                  <a:pos x="74" y="124"/>
                </a:cxn>
                <a:cxn ang="0">
                  <a:pos x="74" y="139"/>
                </a:cxn>
                <a:cxn ang="0">
                  <a:pos x="90" y="139"/>
                </a:cxn>
                <a:cxn ang="0">
                  <a:pos x="90" y="0"/>
                </a:cxn>
              </a:cxnLst>
              <a:rect l="0" t="0" r="r" b="b"/>
              <a:pathLst>
                <a:path w="90" h="142">
                  <a:moveTo>
                    <a:pt x="18" y="88"/>
                  </a:moveTo>
                  <a:lnTo>
                    <a:pt x="18" y="79"/>
                  </a:lnTo>
                  <a:lnTo>
                    <a:pt x="20" y="69"/>
                  </a:lnTo>
                  <a:lnTo>
                    <a:pt x="24" y="60"/>
                  </a:lnTo>
                  <a:lnTo>
                    <a:pt x="33" y="52"/>
                  </a:lnTo>
                  <a:lnTo>
                    <a:pt x="45" y="49"/>
                  </a:lnTo>
                  <a:lnTo>
                    <a:pt x="59" y="52"/>
                  </a:lnTo>
                  <a:lnTo>
                    <a:pt x="66" y="60"/>
                  </a:lnTo>
                  <a:lnTo>
                    <a:pt x="71" y="70"/>
                  </a:lnTo>
                  <a:lnTo>
                    <a:pt x="72" y="82"/>
                  </a:lnTo>
                  <a:lnTo>
                    <a:pt x="74" y="93"/>
                  </a:lnTo>
                  <a:lnTo>
                    <a:pt x="71" y="106"/>
                  </a:lnTo>
                  <a:lnTo>
                    <a:pt x="66" y="117"/>
                  </a:lnTo>
                  <a:lnTo>
                    <a:pt x="60" y="123"/>
                  </a:lnTo>
                  <a:lnTo>
                    <a:pt x="53" y="126"/>
                  </a:lnTo>
                  <a:lnTo>
                    <a:pt x="45" y="127"/>
                  </a:lnTo>
                  <a:lnTo>
                    <a:pt x="33" y="124"/>
                  </a:lnTo>
                  <a:lnTo>
                    <a:pt x="24" y="115"/>
                  </a:lnTo>
                  <a:lnTo>
                    <a:pt x="20" y="103"/>
                  </a:lnTo>
                  <a:lnTo>
                    <a:pt x="18" y="88"/>
                  </a:lnTo>
                  <a:close/>
                  <a:moveTo>
                    <a:pt x="90" y="0"/>
                  </a:moveTo>
                  <a:lnTo>
                    <a:pt x="74" y="0"/>
                  </a:lnTo>
                  <a:lnTo>
                    <a:pt x="74" y="52"/>
                  </a:lnTo>
                  <a:lnTo>
                    <a:pt x="72" y="52"/>
                  </a:lnTo>
                  <a:lnTo>
                    <a:pt x="69" y="46"/>
                  </a:lnTo>
                  <a:lnTo>
                    <a:pt x="63" y="42"/>
                  </a:lnTo>
                  <a:lnTo>
                    <a:pt x="54" y="36"/>
                  </a:lnTo>
                  <a:lnTo>
                    <a:pt x="42" y="34"/>
                  </a:lnTo>
                  <a:lnTo>
                    <a:pt x="29" y="37"/>
                  </a:lnTo>
                  <a:lnTo>
                    <a:pt x="17" y="45"/>
                  </a:lnTo>
                  <a:lnTo>
                    <a:pt x="8" y="55"/>
                  </a:lnTo>
                  <a:lnTo>
                    <a:pt x="2" y="69"/>
                  </a:lnTo>
                  <a:lnTo>
                    <a:pt x="0" y="85"/>
                  </a:lnTo>
                  <a:lnTo>
                    <a:pt x="2" y="97"/>
                  </a:lnTo>
                  <a:lnTo>
                    <a:pt x="5" y="111"/>
                  </a:lnTo>
                  <a:lnTo>
                    <a:pt x="9" y="123"/>
                  </a:lnTo>
                  <a:lnTo>
                    <a:pt x="18" y="132"/>
                  </a:lnTo>
                  <a:lnTo>
                    <a:pt x="30" y="139"/>
                  </a:lnTo>
                  <a:lnTo>
                    <a:pt x="45" y="142"/>
                  </a:lnTo>
                  <a:lnTo>
                    <a:pt x="56" y="141"/>
                  </a:lnTo>
                  <a:lnTo>
                    <a:pt x="65" y="135"/>
                  </a:lnTo>
                  <a:lnTo>
                    <a:pt x="74" y="124"/>
                  </a:lnTo>
                  <a:lnTo>
                    <a:pt x="74" y="124"/>
                  </a:lnTo>
                  <a:lnTo>
                    <a:pt x="74" y="139"/>
                  </a:lnTo>
                  <a:lnTo>
                    <a:pt x="90" y="139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7" name="Freeform 50"/>
            <p:cNvSpPr>
              <a:spLocks noEditPoints="1"/>
            </p:cNvSpPr>
            <p:nvPr/>
          </p:nvSpPr>
          <p:spPr bwMode="auto">
            <a:xfrm>
              <a:off x="3031" y="1836"/>
              <a:ext cx="60" cy="70"/>
            </a:xfrm>
            <a:custGeom>
              <a:avLst/>
              <a:gdLst/>
              <a:ahLst/>
              <a:cxnLst>
                <a:cxn ang="0">
                  <a:pos x="18" y="47"/>
                </a:cxn>
                <a:cxn ang="0">
                  <a:pos x="22" y="32"/>
                </a:cxn>
                <a:cxn ang="0">
                  <a:pos x="33" y="20"/>
                </a:cxn>
                <a:cxn ang="0">
                  <a:pos x="46" y="15"/>
                </a:cxn>
                <a:cxn ang="0">
                  <a:pos x="60" y="18"/>
                </a:cxn>
                <a:cxn ang="0">
                  <a:pos x="67" y="26"/>
                </a:cxn>
                <a:cxn ang="0">
                  <a:pos x="73" y="35"/>
                </a:cxn>
                <a:cxn ang="0">
                  <a:pos x="75" y="47"/>
                </a:cxn>
                <a:cxn ang="0">
                  <a:pos x="18" y="47"/>
                </a:cxn>
                <a:cxn ang="0">
                  <a:pos x="73" y="72"/>
                </a:cxn>
                <a:cxn ang="0">
                  <a:pos x="72" y="80"/>
                </a:cxn>
                <a:cxn ang="0">
                  <a:pos x="66" y="86"/>
                </a:cxn>
                <a:cxn ang="0">
                  <a:pos x="58" y="90"/>
                </a:cxn>
                <a:cxn ang="0">
                  <a:pos x="48" y="93"/>
                </a:cxn>
                <a:cxn ang="0">
                  <a:pos x="34" y="90"/>
                </a:cxn>
                <a:cxn ang="0">
                  <a:pos x="25" y="84"/>
                </a:cxn>
                <a:cxn ang="0">
                  <a:pos x="21" y="74"/>
                </a:cxn>
                <a:cxn ang="0">
                  <a:pos x="18" y="60"/>
                </a:cxn>
                <a:cxn ang="0">
                  <a:pos x="93" y="60"/>
                </a:cxn>
                <a:cxn ang="0">
                  <a:pos x="90" y="39"/>
                </a:cxn>
                <a:cxn ang="0">
                  <a:pos x="85" y="23"/>
                </a:cxn>
                <a:cxn ang="0">
                  <a:pos x="76" y="11"/>
                </a:cxn>
                <a:cxn ang="0">
                  <a:pos x="64" y="3"/>
                </a:cxn>
                <a:cxn ang="0">
                  <a:pos x="49" y="0"/>
                </a:cxn>
                <a:cxn ang="0">
                  <a:pos x="31" y="3"/>
                </a:cxn>
                <a:cxn ang="0">
                  <a:pos x="18" y="11"/>
                </a:cxn>
                <a:cxn ang="0">
                  <a:pos x="7" y="24"/>
                </a:cxn>
                <a:cxn ang="0">
                  <a:pos x="1" y="39"/>
                </a:cxn>
                <a:cxn ang="0">
                  <a:pos x="0" y="57"/>
                </a:cxn>
                <a:cxn ang="0">
                  <a:pos x="1" y="74"/>
                </a:cxn>
                <a:cxn ang="0">
                  <a:pos x="7" y="87"/>
                </a:cxn>
                <a:cxn ang="0">
                  <a:pos x="18" y="98"/>
                </a:cxn>
                <a:cxn ang="0">
                  <a:pos x="30" y="105"/>
                </a:cxn>
                <a:cxn ang="0">
                  <a:pos x="45" y="108"/>
                </a:cxn>
                <a:cxn ang="0">
                  <a:pos x="58" y="107"/>
                </a:cxn>
                <a:cxn ang="0">
                  <a:pos x="67" y="104"/>
                </a:cxn>
                <a:cxn ang="0">
                  <a:pos x="73" y="101"/>
                </a:cxn>
                <a:cxn ang="0">
                  <a:pos x="82" y="90"/>
                </a:cxn>
                <a:cxn ang="0">
                  <a:pos x="88" y="80"/>
                </a:cxn>
                <a:cxn ang="0">
                  <a:pos x="91" y="72"/>
                </a:cxn>
                <a:cxn ang="0">
                  <a:pos x="73" y="72"/>
                </a:cxn>
              </a:cxnLst>
              <a:rect l="0" t="0" r="r" b="b"/>
              <a:pathLst>
                <a:path w="93" h="108">
                  <a:moveTo>
                    <a:pt x="18" y="47"/>
                  </a:moveTo>
                  <a:lnTo>
                    <a:pt x="22" y="32"/>
                  </a:lnTo>
                  <a:lnTo>
                    <a:pt x="33" y="20"/>
                  </a:lnTo>
                  <a:lnTo>
                    <a:pt x="46" y="15"/>
                  </a:lnTo>
                  <a:lnTo>
                    <a:pt x="60" y="18"/>
                  </a:lnTo>
                  <a:lnTo>
                    <a:pt x="67" y="26"/>
                  </a:lnTo>
                  <a:lnTo>
                    <a:pt x="73" y="35"/>
                  </a:lnTo>
                  <a:lnTo>
                    <a:pt x="75" y="47"/>
                  </a:lnTo>
                  <a:lnTo>
                    <a:pt x="18" y="47"/>
                  </a:lnTo>
                  <a:close/>
                  <a:moveTo>
                    <a:pt x="73" y="72"/>
                  </a:moveTo>
                  <a:lnTo>
                    <a:pt x="72" y="80"/>
                  </a:lnTo>
                  <a:lnTo>
                    <a:pt x="66" y="86"/>
                  </a:lnTo>
                  <a:lnTo>
                    <a:pt x="58" y="90"/>
                  </a:lnTo>
                  <a:lnTo>
                    <a:pt x="48" y="93"/>
                  </a:lnTo>
                  <a:lnTo>
                    <a:pt x="34" y="90"/>
                  </a:lnTo>
                  <a:lnTo>
                    <a:pt x="25" y="84"/>
                  </a:lnTo>
                  <a:lnTo>
                    <a:pt x="21" y="74"/>
                  </a:lnTo>
                  <a:lnTo>
                    <a:pt x="18" y="60"/>
                  </a:lnTo>
                  <a:lnTo>
                    <a:pt x="93" y="60"/>
                  </a:lnTo>
                  <a:lnTo>
                    <a:pt x="90" y="39"/>
                  </a:lnTo>
                  <a:lnTo>
                    <a:pt x="85" y="23"/>
                  </a:lnTo>
                  <a:lnTo>
                    <a:pt x="76" y="11"/>
                  </a:lnTo>
                  <a:lnTo>
                    <a:pt x="64" y="3"/>
                  </a:lnTo>
                  <a:lnTo>
                    <a:pt x="49" y="0"/>
                  </a:lnTo>
                  <a:lnTo>
                    <a:pt x="31" y="3"/>
                  </a:lnTo>
                  <a:lnTo>
                    <a:pt x="18" y="11"/>
                  </a:lnTo>
                  <a:lnTo>
                    <a:pt x="7" y="24"/>
                  </a:lnTo>
                  <a:lnTo>
                    <a:pt x="1" y="39"/>
                  </a:lnTo>
                  <a:lnTo>
                    <a:pt x="0" y="57"/>
                  </a:lnTo>
                  <a:lnTo>
                    <a:pt x="1" y="74"/>
                  </a:lnTo>
                  <a:lnTo>
                    <a:pt x="7" y="87"/>
                  </a:lnTo>
                  <a:lnTo>
                    <a:pt x="18" y="98"/>
                  </a:lnTo>
                  <a:lnTo>
                    <a:pt x="30" y="105"/>
                  </a:lnTo>
                  <a:lnTo>
                    <a:pt x="45" y="108"/>
                  </a:lnTo>
                  <a:lnTo>
                    <a:pt x="58" y="107"/>
                  </a:lnTo>
                  <a:lnTo>
                    <a:pt x="67" y="104"/>
                  </a:lnTo>
                  <a:lnTo>
                    <a:pt x="73" y="101"/>
                  </a:lnTo>
                  <a:lnTo>
                    <a:pt x="82" y="90"/>
                  </a:lnTo>
                  <a:lnTo>
                    <a:pt x="88" y="80"/>
                  </a:lnTo>
                  <a:lnTo>
                    <a:pt x="91" y="72"/>
                  </a:lnTo>
                  <a:lnTo>
                    <a:pt x="73" y="7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8" name="Freeform 51"/>
            <p:cNvSpPr>
              <a:spLocks/>
            </p:cNvSpPr>
            <p:nvPr/>
          </p:nvSpPr>
          <p:spPr bwMode="auto">
            <a:xfrm>
              <a:off x="3100" y="1836"/>
              <a:ext cx="54" cy="70"/>
            </a:xfrm>
            <a:custGeom>
              <a:avLst/>
              <a:gdLst/>
              <a:ahLst/>
              <a:cxnLst>
                <a:cxn ang="0">
                  <a:pos x="65" y="30"/>
                </a:cxn>
                <a:cxn ang="0">
                  <a:pos x="63" y="24"/>
                </a:cxn>
                <a:cxn ang="0">
                  <a:pos x="57" y="20"/>
                </a:cxn>
                <a:cxn ang="0">
                  <a:pos x="48" y="15"/>
                </a:cxn>
                <a:cxn ang="0">
                  <a:pos x="38" y="15"/>
                </a:cxn>
                <a:cxn ang="0">
                  <a:pos x="32" y="17"/>
                </a:cxn>
                <a:cxn ang="0">
                  <a:pos x="26" y="20"/>
                </a:cxn>
                <a:cxn ang="0">
                  <a:pos x="21" y="26"/>
                </a:cxn>
                <a:cxn ang="0">
                  <a:pos x="21" y="33"/>
                </a:cxn>
                <a:cxn ang="0">
                  <a:pos x="27" y="39"/>
                </a:cxn>
                <a:cxn ang="0">
                  <a:pos x="39" y="44"/>
                </a:cxn>
                <a:cxn ang="0">
                  <a:pos x="72" y="54"/>
                </a:cxn>
                <a:cxn ang="0">
                  <a:pos x="84" y="74"/>
                </a:cxn>
                <a:cxn ang="0">
                  <a:pos x="74" y="99"/>
                </a:cxn>
                <a:cxn ang="0">
                  <a:pos x="44" y="108"/>
                </a:cxn>
                <a:cxn ang="0">
                  <a:pos x="15" y="101"/>
                </a:cxn>
                <a:cxn ang="0">
                  <a:pos x="3" y="87"/>
                </a:cxn>
                <a:cxn ang="0">
                  <a:pos x="0" y="72"/>
                </a:cxn>
                <a:cxn ang="0">
                  <a:pos x="18" y="77"/>
                </a:cxn>
                <a:cxn ang="0">
                  <a:pos x="24" y="87"/>
                </a:cxn>
                <a:cxn ang="0">
                  <a:pos x="44" y="93"/>
                </a:cxn>
                <a:cxn ang="0">
                  <a:pos x="56" y="92"/>
                </a:cxn>
                <a:cxn ang="0">
                  <a:pos x="65" y="86"/>
                </a:cxn>
                <a:cxn ang="0">
                  <a:pos x="68" y="77"/>
                </a:cxn>
                <a:cxn ang="0">
                  <a:pos x="65" y="69"/>
                </a:cxn>
                <a:cxn ang="0">
                  <a:pos x="56" y="65"/>
                </a:cxn>
                <a:cxn ang="0">
                  <a:pos x="27" y="57"/>
                </a:cxn>
                <a:cxn ang="0">
                  <a:pos x="8" y="45"/>
                </a:cxn>
                <a:cxn ang="0">
                  <a:pos x="8" y="18"/>
                </a:cxn>
                <a:cxn ang="0">
                  <a:pos x="29" y="3"/>
                </a:cxn>
                <a:cxn ang="0">
                  <a:pos x="57" y="3"/>
                </a:cxn>
                <a:cxn ang="0">
                  <a:pos x="75" y="15"/>
                </a:cxn>
                <a:cxn ang="0">
                  <a:pos x="81" y="29"/>
                </a:cxn>
                <a:cxn ang="0">
                  <a:pos x="65" y="32"/>
                </a:cxn>
              </a:cxnLst>
              <a:rect l="0" t="0" r="r" b="b"/>
              <a:pathLst>
                <a:path w="84" h="108">
                  <a:moveTo>
                    <a:pt x="65" y="32"/>
                  </a:moveTo>
                  <a:lnTo>
                    <a:pt x="65" y="30"/>
                  </a:lnTo>
                  <a:lnTo>
                    <a:pt x="63" y="27"/>
                  </a:lnTo>
                  <a:lnTo>
                    <a:pt x="63" y="24"/>
                  </a:lnTo>
                  <a:lnTo>
                    <a:pt x="60" y="21"/>
                  </a:lnTo>
                  <a:lnTo>
                    <a:pt x="57" y="20"/>
                  </a:lnTo>
                  <a:lnTo>
                    <a:pt x="54" y="17"/>
                  </a:lnTo>
                  <a:lnTo>
                    <a:pt x="48" y="15"/>
                  </a:lnTo>
                  <a:lnTo>
                    <a:pt x="41" y="15"/>
                  </a:lnTo>
                  <a:lnTo>
                    <a:pt x="38" y="15"/>
                  </a:lnTo>
                  <a:lnTo>
                    <a:pt x="35" y="15"/>
                  </a:lnTo>
                  <a:lnTo>
                    <a:pt x="32" y="17"/>
                  </a:lnTo>
                  <a:lnTo>
                    <a:pt x="29" y="18"/>
                  </a:lnTo>
                  <a:lnTo>
                    <a:pt x="26" y="20"/>
                  </a:lnTo>
                  <a:lnTo>
                    <a:pt x="23" y="23"/>
                  </a:lnTo>
                  <a:lnTo>
                    <a:pt x="21" y="26"/>
                  </a:lnTo>
                  <a:lnTo>
                    <a:pt x="21" y="30"/>
                  </a:lnTo>
                  <a:lnTo>
                    <a:pt x="21" y="33"/>
                  </a:lnTo>
                  <a:lnTo>
                    <a:pt x="23" y="38"/>
                  </a:lnTo>
                  <a:lnTo>
                    <a:pt x="27" y="39"/>
                  </a:lnTo>
                  <a:lnTo>
                    <a:pt x="32" y="41"/>
                  </a:lnTo>
                  <a:lnTo>
                    <a:pt x="39" y="44"/>
                  </a:lnTo>
                  <a:lnTo>
                    <a:pt x="56" y="47"/>
                  </a:lnTo>
                  <a:lnTo>
                    <a:pt x="72" y="54"/>
                  </a:lnTo>
                  <a:lnTo>
                    <a:pt x="81" y="62"/>
                  </a:lnTo>
                  <a:lnTo>
                    <a:pt x="84" y="74"/>
                  </a:lnTo>
                  <a:lnTo>
                    <a:pt x="81" y="89"/>
                  </a:lnTo>
                  <a:lnTo>
                    <a:pt x="74" y="99"/>
                  </a:lnTo>
                  <a:lnTo>
                    <a:pt x="60" y="105"/>
                  </a:lnTo>
                  <a:lnTo>
                    <a:pt x="44" y="108"/>
                  </a:lnTo>
                  <a:lnTo>
                    <a:pt x="27" y="105"/>
                  </a:lnTo>
                  <a:lnTo>
                    <a:pt x="15" y="101"/>
                  </a:lnTo>
                  <a:lnTo>
                    <a:pt x="8" y="95"/>
                  </a:lnTo>
                  <a:lnTo>
                    <a:pt x="3" y="87"/>
                  </a:lnTo>
                  <a:lnTo>
                    <a:pt x="2" y="80"/>
                  </a:lnTo>
                  <a:lnTo>
                    <a:pt x="0" y="72"/>
                  </a:lnTo>
                  <a:lnTo>
                    <a:pt x="17" y="72"/>
                  </a:lnTo>
                  <a:lnTo>
                    <a:pt x="18" y="77"/>
                  </a:lnTo>
                  <a:lnTo>
                    <a:pt x="20" y="83"/>
                  </a:lnTo>
                  <a:lnTo>
                    <a:pt x="24" y="87"/>
                  </a:lnTo>
                  <a:lnTo>
                    <a:pt x="32" y="92"/>
                  </a:lnTo>
                  <a:lnTo>
                    <a:pt x="44" y="93"/>
                  </a:lnTo>
                  <a:lnTo>
                    <a:pt x="50" y="93"/>
                  </a:lnTo>
                  <a:lnTo>
                    <a:pt x="56" y="92"/>
                  </a:lnTo>
                  <a:lnTo>
                    <a:pt x="60" y="89"/>
                  </a:lnTo>
                  <a:lnTo>
                    <a:pt x="65" y="86"/>
                  </a:lnTo>
                  <a:lnTo>
                    <a:pt x="66" y="81"/>
                  </a:lnTo>
                  <a:lnTo>
                    <a:pt x="68" y="77"/>
                  </a:lnTo>
                  <a:lnTo>
                    <a:pt x="66" y="72"/>
                  </a:lnTo>
                  <a:lnTo>
                    <a:pt x="65" y="69"/>
                  </a:lnTo>
                  <a:lnTo>
                    <a:pt x="60" y="66"/>
                  </a:lnTo>
                  <a:lnTo>
                    <a:pt x="56" y="65"/>
                  </a:lnTo>
                  <a:lnTo>
                    <a:pt x="47" y="62"/>
                  </a:lnTo>
                  <a:lnTo>
                    <a:pt x="27" y="57"/>
                  </a:lnTo>
                  <a:lnTo>
                    <a:pt x="15" y="53"/>
                  </a:lnTo>
                  <a:lnTo>
                    <a:pt x="8" y="45"/>
                  </a:lnTo>
                  <a:lnTo>
                    <a:pt x="5" y="33"/>
                  </a:lnTo>
                  <a:lnTo>
                    <a:pt x="8" y="18"/>
                  </a:lnTo>
                  <a:lnTo>
                    <a:pt x="15" y="8"/>
                  </a:lnTo>
                  <a:lnTo>
                    <a:pt x="29" y="3"/>
                  </a:lnTo>
                  <a:lnTo>
                    <a:pt x="42" y="0"/>
                  </a:lnTo>
                  <a:lnTo>
                    <a:pt x="57" y="3"/>
                  </a:lnTo>
                  <a:lnTo>
                    <a:pt x="69" y="8"/>
                  </a:lnTo>
                  <a:lnTo>
                    <a:pt x="75" y="15"/>
                  </a:lnTo>
                  <a:lnTo>
                    <a:pt x="80" y="21"/>
                  </a:lnTo>
                  <a:lnTo>
                    <a:pt x="81" y="29"/>
                  </a:lnTo>
                  <a:lnTo>
                    <a:pt x="81" y="32"/>
                  </a:lnTo>
                  <a:lnTo>
                    <a:pt x="65" y="3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9" name="Freeform 52"/>
            <p:cNvSpPr>
              <a:spLocks/>
            </p:cNvSpPr>
            <p:nvPr/>
          </p:nvSpPr>
          <p:spPr bwMode="auto">
            <a:xfrm>
              <a:off x="3201" y="1813"/>
              <a:ext cx="71" cy="94"/>
            </a:xfrm>
            <a:custGeom>
              <a:avLst/>
              <a:gdLst/>
              <a:ahLst/>
              <a:cxnLst>
                <a:cxn ang="0">
                  <a:pos x="86" y="30"/>
                </a:cxn>
                <a:cxn ang="0">
                  <a:pos x="66" y="16"/>
                </a:cxn>
                <a:cxn ang="0">
                  <a:pos x="47" y="16"/>
                </a:cxn>
                <a:cxn ang="0">
                  <a:pos x="32" y="22"/>
                </a:cxn>
                <a:cxn ang="0">
                  <a:pos x="23" y="40"/>
                </a:cxn>
                <a:cxn ang="0">
                  <a:pos x="26" y="49"/>
                </a:cxn>
                <a:cxn ang="0">
                  <a:pos x="32" y="54"/>
                </a:cxn>
                <a:cxn ang="0">
                  <a:pos x="39" y="57"/>
                </a:cxn>
                <a:cxn ang="0">
                  <a:pos x="92" y="70"/>
                </a:cxn>
                <a:cxn ang="0">
                  <a:pos x="108" y="88"/>
                </a:cxn>
                <a:cxn ang="0">
                  <a:pos x="108" y="118"/>
                </a:cxn>
                <a:cxn ang="0">
                  <a:pos x="93" y="136"/>
                </a:cxn>
                <a:cxn ang="0">
                  <a:pos x="69" y="145"/>
                </a:cxn>
                <a:cxn ang="0">
                  <a:pos x="41" y="144"/>
                </a:cxn>
                <a:cxn ang="0">
                  <a:pos x="20" y="136"/>
                </a:cxn>
                <a:cxn ang="0">
                  <a:pos x="6" y="121"/>
                </a:cxn>
                <a:cxn ang="0">
                  <a:pos x="0" y="97"/>
                </a:cxn>
                <a:cxn ang="0">
                  <a:pos x="20" y="109"/>
                </a:cxn>
                <a:cxn ang="0">
                  <a:pos x="35" y="126"/>
                </a:cxn>
                <a:cxn ang="0">
                  <a:pos x="56" y="129"/>
                </a:cxn>
                <a:cxn ang="0">
                  <a:pos x="75" y="127"/>
                </a:cxn>
                <a:cxn ang="0">
                  <a:pos x="90" y="117"/>
                </a:cxn>
                <a:cxn ang="0">
                  <a:pos x="90" y="94"/>
                </a:cxn>
                <a:cxn ang="0">
                  <a:pos x="63" y="81"/>
                </a:cxn>
                <a:cxn ang="0">
                  <a:pos x="29" y="73"/>
                </a:cxn>
                <a:cxn ang="0">
                  <a:pos x="12" y="63"/>
                </a:cxn>
                <a:cxn ang="0">
                  <a:pos x="5" y="42"/>
                </a:cxn>
                <a:cxn ang="0">
                  <a:pos x="12" y="18"/>
                </a:cxn>
                <a:cxn ang="0">
                  <a:pos x="35" y="1"/>
                </a:cxn>
                <a:cxn ang="0">
                  <a:pos x="71" y="1"/>
                </a:cxn>
                <a:cxn ang="0">
                  <a:pos x="95" y="12"/>
                </a:cxn>
                <a:cxn ang="0">
                  <a:pos x="105" y="28"/>
                </a:cxn>
                <a:cxn ang="0">
                  <a:pos x="107" y="43"/>
                </a:cxn>
              </a:cxnLst>
              <a:rect l="0" t="0" r="r" b="b"/>
              <a:pathLst>
                <a:path w="111" h="145">
                  <a:moveTo>
                    <a:pt x="90" y="43"/>
                  </a:moveTo>
                  <a:lnTo>
                    <a:pt x="86" y="30"/>
                  </a:lnTo>
                  <a:lnTo>
                    <a:pt x="78" y="21"/>
                  </a:lnTo>
                  <a:lnTo>
                    <a:pt x="66" y="16"/>
                  </a:lnTo>
                  <a:lnTo>
                    <a:pt x="56" y="15"/>
                  </a:lnTo>
                  <a:lnTo>
                    <a:pt x="47" y="16"/>
                  </a:lnTo>
                  <a:lnTo>
                    <a:pt x="39" y="18"/>
                  </a:lnTo>
                  <a:lnTo>
                    <a:pt x="32" y="22"/>
                  </a:lnTo>
                  <a:lnTo>
                    <a:pt x="26" y="28"/>
                  </a:lnTo>
                  <a:lnTo>
                    <a:pt x="23" y="40"/>
                  </a:lnTo>
                  <a:lnTo>
                    <a:pt x="24" y="45"/>
                  </a:lnTo>
                  <a:lnTo>
                    <a:pt x="26" y="49"/>
                  </a:lnTo>
                  <a:lnTo>
                    <a:pt x="29" y="52"/>
                  </a:lnTo>
                  <a:lnTo>
                    <a:pt x="32" y="54"/>
                  </a:lnTo>
                  <a:lnTo>
                    <a:pt x="36" y="57"/>
                  </a:lnTo>
                  <a:lnTo>
                    <a:pt x="39" y="57"/>
                  </a:lnTo>
                  <a:lnTo>
                    <a:pt x="80" y="66"/>
                  </a:lnTo>
                  <a:lnTo>
                    <a:pt x="92" y="70"/>
                  </a:lnTo>
                  <a:lnTo>
                    <a:pt x="102" y="78"/>
                  </a:lnTo>
                  <a:lnTo>
                    <a:pt x="108" y="88"/>
                  </a:lnTo>
                  <a:lnTo>
                    <a:pt x="111" y="103"/>
                  </a:lnTo>
                  <a:lnTo>
                    <a:pt x="108" y="118"/>
                  </a:lnTo>
                  <a:lnTo>
                    <a:pt x="102" y="129"/>
                  </a:lnTo>
                  <a:lnTo>
                    <a:pt x="93" y="136"/>
                  </a:lnTo>
                  <a:lnTo>
                    <a:pt x="81" y="142"/>
                  </a:lnTo>
                  <a:lnTo>
                    <a:pt x="69" y="145"/>
                  </a:lnTo>
                  <a:lnTo>
                    <a:pt x="57" y="145"/>
                  </a:lnTo>
                  <a:lnTo>
                    <a:pt x="41" y="144"/>
                  </a:lnTo>
                  <a:lnTo>
                    <a:pt x="29" y="141"/>
                  </a:lnTo>
                  <a:lnTo>
                    <a:pt x="20" y="136"/>
                  </a:lnTo>
                  <a:lnTo>
                    <a:pt x="15" y="132"/>
                  </a:lnTo>
                  <a:lnTo>
                    <a:pt x="6" y="121"/>
                  </a:lnTo>
                  <a:lnTo>
                    <a:pt x="2" y="109"/>
                  </a:lnTo>
                  <a:lnTo>
                    <a:pt x="0" y="97"/>
                  </a:lnTo>
                  <a:lnTo>
                    <a:pt x="18" y="97"/>
                  </a:lnTo>
                  <a:lnTo>
                    <a:pt x="20" y="109"/>
                  </a:lnTo>
                  <a:lnTo>
                    <a:pt x="27" y="120"/>
                  </a:lnTo>
                  <a:lnTo>
                    <a:pt x="35" y="126"/>
                  </a:lnTo>
                  <a:lnTo>
                    <a:pt x="45" y="129"/>
                  </a:lnTo>
                  <a:lnTo>
                    <a:pt x="56" y="129"/>
                  </a:lnTo>
                  <a:lnTo>
                    <a:pt x="65" y="129"/>
                  </a:lnTo>
                  <a:lnTo>
                    <a:pt x="75" y="127"/>
                  </a:lnTo>
                  <a:lnTo>
                    <a:pt x="84" y="123"/>
                  </a:lnTo>
                  <a:lnTo>
                    <a:pt x="90" y="117"/>
                  </a:lnTo>
                  <a:lnTo>
                    <a:pt x="93" y="106"/>
                  </a:lnTo>
                  <a:lnTo>
                    <a:pt x="90" y="94"/>
                  </a:lnTo>
                  <a:lnTo>
                    <a:pt x="81" y="87"/>
                  </a:lnTo>
                  <a:lnTo>
                    <a:pt x="63" y="81"/>
                  </a:lnTo>
                  <a:lnTo>
                    <a:pt x="35" y="75"/>
                  </a:lnTo>
                  <a:lnTo>
                    <a:pt x="29" y="73"/>
                  </a:lnTo>
                  <a:lnTo>
                    <a:pt x="20" y="69"/>
                  </a:lnTo>
                  <a:lnTo>
                    <a:pt x="12" y="63"/>
                  </a:lnTo>
                  <a:lnTo>
                    <a:pt x="8" y="55"/>
                  </a:lnTo>
                  <a:lnTo>
                    <a:pt x="5" y="42"/>
                  </a:lnTo>
                  <a:lnTo>
                    <a:pt x="6" y="30"/>
                  </a:lnTo>
                  <a:lnTo>
                    <a:pt x="12" y="18"/>
                  </a:lnTo>
                  <a:lnTo>
                    <a:pt x="21" y="7"/>
                  </a:lnTo>
                  <a:lnTo>
                    <a:pt x="35" y="1"/>
                  </a:lnTo>
                  <a:lnTo>
                    <a:pt x="53" y="0"/>
                  </a:lnTo>
                  <a:lnTo>
                    <a:pt x="71" y="1"/>
                  </a:lnTo>
                  <a:lnTo>
                    <a:pt x="84" y="6"/>
                  </a:lnTo>
                  <a:lnTo>
                    <a:pt x="95" y="12"/>
                  </a:lnTo>
                  <a:lnTo>
                    <a:pt x="101" y="19"/>
                  </a:lnTo>
                  <a:lnTo>
                    <a:pt x="105" y="28"/>
                  </a:lnTo>
                  <a:lnTo>
                    <a:pt x="107" y="36"/>
                  </a:lnTo>
                  <a:lnTo>
                    <a:pt x="107" y="43"/>
                  </a:lnTo>
                  <a:lnTo>
                    <a:pt x="90" y="4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0" name="Freeform 53"/>
            <p:cNvSpPr>
              <a:spLocks noEditPoints="1"/>
            </p:cNvSpPr>
            <p:nvPr/>
          </p:nvSpPr>
          <p:spPr bwMode="auto">
            <a:xfrm>
              <a:off x="3283" y="1836"/>
              <a:ext cx="61" cy="69"/>
            </a:xfrm>
            <a:custGeom>
              <a:avLst/>
              <a:gdLst/>
              <a:ahLst/>
              <a:cxnLst>
                <a:cxn ang="0">
                  <a:pos x="18" y="54"/>
                </a:cxn>
                <a:cxn ang="0">
                  <a:pos x="18" y="45"/>
                </a:cxn>
                <a:cxn ang="0">
                  <a:pos x="21" y="35"/>
                </a:cxn>
                <a:cxn ang="0">
                  <a:pos x="25" y="26"/>
                </a:cxn>
                <a:cxn ang="0">
                  <a:pos x="34" y="18"/>
                </a:cxn>
                <a:cxn ang="0">
                  <a:pos x="46" y="15"/>
                </a:cxn>
                <a:cxn ang="0">
                  <a:pos x="60" y="18"/>
                </a:cxn>
                <a:cxn ang="0">
                  <a:pos x="67" y="26"/>
                </a:cxn>
                <a:cxn ang="0">
                  <a:pos x="73" y="35"/>
                </a:cxn>
                <a:cxn ang="0">
                  <a:pos x="76" y="45"/>
                </a:cxn>
                <a:cxn ang="0">
                  <a:pos x="76" y="54"/>
                </a:cxn>
                <a:cxn ang="0">
                  <a:pos x="76" y="63"/>
                </a:cxn>
                <a:cxn ang="0">
                  <a:pos x="73" y="74"/>
                </a:cxn>
                <a:cxn ang="0">
                  <a:pos x="67" y="83"/>
                </a:cxn>
                <a:cxn ang="0">
                  <a:pos x="60" y="90"/>
                </a:cxn>
                <a:cxn ang="0">
                  <a:pos x="46" y="93"/>
                </a:cxn>
                <a:cxn ang="0">
                  <a:pos x="34" y="90"/>
                </a:cxn>
                <a:cxn ang="0">
                  <a:pos x="25" y="83"/>
                </a:cxn>
                <a:cxn ang="0">
                  <a:pos x="21" y="74"/>
                </a:cxn>
                <a:cxn ang="0">
                  <a:pos x="18" y="63"/>
                </a:cxn>
                <a:cxn ang="0">
                  <a:pos x="18" y="54"/>
                </a:cxn>
                <a:cxn ang="0">
                  <a:pos x="0" y="54"/>
                </a:cxn>
                <a:cxn ang="0">
                  <a:pos x="1" y="69"/>
                </a:cxn>
                <a:cxn ang="0">
                  <a:pos x="7" y="84"/>
                </a:cxn>
                <a:cxn ang="0">
                  <a:pos x="16" y="96"/>
                </a:cxn>
                <a:cxn ang="0">
                  <a:pos x="30" y="104"/>
                </a:cxn>
                <a:cxn ang="0">
                  <a:pos x="46" y="107"/>
                </a:cxn>
                <a:cxn ang="0">
                  <a:pos x="64" y="104"/>
                </a:cxn>
                <a:cxn ang="0">
                  <a:pos x="78" y="96"/>
                </a:cxn>
                <a:cxn ang="0">
                  <a:pos x="87" y="84"/>
                </a:cxn>
                <a:cxn ang="0">
                  <a:pos x="93" y="69"/>
                </a:cxn>
                <a:cxn ang="0">
                  <a:pos x="94" y="54"/>
                </a:cxn>
                <a:cxn ang="0">
                  <a:pos x="93" y="38"/>
                </a:cxn>
                <a:cxn ang="0">
                  <a:pos x="87" y="24"/>
                </a:cxn>
                <a:cxn ang="0">
                  <a:pos x="78" y="12"/>
                </a:cxn>
                <a:cxn ang="0">
                  <a:pos x="64" y="3"/>
                </a:cxn>
                <a:cxn ang="0">
                  <a:pos x="46" y="0"/>
                </a:cxn>
                <a:cxn ang="0">
                  <a:pos x="30" y="3"/>
                </a:cxn>
                <a:cxn ang="0">
                  <a:pos x="16" y="12"/>
                </a:cxn>
                <a:cxn ang="0">
                  <a:pos x="7" y="24"/>
                </a:cxn>
                <a:cxn ang="0">
                  <a:pos x="1" y="38"/>
                </a:cxn>
                <a:cxn ang="0">
                  <a:pos x="0" y="54"/>
                </a:cxn>
              </a:cxnLst>
              <a:rect l="0" t="0" r="r" b="b"/>
              <a:pathLst>
                <a:path w="94" h="107">
                  <a:moveTo>
                    <a:pt x="18" y="54"/>
                  </a:moveTo>
                  <a:lnTo>
                    <a:pt x="18" y="45"/>
                  </a:lnTo>
                  <a:lnTo>
                    <a:pt x="21" y="35"/>
                  </a:lnTo>
                  <a:lnTo>
                    <a:pt x="25" y="26"/>
                  </a:lnTo>
                  <a:lnTo>
                    <a:pt x="34" y="18"/>
                  </a:lnTo>
                  <a:lnTo>
                    <a:pt x="46" y="15"/>
                  </a:lnTo>
                  <a:lnTo>
                    <a:pt x="60" y="18"/>
                  </a:lnTo>
                  <a:lnTo>
                    <a:pt x="67" y="26"/>
                  </a:lnTo>
                  <a:lnTo>
                    <a:pt x="73" y="35"/>
                  </a:lnTo>
                  <a:lnTo>
                    <a:pt x="76" y="45"/>
                  </a:lnTo>
                  <a:lnTo>
                    <a:pt x="76" y="54"/>
                  </a:lnTo>
                  <a:lnTo>
                    <a:pt x="76" y="63"/>
                  </a:lnTo>
                  <a:lnTo>
                    <a:pt x="73" y="74"/>
                  </a:lnTo>
                  <a:lnTo>
                    <a:pt x="67" y="83"/>
                  </a:lnTo>
                  <a:lnTo>
                    <a:pt x="60" y="90"/>
                  </a:lnTo>
                  <a:lnTo>
                    <a:pt x="46" y="93"/>
                  </a:lnTo>
                  <a:lnTo>
                    <a:pt x="34" y="90"/>
                  </a:lnTo>
                  <a:lnTo>
                    <a:pt x="25" y="83"/>
                  </a:lnTo>
                  <a:lnTo>
                    <a:pt x="21" y="74"/>
                  </a:lnTo>
                  <a:lnTo>
                    <a:pt x="18" y="63"/>
                  </a:lnTo>
                  <a:lnTo>
                    <a:pt x="18" y="54"/>
                  </a:lnTo>
                  <a:close/>
                  <a:moveTo>
                    <a:pt x="0" y="54"/>
                  </a:moveTo>
                  <a:lnTo>
                    <a:pt x="1" y="69"/>
                  </a:lnTo>
                  <a:lnTo>
                    <a:pt x="7" y="84"/>
                  </a:lnTo>
                  <a:lnTo>
                    <a:pt x="16" y="96"/>
                  </a:lnTo>
                  <a:lnTo>
                    <a:pt x="30" y="104"/>
                  </a:lnTo>
                  <a:lnTo>
                    <a:pt x="46" y="107"/>
                  </a:lnTo>
                  <a:lnTo>
                    <a:pt x="64" y="104"/>
                  </a:lnTo>
                  <a:lnTo>
                    <a:pt x="78" y="96"/>
                  </a:lnTo>
                  <a:lnTo>
                    <a:pt x="87" y="84"/>
                  </a:lnTo>
                  <a:lnTo>
                    <a:pt x="93" y="69"/>
                  </a:lnTo>
                  <a:lnTo>
                    <a:pt x="94" y="54"/>
                  </a:lnTo>
                  <a:lnTo>
                    <a:pt x="93" y="38"/>
                  </a:lnTo>
                  <a:lnTo>
                    <a:pt x="87" y="24"/>
                  </a:lnTo>
                  <a:lnTo>
                    <a:pt x="78" y="12"/>
                  </a:lnTo>
                  <a:lnTo>
                    <a:pt x="64" y="3"/>
                  </a:lnTo>
                  <a:lnTo>
                    <a:pt x="46" y="0"/>
                  </a:lnTo>
                  <a:lnTo>
                    <a:pt x="30" y="3"/>
                  </a:lnTo>
                  <a:lnTo>
                    <a:pt x="16" y="12"/>
                  </a:lnTo>
                  <a:lnTo>
                    <a:pt x="7" y="24"/>
                  </a:lnTo>
                  <a:lnTo>
                    <a:pt x="1" y="38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" name="Freeform 54"/>
            <p:cNvSpPr>
              <a:spLocks/>
            </p:cNvSpPr>
            <p:nvPr/>
          </p:nvSpPr>
          <p:spPr bwMode="auto">
            <a:xfrm>
              <a:off x="3352" y="1836"/>
              <a:ext cx="56" cy="70"/>
            </a:xfrm>
            <a:custGeom>
              <a:avLst/>
              <a:gdLst/>
              <a:ahLst/>
              <a:cxnLst>
                <a:cxn ang="0">
                  <a:pos x="69" y="38"/>
                </a:cxn>
                <a:cxn ang="0">
                  <a:pos x="66" y="26"/>
                </a:cxn>
                <a:cxn ang="0">
                  <a:pos x="57" y="18"/>
                </a:cxn>
                <a:cxn ang="0">
                  <a:pos x="45" y="15"/>
                </a:cxn>
                <a:cxn ang="0">
                  <a:pos x="34" y="18"/>
                </a:cxn>
                <a:cxn ang="0">
                  <a:pos x="27" y="24"/>
                </a:cxn>
                <a:cxn ang="0">
                  <a:pos x="21" y="33"/>
                </a:cxn>
                <a:cxn ang="0">
                  <a:pos x="18" y="44"/>
                </a:cxn>
                <a:cxn ang="0">
                  <a:pos x="18" y="54"/>
                </a:cxn>
                <a:cxn ang="0">
                  <a:pos x="18" y="65"/>
                </a:cxn>
                <a:cxn ang="0">
                  <a:pos x="21" y="75"/>
                </a:cxn>
                <a:cxn ang="0">
                  <a:pos x="25" y="84"/>
                </a:cxn>
                <a:cxn ang="0">
                  <a:pos x="33" y="90"/>
                </a:cxn>
                <a:cxn ang="0">
                  <a:pos x="45" y="93"/>
                </a:cxn>
                <a:cxn ang="0">
                  <a:pos x="55" y="90"/>
                </a:cxn>
                <a:cxn ang="0">
                  <a:pos x="64" y="83"/>
                </a:cxn>
                <a:cxn ang="0">
                  <a:pos x="69" y="69"/>
                </a:cxn>
                <a:cxn ang="0">
                  <a:pos x="85" y="69"/>
                </a:cxn>
                <a:cxn ang="0">
                  <a:pos x="84" y="80"/>
                </a:cxn>
                <a:cxn ang="0">
                  <a:pos x="79" y="89"/>
                </a:cxn>
                <a:cxn ang="0">
                  <a:pos x="72" y="99"/>
                </a:cxn>
                <a:cxn ang="0">
                  <a:pos x="60" y="105"/>
                </a:cxn>
                <a:cxn ang="0">
                  <a:pos x="45" y="108"/>
                </a:cxn>
                <a:cxn ang="0">
                  <a:pos x="28" y="105"/>
                </a:cxn>
                <a:cxn ang="0">
                  <a:pos x="16" y="98"/>
                </a:cxn>
                <a:cxn ang="0">
                  <a:pos x="7" y="87"/>
                </a:cxn>
                <a:cxn ang="0">
                  <a:pos x="1" y="74"/>
                </a:cxn>
                <a:cxn ang="0">
                  <a:pos x="0" y="57"/>
                </a:cxn>
                <a:cxn ang="0">
                  <a:pos x="1" y="39"/>
                </a:cxn>
                <a:cxn ang="0">
                  <a:pos x="7" y="24"/>
                </a:cxn>
                <a:cxn ang="0">
                  <a:pos x="16" y="11"/>
                </a:cxn>
                <a:cxn ang="0">
                  <a:pos x="30" y="3"/>
                </a:cxn>
                <a:cxn ang="0">
                  <a:pos x="48" y="0"/>
                </a:cxn>
                <a:cxn ang="0">
                  <a:pos x="61" y="3"/>
                </a:cxn>
                <a:cxn ang="0">
                  <a:pos x="72" y="9"/>
                </a:cxn>
                <a:cxn ang="0">
                  <a:pos x="79" y="17"/>
                </a:cxn>
                <a:cxn ang="0">
                  <a:pos x="84" y="27"/>
                </a:cxn>
                <a:cxn ang="0">
                  <a:pos x="85" y="38"/>
                </a:cxn>
                <a:cxn ang="0">
                  <a:pos x="69" y="38"/>
                </a:cxn>
              </a:cxnLst>
              <a:rect l="0" t="0" r="r" b="b"/>
              <a:pathLst>
                <a:path w="85" h="108">
                  <a:moveTo>
                    <a:pt x="69" y="38"/>
                  </a:moveTo>
                  <a:lnTo>
                    <a:pt x="66" y="26"/>
                  </a:lnTo>
                  <a:lnTo>
                    <a:pt x="57" y="18"/>
                  </a:lnTo>
                  <a:lnTo>
                    <a:pt x="45" y="15"/>
                  </a:lnTo>
                  <a:lnTo>
                    <a:pt x="34" y="18"/>
                  </a:lnTo>
                  <a:lnTo>
                    <a:pt x="27" y="24"/>
                  </a:lnTo>
                  <a:lnTo>
                    <a:pt x="21" y="33"/>
                  </a:lnTo>
                  <a:lnTo>
                    <a:pt x="18" y="44"/>
                  </a:lnTo>
                  <a:lnTo>
                    <a:pt x="18" y="54"/>
                  </a:lnTo>
                  <a:lnTo>
                    <a:pt x="18" y="65"/>
                  </a:lnTo>
                  <a:lnTo>
                    <a:pt x="21" y="75"/>
                  </a:lnTo>
                  <a:lnTo>
                    <a:pt x="25" y="84"/>
                  </a:lnTo>
                  <a:lnTo>
                    <a:pt x="33" y="90"/>
                  </a:lnTo>
                  <a:lnTo>
                    <a:pt x="45" y="93"/>
                  </a:lnTo>
                  <a:lnTo>
                    <a:pt x="55" y="90"/>
                  </a:lnTo>
                  <a:lnTo>
                    <a:pt x="64" y="83"/>
                  </a:lnTo>
                  <a:lnTo>
                    <a:pt x="69" y="69"/>
                  </a:lnTo>
                  <a:lnTo>
                    <a:pt x="85" y="69"/>
                  </a:lnTo>
                  <a:lnTo>
                    <a:pt x="84" y="80"/>
                  </a:lnTo>
                  <a:lnTo>
                    <a:pt x="79" y="89"/>
                  </a:lnTo>
                  <a:lnTo>
                    <a:pt x="72" y="99"/>
                  </a:lnTo>
                  <a:lnTo>
                    <a:pt x="60" y="105"/>
                  </a:lnTo>
                  <a:lnTo>
                    <a:pt x="45" y="108"/>
                  </a:lnTo>
                  <a:lnTo>
                    <a:pt x="28" y="105"/>
                  </a:lnTo>
                  <a:lnTo>
                    <a:pt x="16" y="98"/>
                  </a:lnTo>
                  <a:lnTo>
                    <a:pt x="7" y="87"/>
                  </a:lnTo>
                  <a:lnTo>
                    <a:pt x="1" y="74"/>
                  </a:lnTo>
                  <a:lnTo>
                    <a:pt x="0" y="57"/>
                  </a:lnTo>
                  <a:lnTo>
                    <a:pt x="1" y="39"/>
                  </a:lnTo>
                  <a:lnTo>
                    <a:pt x="7" y="24"/>
                  </a:lnTo>
                  <a:lnTo>
                    <a:pt x="16" y="11"/>
                  </a:lnTo>
                  <a:lnTo>
                    <a:pt x="30" y="3"/>
                  </a:lnTo>
                  <a:lnTo>
                    <a:pt x="48" y="0"/>
                  </a:lnTo>
                  <a:lnTo>
                    <a:pt x="61" y="3"/>
                  </a:lnTo>
                  <a:lnTo>
                    <a:pt x="72" y="9"/>
                  </a:lnTo>
                  <a:lnTo>
                    <a:pt x="79" y="17"/>
                  </a:lnTo>
                  <a:lnTo>
                    <a:pt x="84" y="27"/>
                  </a:lnTo>
                  <a:lnTo>
                    <a:pt x="85" y="38"/>
                  </a:lnTo>
                  <a:lnTo>
                    <a:pt x="69" y="38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2" name="Freeform 55"/>
            <p:cNvSpPr>
              <a:spLocks noEditPoints="1"/>
            </p:cNvSpPr>
            <p:nvPr/>
          </p:nvSpPr>
          <p:spPr bwMode="auto">
            <a:xfrm>
              <a:off x="3420" y="1815"/>
              <a:ext cx="10" cy="90"/>
            </a:xfrm>
            <a:custGeom>
              <a:avLst/>
              <a:gdLst/>
              <a:ahLst/>
              <a:cxnLst>
                <a:cxn ang="0">
                  <a:pos x="16" y="139"/>
                </a:cxn>
                <a:cxn ang="0">
                  <a:pos x="0" y="139"/>
                </a:cxn>
                <a:cxn ang="0">
                  <a:pos x="0" y="37"/>
                </a:cxn>
                <a:cxn ang="0">
                  <a:pos x="16" y="37"/>
                </a:cxn>
                <a:cxn ang="0">
                  <a:pos x="16" y="139"/>
                </a:cxn>
                <a:cxn ang="0">
                  <a:pos x="0" y="19"/>
                </a:cxn>
                <a:cxn ang="0">
                  <a:pos x="0" y="0"/>
                </a:cxn>
                <a:cxn ang="0">
                  <a:pos x="16" y="0"/>
                </a:cxn>
                <a:cxn ang="0">
                  <a:pos x="16" y="19"/>
                </a:cxn>
                <a:cxn ang="0">
                  <a:pos x="0" y="19"/>
                </a:cxn>
              </a:cxnLst>
              <a:rect l="0" t="0" r="r" b="b"/>
              <a:pathLst>
                <a:path w="16" h="139">
                  <a:moveTo>
                    <a:pt x="16" y="139"/>
                  </a:moveTo>
                  <a:lnTo>
                    <a:pt x="0" y="139"/>
                  </a:lnTo>
                  <a:lnTo>
                    <a:pt x="0" y="37"/>
                  </a:lnTo>
                  <a:lnTo>
                    <a:pt x="16" y="37"/>
                  </a:lnTo>
                  <a:lnTo>
                    <a:pt x="16" y="139"/>
                  </a:lnTo>
                  <a:close/>
                  <a:moveTo>
                    <a:pt x="0" y="19"/>
                  </a:moveTo>
                  <a:lnTo>
                    <a:pt x="0" y="0"/>
                  </a:lnTo>
                  <a:lnTo>
                    <a:pt x="16" y="0"/>
                  </a:lnTo>
                  <a:lnTo>
                    <a:pt x="16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3" name="Freeform 56"/>
            <p:cNvSpPr>
              <a:spLocks noEditPoints="1"/>
            </p:cNvSpPr>
            <p:nvPr/>
          </p:nvSpPr>
          <p:spPr bwMode="auto">
            <a:xfrm>
              <a:off x="3445" y="1813"/>
              <a:ext cx="60" cy="94"/>
            </a:xfrm>
            <a:custGeom>
              <a:avLst/>
              <a:gdLst/>
              <a:ahLst/>
              <a:cxnLst>
                <a:cxn ang="0">
                  <a:pos x="18" y="84"/>
                </a:cxn>
                <a:cxn ang="0">
                  <a:pos x="23" y="69"/>
                </a:cxn>
                <a:cxn ang="0">
                  <a:pos x="33" y="57"/>
                </a:cxn>
                <a:cxn ang="0">
                  <a:pos x="47" y="52"/>
                </a:cxn>
                <a:cxn ang="0">
                  <a:pos x="60" y="55"/>
                </a:cxn>
                <a:cxn ang="0">
                  <a:pos x="69" y="63"/>
                </a:cxn>
                <a:cxn ang="0">
                  <a:pos x="74" y="72"/>
                </a:cxn>
                <a:cxn ang="0">
                  <a:pos x="75" y="84"/>
                </a:cxn>
                <a:cxn ang="0">
                  <a:pos x="18" y="84"/>
                </a:cxn>
                <a:cxn ang="0">
                  <a:pos x="74" y="109"/>
                </a:cxn>
                <a:cxn ang="0">
                  <a:pos x="72" y="117"/>
                </a:cxn>
                <a:cxn ang="0">
                  <a:pos x="68" y="123"/>
                </a:cxn>
                <a:cxn ang="0">
                  <a:pos x="59" y="127"/>
                </a:cxn>
                <a:cxn ang="0">
                  <a:pos x="48" y="130"/>
                </a:cxn>
                <a:cxn ang="0">
                  <a:pos x="35" y="127"/>
                </a:cxn>
                <a:cxn ang="0">
                  <a:pos x="26" y="121"/>
                </a:cxn>
                <a:cxn ang="0">
                  <a:pos x="21" y="111"/>
                </a:cxn>
                <a:cxn ang="0">
                  <a:pos x="18" y="97"/>
                </a:cxn>
                <a:cxn ang="0">
                  <a:pos x="93" y="97"/>
                </a:cxn>
                <a:cxn ang="0">
                  <a:pos x="92" y="76"/>
                </a:cxn>
                <a:cxn ang="0">
                  <a:pos x="86" y="60"/>
                </a:cxn>
                <a:cxn ang="0">
                  <a:pos x="77" y="48"/>
                </a:cxn>
                <a:cxn ang="0">
                  <a:pos x="65" y="40"/>
                </a:cxn>
                <a:cxn ang="0">
                  <a:pos x="50" y="37"/>
                </a:cxn>
                <a:cxn ang="0">
                  <a:pos x="32" y="40"/>
                </a:cxn>
                <a:cxn ang="0">
                  <a:pos x="18" y="48"/>
                </a:cxn>
                <a:cxn ang="0">
                  <a:pos x="8" y="61"/>
                </a:cxn>
                <a:cxn ang="0">
                  <a:pos x="3" y="76"/>
                </a:cxn>
                <a:cxn ang="0">
                  <a:pos x="0" y="94"/>
                </a:cxn>
                <a:cxn ang="0">
                  <a:pos x="3" y="111"/>
                </a:cxn>
                <a:cxn ang="0">
                  <a:pos x="8" y="124"/>
                </a:cxn>
                <a:cxn ang="0">
                  <a:pos x="18" y="135"/>
                </a:cxn>
                <a:cxn ang="0">
                  <a:pos x="30" y="142"/>
                </a:cxn>
                <a:cxn ang="0">
                  <a:pos x="47" y="145"/>
                </a:cxn>
                <a:cxn ang="0">
                  <a:pos x="59" y="144"/>
                </a:cxn>
                <a:cxn ang="0">
                  <a:pos x="68" y="141"/>
                </a:cxn>
                <a:cxn ang="0">
                  <a:pos x="74" y="138"/>
                </a:cxn>
                <a:cxn ang="0">
                  <a:pos x="84" y="127"/>
                </a:cxn>
                <a:cxn ang="0">
                  <a:pos x="89" y="117"/>
                </a:cxn>
                <a:cxn ang="0">
                  <a:pos x="92" y="109"/>
                </a:cxn>
                <a:cxn ang="0">
                  <a:pos x="74" y="109"/>
                </a:cxn>
                <a:cxn ang="0">
                  <a:pos x="77" y="0"/>
                </a:cxn>
                <a:cxn ang="0">
                  <a:pos x="56" y="0"/>
                </a:cxn>
                <a:cxn ang="0">
                  <a:pos x="38" y="27"/>
                </a:cxn>
                <a:cxn ang="0">
                  <a:pos x="51" y="27"/>
                </a:cxn>
                <a:cxn ang="0">
                  <a:pos x="77" y="0"/>
                </a:cxn>
              </a:cxnLst>
              <a:rect l="0" t="0" r="r" b="b"/>
              <a:pathLst>
                <a:path w="93" h="145">
                  <a:moveTo>
                    <a:pt x="18" y="84"/>
                  </a:moveTo>
                  <a:lnTo>
                    <a:pt x="23" y="69"/>
                  </a:lnTo>
                  <a:lnTo>
                    <a:pt x="33" y="57"/>
                  </a:lnTo>
                  <a:lnTo>
                    <a:pt x="47" y="52"/>
                  </a:lnTo>
                  <a:lnTo>
                    <a:pt x="60" y="55"/>
                  </a:lnTo>
                  <a:lnTo>
                    <a:pt x="69" y="63"/>
                  </a:lnTo>
                  <a:lnTo>
                    <a:pt x="74" y="72"/>
                  </a:lnTo>
                  <a:lnTo>
                    <a:pt x="75" y="84"/>
                  </a:lnTo>
                  <a:lnTo>
                    <a:pt x="18" y="84"/>
                  </a:lnTo>
                  <a:close/>
                  <a:moveTo>
                    <a:pt x="74" y="109"/>
                  </a:moveTo>
                  <a:lnTo>
                    <a:pt x="72" y="117"/>
                  </a:lnTo>
                  <a:lnTo>
                    <a:pt x="68" y="123"/>
                  </a:lnTo>
                  <a:lnTo>
                    <a:pt x="59" y="127"/>
                  </a:lnTo>
                  <a:lnTo>
                    <a:pt x="48" y="130"/>
                  </a:lnTo>
                  <a:lnTo>
                    <a:pt x="35" y="127"/>
                  </a:lnTo>
                  <a:lnTo>
                    <a:pt x="26" y="121"/>
                  </a:lnTo>
                  <a:lnTo>
                    <a:pt x="21" y="111"/>
                  </a:lnTo>
                  <a:lnTo>
                    <a:pt x="18" y="97"/>
                  </a:lnTo>
                  <a:lnTo>
                    <a:pt x="93" y="97"/>
                  </a:lnTo>
                  <a:lnTo>
                    <a:pt x="92" y="76"/>
                  </a:lnTo>
                  <a:lnTo>
                    <a:pt x="86" y="60"/>
                  </a:lnTo>
                  <a:lnTo>
                    <a:pt x="77" y="48"/>
                  </a:lnTo>
                  <a:lnTo>
                    <a:pt x="65" y="40"/>
                  </a:lnTo>
                  <a:lnTo>
                    <a:pt x="50" y="37"/>
                  </a:lnTo>
                  <a:lnTo>
                    <a:pt x="32" y="40"/>
                  </a:lnTo>
                  <a:lnTo>
                    <a:pt x="18" y="48"/>
                  </a:lnTo>
                  <a:lnTo>
                    <a:pt x="8" y="61"/>
                  </a:lnTo>
                  <a:lnTo>
                    <a:pt x="3" y="76"/>
                  </a:lnTo>
                  <a:lnTo>
                    <a:pt x="0" y="94"/>
                  </a:lnTo>
                  <a:lnTo>
                    <a:pt x="3" y="111"/>
                  </a:lnTo>
                  <a:lnTo>
                    <a:pt x="8" y="124"/>
                  </a:lnTo>
                  <a:lnTo>
                    <a:pt x="18" y="135"/>
                  </a:lnTo>
                  <a:lnTo>
                    <a:pt x="30" y="142"/>
                  </a:lnTo>
                  <a:lnTo>
                    <a:pt x="47" y="145"/>
                  </a:lnTo>
                  <a:lnTo>
                    <a:pt x="59" y="144"/>
                  </a:lnTo>
                  <a:lnTo>
                    <a:pt x="68" y="141"/>
                  </a:lnTo>
                  <a:lnTo>
                    <a:pt x="74" y="138"/>
                  </a:lnTo>
                  <a:lnTo>
                    <a:pt x="84" y="127"/>
                  </a:lnTo>
                  <a:lnTo>
                    <a:pt x="89" y="117"/>
                  </a:lnTo>
                  <a:lnTo>
                    <a:pt x="92" y="109"/>
                  </a:lnTo>
                  <a:lnTo>
                    <a:pt x="74" y="109"/>
                  </a:lnTo>
                  <a:close/>
                  <a:moveTo>
                    <a:pt x="77" y="0"/>
                  </a:moveTo>
                  <a:lnTo>
                    <a:pt x="56" y="0"/>
                  </a:lnTo>
                  <a:lnTo>
                    <a:pt x="38" y="27"/>
                  </a:lnTo>
                  <a:lnTo>
                    <a:pt x="51" y="27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4" name="Freeform 57"/>
            <p:cNvSpPr>
              <a:spLocks/>
            </p:cNvSpPr>
            <p:nvPr/>
          </p:nvSpPr>
          <p:spPr bwMode="auto">
            <a:xfrm>
              <a:off x="3512" y="1821"/>
              <a:ext cx="31" cy="85"/>
            </a:xfrm>
            <a:custGeom>
              <a:avLst/>
              <a:gdLst/>
              <a:ahLst/>
              <a:cxnLst>
                <a:cxn ang="0">
                  <a:pos x="31" y="43"/>
                </a:cxn>
                <a:cxn ang="0">
                  <a:pos x="31" y="108"/>
                </a:cxn>
                <a:cxn ang="0">
                  <a:pos x="31" y="112"/>
                </a:cxn>
                <a:cxn ang="0">
                  <a:pos x="33" y="114"/>
                </a:cxn>
                <a:cxn ang="0">
                  <a:pos x="34" y="115"/>
                </a:cxn>
                <a:cxn ang="0">
                  <a:pos x="37" y="117"/>
                </a:cxn>
                <a:cxn ang="0">
                  <a:pos x="39" y="117"/>
                </a:cxn>
                <a:cxn ang="0">
                  <a:pos x="42" y="117"/>
                </a:cxn>
                <a:cxn ang="0">
                  <a:pos x="48" y="117"/>
                </a:cxn>
                <a:cxn ang="0">
                  <a:pos x="48" y="130"/>
                </a:cxn>
                <a:cxn ang="0">
                  <a:pos x="42" y="130"/>
                </a:cxn>
                <a:cxn ang="0">
                  <a:pos x="37" y="130"/>
                </a:cxn>
                <a:cxn ang="0">
                  <a:pos x="34" y="132"/>
                </a:cxn>
                <a:cxn ang="0">
                  <a:pos x="28" y="130"/>
                </a:cxn>
                <a:cxn ang="0">
                  <a:pos x="22" y="129"/>
                </a:cxn>
                <a:cxn ang="0">
                  <a:pos x="19" y="126"/>
                </a:cxn>
                <a:cxn ang="0">
                  <a:pos x="16" y="123"/>
                </a:cxn>
                <a:cxn ang="0">
                  <a:pos x="15" y="120"/>
                </a:cxn>
                <a:cxn ang="0">
                  <a:pos x="15" y="114"/>
                </a:cxn>
                <a:cxn ang="0">
                  <a:pos x="13" y="109"/>
                </a:cxn>
                <a:cxn ang="0">
                  <a:pos x="13" y="43"/>
                </a:cxn>
                <a:cxn ang="0">
                  <a:pos x="0" y="43"/>
                </a:cxn>
                <a:cxn ang="0">
                  <a:pos x="0" y="28"/>
                </a:cxn>
                <a:cxn ang="0">
                  <a:pos x="13" y="28"/>
                </a:cxn>
                <a:cxn ang="0">
                  <a:pos x="13" y="0"/>
                </a:cxn>
                <a:cxn ang="0">
                  <a:pos x="31" y="0"/>
                </a:cxn>
                <a:cxn ang="0">
                  <a:pos x="31" y="28"/>
                </a:cxn>
                <a:cxn ang="0">
                  <a:pos x="48" y="28"/>
                </a:cxn>
                <a:cxn ang="0">
                  <a:pos x="48" y="43"/>
                </a:cxn>
                <a:cxn ang="0">
                  <a:pos x="31" y="43"/>
                </a:cxn>
              </a:cxnLst>
              <a:rect l="0" t="0" r="r" b="b"/>
              <a:pathLst>
                <a:path w="48" h="132">
                  <a:moveTo>
                    <a:pt x="31" y="43"/>
                  </a:moveTo>
                  <a:lnTo>
                    <a:pt x="31" y="108"/>
                  </a:lnTo>
                  <a:lnTo>
                    <a:pt x="31" y="112"/>
                  </a:lnTo>
                  <a:lnTo>
                    <a:pt x="33" y="114"/>
                  </a:lnTo>
                  <a:lnTo>
                    <a:pt x="34" y="115"/>
                  </a:lnTo>
                  <a:lnTo>
                    <a:pt x="37" y="117"/>
                  </a:lnTo>
                  <a:lnTo>
                    <a:pt x="39" y="117"/>
                  </a:lnTo>
                  <a:lnTo>
                    <a:pt x="42" y="117"/>
                  </a:lnTo>
                  <a:lnTo>
                    <a:pt x="48" y="117"/>
                  </a:lnTo>
                  <a:lnTo>
                    <a:pt x="48" y="130"/>
                  </a:lnTo>
                  <a:lnTo>
                    <a:pt x="42" y="130"/>
                  </a:lnTo>
                  <a:lnTo>
                    <a:pt x="37" y="130"/>
                  </a:lnTo>
                  <a:lnTo>
                    <a:pt x="34" y="132"/>
                  </a:lnTo>
                  <a:lnTo>
                    <a:pt x="28" y="130"/>
                  </a:lnTo>
                  <a:lnTo>
                    <a:pt x="22" y="129"/>
                  </a:lnTo>
                  <a:lnTo>
                    <a:pt x="19" y="126"/>
                  </a:lnTo>
                  <a:lnTo>
                    <a:pt x="16" y="123"/>
                  </a:lnTo>
                  <a:lnTo>
                    <a:pt x="15" y="120"/>
                  </a:lnTo>
                  <a:lnTo>
                    <a:pt x="15" y="114"/>
                  </a:lnTo>
                  <a:lnTo>
                    <a:pt x="13" y="109"/>
                  </a:lnTo>
                  <a:lnTo>
                    <a:pt x="13" y="43"/>
                  </a:lnTo>
                  <a:lnTo>
                    <a:pt x="0" y="43"/>
                  </a:lnTo>
                  <a:lnTo>
                    <a:pt x="0" y="28"/>
                  </a:lnTo>
                  <a:lnTo>
                    <a:pt x="13" y="28"/>
                  </a:lnTo>
                  <a:lnTo>
                    <a:pt x="13" y="0"/>
                  </a:lnTo>
                  <a:lnTo>
                    <a:pt x="31" y="0"/>
                  </a:lnTo>
                  <a:lnTo>
                    <a:pt x="31" y="28"/>
                  </a:lnTo>
                  <a:lnTo>
                    <a:pt x="48" y="28"/>
                  </a:lnTo>
                  <a:lnTo>
                    <a:pt x="48" y="43"/>
                  </a:lnTo>
                  <a:lnTo>
                    <a:pt x="31" y="4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5" name="Freeform 58"/>
            <p:cNvSpPr>
              <a:spLocks noEditPoints="1"/>
            </p:cNvSpPr>
            <p:nvPr/>
          </p:nvSpPr>
          <p:spPr bwMode="auto">
            <a:xfrm>
              <a:off x="3552" y="1813"/>
              <a:ext cx="59" cy="94"/>
            </a:xfrm>
            <a:custGeom>
              <a:avLst/>
              <a:gdLst/>
              <a:ahLst/>
              <a:cxnLst>
                <a:cxn ang="0">
                  <a:pos x="18" y="84"/>
                </a:cxn>
                <a:cxn ang="0">
                  <a:pos x="22" y="69"/>
                </a:cxn>
                <a:cxn ang="0">
                  <a:pos x="31" y="57"/>
                </a:cxn>
                <a:cxn ang="0">
                  <a:pos x="46" y="52"/>
                </a:cxn>
                <a:cxn ang="0">
                  <a:pos x="60" y="55"/>
                </a:cxn>
                <a:cxn ang="0">
                  <a:pos x="67" y="63"/>
                </a:cxn>
                <a:cxn ang="0">
                  <a:pos x="72" y="72"/>
                </a:cxn>
                <a:cxn ang="0">
                  <a:pos x="75" y="84"/>
                </a:cxn>
                <a:cxn ang="0">
                  <a:pos x="18" y="84"/>
                </a:cxn>
                <a:cxn ang="0">
                  <a:pos x="73" y="109"/>
                </a:cxn>
                <a:cxn ang="0">
                  <a:pos x="72" y="117"/>
                </a:cxn>
                <a:cxn ang="0">
                  <a:pos x="66" y="123"/>
                </a:cxn>
                <a:cxn ang="0">
                  <a:pos x="58" y="127"/>
                </a:cxn>
                <a:cxn ang="0">
                  <a:pos x="48" y="130"/>
                </a:cxn>
                <a:cxn ang="0">
                  <a:pos x="34" y="127"/>
                </a:cxn>
                <a:cxn ang="0">
                  <a:pos x="25" y="121"/>
                </a:cxn>
                <a:cxn ang="0">
                  <a:pos x="19" y="111"/>
                </a:cxn>
                <a:cxn ang="0">
                  <a:pos x="18" y="97"/>
                </a:cxn>
                <a:cxn ang="0">
                  <a:pos x="91" y="97"/>
                </a:cxn>
                <a:cxn ang="0">
                  <a:pos x="90" y="76"/>
                </a:cxn>
                <a:cxn ang="0">
                  <a:pos x="85" y="60"/>
                </a:cxn>
                <a:cxn ang="0">
                  <a:pos x="76" y="48"/>
                </a:cxn>
                <a:cxn ang="0">
                  <a:pos x="64" y="40"/>
                </a:cxn>
                <a:cxn ang="0">
                  <a:pos x="48" y="37"/>
                </a:cxn>
                <a:cxn ang="0">
                  <a:pos x="31" y="40"/>
                </a:cxn>
                <a:cxn ang="0">
                  <a:pos x="16" y="48"/>
                </a:cxn>
                <a:cxn ang="0">
                  <a:pos x="7" y="61"/>
                </a:cxn>
                <a:cxn ang="0">
                  <a:pos x="1" y="76"/>
                </a:cxn>
                <a:cxn ang="0">
                  <a:pos x="0" y="94"/>
                </a:cxn>
                <a:cxn ang="0">
                  <a:pos x="1" y="111"/>
                </a:cxn>
                <a:cxn ang="0">
                  <a:pos x="7" y="124"/>
                </a:cxn>
                <a:cxn ang="0">
                  <a:pos x="16" y="135"/>
                </a:cxn>
                <a:cxn ang="0">
                  <a:pos x="30" y="142"/>
                </a:cxn>
                <a:cxn ang="0">
                  <a:pos x="45" y="145"/>
                </a:cxn>
                <a:cxn ang="0">
                  <a:pos x="58" y="144"/>
                </a:cxn>
                <a:cxn ang="0">
                  <a:pos x="67" y="141"/>
                </a:cxn>
                <a:cxn ang="0">
                  <a:pos x="73" y="138"/>
                </a:cxn>
                <a:cxn ang="0">
                  <a:pos x="82" y="127"/>
                </a:cxn>
                <a:cxn ang="0">
                  <a:pos x="88" y="117"/>
                </a:cxn>
                <a:cxn ang="0">
                  <a:pos x="91" y="109"/>
                </a:cxn>
                <a:cxn ang="0">
                  <a:pos x="73" y="109"/>
                </a:cxn>
                <a:cxn ang="0">
                  <a:pos x="76" y="0"/>
                </a:cxn>
                <a:cxn ang="0">
                  <a:pos x="55" y="0"/>
                </a:cxn>
                <a:cxn ang="0">
                  <a:pos x="37" y="27"/>
                </a:cxn>
                <a:cxn ang="0">
                  <a:pos x="51" y="27"/>
                </a:cxn>
                <a:cxn ang="0">
                  <a:pos x="76" y="0"/>
                </a:cxn>
              </a:cxnLst>
              <a:rect l="0" t="0" r="r" b="b"/>
              <a:pathLst>
                <a:path w="91" h="145">
                  <a:moveTo>
                    <a:pt x="18" y="84"/>
                  </a:moveTo>
                  <a:lnTo>
                    <a:pt x="22" y="69"/>
                  </a:lnTo>
                  <a:lnTo>
                    <a:pt x="31" y="57"/>
                  </a:lnTo>
                  <a:lnTo>
                    <a:pt x="46" y="52"/>
                  </a:lnTo>
                  <a:lnTo>
                    <a:pt x="60" y="55"/>
                  </a:lnTo>
                  <a:lnTo>
                    <a:pt x="67" y="63"/>
                  </a:lnTo>
                  <a:lnTo>
                    <a:pt x="72" y="72"/>
                  </a:lnTo>
                  <a:lnTo>
                    <a:pt x="75" y="84"/>
                  </a:lnTo>
                  <a:lnTo>
                    <a:pt x="18" y="84"/>
                  </a:lnTo>
                  <a:close/>
                  <a:moveTo>
                    <a:pt x="73" y="109"/>
                  </a:moveTo>
                  <a:lnTo>
                    <a:pt x="72" y="117"/>
                  </a:lnTo>
                  <a:lnTo>
                    <a:pt x="66" y="123"/>
                  </a:lnTo>
                  <a:lnTo>
                    <a:pt x="58" y="127"/>
                  </a:lnTo>
                  <a:lnTo>
                    <a:pt x="48" y="130"/>
                  </a:lnTo>
                  <a:lnTo>
                    <a:pt x="34" y="127"/>
                  </a:lnTo>
                  <a:lnTo>
                    <a:pt x="25" y="121"/>
                  </a:lnTo>
                  <a:lnTo>
                    <a:pt x="19" y="111"/>
                  </a:lnTo>
                  <a:lnTo>
                    <a:pt x="18" y="97"/>
                  </a:lnTo>
                  <a:lnTo>
                    <a:pt x="91" y="97"/>
                  </a:lnTo>
                  <a:lnTo>
                    <a:pt x="90" y="76"/>
                  </a:lnTo>
                  <a:lnTo>
                    <a:pt x="85" y="60"/>
                  </a:lnTo>
                  <a:lnTo>
                    <a:pt x="76" y="48"/>
                  </a:lnTo>
                  <a:lnTo>
                    <a:pt x="64" y="40"/>
                  </a:lnTo>
                  <a:lnTo>
                    <a:pt x="48" y="37"/>
                  </a:lnTo>
                  <a:lnTo>
                    <a:pt x="31" y="40"/>
                  </a:lnTo>
                  <a:lnTo>
                    <a:pt x="16" y="48"/>
                  </a:lnTo>
                  <a:lnTo>
                    <a:pt x="7" y="61"/>
                  </a:lnTo>
                  <a:lnTo>
                    <a:pt x="1" y="76"/>
                  </a:lnTo>
                  <a:lnTo>
                    <a:pt x="0" y="94"/>
                  </a:lnTo>
                  <a:lnTo>
                    <a:pt x="1" y="111"/>
                  </a:lnTo>
                  <a:lnTo>
                    <a:pt x="7" y="124"/>
                  </a:lnTo>
                  <a:lnTo>
                    <a:pt x="16" y="135"/>
                  </a:lnTo>
                  <a:lnTo>
                    <a:pt x="30" y="142"/>
                  </a:lnTo>
                  <a:lnTo>
                    <a:pt x="45" y="145"/>
                  </a:lnTo>
                  <a:lnTo>
                    <a:pt x="58" y="144"/>
                  </a:lnTo>
                  <a:lnTo>
                    <a:pt x="67" y="141"/>
                  </a:lnTo>
                  <a:lnTo>
                    <a:pt x="73" y="138"/>
                  </a:lnTo>
                  <a:lnTo>
                    <a:pt x="82" y="127"/>
                  </a:lnTo>
                  <a:lnTo>
                    <a:pt x="88" y="117"/>
                  </a:lnTo>
                  <a:lnTo>
                    <a:pt x="91" y="109"/>
                  </a:lnTo>
                  <a:lnTo>
                    <a:pt x="73" y="109"/>
                  </a:lnTo>
                  <a:close/>
                  <a:moveTo>
                    <a:pt x="76" y="0"/>
                  </a:moveTo>
                  <a:lnTo>
                    <a:pt x="55" y="0"/>
                  </a:lnTo>
                  <a:lnTo>
                    <a:pt x="37" y="27"/>
                  </a:lnTo>
                  <a:lnTo>
                    <a:pt x="51" y="27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6" name="Freeform 59"/>
            <p:cNvSpPr>
              <a:spLocks/>
            </p:cNvSpPr>
            <p:nvPr/>
          </p:nvSpPr>
          <p:spPr bwMode="auto">
            <a:xfrm>
              <a:off x="3620" y="1836"/>
              <a:ext cx="54" cy="70"/>
            </a:xfrm>
            <a:custGeom>
              <a:avLst/>
              <a:gdLst/>
              <a:ahLst/>
              <a:cxnLst>
                <a:cxn ang="0">
                  <a:pos x="63" y="27"/>
                </a:cxn>
                <a:cxn ang="0">
                  <a:pos x="53" y="17"/>
                </a:cxn>
                <a:cxn ang="0">
                  <a:pos x="38" y="15"/>
                </a:cxn>
                <a:cxn ang="0">
                  <a:pos x="32" y="17"/>
                </a:cxn>
                <a:cxn ang="0">
                  <a:pos x="26" y="20"/>
                </a:cxn>
                <a:cxn ang="0">
                  <a:pos x="21" y="26"/>
                </a:cxn>
                <a:cxn ang="0">
                  <a:pos x="21" y="33"/>
                </a:cxn>
                <a:cxn ang="0">
                  <a:pos x="27" y="39"/>
                </a:cxn>
                <a:cxn ang="0">
                  <a:pos x="39" y="44"/>
                </a:cxn>
                <a:cxn ang="0">
                  <a:pos x="72" y="54"/>
                </a:cxn>
                <a:cxn ang="0">
                  <a:pos x="84" y="74"/>
                </a:cxn>
                <a:cxn ang="0">
                  <a:pos x="72" y="99"/>
                </a:cxn>
                <a:cxn ang="0">
                  <a:pos x="44" y="108"/>
                </a:cxn>
                <a:cxn ang="0">
                  <a:pos x="15" y="101"/>
                </a:cxn>
                <a:cxn ang="0">
                  <a:pos x="3" y="87"/>
                </a:cxn>
                <a:cxn ang="0">
                  <a:pos x="0" y="72"/>
                </a:cxn>
                <a:cxn ang="0">
                  <a:pos x="18" y="77"/>
                </a:cxn>
                <a:cxn ang="0">
                  <a:pos x="24" y="87"/>
                </a:cxn>
                <a:cxn ang="0">
                  <a:pos x="44" y="93"/>
                </a:cxn>
                <a:cxn ang="0">
                  <a:pos x="56" y="92"/>
                </a:cxn>
                <a:cxn ang="0">
                  <a:pos x="65" y="86"/>
                </a:cxn>
                <a:cxn ang="0">
                  <a:pos x="68" y="77"/>
                </a:cxn>
                <a:cxn ang="0">
                  <a:pos x="65" y="69"/>
                </a:cxn>
                <a:cxn ang="0">
                  <a:pos x="54" y="65"/>
                </a:cxn>
                <a:cxn ang="0">
                  <a:pos x="27" y="57"/>
                </a:cxn>
                <a:cxn ang="0">
                  <a:pos x="8" y="45"/>
                </a:cxn>
                <a:cxn ang="0">
                  <a:pos x="8" y="18"/>
                </a:cxn>
                <a:cxn ang="0">
                  <a:pos x="29" y="3"/>
                </a:cxn>
                <a:cxn ang="0">
                  <a:pos x="57" y="3"/>
                </a:cxn>
                <a:cxn ang="0">
                  <a:pos x="75" y="15"/>
                </a:cxn>
                <a:cxn ang="0">
                  <a:pos x="81" y="29"/>
                </a:cxn>
                <a:cxn ang="0">
                  <a:pos x="65" y="32"/>
                </a:cxn>
              </a:cxnLst>
              <a:rect l="0" t="0" r="r" b="b"/>
              <a:pathLst>
                <a:path w="84" h="108">
                  <a:moveTo>
                    <a:pt x="65" y="32"/>
                  </a:moveTo>
                  <a:lnTo>
                    <a:pt x="63" y="27"/>
                  </a:lnTo>
                  <a:lnTo>
                    <a:pt x="60" y="21"/>
                  </a:lnTo>
                  <a:lnTo>
                    <a:pt x="53" y="17"/>
                  </a:lnTo>
                  <a:lnTo>
                    <a:pt x="41" y="15"/>
                  </a:lnTo>
                  <a:lnTo>
                    <a:pt x="38" y="15"/>
                  </a:lnTo>
                  <a:lnTo>
                    <a:pt x="35" y="15"/>
                  </a:lnTo>
                  <a:lnTo>
                    <a:pt x="32" y="17"/>
                  </a:lnTo>
                  <a:lnTo>
                    <a:pt x="29" y="18"/>
                  </a:lnTo>
                  <a:lnTo>
                    <a:pt x="26" y="20"/>
                  </a:lnTo>
                  <a:lnTo>
                    <a:pt x="23" y="23"/>
                  </a:lnTo>
                  <a:lnTo>
                    <a:pt x="21" y="26"/>
                  </a:lnTo>
                  <a:lnTo>
                    <a:pt x="21" y="30"/>
                  </a:lnTo>
                  <a:lnTo>
                    <a:pt x="21" y="33"/>
                  </a:lnTo>
                  <a:lnTo>
                    <a:pt x="23" y="38"/>
                  </a:lnTo>
                  <a:lnTo>
                    <a:pt x="27" y="39"/>
                  </a:lnTo>
                  <a:lnTo>
                    <a:pt x="32" y="41"/>
                  </a:lnTo>
                  <a:lnTo>
                    <a:pt x="39" y="44"/>
                  </a:lnTo>
                  <a:lnTo>
                    <a:pt x="56" y="47"/>
                  </a:lnTo>
                  <a:lnTo>
                    <a:pt x="72" y="54"/>
                  </a:lnTo>
                  <a:lnTo>
                    <a:pt x="81" y="62"/>
                  </a:lnTo>
                  <a:lnTo>
                    <a:pt x="84" y="74"/>
                  </a:lnTo>
                  <a:lnTo>
                    <a:pt x="81" y="89"/>
                  </a:lnTo>
                  <a:lnTo>
                    <a:pt x="72" y="99"/>
                  </a:lnTo>
                  <a:lnTo>
                    <a:pt x="60" y="105"/>
                  </a:lnTo>
                  <a:lnTo>
                    <a:pt x="44" y="108"/>
                  </a:lnTo>
                  <a:lnTo>
                    <a:pt x="27" y="105"/>
                  </a:lnTo>
                  <a:lnTo>
                    <a:pt x="15" y="101"/>
                  </a:lnTo>
                  <a:lnTo>
                    <a:pt x="8" y="95"/>
                  </a:lnTo>
                  <a:lnTo>
                    <a:pt x="3" y="87"/>
                  </a:lnTo>
                  <a:lnTo>
                    <a:pt x="2" y="80"/>
                  </a:lnTo>
                  <a:lnTo>
                    <a:pt x="0" y="72"/>
                  </a:lnTo>
                  <a:lnTo>
                    <a:pt x="17" y="72"/>
                  </a:lnTo>
                  <a:lnTo>
                    <a:pt x="18" y="77"/>
                  </a:lnTo>
                  <a:lnTo>
                    <a:pt x="20" y="83"/>
                  </a:lnTo>
                  <a:lnTo>
                    <a:pt x="24" y="87"/>
                  </a:lnTo>
                  <a:lnTo>
                    <a:pt x="32" y="92"/>
                  </a:lnTo>
                  <a:lnTo>
                    <a:pt x="44" y="93"/>
                  </a:lnTo>
                  <a:lnTo>
                    <a:pt x="50" y="93"/>
                  </a:lnTo>
                  <a:lnTo>
                    <a:pt x="56" y="92"/>
                  </a:lnTo>
                  <a:lnTo>
                    <a:pt x="60" y="89"/>
                  </a:lnTo>
                  <a:lnTo>
                    <a:pt x="65" y="86"/>
                  </a:lnTo>
                  <a:lnTo>
                    <a:pt x="66" y="81"/>
                  </a:lnTo>
                  <a:lnTo>
                    <a:pt x="68" y="77"/>
                  </a:lnTo>
                  <a:lnTo>
                    <a:pt x="66" y="72"/>
                  </a:lnTo>
                  <a:lnTo>
                    <a:pt x="65" y="69"/>
                  </a:lnTo>
                  <a:lnTo>
                    <a:pt x="60" y="66"/>
                  </a:lnTo>
                  <a:lnTo>
                    <a:pt x="54" y="65"/>
                  </a:lnTo>
                  <a:lnTo>
                    <a:pt x="47" y="62"/>
                  </a:lnTo>
                  <a:lnTo>
                    <a:pt x="27" y="57"/>
                  </a:lnTo>
                  <a:lnTo>
                    <a:pt x="15" y="53"/>
                  </a:lnTo>
                  <a:lnTo>
                    <a:pt x="8" y="45"/>
                  </a:lnTo>
                  <a:lnTo>
                    <a:pt x="5" y="33"/>
                  </a:lnTo>
                  <a:lnTo>
                    <a:pt x="8" y="18"/>
                  </a:lnTo>
                  <a:lnTo>
                    <a:pt x="15" y="8"/>
                  </a:lnTo>
                  <a:lnTo>
                    <a:pt x="29" y="3"/>
                  </a:lnTo>
                  <a:lnTo>
                    <a:pt x="42" y="0"/>
                  </a:lnTo>
                  <a:lnTo>
                    <a:pt x="57" y="3"/>
                  </a:lnTo>
                  <a:lnTo>
                    <a:pt x="69" y="8"/>
                  </a:lnTo>
                  <a:lnTo>
                    <a:pt x="75" y="15"/>
                  </a:lnTo>
                  <a:lnTo>
                    <a:pt x="80" y="21"/>
                  </a:lnTo>
                  <a:lnTo>
                    <a:pt x="81" y="29"/>
                  </a:lnTo>
                  <a:lnTo>
                    <a:pt x="81" y="32"/>
                  </a:lnTo>
                  <a:lnTo>
                    <a:pt x="65" y="3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7" name="Freeform 60"/>
            <p:cNvSpPr>
              <a:spLocks noEditPoints="1"/>
            </p:cNvSpPr>
            <p:nvPr/>
          </p:nvSpPr>
          <p:spPr bwMode="auto">
            <a:xfrm>
              <a:off x="1525" y="1958"/>
              <a:ext cx="59" cy="92"/>
            </a:xfrm>
            <a:custGeom>
              <a:avLst/>
              <a:gdLst/>
              <a:ahLst/>
              <a:cxnLst>
                <a:cxn ang="0">
                  <a:pos x="18" y="88"/>
                </a:cxn>
                <a:cxn ang="0">
                  <a:pos x="18" y="79"/>
                </a:cxn>
                <a:cxn ang="0">
                  <a:pos x="20" y="69"/>
                </a:cxn>
                <a:cxn ang="0">
                  <a:pos x="24" y="60"/>
                </a:cxn>
                <a:cxn ang="0">
                  <a:pos x="33" y="52"/>
                </a:cxn>
                <a:cxn ang="0">
                  <a:pos x="45" y="49"/>
                </a:cxn>
                <a:cxn ang="0">
                  <a:pos x="57" y="52"/>
                </a:cxn>
                <a:cxn ang="0">
                  <a:pos x="66" y="60"/>
                </a:cxn>
                <a:cxn ang="0">
                  <a:pos x="71" y="70"/>
                </a:cxn>
                <a:cxn ang="0">
                  <a:pos x="72" y="82"/>
                </a:cxn>
                <a:cxn ang="0">
                  <a:pos x="72" y="93"/>
                </a:cxn>
                <a:cxn ang="0">
                  <a:pos x="71" y="106"/>
                </a:cxn>
                <a:cxn ang="0">
                  <a:pos x="66" y="117"/>
                </a:cxn>
                <a:cxn ang="0">
                  <a:pos x="60" y="123"/>
                </a:cxn>
                <a:cxn ang="0">
                  <a:pos x="53" y="126"/>
                </a:cxn>
                <a:cxn ang="0">
                  <a:pos x="45" y="127"/>
                </a:cxn>
                <a:cxn ang="0">
                  <a:pos x="33" y="124"/>
                </a:cxn>
                <a:cxn ang="0">
                  <a:pos x="24" y="115"/>
                </a:cxn>
                <a:cxn ang="0">
                  <a:pos x="20" y="103"/>
                </a:cxn>
                <a:cxn ang="0">
                  <a:pos x="18" y="88"/>
                </a:cxn>
                <a:cxn ang="0">
                  <a:pos x="90" y="0"/>
                </a:cxn>
                <a:cxn ang="0">
                  <a:pos x="74" y="0"/>
                </a:cxn>
                <a:cxn ang="0">
                  <a:pos x="74" y="52"/>
                </a:cxn>
                <a:cxn ang="0">
                  <a:pos x="72" y="52"/>
                </a:cxn>
                <a:cxn ang="0">
                  <a:pos x="69" y="46"/>
                </a:cxn>
                <a:cxn ang="0">
                  <a:pos x="63" y="42"/>
                </a:cxn>
                <a:cxn ang="0">
                  <a:pos x="54" y="36"/>
                </a:cxn>
                <a:cxn ang="0">
                  <a:pos x="42" y="34"/>
                </a:cxn>
                <a:cxn ang="0">
                  <a:pos x="27" y="37"/>
                </a:cxn>
                <a:cxn ang="0">
                  <a:pos x="15" y="45"/>
                </a:cxn>
                <a:cxn ang="0">
                  <a:pos x="8" y="55"/>
                </a:cxn>
                <a:cxn ang="0">
                  <a:pos x="2" y="69"/>
                </a:cxn>
                <a:cxn ang="0">
                  <a:pos x="0" y="85"/>
                </a:cxn>
                <a:cxn ang="0">
                  <a:pos x="2" y="97"/>
                </a:cxn>
                <a:cxn ang="0">
                  <a:pos x="5" y="111"/>
                </a:cxn>
                <a:cxn ang="0">
                  <a:pos x="9" y="123"/>
                </a:cxn>
                <a:cxn ang="0">
                  <a:pos x="18" y="132"/>
                </a:cxn>
                <a:cxn ang="0">
                  <a:pos x="30" y="139"/>
                </a:cxn>
                <a:cxn ang="0">
                  <a:pos x="45" y="142"/>
                </a:cxn>
                <a:cxn ang="0">
                  <a:pos x="56" y="141"/>
                </a:cxn>
                <a:cxn ang="0">
                  <a:pos x="65" y="135"/>
                </a:cxn>
                <a:cxn ang="0">
                  <a:pos x="74" y="124"/>
                </a:cxn>
                <a:cxn ang="0">
                  <a:pos x="74" y="124"/>
                </a:cxn>
                <a:cxn ang="0">
                  <a:pos x="74" y="139"/>
                </a:cxn>
                <a:cxn ang="0">
                  <a:pos x="90" y="139"/>
                </a:cxn>
                <a:cxn ang="0">
                  <a:pos x="90" y="0"/>
                </a:cxn>
              </a:cxnLst>
              <a:rect l="0" t="0" r="r" b="b"/>
              <a:pathLst>
                <a:path w="90" h="142">
                  <a:moveTo>
                    <a:pt x="18" y="88"/>
                  </a:moveTo>
                  <a:lnTo>
                    <a:pt x="18" y="79"/>
                  </a:lnTo>
                  <a:lnTo>
                    <a:pt x="20" y="69"/>
                  </a:lnTo>
                  <a:lnTo>
                    <a:pt x="24" y="60"/>
                  </a:lnTo>
                  <a:lnTo>
                    <a:pt x="33" y="52"/>
                  </a:lnTo>
                  <a:lnTo>
                    <a:pt x="45" y="49"/>
                  </a:lnTo>
                  <a:lnTo>
                    <a:pt x="57" y="52"/>
                  </a:lnTo>
                  <a:lnTo>
                    <a:pt x="66" y="60"/>
                  </a:lnTo>
                  <a:lnTo>
                    <a:pt x="71" y="70"/>
                  </a:lnTo>
                  <a:lnTo>
                    <a:pt x="72" y="82"/>
                  </a:lnTo>
                  <a:lnTo>
                    <a:pt x="72" y="93"/>
                  </a:lnTo>
                  <a:lnTo>
                    <a:pt x="71" y="106"/>
                  </a:lnTo>
                  <a:lnTo>
                    <a:pt x="66" y="117"/>
                  </a:lnTo>
                  <a:lnTo>
                    <a:pt x="60" y="123"/>
                  </a:lnTo>
                  <a:lnTo>
                    <a:pt x="53" y="126"/>
                  </a:lnTo>
                  <a:lnTo>
                    <a:pt x="45" y="127"/>
                  </a:lnTo>
                  <a:lnTo>
                    <a:pt x="33" y="124"/>
                  </a:lnTo>
                  <a:lnTo>
                    <a:pt x="24" y="115"/>
                  </a:lnTo>
                  <a:lnTo>
                    <a:pt x="20" y="103"/>
                  </a:lnTo>
                  <a:lnTo>
                    <a:pt x="18" y="88"/>
                  </a:lnTo>
                  <a:close/>
                  <a:moveTo>
                    <a:pt x="90" y="0"/>
                  </a:moveTo>
                  <a:lnTo>
                    <a:pt x="74" y="0"/>
                  </a:lnTo>
                  <a:lnTo>
                    <a:pt x="74" y="52"/>
                  </a:lnTo>
                  <a:lnTo>
                    <a:pt x="72" y="52"/>
                  </a:lnTo>
                  <a:lnTo>
                    <a:pt x="69" y="46"/>
                  </a:lnTo>
                  <a:lnTo>
                    <a:pt x="63" y="42"/>
                  </a:lnTo>
                  <a:lnTo>
                    <a:pt x="54" y="36"/>
                  </a:lnTo>
                  <a:lnTo>
                    <a:pt x="42" y="34"/>
                  </a:lnTo>
                  <a:lnTo>
                    <a:pt x="27" y="37"/>
                  </a:lnTo>
                  <a:lnTo>
                    <a:pt x="15" y="45"/>
                  </a:lnTo>
                  <a:lnTo>
                    <a:pt x="8" y="55"/>
                  </a:lnTo>
                  <a:lnTo>
                    <a:pt x="2" y="69"/>
                  </a:lnTo>
                  <a:lnTo>
                    <a:pt x="0" y="85"/>
                  </a:lnTo>
                  <a:lnTo>
                    <a:pt x="2" y="97"/>
                  </a:lnTo>
                  <a:lnTo>
                    <a:pt x="5" y="111"/>
                  </a:lnTo>
                  <a:lnTo>
                    <a:pt x="9" y="123"/>
                  </a:lnTo>
                  <a:lnTo>
                    <a:pt x="18" y="132"/>
                  </a:lnTo>
                  <a:lnTo>
                    <a:pt x="30" y="139"/>
                  </a:lnTo>
                  <a:lnTo>
                    <a:pt x="45" y="142"/>
                  </a:lnTo>
                  <a:lnTo>
                    <a:pt x="56" y="141"/>
                  </a:lnTo>
                  <a:lnTo>
                    <a:pt x="65" y="135"/>
                  </a:lnTo>
                  <a:lnTo>
                    <a:pt x="74" y="124"/>
                  </a:lnTo>
                  <a:lnTo>
                    <a:pt x="74" y="124"/>
                  </a:lnTo>
                  <a:lnTo>
                    <a:pt x="74" y="139"/>
                  </a:lnTo>
                  <a:lnTo>
                    <a:pt x="90" y="139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8" name="Freeform 61"/>
            <p:cNvSpPr>
              <a:spLocks noEditPoints="1"/>
            </p:cNvSpPr>
            <p:nvPr/>
          </p:nvSpPr>
          <p:spPr bwMode="auto">
            <a:xfrm>
              <a:off x="1596" y="1979"/>
              <a:ext cx="59" cy="70"/>
            </a:xfrm>
            <a:custGeom>
              <a:avLst/>
              <a:gdLst/>
              <a:ahLst/>
              <a:cxnLst>
                <a:cxn ang="0">
                  <a:pos x="18" y="47"/>
                </a:cxn>
                <a:cxn ang="0">
                  <a:pos x="22" y="32"/>
                </a:cxn>
                <a:cxn ang="0">
                  <a:pos x="31" y="20"/>
                </a:cxn>
                <a:cxn ang="0">
                  <a:pos x="46" y="15"/>
                </a:cxn>
                <a:cxn ang="0">
                  <a:pos x="58" y="18"/>
                </a:cxn>
                <a:cxn ang="0">
                  <a:pos x="67" y="26"/>
                </a:cxn>
                <a:cxn ang="0">
                  <a:pos x="72" y="35"/>
                </a:cxn>
                <a:cxn ang="0">
                  <a:pos x="75" y="47"/>
                </a:cxn>
                <a:cxn ang="0">
                  <a:pos x="18" y="47"/>
                </a:cxn>
                <a:cxn ang="0">
                  <a:pos x="73" y="72"/>
                </a:cxn>
                <a:cxn ang="0">
                  <a:pos x="72" y="80"/>
                </a:cxn>
                <a:cxn ang="0">
                  <a:pos x="66" y="86"/>
                </a:cxn>
                <a:cxn ang="0">
                  <a:pos x="58" y="90"/>
                </a:cxn>
                <a:cxn ang="0">
                  <a:pos x="48" y="93"/>
                </a:cxn>
                <a:cxn ang="0">
                  <a:pos x="34" y="90"/>
                </a:cxn>
                <a:cxn ang="0">
                  <a:pos x="25" y="84"/>
                </a:cxn>
                <a:cxn ang="0">
                  <a:pos x="19" y="74"/>
                </a:cxn>
                <a:cxn ang="0">
                  <a:pos x="18" y="60"/>
                </a:cxn>
                <a:cxn ang="0">
                  <a:pos x="91" y="60"/>
                </a:cxn>
                <a:cxn ang="0">
                  <a:pos x="90" y="39"/>
                </a:cxn>
                <a:cxn ang="0">
                  <a:pos x="85" y="23"/>
                </a:cxn>
                <a:cxn ang="0">
                  <a:pos x="76" y="11"/>
                </a:cxn>
                <a:cxn ang="0">
                  <a:pos x="64" y="3"/>
                </a:cxn>
                <a:cxn ang="0">
                  <a:pos x="48" y="0"/>
                </a:cxn>
                <a:cxn ang="0">
                  <a:pos x="30" y="3"/>
                </a:cxn>
                <a:cxn ang="0">
                  <a:pos x="16" y="11"/>
                </a:cxn>
                <a:cxn ang="0">
                  <a:pos x="7" y="24"/>
                </a:cxn>
                <a:cxn ang="0">
                  <a:pos x="1" y="39"/>
                </a:cxn>
                <a:cxn ang="0">
                  <a:pos x="0" y="57"/>
                </a:cxn>
                <a:cxn ang="0">
                  <a:pos x="1" y="74"/>
                </a:cxn>
                <a:cxn ang="0">
                  <a:pos x="7" y="87"/>
                </a:cxn>
                <a:cxn ang="0">
                  <a:pos x="16" y="98"/>
                </a:cxn>
                <a:cxn ang="0">
                  <a:pos x="30" y="105"/>
                </a:cxn>
                <a:cxn ang="0">
                  <a:pos x="45" y="108"/>
                </a:cxn>
                <a:cxn ang="0">
                  <a:pos x="58" y="107"/>
                </a:cxn>
                <a:cxn ang="0">
                  <a:pos x="67" y="104"/>
                </a:cxn>
                <a:cxn ang="0">
                  <a:pos x="72" y="101"/>
                </a:cxn>
                <a:cxn ang="0">
                  <a:pos x="82" y="90"/>
                </a:cxn>
                <a:cxn ang="0">
                  <a:pos x="88" y="80"/>
                </a:cxn>
                <a:cxn ang="0">
                  <a:pos x="90" y="72"/>
                </a:cxn>
                <a:cxn ang="0">
                  <a:pos x="73" y="72"/>
                </a:cxn>
              </a:cxnLst>
              <a:rect l="0" t="0" r="r" b="b"/>
              <a:pathLst>
                <a:path w="91" h="108">
                  <a:moveTo>
                    <a:pt x="18" y="47"/>
                  </a:moveTo>
                  <a:lnTo>
                    <a:pt x="22" y="32"/>
                  </a:lnTo>
                  <a:lnTo>
                    <a:pt x="31" y="20"/>
                  </a:lnTo>
                  <a:lnTo>
                    <a:pt x="46" y="15"/>
                  </a:lnTo>
                  <a:lnTo>
                    <a:pt x="58" y="18"/>
                  </a:lnTo>
                  <a:lnTo>
                    <a:pt x="67" y="26"/>
                  </a:lnTo>
                  <a:lnTo>
                    <a:pt x="72" y="35"/>
                  </a:lnTo>
                  <a:lnTo>
                    <a:pt x="75" y="47"/>
                  </a:lnTo>
                  <a:lnTo>
                    <a:pt x="18" y="47"/>
                  </a:lnTo>
                  <a:close/>
                  <a:moveTo>
                    <a:pt x="73" y="72"/>
                  </a:moveTo>
                  <a:lnTo>
                    <a:pt x="72" y="80"/>
                  </a:lnTo>
                  <a:lnTo>
                    <a:pt x="66" y="86"/>
                  </a:lnTo>
                  <a:lnTo>
                    <a:pt x="58" y="90"/>
                  </a:lnTo>
                  <a:lnTo>
                    <a:pt x="48" y="93"/>
                  </a:lnTo>
                  <a:lnTo>
                    <a:pt x="34" y="90"/>
                  </a:lnTo>
                  <a:lnTo>
                    <a:pt x="25" y="84"/>
                  </a:lnTo>
                  <a:lnTo>
                    <a:pt x="19" y="74"/>
                  </a:lnTo>
                  <a:lnTo>
                    <a:pt x="18" y="60"/>
                  </a:lnTo>
                  <a:lnTo>
                    <a:pt x="91" y="60"/>
                  </a:lnTo>
                  <a:lnTo>
                    <a:pt x="90" y="39"/>
                  </a:lnTo>
                  <a:lnTo>
                    <a:pt x="85" y="23"/>
                  </a:lnTo>
                  <a:lnTo>
                    <a:pt x="76" y="11"/>
                  </a:lnTo>
                  <a:lnTo>
                    <a:pt x="64" y="3"/>
                  </a:lnTo>
                  <a:lnTo>
                    <a:pt x="48" y="0"/>
                  </a:lnTo>
                  <a:lnTo>
                    <a:pt x="30" y="3"/>
                  </a:lnTo>
                  <a:lnTo>
                    <a:pt x="16" y="11"/>
                  </a:lnTo>
                  <a:lnTo>
                    <a:pt x="7" y="24"/>
                  </a:lnTo>
                  <a:lnTo>
                    <a:pt x="1" y="39"/>
                  </a:lnTo>
                  <a:lnTo>
                    <a:pt x="0" y="57"/>
                  </a:lnTo>
                  <a:lnTo>
                    <a:pt x="1" y="74"/>
                  </a:lnTo>
                  <a:lnTo>
                    <a:pt x="7" y="87"/>
                  </a:lnTo>
                  <a:lnTo>
                    <a:pt x="16" y="98"/>
                  </a:lnTo>
                  <a:lnTo>
                    <a:pt x="30" y="105"/>
                  </a:lnTo>
                  <a:lnTo>
                    <a:pt x="45" y="108"/>
                  </a:lnTo>
                  <a:lnTo>
                    <a:pt x="58" y="107"/>
                  </a:lnTo>
                  <a:lnTo>
                    <a:pt x="67" y="104"/>
                  </a:lnTo>
                  <a:lnTo>
                    <a:pt x="72" y="101"/>
                  </a:lnTo>
                  <a:lnTo>
                    <a:pt x="82" y="90"/>
                  </a:lnTo>
                  <a:lnTo>
                    <a:pt x="88" y="80"/>
                  </a:lnTo>
                  <a:lnTo>
                    <a:pt x="90" y="72"/>
                  </a:lnTo>
                  <a:lnTo>
                    <a:pt x="73" y="7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9" name="Rectangle 62"/>
            <p:cNvSpPr>
              <a:spLocks noChangeArrowheads="1"/>
            </p:cNvSpPr>
            <p:nvPr/>
          </p:nvSpPr>
          <p:spPr bwMode="auto">
            <a:xfrm>
              <a:off x="1705" y="1958"/>
              <a:ext cx="11" cy="90"/>
            </a:xfrm>
            <a:prstGeom prst="rect">
              <a:avLst/>
            </a:prstGeom>
            <a:solidFill>
              <a:srgbClr val="FFFFFF"/>
            </a:solidFill>
            <a:ln w="0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0" name="Freeform 63"/>
            <p:cNvSpPr>
              <a:spLocks noEditPoints="1"/>
            </p:cNvSpPr>
            <p:nvPr/>
          </p:nvSpPr>
          <p:spPr bwMode="auto">
            <a:xfrm>
              <a:off x="1730" y="1979"/>
              <a:ext cx="62" cy="70"/>
            </a:xfrm>
            <a:custGeom>
              <a:avLst/>
              <a:gdLst/>
              <a:ahLst/>
              <a:cxnLst>
                <a:cxn ang="0">
                  <a:pos x="66" y="80"/>
                </a:cxn>
                <a:cxn ang="0">
                  <a:pos x="48" y="92"/>
                </a:cxn>
                <a:cxn ang="0">
                  <a:pos x="32" y="93"/>
                </a:cxn>
                <a:cxn ang="0">
                  <a:pos x="23" y="89"/>
                </a:cxn>
                <a:cxn ang="0">
                  <a:pos x="20" y="81"/>
                </a:cxn>
                <a:cxn ang="0">
                  <a:pos x="20" y="71"/>
                </a:cxn>
                <a:cxn ang="0">
                  <a:pos x="24" y="65"/>
                </a:cxn>
                <a:cxn ang="0">
                  <a:pos x="32" y="60"/>
                </a:cxn>
                <a:cxn ang="0">
                  <a:pos x="41" y="59"/>
                </a:cxn>
                <a:cxn ang="0">
                  <a:pos x="65" y="56"/>
                </a:cxn>
                <a:cxn ang="0">
                  <a:pos x="68" y="69"/>
                </a:cxn>
                <a:cxn ang="0">
                  <a:pos x="23" y="32"/>
                </a:cxn>
                <a:cxn ang="0">
                  <a:pos x="24" y="24"/>
                </a:cxn>
                <a:cxn ang="0">
                  <a:pos x="29" y="18"/>
                </a:cxn>
                <a:cxn ang="0">
                  <a:pos x="38" y="15"/>
                </a:cxn>
                <a:cxn ang="0">
                  <a:pos x="53" y="15"/>
                </a:cxn>
                <a:cxn ang="0">
                  <a:pos x="63" y="18"/>
                </a:cxn>
                <a:cxn ang="0">
                  <a:pos x="68" y="26"/>
                </a:cxn>
                <a:cxn ang="0">
                  <a:pos x="68" y="36"/>
                </a:cxn>
                <a:cxn ang="0">
                  <a:pos x="66" y="41"/>
                </a:cxn>
                <a:cxn ang="0">
                  <a:pos x="62" y="42"/>
                </a:cxn>
                <a:cxn ang="0">
                  <a:pos x="32" y="47"/>
                </a:cxn>
                <a:cxn ang="0">
                  <a:pos x="9" y="57"/>
                </a:cxn>
                <a:cxn ang="0">
                  <a:pos x="2" y="72"/>
                </a:cxn>
                <a:cxn ang="0">
                  <a:pos x="3" y="90"/>
                </a:cxn>
                <a:cxn ang="0">
                  <a:pos x="20" y="105"/>
                </a:cxn>
                <a:cxn ang="0">
                  <a:pos x="45" y="107"/>
                </a:cxn>
                <a:cxn ang="0">
                  <a:pos x="63" y="96"/>
                </a:cxn>
                <a:cxn ang="0">
                  <a:pos x="69" y="95"/>
                </a:cxn>
                <a:cxn ang="0">
                  <a:pos x="72" y="101"/>
                </a:cxn>
                <a:cxn ang="0">
                  <a:pos x="77" y="105"/>
                </a:cxn>
                <a:cxn ang="0">
                  <a:pos x="87" y="107"/>
                </a:cxn>
                <a:cxn ang="0">
                  <a:pos x="93" y="105"/>
                </a:cxn>
                <a:cxn ang="0">
                  <a:pos x="96" y="92"/>
                </a:cxn>
                <a:cxn ang="0">
                  <a:pos x="90" y="93"/>
                </a:cxn>
                <a:cxn ang="0">
                  <a:pos x="87" y="92"/>
                </a:cxn>
                <a:cxn ang="0">
                  <a:pos x="86" y="87"/>
                </a:cxn>
                <a:cxn ang="0">
                  <a:pos x="83" y="18"/>
                </a:cxn>
                <a:cxn ang="0">
                  <a:pos x="69" y="5"/>
                </a:cxn>
                <a:cxn ang="0">
                  <a:pos x="53" y="0"/>
                </a:cxn>
                <a:cxn ang="0">
                  <a:pos x="30" y="2"/>
                </a:cxn>
                <a:cxn ang="0">
                  <a:pos x="9" y="18"/>
                </a:cxn>
                <a:cxn ang="0">
                  <a:pos x="21" y="35"/>
                </a:cxn>
              </a:cxnLst>
              <a:rect l="0" t="0" r="r" b="b"/>
              <a:pathLst>
                <a:path w="96" h="108">
                  <a:moveTo>
                    <a:pt x="68" y="69"/>
                  </a:moveTo>
                  <a:lnTo>
                    <a:pt x="66" y="80"/>
                  </a:lnTo>
                  <a:lnTo>
                    <a:pt x="59" y="87"/>
                  </a:lnTo>
                  <a:lnTo>
                    <a:pt x="48" y="92"/>
                  </a:lnTo>
                  <a:lnTo>
                    <a:pt x="36" y="93"/>
                  </a:lnTo>
                  <a:lnTo>
                    <a:pt x="32" y="93"/>
                  </a:lnTo>
                  <a:lnTo>
                    <a:pt x="26" y="92"/>
                  </a:lnTo>
                  <a:lnTo>
                    <a:pt x="23" y="89"/>
                  </a:lnTo>
                  <a:lnTo>
                    <a:pt x="20" y="86"/>
                  </a:lnTo>
                  <a:lnTo>
                    <a:pt x="20" y="81"/>
                  </a:lnTo>
                  <a:lnTo>
                    <a:pt x="18" y="75"/>
                  </a:lnTo>
                  <a:lnTo>
                    <a:pt x="20" y="71"/>
                  </a:lnTo>
                  <a:lnTo>
                    <a:pt x="21" y="68"/>
                  </a:lnTo>
                  <a:lnTo>
                    <a:pt x="24" y="65"/>
                  </a:lnTo>
                  <a:lnTo>
                    <a:pt x="29" y="62"/>
                  </a:lnTo>
                  <a:lnTo>
                    <a:pt x="32" y="60"/>
                  </a:lnTo>
                  <a:lnTo>
                    <a:pt x="36" y="60"/>
                  </a:lnTo>
                  <a:lnTo>
                    <a:pt x="41" y="59"/>
                  </a:lnTo>
                  <a:lnTo>
                    <a:pt x="56" y="57"/>
                  </a:lnTo>
                  <a:lnTo>
                    <a:pt x="65" y="56"/>
                  </a:lnTo>
                  <a:lnTo>
                    <a:pt x="68" y="53"/>
                  </a:lnTo>
                  <a:lnTo>
                    <a:pt x="68" y="69"/>
                  </a:lnTo>
                  <a:close/>
                  <a:moveTo>
                    <a:pt x="21" y="35"/>
                  </a:moveTo>
                  <a:lnTo>
                    <a:pt x="23" y="32"/>
                  </a:lnTo>
                  <a:lnTo>
                    <a:pt x="23" y="27"/>
                  </a:lnTo>
                  <a:lnTo>
                    <a:pt x="24" y="24"/>
                  </a:lnTo>
                  <a:lnTo>
                    <a:pt x="26" y="21"/>
                  </a:lnTo>
                  <a:lnTo>
                    <a:pt x="29" y="18"/>
                  </a:lnTo>
                  <a:lnTo>
                    <a:pt x="33" y="17"/>
                  </a:lnTo>
                  <a:lnTo>
                    <a:pt x="38" y="15"/>
                  </a:lnTo>
                  <a:lnTo>
                    <a:pt x="45" y="15"/>
                  </a:lnTo>
                  <a:lnTo>
                    <a:pt x="53" y="15"/>
                  </a:lnTo>
                  <a:lnTo>
                    <a:pt x="59" y="17"/>
                  </a:lnTo>
                  <a:lnTo>
                    <a:pt x="63" y="18"/>
                  </a:lnTo>
                  <a:lnTo>
                    <a:pt x="66" y="23"/>
                  </a:lnTo>
                  <a:lnTo>
                    <a:pt x="68" y="26"/>
                  </a:lnTo>
                  <a:lnTo>
                    <a:pt x="69" y="32"/>
                  </a:lnTo>
                  <a:lnTo>
                    <a:pt x="68" y="36"/>
                  </a:lnTo>
                  <a:lnTo>
                    <a:pt x="68" y="39"/>
                  </a:lnTo>
                  <a:lnTo>
                    <a:pt x="66" y="41"/>
                  </a:lnTo>
                  <a:lnTo>
                    <a:pt x="63" y="42"/>
                  </a:lnTo>
                  <a:lnTo>
                    <a:pt x="62" y="42"/>
                  </a:lnTo>
                  <a:lnTo>
                    <a:pt x="60" y="44"/>
                  </a:lnTo>
                  <a:lnTo>
                    <a:pt x="32" y="47"/>
                  </a:lnTo>
                  <a:lnTo>
                    <a:pt x="18" y="50"/>
                  </a:lnTo>
                  <a:lnTo>
                    <a:pt x="9" y="57"/>
                  </a:lnTo>
                  <a:lnTo>
                    <a:pt x="3" y="65"/>
                  </a:lnTo>
                  <a:lnTo>
                    <a:pt x="2" y="72"/>
                  </a:lnTo>
                  <a:lnTo>
                    <a:pt x="0" y="78"/>
                  </a:lnTo>
                  <a:lnTo>
                    <a:pt x="3" y="90"/>
                  </a:lnTo>
                  <a:lnTo>
                    <a:pt x="9" y="99"/>
                  </a:lnTo>
                  <a:lnTo>
                    <a:pt x="20" y="105"/>
                  </a:lnTo>
                  <a:lnTo>
                    <a:pt x="33" y="108"/>
                  </a:lnTo>
                  <a:lnTo>
                    <a:pt x="45" y="107"/>
                  </a:lnTo>
                  <a:lnTo>
                    <a:pt x="56" y="102"/>
                  </a:lnTo>
                  <a:lnTo>
                    <a:pt x="63" y="96"/>
                  </a:lnTo>
                  <a:lnTo>
                    <a:pt x="69" y="92"/>
                  </a:lnTo>
                  <a:lnTo>
                    <a:pt x="69" y="95"/>
                  </a:lnTo>
                  <a:lnTo>
                    <a:pt x="71" y="98"/>
                  </a:lnTo>
                  <a:lnTo>
                    <a:pt x="72" y="101"/>
                  </a:lnTo>
                  <a:lnTo>
                    <a:pt x="74" y="104"/>
                  </a:lnTo>
                  <a:lnTo>
                    <a:pt x="77" y="105"/>
                  </a:lnTo>
                  <a:lnTo>
                    <a:pt x="81" y="107"/>
                  </a:lnTo>
                  <a:lnTo>
                    <a:pt x="87" y="107"/>
                  </a:lnTo>
                  <a:lnTo>
                    <a:pt x="90" y="107"/>
                  </a:lnTo>
                  <a:lnTo>
                    <a:pt x="93" y="105"/>
                  </a:lnTo>
                  <a:lnTo>
                    <a:pt x="96" y="105"/>
                  </a:lnTo>
                  <a:lnTo>
                    <a:pt x="96" y="92"/>
                  </a:lnTo>
                  <a:lnTo>
                    <a:pt x="93" y="93"/>
                  </a:lnTo>
                  <a:lnTo>
                    <a:pt x="90" y="93"/>
                  </a:lnTo>
                  <a:lnTo>
                    <a:pt x="89" y="93"/>
                  </a:lnTo>
                  <a:lnTo>
                    <a:pt x="87" y="92"/>
                  </a:lnTo>
                  <a:lnTo>
                    <a:pt x="86" y="90"/>
                  </a:lnTo>
                  <a:lnTo>
                    <a:pt x="86" y="87"/>
                  </a:lnTo>
                  <a:lnTo>
                    <a:pt x="86" y="29"/>
                  </a:lnTo>
                  <a:lnTo>
                    <a:pt x="83" y="18"/>
                  </a:lnTo>
                  <a:lnTo>
                    <a:pt x="77" y="11"/>
                  </a:lnTo>
                  <a:lnTo>
                    <a:pt x="69" y="5"/>
                  </a:lnTo>
                  <a:lnTo>
                    <a:pt x="62" y="2"/>
                  </a:lnTo>
                  <a:lnTo>
                    <a:pt x="53" y="0"/>
                  </a:lnTo>
                  <a:lnTo>
                    <a:pt x="48" y="0"/>
                  </a:lnTo>
                  <a:lnTo>
                    <a:pt x="30" y="2"/>
                  </a:lnTo>
                  <a:lnTo>
                    <a:pt x="18" y="8"/>
                  </a:lnTo>
                  <a:lnTo>
                    <a:pt x="9" y="18"/>
                  </a:lnTo>
                  <a:lnTo>
                    <a:pt x="6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1" name="Freeform 64"/>
            <p:cNvSpPr>
              <a:spLocks/>
            </p:cNvSpPr>
            <p:nvPr/>
          </p:nvSpPr>
          <p:spPr bwMode="auto">
            <a:xfrm>
              <a:off x="1837" y="1956"/>
              <a:ext cx="80" cy="94"/>
            </a:xfrm>
            <a:custGeom>
              <a:avLst/>
              <a:gdLst/>
              <a:ahLst/>
              <a:cxnLst>
                <a:cxn ang="0">
                  <a:pos x="104" y="45"/>
                </a:cxn>
                <a:cxn ang="0">
                  <a:pos x="99" y="33"/>
                </a:cxn>
                <a:cxn ang="0">
                  <a:pos x="92" y="24"/>
                </a:cxn>
                <a:cxn ang="0">
                  <a:pos x="83" y="19"/>
                </a:cxn>
                <a:cxn ang="0">
                  <a:pos x="74" y="16"/>
                </a:cxn>
                <a:cxn ang="0">
                  <a:pos x="65" y="16"/>
                </a:cxn>
                <a:cxn ang="0">
                  <a:pos x="51" y="18"/>
                </a:cxn>
                <a:cxn ang="0">
                  <a:pos x="39" y="25"/>
                </a:cxn>
                <a:cxn ang="0">
                  <a:pos x="29" y="36"/>
                </a:cxn>
                <a:cxn ang="0">
                  <a:pos x="23" y="51"/>
                </a:cxn>
                <a:cxn ang="0">
                  <a:pos x="20" y="70"/>
                </a:cxn>
                <a:cxn ang="0">
                  <a:pos x="21" y="90"/>
                </a:cxn>
                <a:cxn ang="0">
                  <a:pos x="26" y="105"/>
                </a:cxn>
                <a:cxn ang="0">
                  <a:pos x="35" y="118"/>
                </a:cxn>
                <a:cxn ang="0">
                  <a:pos x="48" y="126"/>
                </a:cxn>
                <a:cxn ang="0">
                  <a:pos x="66" y="129"/>
                </a:cxn>
                <a:cxn ang="0">
                  <a:pos x="74" y="127"/>
                </a:cxn>
                <a:cxn ang="0">
                  <a:pos x="83" y="124"/>
                </a:cxn>
                <a:cxn ang="0">
                  <a:pos x="93" y="118"/>
                </a:cxn>
                <a:cxn ang="0">
                  <a:pos x="101" y="108"/>
                </a:cxn>
                <a:cxn ang="0">
                  <a:pos x="105" y="91"/>
                </a:cxn>
                <a:cxn ang="0">
                  <a:pos x="123" y="91"/>
                </a:cxn>
                <a:cxn ang="0">
                  <a:pos x="119" y="111"/>
                </a:cxn>
                <a:cxn ang="0">
                  <a:pos x="110" y="124"/>
                </a:cxn>
                <a:cxn ang="0">
                  <a:pos x="101" y="135"/>
                </a:cxn>
                <a:cxn ang="0">
                  <a:pos x="89" y="141"/>
                </a:cxn>
                <a:cxn ang="0">
                  <a:pos x="78" y="144"/>
                </a:cxn>
                <a:cxn ang="0">
                  <a:pos x="69" y="145"/>
                </a:cxn>
                <a:cxn ang="0">
                  <a:pos x="63" y="145"/>
                </a:cxn>
                <a:cxn ang="0">
                  <a:pos x="48" y="144"/>
                </a:cxn>
                <a:cxn ang="0">
                  <a:pos x="33" y="138"/>
                </a:cxn>
                <a:cxn ang="0">
                  <a:pos x="20" y="129"/>
                </a:cxn>
                <a:cxn ang="0">
                  <a:pos x="9" y="114"/>
                </a:cxn>
                <a:cxn ang="0">
                  <a:pos x="3" y="96"/>
                </a:cxn>
                <a:cxn ang="0">
                  <a:pos x="0" y="72"/>
                </a:cxn>
                <a:cxn ang="0">
                  <a:pos x="3" y="48"/>
                </a:cxn>
                <a:cxn ang="0">
                  <a:pos x="12" y="28"/>
                </a:cxn>
                <a:cxn ang="0">
                  <a:pos x="26" y="12"/>
                </a:cxn>
                <a:cxn ang="0">
                  <a:pos x="44" y="3"/>
                </a:cxn>
                <a:cxn ang="0">
                  <a:pos x="65" y="0"/>
                </a:cxn>
                <a:cxn ang="0">
                  <a:pos x="84" y="1"/>
                </a:cxn>
                <a:cxn ang="0">
                  <a:pos x="101" y="9"/>
                </a:cxn>
                <a:cxn ang="0">
                  <a:pos x="111" y="19"/>
                </a:cxn>
                <a:cxn ang="0">
                  <a:pos x="119" y="31"/>
                </a:cxn>
                <a:cxn ang="0">
                  <a:pos x="123" y="45"/>
                </a:cxn>
                <a:cxn ang="0">
                  <a:pos x="104" y="45"/>
                </a:cxn>
              </a:cxnLst>
              <a:rect l="0" t="0" r="r" b="b"/>
              <a:pathLst>
                <a:path w="123" h="145">
                  <a:moveTo>
                    <a:pt x="104" y="45"/>
                  </a:moveTo>
                  <a:lnTo>
                    <a:pt x="99" y="33"/>
                  </a:lnTo>
                  <a:lnTo>
                    <a:pt x="92" y="24"/>
                  </a:lnTo>
                  <a:lnTo>
                    <a:pt x="83" y="19"/>
                  </a:lnTo>
                  <a:lnTo>
                    <a:pt x="74" y="16"/>
                  </a:lnTo>
                  <a:lnTo>
                    <a:pt x="65" y="16"/>
                  </a:lnTo>
                  <a:lnTo>
                    <a:pt x="51" y="18"/>
                  </a:lnTo>
                  <a:lnTo>
                    <a:pt x="39" y="25"/>
                  </a:lnTo>
                  <a:lnTo>
                    <a:pt x="29" y="36"/>
                  </a:lnTo>
                  <a:lnTo>
                    <a:pt x="23" y="51"/>
                  </a:lnTo>
                  <a:lnTo>
                    <a:pt x="20" y="70"/>
                  </a:lnTo>
                  <a:lnTo>
                    <a:pt x="21" y="90"/>
                  </a:lnTo>
                  <a:lnTo>
                    <a:pt x="26" y="105"/>
                  </a:lnTo>
                  <a:lnTo>
                    <a:pt x="35" y="118"/>
                  </a:lnTo>
                  <a:lnTo>
                    <a:pt x="48" y="126"/>
                  </a:lnTo>
                  <a:lnTo>
                    <a:pt x="66" y="129"/>
                  </a:lnTo>
                  <a:lnTo>
                    <a:pt x="74" y="127"/>
                  </a:lnTo>
                  <a:lnTo>
                    <a:pt x="83" y="124"/>
                  </a:lnTo>
                  <a:lnTo>
                    <a:pt x="93" y="118"/>
                  </a:lnTo>
                  <a:lnTo>
                    <a:pt x="101" y="108"/>
                  </a:lnTo>
                  <a:lnTo>
                    <a:pt x="105" y="91"/>
                  </a:lnTo>
                  <a:lnTo>
                    <a:pt x="123" y="91"/>
                  </a:lnTo>
                  <a:lnTo>
                    <a:pt x="119" y="111"/>
                  </a:lnTo>
                  <a:lnTo>
                    <a:pt x="110" y="124"/>
                  </a:lnTo>
                  <a:lnTo>
                    <a:pt x="101" y="135"/>
                  </a:lnTo>
                  <a:lnTo>
                    <a:pt x="89" y="141"/>
                  </a:lnTo>
                  <a:lnTo>
                    <a:pt x="78" y="144"/>
                  </a:lnTo>
                  <a:lnTo>
                    <a:pt x="69" y="145"/>
                  </a:lnTo>
                  <a:lnTo>
                    <a:pt x="63" y="145"/>
                  </a:lnTo>
                  <a:lnTo>
                    <a:pt x="48" y="144"/>
                  </a:lnTo>
                  <a:lnTo>
                    <a:pt x="33" y="138"/>
                  </a:lnTo>
                  <a:lnTo>
                    <a:pt x="20" y="129"/>
                  </a:lnTo>
                  <a:lnTo>
                    <a:pt x="9" y="114"/>
                  </a:lnTo>
                  <a:lnTo>
                    <a:pt x="3" y="96"/>
                  </a:lnTo>
                  <a:lnTo>
                    <a:pt x="0" y="72"/>
                  </a:lnTo>
                  <a:lnTo>
                    <a:pt x="3" y="48"/>
                  </a:lnTo>
                  <a:lnTo>
                    <a:pt x="12" y="28"/>
                  </a:lnTo>
                  <a:lnTo>
                    <a:pt x="26" y="12"/>
                  </a:lnTo>
                  <a:lnTo>
                    <a:pt x="44" y="3"/>
                  </a:lnTo>
                  <a:lnTo>
                    <a:pt x="65" y="0"/>
                  </a:lnTo>
                  <a:lnTo>
                    <a:pt x="84" y="1"/>
                  </a:lnTo>
                  <a:lnTo>
                    <a:pt x="101" y="9"/>
                  </a:lnTo>
                  <a:lnTo>
                    <a:pt x="111" y="19"/>
                  </a:lnTo>
                  <a:lnTo>
                    <a:pt x="119" y="31"/>
                  </a:lnTo>
                  <a:lnTo>
                    <a:pt x="123" y="45"/>
                  </a:lnTo>
                  <a:lnTo>
                    <a:pt x="104" y="4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2" name="Freeform 65"/>
            <p:cNvSpPr>
              <a:spLocks/>
            </p:cNvSpPr>
            <p:nvPr/>
          </p:nvSpPr>
          <p:spPr bwMode="auto">
            <a:xfrm>
              <a:off x="1931" y="1979"/>
              <a:ext cx="32" cy="68"/>
            </a:xfrm>
            <a:custGeom>
              <a:avLst/>
              <a:gdLst/>
              <a:ahLst/>
              <a:cxnLst>
                <a:cxn ang="0">
                  <a:pos x="18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7" y="3"/>
                </a:cxn>
                <a:cxn ang="0">
                  <a:pos x="17" y="20"/>
                </a:cxn>
                <a:cxn ang="0">
                  <a:pos x="17" y="20"/>
                </a:cxn>
                <a:cxn ang="0">
                  <a:pos x="24" y="9"/>
                </a:cxn>
                <a:cxn ang="0">
                  <a:pos x="33" y="3"/>
                </a:cxn>
                <a:cxn ang="0">
                  <a:pos x="45" y="0"/>
                </a:cxn>
                <a:cxn ang="0">
                  <a:pos x="48" y="0"/>
                </a:cxn>
                <a:cxn ang="0">
                  <a:pos x="50" y="2"/>
                </a:cxn>
                <a:cxn ang="0">
                  <a:pos x="50" y="18"/>
                </a:cxn>
                <a:cxn ang="0">
                  <a:pos x="44" y="18"/>
                </a:cxn>
                <a:cxn ang="0">
                  <a:pos x="33" y="21"/>
                </a:cxn>
                <a:cxn ang="0">
                  <a:pos x="24" y="27"/>
                </a:cxn>
                <a:cxn ang="0">
                  <a:pos x="20" y="35"/>
                </a:cxn>
                <a:cxn ang="0">
                  <a:pos x="18" y="45"/>
                </a:cxn>
                <a:cxn ang="0">
                  <a:pos x="18" y="105"/>
                </a:cxn>
              </a:cxnLst>
              <a:rect l="0" t="0" r="r" b="b"/>
              <a:pathLst>
                <a:path w="50" h="105">
                  <a:moveTo>
                    <a:pt x="18" y="105"/>
                  </a:moveTo>
                  <a:lnTo>
                    <a:pt x="0" y="105"/>
                  </a:lnTo>
                  <a:lnTo>
                    <a:pt x="0" y="3"/>
                  </a:lnTo>
                  <a:lnTo>
                    <a:pt x="17" y="3"/>
                  </a:lnTo>
                  <a:lnTo>
                    <a:pt x="17" y="20"/>
                  </a:lnTo>
                  <a:lnTo>
                    <a:pt x="17" y="20"/>
                  </a:lnTo>
                  <a:lnTo>
                    <a:pt x="24" y="9"/>
                  </a:lnTo>
                  <a:lnTo>
                    <a:pt x="33" y="3"/>
                  </a:lnTo>
                  <a:lnTo>
                    <a:pt x="45" y="0"/>
                  </a:lnTo>
                  <a:lnTo>
                    <a:pt x="48" y="0"/>
                  </a:lnTo>
                  <a:lnTo>
                    <a:pt x="50" y="2"/>
                  </a:lnTo>
                  <a:lnTo>
                    <a:pt x="50" y="18"/>
                  </a:lnTo>
                  <a:lnTo>
                    <a:pt x="44" y="18"/>
                  </a:lnTo>
                  <a:lnTo>
                    <a:pt x="33" y="21"/>
                  </a:lnTo>
                  <a:lnTo>
                    <a:pt x="24" y="27"/>
                  </a:lnTo>
                  <a:lnTo>
                    <a:pt x="20" y="35"/>
                  </a:lnTo>
                  <a:lnTo>
                    <a:pt x="18" y="45"/>
                  </a:lnTo>
                  <a:lnTo>
                    <a:pt x="18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3" name="Freeform 66"/>
            <p:cNvSpPr>
              <a:spLocks noEditPoints="1"/>
            </p:cNvSpPr>
            <p:nvPr/>
          </p:nvSpPr>
          <p:spPr bwMode="auto">
            <a:xfrm>
              <a:off x="1969" y="1979"/>
              <a:ext cx="61" cy="69"/>
            </a:xfrm>
            <a:custGeom>
              <a:avLst/>
              <a:gdLst/>
              <a:ahLst/>
              <a:cxnLst>
                <a:cxn ang="0">
                  <a:pos x="18" y="54"/>
                </a:cxn>
                <a:cxn ang="0">
                  <a:pos x="20" y="45"/>
                </a:cxn>
                <a:cxn ang="0">
                  <a:pos x="21" y="35"/>
                </a:cxn>
                <a:cxn ang="0">
                  <a:pos x="27" y="26"/>
                </a:cxn>
                <a:cxn ang="0">
                  <a:pos x="35" y="18"/>
                </a:cxn>
                <a:cxn ang="0">
                  <a:pos x="48" y="15"/>
                </a:cxn>
                <a:cxn ang="0">
                  <a:pos x="60" y="18"/>
                </a:cxn>
                <a:cxn ang="0">
                  <a:pos x="69" y="26"/>
                </a:cxn>
                <a:cxn ang="0">
                  <a:pos x="74" y="35"/>
                </a:cxn>
                <a:cxn ang="0">
                  <a:pos x="77" y="45"/>
                </a:cxn>
                <a:cxn ang="0">
                  <a:pos x="77" y="54"/>
                </a:cxn>
                <a:cxn ang="0">
                  <a:pos x="77" y="63"/>
                </a:cxn>
                <a:cxn ang="0">
                  <a:pos x="74" y="74"/>
                </a:cxn>
                <a:cxn ang="0">
                  <a:pos x="69" y="83"/>
                </a:cxn>
                <a:cxn ang="0">
                  <a:pos x="60" y="90"/>
                </a:cxn>
                <a:cxn ang="0">
                  <a:pos x="48" y="93"/>
                </a:cxn>
                <a:cxn ang="0">
                  <a:pos x="35" y="90"/>
                </a:cxn>
                <a:cxn ang="0">
                  <a:pos x="27" y="83"/>
                </a:cxn>
                <a:cxn ang="0">
                  <a:pos x="21" y="74"/>
                </a:cxn>
                <a:cxn ang="0">
                  <a:pos x="20" y="63"/>
                </a:cxn>
                <a:cxn ang="0">
                  <a:pos x="18" y="54"/>
                </a:cxn>
                <a:cxn ang="0">
                  <a:pos x="0" y="54"/>
                </a:cxn>
                <a:cxn ang="0">
                  <a:pos x="3" y="69"/>
                </a:cxn>
                <a:cxn ang="0">
                  <a:pos x="8" y="84"/>
                </a:cxn>
                <a:cxn ang="0">
                  <a:pos x="17" y="96"/>
                </a:cxn>
                <a:cxn ang="0">
                  <a:pos x="30" y="104"/>
                </a:cxn>
                <a:cxn ang="0">
                  <a:pos x="48" y="107"/>
                </a:cxn>
                <a:cxn ang="0">
                  <a:pos x="65" y="104"/>
                </a:cxn>
                <a:cxn ang="0">
                  <a:pos x="78" y="96"/>
                </a:cxn>
                <a:cxn ang="0">
                  <a:pos x="87" y="84"/>
                </a:cxn>
                <a:cxn ang="0">
                  <a:pos x="93" y="69"/>
                </a:cxn>
                <a:cxn ang="0">
                  <a:pos x="95" y="54"/>
                </a:cxn>
                <a:cxn ang="0">
                  <a:pos x="93" y="38"/>
                </a:cxn>
                <a:cxn ang="0">
                  <a:pos x="87" y="24"/>
                </a:cxn>
                <a:cxn ang="0">
                  <a:pos x="78" y="12"/>
                </a:cxn>
                <a:cxn ang="0">
                  <a:pos x="65" y="3"/>
                </a:cxn>
                <a:cxn ang="0">
                  <a:pos x="48" y="0"/>
                </a:cxn>
                <a:cxn ang="0">
                  <a:pos x="30" y="3"/>
                </a:cxn>
                <a:cxn ang="0">
                  <a:pos x="17" y="12"/>
                </a:cxn>
                <a:cxn ang="0">
                  <a:pos x="8" y="24"/>
                </a:cxn>
                <a:cxn ang="0">
                  <a:pos x="3" y="38"/>
                </a:cxn>
                <a:cxn ang="0">
                  <a:pos x="0" y="54"/>
                </a:cxn>
              </a:cxnLst>
              <a:rect l="0" t="0" r="r" b="b"/>
              <a:pathLst>
                <a:path w="95" h="107">
                  <a:moveTo>
                    <a:pt x="18" y="54"/>
                  </a:moveTo>
                  <a:lnTo>
                    <a:pt x="20" y="45"/>
                  </a:lnTo>
                  <a:lnTo>
                    <a:pt x="21" y="35"/>
                  </a:lnTo>
                  <a:lnTo>
                    <a:pt x="27" y="26"/>
                  </a:lnTo>
                  <a:lnTo>
                    <a:pt x="35" y="18"/>
                  </a:lnTo>
                  <a:lnTo>
                    <a:pt x="48" y="15"/>
                  </a:lnTo>
                  <a:lnTo>
                    <a:pt x="60" y="18"/>
                  </a:lnTo>
                  <a:lnTo>
                    <a:pt x="69" y="26"/>
                  </a:lnTo>
                  <a:lnTo>
                    <a:pt x="74" y="35"/>
                  </a:lnTo>
                  <a:lnTo>
                    <a:pt x="77" y="45"/>
                  </a:lnTo>
                  <a:lnTo>
                    <a:pt x="77" y="54"/>
                  </a:lnTo>
                  <a:lnTo>
                    <a:pt x="77" y="63"/>
                  </a:lnTo>
                  <a:lnTo>
                    <a:pt x="74" y="74"/>
                  </a:lnTo>
                  <a:lnTo>
                    <a:pt x="69" y="83"/>
                  </a:lnTo>
                  <a:lnTo>
                    <a:pt x="60" y="90"/>
                  </a:lnTo>
                  <a:lnTo>
                    <a:pt x="48" y="93"/>
                  </a:lnTo>
                  <a:lnTo>
                    <a:pt x="35" y="90"/>
                  </a:lnTo>
                  <a:lnTo>
                    <a:pt x="27" y="83"/>
                  </a:lnTo>
                  <a:lnTo>
                    <a:pt x="21" y="74"/>
                  </a:lnTo>
                  <a:lnTo>
                    <a:pt x="20" y="63"/>
                  </a:lnTo>
                  <a:lnTo>
                    <a:pt x="18" y="54"/>
                  </a:lnTo>
                  <a:close/>
                  <a:moveTo>
                    <a:pt x="0" y="54"/>
                  </a:moveTo>
                  <a:lnTo>
                    <a:pt x="3" y="69"/>
                  </a:lnTo>
                  <a:lnTo>
                    <a:pt x="8" y="84"/>
                  </a:lnTo>
                  <a:lnTo>
                    <a:pt x="17" y="96"/>
                  </a:lnTo>
                  <a:lnTo>
                    <a:pt x="30" y="104"/>
                  </a:lnTo>
                  <a:lnTo>
                    <a:pt x="48" y="107"/>
                  </a:lnTo>
                  <a:lnTo>
                    <a:pt x="65" y="104"/>
                  </a:lnTo>
                  <a:lnTo>
                    <a:pt x="78" y="96"/>
                  </a:lnTo>
                  <a:lnTo>
                    <a:pt x="87" y="84"/>
                  </a:lnTo>
                  <a:lnTo>
                    <a:pt x="93" y="69"/>
                  </a:lnTo>
                  <a:lnTo>
                    <a:pt x="95" y="54"/>
                  </a:lnTo>
                  <a:lnTo>
                    <a:pt x="93" y="38"/>
                  </a:lnTo>
                  <a:lnTo>
                    <a:pt x="87" y="24"/>
                  </a:lnTo>
                  <a:lnTo>
                    <a:pt x="78" y="12"/>
                  </a:lnTo>
                  <a:lnTo>
                    <a:pt x="65" y="3"/>
                  </a:lnTo>
                  <a:lnTo>
                    <a:pt x="48" y="0"/>
                  </a:lnTo>
                  <a:lnTo>
                    <a:pt x="30" y="3"/>
                  </a:lnTo>
                  <a:lnTo>
                    <a:pt x="17" y="12"/>
                  </a:lnTo>
                  <a:lnTo>
                    <a:pt x="8" y="24"/>
                  </a:lnTo>
                  <a:lnTo>
                    <a:pt x="3" y="38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4" name="Freeform 67"/>
            <p:cNvSpPr>
              <a:spLocks noEditPoints="1"/>
            </p:cNvSpPr>
            <p:nvPr/>
          </p:nvSpPr>
          <p:spPr bwMode="auto">
            <a:xfrm>
              <a:off x="2043" y="1958"/>
              <a:ext cx="10" cy="90"/>
            </a:xfrm>
            <a:custGeom>
              <a:avLst/>
              <a:gdLst/>
              <a:ahLst/>
              <a:cxnLst>
                <a:cxn ang="0">
                  <a:pos x="16" y="139"/>
                </a:cxn>
                <a:cxn ang="0">
                  <a:pos x="0" y="139"/>
                </a:cxn>
                <a:cxn ang="0">
                  <a:pos x="0" y="37"/>
                </a:cxn>
                <a:cxn ang="0">
                  <a:pos x="16" y="37"/>
                </a:cxn>
                <a:cxn ang="0">
                  <a:pos x="16" y="139"/>
                </a:cxn>
                <a:cxn ang="0">
                  <a:pos x="0" y="19"/>
                </a:cxn>
                <a:cxn ang="0">
                  <a:pos x="0" y="0"/>
                </a:cxn>
                <a:cxn ang="0">
                  <a:pos x="16" y="0"/>
                </a:cxn>
                <a:cxn ang="0">
                  <a:pos x="16" y="19"/>
                </a:cxn>
                <a:cxn ang="0">
                  <a:pos x="0" y="19"/>
                </a:cxn>
              </a:cxnLst>
              <a:rect l="0" t="0" r="r" b="b"/>
              <a:pathLst>
                <a:path w="16" h="139">
                  <a:moveTo>
                    <a:pt x="16" y="139"/>
                  </a:moveTo>
                  <a:lnTo>
                    <a:pt x="0" y="139"/>
                  </a:lnTo>
                  <a:lnTo>
                    <a:pt x="0" y="37"/>
                  </a:lnTo>
                  <a:lnTo>
                    <a:pt x="16" y="37"/>
                  </a:lnTo>
                  <a:lnTo>
                    <a:pt x="16" y="139"/>
                  </a:lnTo>
                  <a:close/>
                  <a:moveTo>
                    <a:pt x="0" y="19"/>
                  </a:moveTo>
                  <a:lnTo>
                    <a:pt x="0" y="0"/>
                  </a:lnTo>
                  <a:lnTo>
                    <a:pt x="16" y="0"/>
                  </a:lnTo>
                  <a:lnTo>
                    <a:pt x="16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5" name="Freeform 68"/>
            <p:cNvSpPr>
              <a:spLocks/>
            </p:cNvSpPr>
            <p:nvPr/>
          </p:nvSpPr>
          <p:spPr bwMode="auto">
            <a:xfrm>
              <a:off x="2066" y="1981"/>
              <a:ext cx="60" cy="66"/>
            </a:xfrm>
            <a:custGeom>
              <a:avLst/>
              <a:gdLst/>
              <a:ahLst/>
              <a:cxnLst>
                <a:cxn ang="0">
                  <a:pos x="93" y="102"/>
                </a:cxn>
                <a:cxn ang="0">
                  <a:pos x="70" y="102"/>
                </a:cxn>
                <a:cxn ang="0">
                  <a:pos x="45" y="63"/>
                </a:cxn>
                <a:cxn ang="0">
                  <a:pos x="21" y="102"/>
                </a:cxn>
                <a:cxn ang="0">
                  <a:pos x="0" y="102"/>
                </a:cxn>
                <a:cxn ang="0">
                  <a:pos x="36" y="50"/>
                </a:cxn>
                <a:cxn ang="0">
                  <a:pos x="1" y="0"/>
                </a:cxn>
                <a:cxn ang="0">
                  <a:pos x="24" y="0"/>
                </a:cxn>
                <a:cxn ang="0">
                  <a:pos x="46" y="36"/>
                </a:cxn>
                <a:cxn ang="0">
                  <a:pos x="70" y="0"/>
                </a:cxn>
                <a:cxn ang="0">
                  <a:pos x="91" y="0"/>
                </a:cxn>
                <a:cxn ang="0">
                  <a:pos x="57" y="50"/>
                </a:cxn>
                <a:cxn ang="0">
                  <a:pos x="93" y="102"/>
                </a:cxn>
              </a:cxnLst>
              <a:rect l="0" t="0" r="r" b="b"/>
              <a:pathLst>
                <a:path w="93" h="102">
                  <a:moveTo>
                    <a:pt x="93" y="102"/>
                  </a:moveTo>
                  <a:lnTo>
                    <a:pt x="70" y="102"/>
                  </a:lnTo>
                  <a:lnTo>
                    <a:pt x="45" y="63"/>
                  </a:lnTo>
                  <a:lnTo>
                    <a:pt x="21" y="102"/>
                  </a:lnTo>
                  <a:lnTo>
                    <a:pt x="0" y="102"/>
                  </a:lnTo>
                  <a:lnTo>
                    <a:pt x="36" y="50"/>
                  </a:lnTo>
                  <a:lnTo>
                    <a:pt x="1" y="0"/>
                  </a:lnTo>
                  <a:lnTo>
                    <a:pt x="24" y="0"/>
                  </a:lnTo>
                  <a:lnTo>
                    <a:pt x="46" y="36"/>
                  </a:lnTo>
                  <a:lnTo>
                    <a:pt x="70" y="0"/>
                  </a:lnTo>
                  <a:lnTo>
                    <a:pt x="91" y="0"/>
                  </a:lnTo>
                  <a:lnTo>
                    <a:pt x="57" y="50"/>
                  </a:lnTo>
                  <a:lnTo>
                    <a:pt x="93" y="10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6" name="Rectangle 69"/>
            <p:cNvSpPr>
              <a:spLocks noChangeArrowheads="1"/>
            </p:cNvSpPr>
            <p:nvPr/>
          </p:nvSpPr>
          <p:spPr bwMode="auto">
            <a:xfrm>
              <a:off x="2132" y="2006"/>
              <a:ext cx="31" cy="11"/>
            </a:xfrm>
            <a:prstGeom prst="rect">
              <a:avLst/>
            </a:prstGeom>
            <a:solidFill>
              <a:srgbClr val="FFFFFF"/>
            </a:solidFill>
            <a:ln w="0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7" name="Freeform 70"/>
            <p:cNvSpPr>
              <a:spLocks noEditPoints="1"/>
            </p:cNvSpPr>
            <p:nvPr/>
          </p:nvSpPr>
          <p:spPr bwMode="auto">
            <a:xfrm>
              <a:off x="2180" y="1958"/>
              <a:ext cx="74" cy="90"/>
            </a:xfrm>
            <a:custGeom>
              <a:avLst/>
              <a:gdLst/>
              <a:ahLst/>
              <a:cxnLst>
                <a:cxn ang="0">
                  <a:pos x="19" y="16"/>
                </a:cxn>
                <a:cxn ang="0">
                  <a:pos x="66" y="16"/>
                </a:cxn>
                <a:cxn ang="0">
                  <a:pos x="72" y="16"/>
                </a:cxn>
                <a:cxn ang="0">
                  <a:pos x="79" y="18"/>
                </a:cxn>
                <a:cxn ang="0">
                  <a:pos x="85" y="22"/>
                </a:cxn>
                <a:cxn ang="0">
                  <a:pos x="90" y="28"/>
                </a:cxn>
                <a:cxn ang="0">
                  <a:pos x="91" y="39"/>
                </a:cxn>
                <a:cxn ang="0">
                  <a:pos x="88" y="51"/>
                </a:cxn>
                <a:cxn ang="0">
                  <a:pos x="82" y="58"/>
                </a:cxn>
                <a:cxn ang="0">
                  <a:pos x="73" y="63"/>
                </a:cxn>
                <a:cxn ang="0">
                  <a:pos x="63" y="63"/>
                </a:cxn>
                <a:cxn ang="0">
                  <a:pos x="19" y="63"/>
                </a:cxn>
                <a:cxn ang="0">
                  <a:pos x="19" y="16"/>
                </a:cxn>
                <a:cxn ang="0">
                  <a:pos x="19" y="79"/>
                </a:cxn>
                <a:cxn ang="0">
                  <a:pos x="64" y="79"/>
                </a:cxn>
                <a:cxn ang="0">
                  <a:pos x="76" y="81"/>
                </a:cxn>
                <a:cxn ang="0">
                  <a:pos x="84" y="85"/>
                </a:cxn>
                <a:cxn ang="0">
                  <a:pos x="87" y="90"/>
                </a:cxn>
                <a:cxn ang="0">
                  <a:pos x="88" y="97"/>
                </a:cxn>
                <a:cxn ang="0">
                  <a:pos x="90" y="103"/>
                </a:cxn>
                <a:cxn ang="0">
                  <a:pos x="90" y="114"/>
                </a:cxn>
                <a:cxn ang="0">
                  <a:pos x="91" y="127"/>
                </a:cxn>
                <a:cxn ang="0">
                  <a:pos x="93" y="139"/>
                </a:cxn>
                <a:cxn ang="0">
                  <a:pos x="115" y="139"/>
                </a:cxn>
                <a:cxn ang="0">
                  <a:pos x="115" y="136"/>
                </a:cxn>
                <a:cxn ang="0">
                  <a:pos x="112" y="133"/>
                </a:cxn>
                <a:cxn ang="0">
                  <a:pos x="111" y="130"/>
                </a:cxn>
                <a:cxn ang="0">
                  <a:pos x="109" y="127"/>
                </a:cxn>
                <a:cxn ang="0">
                  <a:pos x="109" y="121"/>
                </a:cxn>
                <a:cxn ang="0">
                  <a:pos x="108" y="97"/>
                </a:cxn>
                <a:cxn ang="0">
                  <a:pos x="106" y="85"/>
                </a:cxn>
                <a:cxn ang="0">
                  <a:pos x="102" y="78"/>
                </a:cxn>
                <a:cxn ang="0">
                  <a:pos x="97" y="73"/>
                </a:cxn>
                <a:cxn ang="0">
                  <a:pos x="91" y="70"/>
                </a:cxn>
                <a:cxn ang="0">
                  <a:pos x="97" y="66"/>
                </a:cxn>
                <a:cxn ang="0">
                  <a:pos x="103" y="60"/>
                </a:cxn>
                <a:cxn ang="0">
                  <a:pos x="109" y="51"/>
                </a:cxn>
                <a:cxn ang="0">
                  <a:pos x="111" y="37"/>
                </a:cxn>
                <a:cxn ang="0">
                  <a:pos x="108" y="22"/>
                </a:cxn>
                <a:cxn ang="0">
                  <a:pos x="100" y="12"/>
                </a:cxn>
                <a:cxn ang="0">
                  <a:pos x="91" y="4"/>
                </a:cxn>
                <a:cxn ang="0">
                  <a:pos x="78" y="1"/>
                </a:cxn>
                <a:cxn ang="0">
                  <a:pos x="64" y="0"/>
                </a:cxn>
                <a:cxn ang="0">
                  <a:pos x="0" y="0"/>
                </a:cxn>
                <a:cxn ang="0">
                  <a:pos x="0" y="139"/>
                </a:cxn>
                <a:cxn ang="0">
                  <a:pos x="19" y="139"/>
                </a:cxn>
                <a:cxn ang="0">
                  <a:pos x="19" y="79"/>
                </a:cxn>
              </a:cxnLst>
              <a:rect l="0" t="0" r="r" b="b"/>
              <a:pathLst>
                <a:path w="115" h="139">
                  <a:moveTo>
                    <a:pt x="19" y="16"/>
                  </a:moveTo>
                  <a:lnTo>
                    <a:pt x="66" y="16"/>
                  </a:lnTo>
                  <a:lnTo>
                    <a:pt x="72" y="16"/>
                  </a:lnTo>
                  <a:lnTo>
                    <a:pt x="79" y="18"/>
                  </a:lnTo>
                  <a:lnTo>
                    <a:pt x="85" y="22"/>
                  </a:lnTo>
                  <a:lnTo>
                    <a:pt x="90" y="28"/>
                  </a:lnTo>
                  <a:lnTo>
                    <a:pt x="91" y="39"/>
                  </a:lnTo>
                  <a:lnTo>
                    <a:pt x="88" y="51"/>
                  </a:lnTo>
                  <a:lnTo>
                    <a:pt x="82" y="58"/>
                  </a:lnTo>
                  <a:lnTo>
                    <a:pt x="73" y="63"/>
                  </a:lnTo>
                  <a:lnTo>
                    <a:pt x="63" y="63"/>
                  </a:lnTo>
                  <a:lnTo>
                    <a:pt x="19" y="63"/>
                  </a:lnTo>
                  <a:lnTo>
                    <a:pt x="19" y="16"/>
                  </a:lnTo>
                  <a:close/>
                  <a:moveTo>
                    <a:pt x="19" y="79"/>
                  </a:moveTo>
                  <a:lnTo>
                    <a:pt x="64" y="79"/>
                  </a:lnTo>
                  <a:lnTo>
                    <a:pt x="76" y="81"/>
                  </a:lnTo>
                  <a:lnTo>
                    <a:pt x="84" y="85"/>
                  </a:lnTo>
                  <a:lnTo>
                    <a:pt x="87" y="90"/>
                  </a:lnTo>
                  <a:lnTo>
                    <a:pt x="88" y="97"/>
                  </a:lnTo>
                  <a:lnTo>
                    <a:pt x="90" y="103"/>
                  </a:lnTo>
                  <a:lnTo>
                    <a:pt x="90" y="114"/>
                  </a:lnTo>
                  <a:lnTo>
                    <a:pt x="91" y="127"/>
                  </a:lnTo>
                  <a:lnTo>
                    <a:pt x="93" y="139"/>
                  </a:lnTo>
                  <a:lnTo>
                    <a:pt x="115" y="139"/>
                  </a:lnTo>
                  <a:lnTo>
                    <a:pt x="115" y="136"/>
                  </a:lnTo>
                  <a:lnTo>
                    <a:pt x="112" y="133"/>
                  </a:lnTo>
                  <a:lnTo>
                    <a:pt x="111" y="130"/>
                  </a:lnTo>
                  <a:lnTo>
                    <a:pt x="109" y="127"/>
                  </a:lnTo>
                  <a:lnTo>
                    <a:pt x="109" y="121"/>
                  </a:lnTo>
                  <a:lnTo>
                    <a:pt x="108" y="97"/>
                  </a:lnTo>
                  <a:lnTo>
                    <a:pt x="106" y="85"/>
                  </a:lnTo>
                  <a:lnTo>
                    <a:pt x="102" y="78"/>
                  </a:lnTo>
                  <a:lnTo>
                    <a:pt x="97" y="73"/>
                  </a:lnTo>
                  <a:lnTo>
                    <a:pt x="91" y="70"/>
                  </a:lnTo>
                  <a:lnTo>
                    <a:pt x="97" y="66"/>
                  </a:lnTo>
                  <a:lnTo>
                    <a:pt x="103" y="60"/>
                  </a:lnTo>
                  <a:lnTo>
                    <a:pt x="109" y="51"/>
                  </a:lnTo>
                  <a:lnTo>
                    <a:pt x="111" y="37"/>
                  </a:lnTo>
                  <a:lnTo>
                    <a:pt x="108" y="22"/>
                  </a:lnTo>
                  <a:lnTo>
                    <a:pt x="100" y="12"/>
                  </a:lnTo>
                  <a:lnTo>
                    <a:pt x="91" y="4"/>
                  </a:lnTo>
                  <a:lnTo>
                    <a:pt x="78" y="1"/>
                  </a:lnTo>
                  <a:lnTo>
                    <a:pt x="64" y="0"/>
                  </a:lnTo>
                  <a:lnTo>
                    <a:pt x="0" y="0"/>
                  </a:lnTo>
                  <a:lnTo>
                    <a:pt x="0" y="139"/>
                  </a:lnTo>
                  <a:lnTo>
                    <a:pt x="19" y="139"/>
                  </a:lnTo>
                  <a:lnTo>
                    <a:pt x="19" y="7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8" name="Freeform 71"/>
            <p:cNvSpPr>
              <a:spLocks noEditPoints="1"/>
            </p:cNvSpPr>
            <p:nvPr/>
          </p:nvSpPr>
          <p:spPr bwMode="auto">
            <a:xfrm>
              <a:off x="2264" y="1979"/>
              <a:ext cx="61" cy="69"/>
            </a:xfrm>
            <a:custGeom>
              <a:avLst/>
              <a:gdLst/>
              <a:ahLst/>
              <a:cxnLst>
                <a:cxn ang="0">
                  <a:pos x="18" y="54"/>
                </a:cxn>
                <a:cxn ang="0">
                  <a:pos x="20" y="45"/>
                </a:cxn>
                <a:cxn ang="0">
                  <a:pos x="21" y="35"/>
                </a:cxn>
                <a:cxn ang="0">
                  <a:pos x="27" y="26"/>
                </a:cxn>
                <a:cxn ang="0">
                  <a:pos x="35" y="18"/>
                </a:cxn>
                <a:cxn ang="0">
                  <a:pos x="48" y="15"/>
                </a:cxn>
                <a:cxn ang="0">
                  <a:pos x="60" y="18"/>
                </a:cxn>
                <a:cxn ang="0">
                  <a:pos x="69" y="26"/>
                </a:cxn>
                <a:cxn ang="0">
                  <a:pos x="74" y="35"/>
                </a:cxn>
                <a:cxn ang="0">
                  <a:pos x="77" y="45"/>
                </a:cxn>
                <a:cxn ang="0">
                  <a:pos x="77" y="54"/>
                </a:cxn>
                <a:cxn ang="0">
                  <a:pos x="77" y="63"/>
                </a:cxn>
                <a:cxn ang="0">
                  <a:pos x="74" y="74"/>
                </a:cxn>
                <a:cxn ang="0">
                  <a:pos x="69" y="83"/>
                </a:cxn>
                <a:cxn ang="0">
                  <a:pos x="60" y="90"/>
                </a:cxn>
                <a:cxn ang="0">
                  <a:pos x="48" y="93"/>
                </a:cxn>
                <a:cxn ang="0">
                  <a:pos x="35" y="90"/>
                </a:cxn>
                <a:cxn ang="0">
                  <a:pos x="27" y="83"/>
                </a:cxn>
                <a:cxn ang="0">
                  <a:pos x="21" y="74"/>
                </a:cxn>
                <a:cxn ang="0">
                  <a:pos x="20" y="63"/>
                </a:cxn>
                <a:cxn ang="0">
                  <a:pos x="18" y="54"/>
                </a:cxn>
                <a:cxn ang="0">
                  <a:pos x="0" y="54"/>
                </a:cxn>
                <a:cxn ang="0">
                  <a:pos x="2" y="69"/>
                </a:cxn>
                <a:cxn ang="0">
                  <a:pos x="8" y="84"/>
                </a:cxn>
                <a:cxn ang="0">
                  <a:pos x="17" y="96"/>
                </a:cxn>
                <a:cxn ang="0">
                  <a:pos x="30" y="104"/>
                </a:cxn>
                <a:cxn ang="0">
                  <a:pos x="48" y="107"/>
                </a:cxn>
                <a:cxn ang="0">
                  <a:pos x="65" y="104"/>
                </a:cxn>
                <a:cxn ang="0">
                  <a:pos x="78" y="96"/>
                </a:cxn>
                <a:cxn ang="0">
                  <a:pos x="87" y="84"/>
                </a:cxn>
                <a:cxn ang="0">
                  <a:pos x="93" y="69"/>
                </a:cxn>
                <a:cxn ang="0">
                  <a:pos x="95" y="54"/>
                </a:cxn>
                <a:cxn ang="0">
                  <a:pos x="93" y="38"/>
                </a:cxn>
                <a:cxn ang="0">
                  <a:pos x="87" y="24"/>
                </a:cxn>
                <a:cxn ang="0">
                  <a:pos x="78" y="12"/>
                </a:cxn>
                <a:cxn ang="0">
                  <a:pos x="65" y="3"/>
                </a:cxn>
                <a:cxn ang="0">
                  <a:pos x="48" y="0"/>
                </a:cxn>
                <a:cxn ang="0">
                  <a:pos x="30" y="3"/>
                </a:cxn>
                <a:cxn ang="0">
                  <a:pos x="17" y="12"/>
                </a:cxn>
                <a:cxn ang="0">
                  <a:pos x="8" y="24"/>
                </a:cxn>
                <a:cxn ang="0">
                  <a:pos x="2" y="38"/>
                </a:cxn>
                <a:cxn ang="0">
                  <a:pos x="0" y="54"/>
                </a:cxn>
              </a:cxnLst>
              <a:rect l="0" t="0" r="r" b="b"/>
              <a:pathLst>
                <a:path w="95" h="107">
                  <a:moveTo>
                    <a:pt x="18" y="54"/>
                  </a:moveTo>
                  <a:lnTo>
                    <a:pt x="20" y="45"/>
                  </a:lnTo>
                  <a:lnTo>
                    <a:pt x="21" y="35"/>
                  </a:lnTo>
                  <a:lnTo>
                    <a:pt x="27" y="26"/>
                  </a:lnTo>
                  <a:lnTo>
                    <a:pt x="35" y="18"/>
                  </a:lnTo>
                  <a:lnTo>
                    <a:pt x="48" y="15"/>
                  </a:lnTo>
                  <a:lnTo>
                    <a:pt x="60" y="18"/>
                  </a:lnTo>
                  <a:lnTo>
                    <a:pt x="69" y="26"/>
                  </a:lnTo>
                  <a:lnTo>
                    <a:pt x="74" y="35"/>
                  </a:lnTo>
                  <a:lnTo>
                    <a:pt x="77" y="45"/>
                  </a:lnTo>
                  <a:lnTo>
                    <a:pt x="77" y="54"/>
                  </a:lnTo>
                  <a:lnTo>
                    <a:pt x="77" y="63"/>
                  </a:lnTo>
                  <a:lnTo>
                    <a:pt x="74" y="74"/>
                  </a:lnTo>
                  <a:lnTo>
                    <a:pt x="69" y="83"/>
                  </a:lnTo>
                  <a:lnTo>
                    <a:pt x="60" y="90"/>
                  </a:lnTo>
                  <a:lnTo>
                    <a:pt x="48" y="93"/>
                  </a:lnTo>
                  <a:lnTo>
                    <a:pt x="35" y="90"/>
                  </a:lnTo>
                  <a:lnTo>
                    <a:pt x="27" y="83"/>
                  </a:lnTo>
                  <a:lnTo>
                    <a:pt x="21" y="74"/>
                  </a:lnTo>
                  <a:lnTo>
                    <a:pt x="20" y="63"/>
                  </a:lnTo>
                  <a:lnTo>
                    <a:pt x="18" y="54"/>
                  </a:lnTo>
                  <a:close/>
                  <a:moveTo>
                    <a:pt x="0" y="54"/>
                  </a:moveTo>
                  <a:lnTo>
                    <a:pt x="2" y="69"/>
                  </a:lnTo>
                  <a:lnTo>
                    <a:pt x="8" y="84"/>
                  </a:lnTo>
                  <a:lnTo>
                    <a:pt x="17" y="96"/>
                  </a:lnTo>
                  <a:lnTo>
                    <a:pt x="30" y="104"/>
                  </a:lnTo>
                  <a:lnTo>
                    <a:pt x="48" y="107"/>
                  </a:lnTo>
                  <a:lnTo>
                    <a:pt x="65" y="104"/>
                  </a:lnTo>
                  <a:lnTo>
                    <a:pt x="78" y="96"/>
                  </a:lnTo>
                  <a:lnTo>
                    <a:pt x="87" y="84"/>
                  </a:lnTo>
                  <a:lnTo>
                    <a:pt x="93" y="69"/>
                  </a:lnTo>
                  <a:lnTo>
                    <a:pt x="95" y="54"/>
                  </a:lnTo>
                  <a:lnTo>
                    <a:pt x="93" y="38"/>
                  </a:lnTo>
                  <a:lnTo>
                    <a:pt x="87" y="24"/>
                  </a:lnTo>
                  <a:lnTo>
                    <a:pt x="78" y="12"/>
                  </a:lnTo>
                  <a:lnTo>
                    <a:pt x="65" y="3"/>
                  </a:lnTo>
                  <a:lnTo>
                    <a:pt x="48" y="0"/>
                  </a:lnTo>
                  <a:lnTo>
                    <a:pt x="30" y="3"/>
                  </a:lnTo>
                  <a:lnTo>
                    <a:pt x="17" y="12"/>
                  </a:lnTo>
                  <a:lnTo>
                    <a:pt x="8" y="24"/>
                  </a:lnTo>
                  <a:lnTo>
                    <a:pt x="2" y="38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59" name="Freeform 72"/>
            <p:cNvSpPr>
              <a:spLocks/>
            </p:cNvSpPr>
            <p:nvPr/>
          </p:nvSpPr>
          <p:spPr bwMode="auto">
            <a:xfrm>
              <a:off x="2338" y="1981"/>
              <a:ext cx="53" cy="68"/>
            </a:xfrm>
            <a:custGeom>
              <a:avLst/>
              <a:gdLst/>
              <a:ahLst/>
              <a:cxnLst>
                <a:cxn ang="0">
                  <a:pos x="64" y="102"/>
                </a:cxn>
                <a:cxn ang="0">
                  <a:pos x="64" y="87"/>
                </a:cxn>
                <a:cxn ang="0">
                  <a:pos x="64" y="87"/>
                </a:cxn>
                <a:cxn ang="0">
                  <a:pos x="57" y="96"/>
                </a:cxn>
                <a:cxn ang="0">
                  <a:pos x="46" y="102"/>
                </a:cxn>
                <a:cxn ang="0">
                  <a:pos x="33" y="105"/>
                </a:cxn>
                <a:cxn ang="0">
                  <a:pos x="24" y="104"/>
                </a:cxn>
                <a:cxn ang="0">
                  <a:pos x="15" y="101"/>
                </a:cxn>
                <a:cxn ang="0">
                  <a:pos x="7" y="95"/>
                </a:cxn>
                <a:cxn ang="0">
                  <a:pos x="1" y="86"/>
                </a:cxn>
                <a:cxn ang="0">
                  <a:pos x="0" y="74"/>
                </a:cxn>
                <a:cxn ang="0">
                  <a:pos x="0" y="0"/>
                </a:cxn>
                <a:cxn ang="0">
                  <a:pos x="16" y="0"/>
                </a:cxn>
                <a:cxn ang="0">
                  <a:pos x="16" y="68"/>
                </a:cxn>
                <a:cxn ang="0">
                  <a:pos x="18" y="74"/>
                </a:cxn>
                <a:cxn ang="0">
                  <a:pos x="19" y="80"/>
                </a:cxn>
                <a:cxn ang="0">
                  <a:pos x="21" y="83"/>
                </a:cxn>
                <a:cxn ang="0">
                  <a:pos x="24" y="86"/>
                </a:cxn>
                <a:cxn ang="0">
                  <a:pos x="27" y="89"/>
                </a:cxn>
                <a:cxn ang="0">
                  <a:pos x="31" y="90"/>
                </a:cxn>
                <a:cxn ang="0">
                  <a:pos x="36" y="90"/>
                </a:cxn>
                <a:cxn ang="0">
                  <a:pos x="48" y="87"/>
                </a:cxn>
                <a:cxn ang="0">
                  <a:pos x="55" y="83"/>
                </a:cxn>
                <a:cxn ang="0">
                  <a:pos x="60" y="74"/>
                </a:cxn>
                <a:cxn ang="0">
                  <a:pos x="63" y="65"/>
                </a:cxn>
                <a:cxn ang="0">
                  <a:pos x="64" y="56"/>
                </a:cxn>
                <a:cxn ang="0">
                  <a:pos x="64" y="0"/>
                </a:cxn>
                <a:cxn ang="0">
                  <a:pos x="81" y="0"/>
                </a:cxn>
                <a:cxn ang="0">
                  <a:pos x="81" y="102"/>
                </a:cxn>
                <a:cxn ang="0">
                  <a:pos x="64" y="102"/>
                </a:cxn>
              </a:cxnLst>
              <a:rect l="0" t="0" r="r" b="b"/>
              <a:pathLst>
                <a:path w="81" h="105">
                  <a:moveTo>
                    <a:pt x="64" y="102"/>
                  </a:moveTo>
                  <a:lnTo>
                    <a:pt x="64" y="87"/>
                  </a:lnTo>
                  <a:lnTo>
                    <a:pt x="64" y="87"/>
                  </a:lnTo>
                  <a:lnTo>
                    <a:pt x="57" y="96"/>
                  </a:lnTo>
                  <a:lnTo>
                    <a:pt x="46" y="102"/>
                  </a:lnTo>
                  <a:lnTo>
                    <a:pt x="33" y="105"/>
                  </a:lnTo>
                  <a:lnTo>
                    <a:pt x="24" y="104"/>
                  </a:lnTo>
                  <a:lnTo>
                    <a:pt x="15" y="101"/>
                  </a:lnTo>
                  <a:lnTo>
                    <a:pt x="7" y="95"/>
                  </a:lnTo>
                  <a:lnTo>
                    <a:pt x="1" y="86"/>
                  </a:lnTo>
                  <a:lnTo>
                    <a:pt x="0" y="74"/>
                  </a:lnTo>
                  <a:lnTo>
                    <a:pt x="0" y="0"/>
                  </a:lnTo>
                  <a:lnTo>
                    <a:pt x="16" y="0"/>
                  </a:lnTo>
                  <a:lnTo>
                    <a:pt x="16" y="68"/>
                  </a:lnTo>
                  <a:lnTo>
                    <a:pt x="18" y="74"/>
                  </a:lnTo>
                  <a:lnTo>
                    <a:pt x="19" y="80"/>
                  </a:lnTo>
                  <a:lnTo>
                    <a:pt x="21" y="83"/>
                  </a:lnTo>
                  <a:lnTo>
                    <a:pt x="24" y="86"/>
                  </a:lnTo>
                  <a:lnTo>
                    <a:pt x="27" y="89"/>
                  </a:lnTo>
                  <a:lnTo>
                    <a:pt x="31" y="90"/>
                  </a:lnTo>
                  <a:lnTo>
                    <a:pt x="36" y="90"/>
                  </a:lnTo>
                  <a:lnTo>
                    <a:pt x="48" y="87"/>
                  </a:lnTo>
                  <a:lnTo>
                    <a:pt x="55" y="83"/>
                  </a:lnTo>
                  <a:lnTo>
                    <a:pt x="60" y="74"/>
                  </a:lnTo>
                  <a:lnTo>
                    <a:pt x="63" y="65"/>
                  </a:lnTo>
                  <a:lnTo>
                    <a:pt x="64" y="56"/>
                  </a:lnTo>
                  <a:lnTo>
                    <a:pt x="64" y="0"/>
                  </a:lnTo>
                  <a:lnTo>
                    <a:pt x="81" y="0"/>
                  </a:lnTo>
                  <a:lnTo>
                    <a:pt x="81" y="102"/>
                  </a:lnTo>
                  <a:lnTo>
                    <a:pt x="64" y="10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0" name="Freeform 73"/>
            <p:cNvSpPr>
              <a:spLocks noEditPoints="1"/>
            </p:cNvSpPr>
            <p:nvPr/>
          </p:nvSpPr>
          <p:spPr bwMode="auto">
            <a:xfrm>
              <a:off x="2404" y="1979"/>
              <a:ext cx="58" cy="95"/>
            </a:xfrm>
            <a:custGeom>
              <a:avLst/>
              <a:gdLst/>
              <a:ahLst/>
              <a:cxnLst>
                <a:cxn ang="0">
                  <a:pos x="18" y="45"/>
                </a:cxn>
                <a:cxn ang="0">
                  <a:pos x="24" y="26"/>
                </a:cxn>
                <a:cxn ang="0">
                  <a:pos x="45" y="15"/>
                </a:cxn>
                <a:cxn ang="0">
                  <a:pos x="65" y="26"/>
                </a:cxn>
                <a:cxn ang="0">
                  <a:pos x="72" y="48"/>
                </a:cxn>
                <a:cxn ang="0">
                  <a:pos x="71" y="72"/>
                </a:cxn>
                <a:cxn ang="0">
                  <a:pos x="59" y="89"/>
                </a:cxn>
                <a:cxn ang="0">
                  <a:pos x="45" y="93"/>
                </a:cxn>
                <a:cxn ang="0">
                  <a:pos x="24" y="81"/>
                </a:cxn>
                <a:cxn ang="0">
                  <a:pos x="17" y="54"/>
                </a:cxn>
                <a:cxn ang="0">
                  <a:pos x="72" y="3"/>
                </a:cxn>
                <a:cxn ang="0">
                  <a:pos x="68" y="14"/>
                </a:cxn>
                <a:cxn ang="0">
                  <a:pos x="54" y="3"/>
                </a:cxn>
                <a:cxn ang="0">
                  <a:pos x="27" y="3"/>
                </a:cxn>
                <a:cxn ang="0">
                  <a:pos x="6" y="21"/>
                </a:cxn>
                <a:cxn ang="0">
                  <a:pos x="0" y="51"/>
                </a:cxn>
                <a:cxn ang="0">
                  <a:pos x="3" y="77"/>
                </a:cxn>
                <a:cxn ang="0">
                  <a:pos x="17" y="98"/>
                </a:cxn>
                <a:cxn ang="0">
                  <a:pos x="44" y="108"/>
                </a:cxn>
                <a:cxn ang="0">
                  <a:pos x="65" y="101"/>
                </a:cxn>
                <a:cxn ang="0">
                  <a:pos x="71" y="98"/>
                </a:cxn>
                <a:cxn ang="0">
                  <a:pos x="71" y="113"/>
                </a:cxn>
                <a:cxn ang="0">
                  <a:pos x="63" y="126"/>
                </a:cxn>
                <a:cxn ang="0">
                  <a:pos x="42" y="134"/>
                </a:cxn>
                <a:cxn ang="0">
                  <a:pos x="38" y="132"/>
                </a:cxn>
                <a:cxn ang="0">
                  <a:pos x="30" y="131"/>
                </a:cxn>
                <a:cxn ang="0">
                  <a:pos x="24" y="126"/>
                </a:cxn>
                <a:cxn ang="0">
                  <a:pos x="20" y="117"/>
                </a:cxn>
                <a:cxn ang="0">
                  <a:pos x="6" y="131"/>
                </a:cxn>
                <a:cxn ang="0">
                  <a:pos x="24" y="144"/>
                </a:cxn>
                <a:cxn ang="0">
                  <a:pos x="41" y="147"/>
                </a:cxn>
                <a:cxn ang="0">
                  <a:pos x="71" y="140"/>
                </a:cxn>
                <a:cxn ang="0">
                  <a:pos x="84" y="123"/>
                </a:cxn>
                <a:cxn ang="0">
                  <a:pos x="89" y="104"/>
                </a:cxn>
                <a:cxn ang="0">
                  <a:pos x="89" y="3"/>
                </a:cxn>
              </a:cxnLst>
              <a:rect l="0" t="0" r="r" b="b"/>
              <a:pathLst>
                <a:path w="89" h="147">
                  <a:moveTo>
                    <a:pt x="17" y="54"/>
                  </a:moveTo>
                  <a:lnTo>
                    <a:pt x="18" y="45"/>
                  </a:lnTo>
                  <a:lnTo>
                    <a:pt x="20" y="35"/>
                  </a:lnTo>
                  <a:lnTo>
                    <a:pt x="24" y="26"/>
                  </a:lnTo>
                  <a:lnTo>
                    <a:pt x="32" y="18"/>
                  </a:lnTo>
                  <a:lnTo>
                    <a:pt x="45" y="15"/>
                  </a:lnTo>
                  <a:lnTo>
                    <a:pt x="57" y="18"/>
                  </a:lnTo>
                  <a:lnTo>
                    <a:pt x="65" y="26"/>
                  </a:lnTo>
                  <a:lnTo>
                    <a:pt x="69" y="36"/>
                  </a:lnTo>
                  <a:lnTo>
                    <a:pt x="72" y="48"/>
                  </a:lnTo>
                  <a:lnTo>
                    <a:pt x="72" y="59"/>
                  </a:lnTo>
                  <a:lnTo>
                    <a:pt x="71" y="72"/>
                  </a:lnTo>
                  <a:lnTo>
                    <a:pt x="66" y="83"/>
                  </a:lnTo>
                  <a:lnTo>
                    <a:pt x="59" y="89"/>
                  </a:lnTo>
                  <a:lnTo>
                    <a:pt x="51" y="92"/>
                  </a:lnTo>
                  <a:lnTo>
                    <a:pt x="45" y="93"/>
                  </a:lnTo>
                  <a:lnTo>
                    <a:pt x="32" y="90"/>
                  </a:lnTo>
                  <a:lnTo>
                    <a:pt x="24" y="81"/>
                  </a:lnTo>
                  <a:lnTo>
                    <a:pt x="18" y="69"/>
                  </a:lnTo>
                  <a:lnTo>
                    <a:pt x="17" y="54"/>
                  </a:lnTo>
                  <a:close/>
                  <a:moveTo>
                    <a:pt x="89" y="3"/>
                  </a:moveTo>
                  <a:lnTo>
                    <a:pt x="72" y="3"/>
                  </a:lnTo>
                  <a:lnTo>
                    <a:pt x="72" y="18"/>
                  </a:lnTo>
                  <a:lnTo>
                    <a:pt x="68" y="14"/>
                  </a:lnTo>
                  <a:lnTo>
                    <a:pt x="62" y="8"/>
                  </a:lnTo>
                  <a:lnTo>
                    <a:pt x="54" y="3"/>
                  </a:lnTo>
                  <a:lnTo>
                    <a:pt x="42" y="0"/>
                  </a:lnTo>
                  <a:lnTo>
                    <a:pt x="27" y="3"/>
                  </a:lnTo>
                  <a:lnTo>
                    <a:pt x="15" y="11"/>
                  </a:lnTo>
                  <a:lnTo>
                    <a:pt x="6" y="21"/>
                  </a:lnTo>
                  <a:lnTo>
                    <a:pt x="2" y="35"/>
                  </a:lnTo>
                  <a:lnTo>
                    <a:pt x="0" y="51"/>
                  </a:lnTo>
                  <a:lnTo>
                    <a:pt x="0" y="63"/>
                  </a:lnTo>
                  <a:lnTo>
                    <a:pt x="3" y="77"/>
                  </a:lnTo>
                  <a:lnTo>
                    <a:pt x="9" y="89"/>
                  </a:lnTo>
                  <a:lnTo>
                    <a:pt x="17" y="98"/>
                  </a:lnTo>
                  <a:lnTo>
                    <a:pt x="29" y="105"/>
                  </a:lnTo>
                  <a:lnTo>
                    <a:pt x="44" y="108"/>
                  </a:lnTo>
                  <a:lnTo>
                    <a:pt x="56" y="105"/>
                  </a:lnTo>
                  <a:lnTo>
                    <a:pt x="65" y="101"/>
                  </a:lnTo>
                  <a:lnTo>
                    <a:pt x="71" y="93"/>
                  </a:lnTo>
                  <a:lnTo>
                    <a:pt x="71" y="98"/>
                  </a:lnTo>
                  <a:lnTo>
                    <a:pt x="71" y="104"/>
                  </a:lnTo>
                  <a:lnTo>
                    <a:pt x="71" y="113"/>
                  </a:lnTo>
                  <a:lnTo>
                    <a:pt x="68" y="120"/>
                  </a:lnTo>
                  <a:lnTo>
                    <a:pt x="63" y="126"/>
                  </a:lnTo>
                  <a:lnTo>
                    <a:pt x="54" y="131"/>
                  </a:lnTo>
                  <a:lnTo>
                    <a:pt x="42" y="134"/>
                  </a:lnTo>
                  <a:lnTo>
                    <a:pt x="41" y="134"/>
                  </a:lnTo>
                  <a:lnTo>
                    <a:pt x="38" y="132"/>
                  </a:lnTo>
                  <a:lnTo>
                    <a:pt x="35" y="132"/>
                  </a:lnTo>
                  <a:lnTo>
                    <a:pt x="30" y="131"/>
                  </a:lnTo>
                  <a:lnTo>
                    <a:pt x="27" y="129"/>
                  </a:lnTo>
                  <a:lnTo>
                    <a:pt x="24" y="126"/>
                  </a:lnTo>
                  <a:lnTo>
                    <a:pt x="21" y="122"/>
                  </a:lnTo>
                  <a:lnTo>
                    <a:pt x="20" y="117"/>
                  </a:lnTo>
                  <a:lnTo>
                    <a:pt x="3" y="117"/>
                  </a:lnTo>
                  <a:lnTo>
                    <a:pt x="6" y="131"/>
                  </a:lnTo>
                  <a:lnTo>
                    <a:pt x="14" y="140"/>
                  </a:lnTo>
                  <a:lnTo>
                    <a:pt x="24" y="144"/>
                  </a:lnTo>
                  <a:lnTo>
                    <a:pt x="33" y="147"/>
                  </a:lnTo>
                  <a:lnTo>
                    <a:pt x="41" y="147"/>
                  </a:lnTo>
                  <a:lnTo>
                    <a:pt x="59" y="146"/>
                  </a:lnTo>
                  <a:lnTo>
                    <a:pt x="71" y="140"/>
                  </a:lnTo>
                  <a:lnTo>
                    <a:pt x="80" y="132"/>
                  </a:lnTo>
                  <a:lnTo>
                    <a:pt x="84" y="123"/>
                  </a:lnTo>
                  <a:lnTo>
                    <a:pt x="87" y="113"/>
                  </a:lnTo>
                  <a:lnTo>
                    <a:pt x="89" y="104"/>
                  </a:lnTo>
                  <a:lnTo>
                    <a:pt x="89" y="96"/>
                  </a:lnTo>
                  <a:lnTo>
                    <a:pt x="89" y="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1" name="Freeform 74"/>
            <p:cNvSpPr>
              <a:spLocks noEditPoints="1"/>
            </p:cNvSpPr>
            <p:nvPr/>
          </p:nvSpPr>
          <p:spPr bwMode="auto">
            <a:xfrm>
              <a:off x="2474" y="1979"/>
              <a:ext cx="60" cy="70"/>
            </a:xfrm>
            <a:custGeom>
              <a:avLst/>
              <a:gdLst/>
              <a:ahLst/>
              <a:cxnLst>
                <a:cxn ang="0">
                  <a:pos x="18" y="47"/>
                </a:cxn>
                <a:cxn ang="0">
                  <a:pos x="23" y="32"/>
                </a:cxn>
                <a:cxn ang="0">
                  <a:pos x="32" y="20"/>
                </a:cxn>
                <a:cxn ang="0">
                  <a:pos x="47" y="15"/>
                </a:cxn>
                <a:cxn ang="0">
                  <a:pos x="59" y="18"/>
                </a:cxn>
                <a:cxn ang="0">
                  <a:pos x="68" y="26"/>
                </a:cxn>
                <a:cxn ang="0">
                  <a:pos x="72" y="35"/>
                </a:cxn>
                <a:cxn ang="0">
                  <a:pos x="75" y="47"/>
                </a:cxn>
                <a:cxn ang="0">
                  <a:pos x="18" y="47"/>
                </a:cxn>
                <a:cxn ang="0">
                  <a:pos x="74" y="72"/>
                </a:cxn>
                <a:cxn ang="0">
                  <a:pos x="72" y="80"/>
                </a:cxn>
                <a:cxn ang="0">
                  <a:pos x="66" y="86"/>
                </a:cxn>
                <a:cxn ang="0">
                  <a:pos x="59" y="90"/>
                </a:cxn>
                <a:cxn ang="0">
                  <a:pos x="48" y="93"/>
                </a:cxn>
                <a:cxn ang="0">
                  <a:pos x="35" y="90"/>
                </a:cxn>
                <a:cxn ang="0">
                  <a:pos x="26" y="84"/>
                </a:cxn>
                <a:cxn ang="0">
                  <a:pos x="20" y="74"/>
                </a:cxn>
                <a:cxn ang="0">
                  <a:pos x="18" y="60"/>
                </a:cxn>
                <a:cxn ang="0">
                  <a:pos x="92" y="60"/>
                </a:cxn>
                <a:cxn ang="0">
                  <a:pos x="90" y="39"/>
                </a:cxn>
                <a:cxn ang="0">
                  <a:pos x="86" y="23"/>
                </a:cxn>
                <a:cxn ang="0">
                  <a:pos x="77" y="11"/>
                </a:cxn>
                <a:cxn ang="0">
                  <a:pos x="65" y="3"/>
                </a:cxn>
                <a:cxn ang="0">
                  <a:pos x="48" y="0"/>
                </a:cxn>
                <a:cxn ang="0">
                  <a:pos x="30" y="3"/>
                </a:cxn>
                <a:cxn ang="0">
                  <a:pos x="17" y="11"/>
                </a:cxn>
                <a:cxn ang="0">
                  <a:pos x="8" y="24"/>
                </a:cxn>
                <a:cxn ang="0">
                  <a:pos x="2" y="39"/>
                </a:cxn>
                <a:cxn ang="0">
                  <a:pos x="0" y="57"/>
                </a:cxn>
                <a:cxn ang="0">
                  <a:pos x="2" y="74"/>
                </a:cxn>
                <a:cxn ang="0">
                  <a:pos x="8" y="87"/>
                </a:cxn>
                <a:cxn ang="0">
                  <a:pos x="17" y="98"/>
                </a:cxn>
                <a:cxn ang="0">
                  <a:pos x="30" y="105"/>
                </a:cxn>
                <a:cxn ang="0">
                  <a:pos x="45" y="108"/>
                </a:cxn>
                <a:cxn ang="0">
                  <a:pos x="59" y="107"/>
                </a:cxn>
                <a:cxn ang="0">
                  <a:pos x="68" y="104"/>
                </a:cxn>
                <a:cxn ang="0">
                  <a:pos x="72" y="101"/>
                </a:cxn>
                <a:cxn ang="0">
                  <a:pos x="83" y="90"/>
                </a:cxn>
                <a:cxn ang="0">
                  <a:pos x="89" y="80"/>
                </a:cxn>
                <a:cxn ang="0">
                  <a:pos x="90" y="72"/>
                </a:cxn>
                <a:cxn ang="0">
                  <a:pos x="74" y="72"/>
                </a:cxn>
              </a:cxnLst>
              <a:rect l="0" t="0" r="r" b="b"/>
              <a:pathLst>
                <a:path w="92" h="108">
                  <a:moveTo>
                    <a:pt x="18" y="47"/>
                  </a:moveTo>
                  <a:lnTo>
                    <a:pt x="23" y="32"/>
                  </a:lnTo>
                  <a:lnTo>
                    <a:pt x="32" y="20"/>
                  </a:lnTo>
                  <a:lnTo>
                    <a:pt x="47" y="15"/>
                  </a:lnTo>
                  <a:lnTo>
                    <a:pt x="59" y="18"/>
                  </a:lnTo>
                  <a:lnTo>
                    <a:pt x="68" y="26"/>
                  </a:lnTo>
                  <a:lnTo>
                    <a:pt x="72" y="35"/>
                  </a:lnTo>
                  <a:lnTo>
                    <a:pt x="75" y="47"/>
                  </a:lnTo>
                  <a:lnTo>
                    <a:pt x="18" y="47"/>
                  </a:lnTo>
                  <a:close/>
                  <a:moveTo>
                    <a:pt x="74" y="72"/>
                  </a:moveTo>
                  <a:lnTo>
                    <a:pt x="72" y="80"/>
                  </a:lnTo>
                  <a:lnTo>
                    <a:pt x="66" y="86"/>
                  </a:lnTo>
                  <a:lnTo>
                    <a:pt x="59" y="90"/>
                  </a:lnTo>
                  <a:lnTo>
                    <a:pt x="48" y="93"/>
                  </a:lnTo>
                  <a:lnTo>
                    <a:pt x="35" y="90"/>
                  </a:lnTo>
                  <a:lnTo>
                    <a:pt x="26" y="84"/>
                  </a:lnTo>
                  <a:lnTo>
                    <a:pt x="20" y="74"/>
                  </a:lnTo>
                  <a:lnTo>
                    <a:pt x="18" y="60"/>
                  </a:lnTo>
                  <a:lnTo>
                    <a:pt x="92" y="60"/>
                  </a:lnTo>
                  <a:lnTo>
                    <a:pt x="90" y="39"/>
                  </a:lnTo>
                  <a:lnTo>
                    <a:pt x="86" y="23"/>
                  </a:lnTo>
                  <a:lnTo>
                    <a:pt x="77" y="11"/>
                  </a:lnTo>
                  <a:lnTo>
                    <a:pt x="65" y="3"/>
                  </a:lnTo>
                  <a:lnTo>
                    <a:pt x="48" y="0"/>
                  </a:lnTo>
                  <a:lnTo>
                    <a:pt x="30" y="3"/>
                  </a:lnTo>
                  <a:lnTo>
                    <a:pt x="17" y="11"/>
                  </a:lnTo>
                  <a:lnTo>
                    <a:pt x="8" y="24"/>
                  </a:lnTo>
                  <a:lnTo>
                    <a:pt x="2" y="39"/>
                  </a:lnTo>
                  <a:lnTo>
                    <a:pt x="0" y="57"/>
                  </a:lnTo>
                  <a:lnTo>
                    <a:pt x="2" y="74"/>
                  </a:lnTo>
                  <a:lnTo>
                    <a:pt x="8" y="87"/>
                  </a:lnTo>
                  <a:lnTo>
                    <a:pt x="17" y="98"/>
                  </a:lnTo>
                  <a:lnTo>
                    <a:pt x="30" y="105"/>
                  </a:lnTo>
                  <a:lnTo>
                    <a:pt x="45" y="108"/>
                  </a:lnTo>
                  <a:lnTo>
                    <a:pt x="59" y="107"/>
                  </a:lnTo>
                  <a:lnTo>
                    <a:pt x="68" y="104"/>
                  </a:lnTo>
                  <a:lnTo>
                    <a:pt x="72" y="101"/>
                  </a:lnTo>
                  <a:lnTo>
                    <a:pt x="83" y="90"/>
                  </a:lnTo>
                  <a:lnTo>
                    <a:pt x="89" y="80"/>
                  </a:lnTo>
                  <a:lnTo>
                    <a:pt x="90" y="72"/>
                  </a:lnTo>
                  <a:lnTo>
                    <a:pt x="74" y="7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" name="Freeform 75"/>
            <p:cNvSpPr>
              <a:spLocks noEditPoints="1"/>
            </p:cNvSpPr>
            <p:nvPr/>
          </p:nvSpPr>
          <p:spPr bwMode="auto">
            <a:xfrm>
              <a:off x="2580" y="1979"/>
              <a:ext cx="59" cy="70"/>
            </a:xfrm>
            <a:custGeom>
              <a:avLst/>
              <a:gdLst/>
              <a:ahLst/>
              <a:cxnLst>
                <a:cxn ang="0">
                  <a:pos x="18" y="47"/>
                </a:cxn>
                <a:cxn ang="0">
                  <a:pos x="21" y="32"/>
                </a:cxn>
                <a:cxn ang="0">
                  <a:pos x="31" y="20"/>
                </a:cxn>
                <a:cxn ang="0">
                  <a:pos x="46" y="15"/>
                </a:cxn>
                <a:cxn ang="0">
                  <a:pos x="58" y="18"/>
                </a:cxn>
                <a:cxn ang="0">
                  <a:pos x="67" y="26"/>
                </a:cxn>
                <a:cxn ang="0">
                  <a:pos x="72" y="35"/>
                </a:cxn>
                <a:cxn ang="0">
                  <a:pos x="73" y="47"/>
                </a:cxn>
                <a:cxn ang="0">
                  <a:pos x="18" y="47"/>
                </a:cxn>
                <a:cxn ang="0">
                  <a:pos x="73" y="72"/>
                </a:cxn>
                <a:cxn ang="0">
                  <a:pos x="70" y="80"/>
                </a:cxn>
                <a:cxn ang="0">
                  <a:pos x="66" y="86"/>
                </a:cxn>
                <a:cxn ang="0">
                  <a:pos x="58" y="90"/>
                </a:cxn>
                <a:cxn ang="0">
                  <a:pos x="46" y="93"/>
                </a:cxn>
                <a:cxn ang="0">
                  <a:pos x="34" y="90"/>
                </a:cxn>
                <a:cxn ang="0">
                  <a:pos x="25" y="84"/>
                </a:cxn>
                <a:cxn ang="0">
                  <a:pos x="19" y="74"/>
                </a:cxn>
                <a:cxn ang="0">
                  <a:pos x="18" y="60"/>
                </a:cxn>
                <a:cxn ang="0">
                  <a:pos x="91" y="60"/>
                </a:cxn>
                <a:cxn ang="0">
                  <a:pos x="90" y="39"/>
                </a:cxn>
                <a:cxn ang="0">
                  <a:pos x="84" y="23"/>
                </a:cxn>
                <a:cxn ang="0">
                  <a:pos x="76" y="11"/>
                </a:cxn>
                <a:cxn ang="0">
                  <a:pos x="64" y="3"/>
                </a:cxn>
                <a:cxn ang="0">
                  <a:pos x="48" y="0"/>
                </a:cxn>
                <a:cxn ang="0">
                  <a:pos x="30" y="3"/>
                </a:cxn>
                <a:cxn ang="0">
                  <a:pos x="16" y="11"/>
                </a:cxn>
                <a:cxn ang="0">
                  <a:pos x="7" y="24"/>
                </a:cxn>
                <a:cxn ang="0">
                  <a:pos x="1" y="39"/>
                </a:cxn>
                <a:cxn ang="0">
                  <a:pos x="0" y="57"/>
                </a:cxn>
                <a:cxn ang="0">
                  <a:pos x="1" y="74"/>
                </a:cxn>
                <a:cxn ang="0">
                  <a:pos x="7" y="87"/>
                </a:cxn>
                <a:cxn ang="0">
                  <a:pos x="16" y="98"/>
                </a:cxn>
                <a:cxn ang="0">
                  <a:pos x="28" y="105"/>
                </a:cxn>
                <a:cxn ang="0">
                  <a:pos x="45" y="108"/>
                </a:cxn>
                <a:cxn ang="0">
                  <a:pos x="58" y="107"/>
                </a:cxn>
                <a:cxn ang="0">
                  <a:pos x="66" y="104"/>
                </a:cxn>
                <a:cxn ang="0">
                  <a:pos x="72" y="101"/>
                </a:cxn>
                <a:cxn ang="0">
                  <a:pos x="82" y="90"/>
                </a:cxn>
                <a:cxn ang="0">
                  <a:pos x="88" y="80"/>
                </a:cxn>
                <a:cxn ang="0">
                  <a:pos x="90" y="72"/>
                </a:cxn>
                <a:cxn ang="0">
                  <a:pos x="73" y="72"/>
                </a:cxn>
              </a:cxnLst>
              <a:rect l="0" t="0" r="r" b="b"/>
              <a:pathLst>
                <a:path w="91" h="108">
                  <a:moveTo>
                    <a:pt x="18" y="47"/>
                  </a:moveTo>
                  <a:lnTo>
                    <a:pt x="21" y="32"/>
                  </a:lnTo>
                  <a:lnTo>
                    <a:pt x="31" y="20"/>
                  </a:lnTo>
                  <a:lnTo>
                    <a:pt x="46" y="15"/>
                  </a:lnTo>
                  <a:lnTo>
                    <a:pt x="58" y="18"/>
                  </a:lnTo>
                  <a:lnTo>
                    <a:pt x="67" y="26"/>
                  </a:lnTo>
                  <a:lnTo>
                    <a:pt x="72" y="35"/>
                  </a:lnTo>
                  <a:lnTo>
                    <a:pt x="73" y="47"/>
                  </a:lnTo>
                  <a:lnTo>
                    <a:pt x="18" y="47"/>
                  </a:lnTo>
                  <a:close/>
                  <a:moveTo>
                    <a:pt x="73" y="72"/>
                  </a:moveTo>
                  <a:lnTo>
                    <a:pt x="70" y="80"/>
                  </a:lnTo>
                  <a:lnTo>
                    <a:pt x="66" y="86"/>
                  </a:lnTo>
                  <a:lnTo>
                    <a:pt x="58" y="90"/>
                  </a:lnTo>
                  <a:lnTo>
                    <a:pt x="46" y="93"/>
                  </a:lnTo>
                  <a:lnTo>
                    <a:pt x="34" y="90"/>
                  </a:lnTo>
                  <a:lnTo>
                    <a:pt x="25" y="84"/>
                  </a:lnTo>
                  <a:lnTo>
                    <a:pt x="19" y="74"/>
                  </a:lnTo>
                  <a:lnTo>
                    <a:pt x="18" y="60"/>
                  </a:lnTo>
                  <a:lnTo>
                    <a:pt x="91" y="60"/>
                  </a:lnTo>
                  <a:lnTo>
                    <a:pt x="90" y="39"/>
                  </a:lnTo>
                  <a:lnTo>
                    <a:pt x="84" y="23"/>
                  </a:lnTo>
                  <a:lnTo>
                    <a:pt x="76" y="11"/>
                  </a:lnTo>
                  <a:lnTo>
                    <a:pt x="64" y="3"/>
                  </a:lnTo>
                  <a:lnTo>
                    <a:pt x="48" y="0"/>
                  </a:lnTo>
                  <a:lnTo>
                    <a:pt x="30" y="3"/>
                  </a:lnTo>
                  <a:lnTo>
                    <a:pt x="16" y="11"/>
                  </a:lnTo>
                  <a:lnTo>
                    <a:pt x="7" y="24"/>
                  </a:lnTo>
                  <a:lnTo>
                    <a:pt x="1" y="39"/>
                  </a:lnTo>
                  <a:lnTo>
                    <a:pt x="0" y="57"/>
                  </a:lnTo>
                  <a:lnTo>
                    <a:pt x="1" y="74"/>
                  </a:lnTo>
                  <a:lnTo>
                    <a:pt x="7" y="87"/>
                  </a:lnTo>
                  <a:lnTo>
                    <a:pt x="16" y="98"/>
                  </a:lnTo>
                  <a:lnTo>
                    <a:pt x="28" y="105"/>
                  </a:lnTo>
                  <a:lnTo>
                    <a:pt x="45" y="108"/>
                  </a:lnTo>
                  <a:lnTo>
                    <a:pt x="58" y="107"/>
                  </a:lnTo>
                  <a:lnTo>
                    <a:pt x="66" y="104"/>
                  </a:lnTo>
                  <a:lnTo>
                    <a:pt x="72" y="101"/>
                  </a:lnTo>
                  <a:lnTo>
                    <a:pt x="82" y="90"/>
                  </a:lnTo>
                  <a:lnTo>
                    <a:pt x="88" y="80"/>
                  </a:lnTo>
                  <a:lnTo>
                    <a:pt x="90" y="72"/>
                  </a:lnTo>
                  <a:lnTo>
                    <a:pt x="73" y="7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3" name="Freeform 76"/>
            <p:cNvSpPr>
              <a:spLocks/>
            </p:cNvSpPr>
            <p:nvPr/>
          </p:nvSpPr>
          <p:spPr bwMode="auto">
            <a:xfrm>
              <a:off x="2647" y="1964"/>
              <a:ext cx="30" cy="85"/>
            </a:xfrm>
            <a:custGeom>
              <a:avLst/>
              <a:gdLst/>
              <a:ahLst/>
              <a:cxnLst>
                <a:cxn ang="0">
                  <a:pos x="30" y="43"/>
                </a:cxn>
                <a:cxn ang="0">
                  <a:pos x="30" y="108"/>
                </a:cxn>
                <a:cxn ang="0">
                  <a:pos x="30" y="112"/>
                </a:cxn>
                <a:cxn ang="0">
                  <a:pos x="32" y="114"/>
                </a:cxn>
                <a:cxn ang="0">
                  <a:pos x="35" y="115"/>
                </a:cxn>
                <a:cxn ang="0">
                  <a:pos x="36" y="117"/>
                </a:cxn>
                <a:cxn ang="0">
                  <a:pos x="39" y="117"/>
                </a:cxn>
                <a:cxn ang="0">
                  <a:pos x="41" y="117"/>
                </a:cxn>
                <a:cxn ang="0">
                  <a:pos x="47" y="117"/>
                </a:cxn>
                <a:cxn ang="0">
                  <a:pos x="47" y="130"/>
                </a:cxn>
                <a:cxn ang="0">
                  <a:pos x="41" y="130"/>
                </a:cxn>
                <a:cxn ang="0">
                  <a:pos x="36" y="130"/>
                </a:cxn>
                <a:cxn ang="0">
                  <a:pos x="33" y="132"/>
                </a:cxn>
                <a:cxn ang="0">
                  <a:pos x="27" y="130"/>
                </a:cxn>
                <a:cxn ang="0">
                  <a:pos x="23" y="129"/>
                </a:cxn>
                <a:cxn ang="0">
                  <a:pos x="18" y="126"/>
                </a:cxn>
                <a:cxn ang="0">
                  <a:pos x="17" y="123"/>
                </a:cxn>
                <a:cxn ang="0">
                  <a:pos x="15" y="120"/>
                </a:cxn>
                <a:cxn ang="0">
                  <a:pos x="14" y="114"/>
                </a:cxn>
                <a:cxn ang="0">
                  <a:pos x="14" y="109"/>
                </a:cxn>
                <a:cxn ang="0">
                  <a:pos x="14" y="43"/>
                </a:cxn>
                <a:cxn ang="0">
                  <a:pos x="0" y="43"/>
                </a:cxn>
                <a:cxn ang="0">
                  <a:pos x="0" y="28"/>
                </a:cxn>
                <a:cxn ang="0">
                  <a:pos x="14" y="28"/>
                </a:cxn>
                <a:cxn ang="0">
                  <a:pos x="14" y="0"/>
                </a:cxn>
                <a:cxn ang="0">
                  <a:pos x="30" y="0"/>
                </a:cxn>
                <a:cxn ang="0">
                  <a:pos x="30" y="28"/>
                </a:cxn>
                <a:cxn ang="0">
                  <a:pos x="47" y="28"/>
                </a:cxn>
                <a:cxn ang="0">
                  <a:pos x="47" y="43"/>
                </a:cxn>
                <a:cxn ang="0">
                  <a:pos x="30" y="43"/>
                </a:cxn>
              </a:cxnLst>
              <a:rect l="0" t="0" r="r" b="b"/>
              <a:pathLst>
                <a:path w="47" h="132">
                  <a:moveTo>
                    <a:pt x="30" y="43"/>
                  </a:moveTo>
                  <a:lnTo>
                    <a:pt x="30" y="108"/>
                  </a:lnTo>
                  <a:lnTo>
                    <a:pt x="30" y="112"/>
                  </a:lnTo>
                  <a:lnTo>
                    <a:pt x="32" y="114"/>
                  </a:lnTo>
                  <a:lnTo>
                    <a:pt x="35" y="115"/>
                  </a:lnTo>
                  <a:lnTo>
                    <a:pt x="36" y="117"/>
                  </a:lnTo>
                  <a:lnTo>
                    <a:pt x="39" y="117"/>
                  </a:lnTo>
                  <a:lnTo>
                    <a:pt x="41" y="117"/>
                  </a:lnTo>
                  <a:lnTo>
                    <a:pt x="47" y="117"/>
                  </a:lnTo>
                  <a:lnTo>
                    <a:pt x="47" y="130"/>
                  </a:lnTo>
                  <a:lnTo>
                    <a:pt x="41" y="130"/>
                  </a:lnTo>
                  <a:lnTo>
                    <a:pt x="36" y="130"/>
                  </a:lnTo>
                  <a:lnTo>
                    <a:pt x="33" y="132"/>
                  </a:lnTo>
                  <a:lnTo>
                    <a:pt x="27" y="130"/>
                  </a:lnTo>
                  <a:lnTo>
                    <a:pt x="23" y="129"/>
                  </a:lnTo>
                  <a:lnTo>
                    <a:pt x="18" y="126"/>
                  </a:lnTo>
                  <a:lnTo>
                    <a:pt x="17" y="123"/>
                  </a:lnTo>
                  <a:lnTo>
                    <a:pt x="15" y="120"/>
                  </a:lnTo>
                  <a:lnTo>
                    <a:pt x="14" y="114"/>
                  </a:lnTo>
                  <a:lnTo>
                    <a:pt x="14" y="109"/>
                  </a:lnTo>
                  <a:lnTo>
                    <a:pt x="14" y="43"/>
                  </a:lnTo>
                  <a:lnTo>
                    <a:pt x="0" y="43"/>
                  </a:lnTo>
                  <a:lnTo>
                    <a:pt x="0" y="28"/>
                  </a:lnTo>
                  <a:lnTo>
                    <a:pt x="14" y="28"/>
                  </a:lnTo>
                  <a:lnTo>
                    <a:pt x="14" y="0"/>
                  </a:lnTo>
                  <a:lnTo>
                    <a:pt x="30" y="0"/>
                  </a:lnTo>
                  <a:lnTo>
                    <a:pt x="30" y="28"/>
                  </a:lnTo>
                  <a:lnTo>
                    <a:pt x="47" y="28"/>
                  </a:lnTo>
                  <a:lnTo>
                    <a:pt x="47" y="43"/>
                  </a:lnTo>
                  <a:lnTo>
                    <a:pt x="30" y="4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4" name="Freeform 77"/>
            <p:cNvSpPr>
              <a:spLocks noEditPoints="1"/>
            </p:cNvSpPr>
            <p:nvPr/>
          </p:nvSpPr>
          <p:spPr bwMode="auto">
            <a:xfrm>
              <a:off x="2721" y="1958"/>
              <a:ext cx="59" cy="92"/>
            </a:xfrm>
            <a:custGeom>
              <a:avLst/>
              <a:gdLst/>
              <a:ahLst/>
              <a:cxnLst>
                <a:cxn ang="0">
                  <a:pos x="18" y="88"/>
                </a:cxn>
                <a:cxn ang="0">
                  <a:pos x="18" y="79"/>
                </a:cxn>
                <a:cxn ang="0">
                  <a:pos x="19" y="69"/>
                </a:cxn>
                <a:cxn ang="0">
                  <a:pos x="24" y="60"/>
                </a:cxn>
                <a:cxn ang="0">
                  <a:pos x="33" y="52"/>
                </a:cxn>
                <a:cxn ang="0">
                  <a:pos x="45" y="49"/>
                </a:cxn>
                <a:cxn ang="0">
                  <a:pos x="58" y="52"/>
                </a:cxn>
                <a:cxn ang="0">
                  <a:pos x="66" y="60"/>
                </a:cxn>
                <a:cxn ang="0">
                  <a:pos x="70" y="70"/>
                </a:cxn>
                <a:cxn ang="0">
                  <a:pos x="72" y="82"/>
                </a:cxn>
                <a:cxn ang="0">
                  <a:pos x="73" y="93"/>
                </a:cxn>
                <a:cxn ang="0">
                  <a:pos x="70" y="106"/>
                </a:cxn>
                <a:cxn ang="0">
                  <a:pos x="66" y="117"/>
                </a:cxn>
                <a:cxn ang="0">
                  <a:pos x="60" y="123"/>
                </a:cxn>
                <a:cxn ang="0">
                  <a:pos x="52" y="126"/>
                </a:cxn>
                <a:cxn ang="0">
                  <a:pos x="45" y="127"/>
                </a:cxn>
                <a:cxn ang="0">
                  <a:pos x="33" y="124"/>
                </a:cxn>
                <a:cxn ang="0">
                  <a:pos x="24" y="115"/>
                </a:cxn>
                <a:cxn ang="0">
                  <a:pos x="19" y="103"/>
                </a:cxn>
                <a:cxn ang="0">
                  <a:pos x="18" y="88"/>
                </a:cxn>
                <a:cxn ang="0">
                  <a:pos x="90" y="0"/>
                </a:cxn>
                <a:cxn ang="0">
                  <a:pos x="73" y="0"/>
                </a:cxn>
                <a:cxn ang="0">
                  <a:pos x="73" y="52"/>
                </a:cxn>
                <a:cxn ang="0">
                  <a:pos x="73" y="52"/>
                </a:cxn>
                <a:cxn ang="0">
                  <a:pos x="69" y="46"/>
                </a:cxn>
                <a:cxn ang="0">
                  <a:pos x="63" y="42"/>
                </a:cxn>
                <a:cxn ang="0">
                  <a:pos x="54" y="36"/>
                </a:cxn>
                <a:cxn ang="0">
                  <a:pos x="42" y="34"/>
                </a:cxn>
                <a:cxn ang="0">
                  <a:pos x="28" y="37"/>
                </a:cxn>
                <a:cxn ang="0">
                  <a:pos x="16" y="45"/>
                </a:cxn>
                <a:cxn ang="0">
                  <a:pos x="7" y="55"/>
                </a:cxn>
                <a:cxn ang="0">
                  <a:pos x="1" y="69"/>
                </a:cxn>
                <a:cxn ang="0">
                  <a:pos x="0" y="85"/>
                </a:cxn>
                <a:cxn ang="0">
                  <a:pos x="1" y="97"/>
                </a:cxn>
                <a:cxn ang="0">
                  <a:pos x="4" y="111"/>
                </a:cxn>
                <a:cxn ang="0">
                  <a:pos x="9" y="123"/>
                </a:cxn>
                <a:cxn ang="0">
                  <a:pos x="18" y="132"/>
                </a:cxn>
                <a:cxn ang="0">
                  <a:pos x="30" y="139"/>
                </a:cxn>
                <a:cxn ang="0">
                  <a:pos x="45" y="142"/>
                </a:cxn>
                <a:cxn ang="0">
                  <a:pos x="55" y="141"/>
                </a:cxn>
                <a:cxn ang="0">
                  <a:pos x="64" y="135"/>
                </a:cxn>
                <a:cxn ang="0">
                  <a:pos x="73" y="124"/>
                </a:cxn>
                <a:cxn ang="0">
                  <a:pos x="73" y="124"/>
                </a:cxn>
                <a:cxn ang="0">
                  <a:pos x="73" y="139"/>
                </a:cxn>
                <a:cxn ang="0">
                  <a:pos x="90" y="139"/>
                </a:cxn>
                <a:cxn ang="0">
                  <a:pos x="90" y="0"/>
                </a:cxn>
              </a:cxnLst>
              <a:rect l="0" t="0" r="r" b="b"/>
              <a:pathLst>
                <a:path w="90" h="142">
                  <a:moveTo>
                    <a:pt x="18" y="88"/>
                  </a:moveTo>
                  <a:lnTo>
                    <a:pt x="18" y="79"/>
                  </a:lnTo>
                  <a:lnTo>
                    <a:pt x="19" y="69"/>
                  </a:lnTo>
                  <a:lnTo>
                    <a:pt x="24" y="60"/>
                  </a:lnTo>
                  <a:lnTo>
                    <a:pt x="33" y="52"/>
                  </a:lnTo>
                  <a:lnTo>
                    <a:pt x="45" y="49"/>
                  </a:lnTo>
                  <a:lnTo>
                    <a:pt x="58" y="52"/>
                  </a:lnTo>
                  <a:lnTo>
                    <a:pt x="66" y="60"/>
                  </a:lnTo>
                  <a:lnTo>
                    <a:pt x="70" y="70"/>
                  </a:lnTo>
                  <a:lnTo>
                    <a:pt x="72" y="82"/>
                  </a:lnTo>
                  <a:lnTo>
                    <a:pt x="73" y="93"/>
                  </a:lnTo>
                  <a:lnTo>
                    <a:pt x="70" y="106"/>
                  </a:lnTo>
                  <a:lnTo>
                    <a:pt x="66" y="117"/>
                  </a:lnTo>
                  <a:lnTo>
                    <a:pt x="60" y="123"/>
                  </a:lnTo>
                  <a:lnTo>
                    <a:pt x="52" y="126"/>
                  </a:lnTo>
                  <a:lnTo>
                    <a:pt x="45" y="127"/>
                  </a:lnTo>
                  <a:lnTo>
                    <a:pt x="33" y="124"/>
                  </a:lnTo>
                  <a:lnTo>
                    <a:pt x="24" y="115"/>
                  </a:lnTo>
                  <a:lnTo>
                    <a:pt x="19" y="103"/>
                  </a:lnTo>
                  <a:lnTo>
                    <a:pt x="18" y="88"/>
                  </a:lnTo>
                  <a:close/>
                  <a:moveTo>
                    <a:pt x="90" y="0"/>
                  </a:moveTo>
                  <a:lnTo>
                    <a:pt x="73" y="0"/>
                  </a:lnTo>
                  <a:lnTo>
                    <a:pt x="73" y="52"/>
                  </a:lnTo>
                  <a:lnTo>
                    <a:pt x="73" y="52"/>
                  </a:lnTo>
                  <a:lnTo>
                    <a:pt x="69" y="46"/>
                  </a:lnTo>
                  <a:lnTo>
                    <a:pt x="63" y="42"/>
                  </a:lnTo>
                  <a:lnTo>
                    <a:pt x="54" y="36"/>
                  </a:lnTo>
                  <a:lnTo>
                    <a:pt x="42" y="34"/>
                  </a:lnTo>
                  <a:lnTo>
                    <a:pt x="28" y="37"/>
                  </a:lnTo>
                  <a:lnTo>
                    <a:pt x="16" y="45"/>
                  </a:lnTo>
                  <a:lnTo>
                    <a:pt x="7" y="55"/>
                  </a:lnTo>
                  <a:lnTo>
                    <a:pt x="1" y="69"/>
                  </a:lnTo>
                  <a:lnTo>
                    <a:pt x="0" y="85"/>
                  </a:lnTo>
                  <a:lnTo>
                    <a:pt x="1" y="97"/>
                  </a:lnTo>
                  <a:lnTo>
                    <a:pt x="4" y="111"/>
                  </a:lnTo>
                  <a:lnTo>
                    <a:pt x="9" y="123"/>
                  </a:lnTo>
                  <a:lnTo>
                    <a:pt x="18" y="132"/>
                  </a:lnTo>
                  <a:lnTo>
                    <a:pt x="30" y="139"/>
                  </a:lnTo>
                  <a:lnTo>
                    <a:pt x="45" y="142"/>
                  </a:lnTo>
                  <a:lnTo>
                    <a:pt x="55" y="141"/>
                  </a:lnTo>
                  <a:lnTo>
                    <a:pt x="64" y="135"/>
                  </a:lnTo>
                  <a:lnTo>
                    <a:pt x="73" y="124"/>
                  </a:lnTo>
                  <a:lnTo>
                    <a:pt x="73" y="124"/>
                  </a:lnTo>
                  <a:lnTo>
                    <a:pt x="73" y="139"/>
                  </a:lnTo>
                  <a:lnTo>
                    <a:pt x="90" y="139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5" name="Freeform 78"/>
            <p:cNvSpPr>
              <a:spLocks/>
            </p:cNvSpPr>
            <p:nvPr/>
          </p:nvSpPr>
          <p:spPr bwMode="auto">
            <a:xfrm>
              <a:off x="2795" y="1981"/>
              <a:ext cx="53" cy="68"/>
            </a:xfrm>
            <a:custGeom>
              <a:avLst/>
              <a:gdLst/>
              <a:ahLst/>
              <a:cxnLst>
                <a:cxn ang="0">
                  <a:pos x="65" y="102"/>
                </a:cxn>
                <a:cxn ang="0">
                  <a:pos x="65" y="87"/>
                </a:cxn>
                <a:cxn ang="0">
                  <a:pos x="65" y="87"/>
                </a:cxn>
                <a:cxn ang="0">
                  <a:pos x="57" y="96"/>
                </a:cxn>
                <a:cxn ang="0">
                  <a:pos x="47" y="102"/>
                </a:cxn>
                <a:cxn ang="0">
                  <a:pos x="33" y="105"/>
                </a:cxn>
                <a:cxn ang="0">
                  <a:pos x="24" y="104"/>
                </a:cxn>
                <a:cxn ang="0">
                  <a:pos x="15" y="101"/>
                </a:cxn>
                <a:cxn ang="0">
                  <a:pos x="8" y="95"/>
                </a:cxn>
                <a:cxn ang="0">
                  <a:pos x="2" y="86"/>
                </a:cxn>
                <a:cxn ang="0">
                  <a:pos x="0" y="74"/>
                </a:cxn>
                <a:cxn ang="0">
                  <a:pos x="0" y="0"/>
                </a:cxn>
                <a:cxn ang="0">
                  <a:pos x="17" y="0"/>
                </a:cxn>
                <a:cxn ang="0">
                  <a:pos x="17" y="68"/>
                </a:cxn>
                <a:cxn ang="0">
                  <a:pos x="18" y="74"/>
                </a:cxn>
                <a:cxn ang="0">
                  <a:pos x="18" y="80"/>
                </a:cxn>
                <a:cxn ang="0">
                  <a:pos x="21" y="83"/>
                </a:cxn>
                <a:cxn ang="0">
                  <a:pos x="24" y="86"/>
                </a:cxn>
                <a:cxn ang="0">
                  <a:pos x="27" y="89"/>
                </a:cxn>
                <a:cxn ang="0">
                  <a:pos x="32" y="90"/>
                </a:cxn>
                <a:cxn ang="0">
                  <a:pos x="36" y="90"/>
                </a:cxn>
                <a:cxn ang="0">
                  <a:pos x="48" y="87"/>
                </a:cxn>
                <a:cxn ang="0">
                  <a:pos x="56" y="83"/>
                </a:cxn>
                <a:cxn ang="0">
                  <a:pos x="60" y="74"/>
                </a:cxn>
                <a:cxn ang="0">
                  <a:pos x="63" y="65"/>
                </a:cxn>
                <a:cxn ang="0">
                  <a:pos x="65" y="56"/>
                </a:cxn>
                <a:cxn ang="0">
                  <a:pos x="65" y="0"/>
                </a:cxn>
                <a:cxn ang="0">
                  <a:pos x="81" y="0"/>
                </a:cxn>
                <a:cxn ang="0">
                  <a:pos x="81" y="102"/>
                </a:cxn>
                <a:cxn ang="0">
                  <a:pos x="65" y="102"/>
                </a:cxn>
              </a:cxnLst>
              <a:rect l="0" t="0" r="r" b="b"/>
              <a:pathLst>
                <a:path w="81" h="105">
                  <a:moveTo>
                    <a:pt x="65" y="102"/>
                  </a:moveTo>
                  <a:lnTo>
                    <a:pt x="65" y="87"/>
                  </a:lnTo>
                  <a:lnTo>
                    <a:pt x="65" y="87"/>
                  </a:lnTo>
                  <a:lnTo>
                    <a:pt x="57" y="96"/>
                  </a:lnTo>
                  <a:lnTo>
                    <a:pt x="47" y="102"/>
                  </a:lnTo>
                  <a:lnTo>
                    <a:pt x="33" y="105"/>
                  </a:lnTo>
                  <a:lnTo>
                    <a:pt x="24" y="104"/>
                  </a:lnTo>
                  <a:lnTo>
                    <a:pt x="15" y="101"/>
                  </a:lnTo>
                  <a:lnTo>
                    <a:pt x="8" y="95"/>
                  </a:lnTo>
                  <a:lnTo>
                    <a:pt x="2" y="86"/>
                  </a:lnTo>
                  <a:lnTo>
                    <a:pt x="0" y="74"/>
                  </a:lnTo>
                  <a:lnTo>
                    <a:pt x="0" y="0"/>
                  </a:lnTo>
                  <a:lnTo>
                    <a:pt x="17" y="0"/>
                  </a:lnTo>
                  <a:lnTo>
                    <a:pt x="17" y="68"/>
                  </a:lnTo>
                  <a:lnTo>
                    <a:pt x="18" y="74"/>
                  </a:lnTo>
                  <a:lnTo>
                    <a:pt x="18" y="80"/>
                  </a:lnTo>
                  <a:lnTo>
                    <a:pt x="21" y="83"/>
                  </a:lnTo>
                  <a:lnTo>
                    <a:pt x="24" y="86"/>
                  </a:lnTo>
                  <a:lnTo>
                    <a:pt x="27" y="89"/>
                  </a:lnTo>
                  <a:lnTo>
                    <a:pt x="32" y="90"/>
                  </a:lnTo>
                  <a:lnTo>
                    <a:pt x="36" y="90"/>
                  </a:lnTo>
                  <a:lnTo>
                    <a:pt x="48" y="87"/>
                  </a:lnTo>
                  <a:lnTo>
                    <a:pt x="56" y="83"/>
                  </a:lnTo>
                  <a:lnTo>
                    <a:pt x="60" y="74"/>
                  </a:lnTo>
                  <a:lnTo>
                    <a:pt x="63" y="65"/>
                  </a:lnTo>
                  <a:lnTo>
                    <a:pt x="65" y="56"/>
                  </a:lnTo>
                  <a:lnTo>
                    <a:pt x="65" y="0"/>
                  </a:lnTo>
                  <a:lnTo>
                    <a:pt x="81" y="0"/>
                  </a:lnTo>
                  <a:lnTo>
                    <a:pt x="81" y="102"/>
                  </a:lnTo>
                  <a:lnTo>
                    <a:pt x="65" y="10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6" name="Freeform 79"/>
            <p:cNvSpPr>
              <a:spLocks/>
            </p:cNvSpPr>
            <p:nvPr/>
          </p:nvSpPr>
          <p:spPr bwMode="auto">
            <a:xfrm>
              <a:off x="2898" y="1956"/>
              <a:ext cx="81" cy="94"/>
            </a:xfrm>
            <a:custGeom>
              <a:avLst/>
              <a:gdLst/>
              <a:ahLst/>
              <a:cxnLst>
                <a:cxn ang="0">
                  <a:pos x="105" y="45"/>
                </a:cxn>
                <a:cxn ang="0">
                  <a:pos x="99" y="33"/>
                </a:cxn>
                <a:cxn ang="0">
                  <a:pos x="93" y="24"/>
                </a:cxn>
                <a:cxn ang="0">
                  <a:pos x="84" y="19"/>
                </a:cxn>
                <a:cxn ang="0">
                  <a:pos x="75" y="16"/>
                </a:cxn>
                <a:cxn ang="0">
                  <a:pos x="66" y="16"/>
                </a:cxn>
                <a:cxn ang="0">
                  <a:pos x="51" y="18"/>
                </a:cxn>
                <a:cxn ang="0">
                  <a:pos x="39" y="25"/>
                </a:cxn>
                <a:cxn ang="0">
                  <a:pos x="28" y="36"/>
                </a:cxn>
                <a:cxn ang="0">
                  <a:pos x="22" y="51"/>
                </a:cxn>
                <a:cxn ang="0">
                  <a:pos x="19" y="70"/>
                </a:cxn>
                <a:cxn ang="0">
                  <a:pos x="21" y="90"/>
                </a:cxn>
                <a:cxn ang="0">
                  <a:pos x="27" y="105"/>
                </a:cxn>
                <a:cxn ang="0">
                  <a:pos x="34" y="118"/>
                </a:cxn>
                <a:cxn ang="0">
                  <a:pos x="48" y="126"/>
                </a:cxn>
                <a:cxn ang="0">
                  <a:pos x="66" y="129"/>
                </a:cxn>
                <a:cxn ang="0">
                  <a:pos x="75" y="127"/>
                </a:cxn>
                <a:cxn ang="0">
                  <a:pos x="84" y="124"/>
                </a:cxn>
                <a:cxn ang="0">
                  <a:pos x="93" y="118"/>
                </a:cxn>
                <a:cxn ang="0">
                  <a:pos x="100" y="108"/>
                </a:cxn>
                <a:cxn ang="0">
                  <a:pos x="106" y="91"/>
                </a:cxn>
                <a:cxn ang="0">
                  <a:pos x="124" y="91"/>
                </a:cxn>
                <a:cxn ang="0">
                  <a:pos x="118" y="111"/>
                </a:cxn>
                <a:cxn ang="0">
                  <a:pos x="111" y="124"/>
                </a:cxn>
                <a:cxn ang="0">
                  <a:pos x="100" y="135"/>
                </a:cxn>
                <a:cxn ang="0">
                  <a:pos x="88" y="141"/>
                </a:cxn>
                <a:cxn ang="0">
                  <a:pos x="78" y="144"/>
                </a:cxn>
                <a:cxn ang="0">
                  <a:pos x="69" y="145"/>
                </a:cxn>
                <a:cxn ang="0">
                  <a:pos x="63" y="145"/>
                </a:cxn>
                <a:cxn ang="0">
                  <a:pos x="48" y="144"/>
                </a:cxn>
                <a:cxn ang="0">
                  <a:pos x="33" y="138"/>
                </a:cxn>
                <a:cxn ang="0">
                  <a:pos x="19" y="129"/>
                </a:cxn>
                <a:cxn ang="0">
                  <a:pos x="10" y="114"/>
                </a:cxn>
                <a:cxn ang="0">
                  <a:pos x="3" y="96"/>
                </a:cxn>
                <a:cxn ang="0">
                  <a:pos x="0" y="72"/>
                </a:cxn>
                <a:cxn ang="0">
                  <a:pos x="3" y="48"/>
                </a:cxn>
                <a:cxn ang="0">
                  <a:pos x="12" y="28"/>
                </a:cxn>
                <a:cxn ang="0">
                  <a:pos x="25" y="12"/>
                </a:cxn>
                <a:cxn ang="0">
                  <a:pos x="43" y="3"/>
                </a:cxn>
                <a:cxn ang="0">
                  <a:pos x="66" y="0"/>
                </a:cxn>
                <a:cxn ang="0">
                  <a:pos x="85" y="1"/>
                </a:cxn>
                <a:cxn ang="0">
                  <a:pos x="100" y="9"/>
                </a:cxn>
                <a:cxn ang="0">
                  <a:pos x="111" y="19"/>
                </a:cxn>
                <a:cxn ang="0">
                  <a:pos x="118" y="31"/>
                </a:cxn>
                <a:cxn ang="0">
                  <a:pos x="123" y="45"/>
                </a:cxn>
                <a:cxn ang="0">
                  <a:pos x="105" y="45"/>
                </a:cxn>
              </a:cxnLst>
              <a:rect l="0" t="0" r="r" b="b"/>
              <a:pathLst>
                <a:path w="124" h="145">
                  <a:moveTo>
                    <a:pt x="105" y="45"/>
                  </a:moveTo>
                  <a:lnTo>
                    <a:pt x="99" y="33"/>
                  </a:lnTo>
                  <a:lnTo>
                    <a:pt x="93" y="24"/>
                  </a:lnTo>
                  <a:lnTo>
                    <a:pt x="84" y="19"/>
                  </a:lnTo>
                  <a:lnTo>
                    <a:pt x="75" y="16"/>
                  </a:lnTo>
                  <a:lnTo>
                    <a:pt x="66" y="16"/>
                  </a:lnTo>
                  <a:lnTo>
                    <a:pt x="51" y="18"/>
                  </a:lnTo>
                  <a:lnTo>
                    <a:pt x="39" y="25"/>
                  </a:lnTo>
                  <a:lnTo>
                    <a:pt x="28" y="36"/>
                  </a:lnTo>
                  <a:lnTo>
                    <a:pt x="22" y="51"/>
                  </a:lnTo>
                  <a:lnTo>
                    <a:pt x="19" y="70"/>
                  </a:lnTo>
                  <a:lnTo>
                    <a:pt x="21" y="90"/>
                  </a:lnTo>
                  <a:lnTo>
                    <a:pt x="27" y="105"/>
                  </a:lnTo>
                  <a:lnTo>
                    <a:pt x="34" y="118"/>
                  </a:lnTo>
                  <a:lnTo>
                    <a:pt x="48" y="126"/>
                  </a:lnTo>
                  <a:lnTo>
                    <a:pt x="66" y="129"/>
                  </a:lnTo>
                  <a:lnTo>
                    <a:pt x="75" y="127"/>
                  </a:lnTo>
                  <a:lnTo>
                    <a:pt x="84" y="124"/>
                  </a:lnTo>
                  <a:lnTo>
                    <a:pt x="93" y="118"/>
                  </a:lnTo>
                  <a:lnTo>
                    <a:pt x="100" y="108"/>
                  </a:lnTo>
                  <a:lnTo>
                    <a:pt x="106" y="91"/>
                  </a:lnTo>
                  <a:lnTo>
                    <a:pt x="124" y="91"/>
                  </a:lnTo>
                  <a:lnTo>
                    <a:pt x="118" y="111"/>
                  </a:lnTo>
                  <a:lnTo>
                    <a:pt x="111" y="124"/>
                  </a:lnTo>
                  <a:lnTo>
                    <a:pt x="100" y="135"/>
                  </a:lnTo>
                  <a:lnTo>
                    <a:pt x="88" y="141"/>
                  </a:lnTo>
                  <a:lnTo>
                    <a:pt x="78" y="144"/>
                  </a:lnTo>
                  <a:lnTo>
                    <a:pt x="69" y="145"/>
                  </a:lnTo>
                  <a:lnTo>
                    <a:pt x="63" y="145"/>
                  </a:lnTo>
                  <a:lnTo>
                    <a:pt x="48" y="144"/>
                  </a:lnTo>
                  <a:lnTo>
                    <a:pt x="33" y="138"/>
                  </a:lnTo>
                  <a:lnTo>
                    <a:pt x="19" y="129"/>
                  </a:lnTo>
                  <a:lnTo>
                    <a:pt x="10" y="114"/>
                  </a:lnTo>
                  <a:lnTo>
                    <a:pt x="3" y="96"/>
                  </a:lnTo>
                  <a:lnTo>
                    <a:pt x="0" y="72"/>
                  </a:lnTo>
                  <a:lnTo>
                    <a:pt x="3" y="48"/>
                  </a:lnTo>
                  <a:lnTo>
                    <a:pt x="12" y="28"/>
                  </a:lnTo>
                  <a:lnTo>
                    <a:pt x="25" y="12"/>
                  </a:lnTo>
                  <a:lnTo>
                    <a:pt x="43" y="3"/>
                  </a:lnTo>
                  <a:lnTo>
                    <a:pt x="66" y="0"/>
                  </a:lnTo>
                  <a:lnTo>
                    <a:pt x="85" y="1"/>
                  </a:lnTo>
                  <a:lnTo>
                    <a:pt x="100" y="9"/>
                  </a:lnTo>
                  <a:lnTo>
                    <a:pt x="111" y="19"/>
                  </a:lnTo>
                  <a:lnTo>
                    <a:pt x="118" y="31"/>
                  </a:lnTo>
                  <a:lnTo>
                    <a:pt x="123" y="45"/>
                  </a:lnTo>
                  <a:lnTo>
                    <a:pt x="105" y="4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7" name="Freeform 80"/>
            <p:cNvSpPr>
              <a:spLocks/>
            </p:cNvSpPr>
            <p:nvPr/>
          </p:nvSpPr>
          <p:spPr bwMode="auto">
            <a:xfrm>
              <a:off x="2992" y="1979"/>
              <a:ext cx="31" cy="68"/>
            </a:xfrm>
            <a:custGeom>
              <a:avLst/>
              <a:gdLst/>
              <a:ahLst/>
              <a:cxnLst>
                <a:cxn ang="0">
                  <a:pos x="18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6" y="3"/>
                </a:cxn>
                <a:cxn ang="0">
                  <a:pos x="16" y="20"/>
                </a:cxn>
                <a:cxn ang="0">
                  <a:pos x="16" y="20"/>
                </a:cxn>
                <a:cxn ang="0">
                  <a:pos x="24" y="9"/>
                </a:cxn>
                <a:cxn ang="0">
                  <a:pos x="34" y="3"/>
                </a:cxn>
                <a:cxn ang="0">
                  <a:pos x="45" y="0"/>
                </a:cxn>
                <a:cxn ang="0">
                  <a:pos x="48" y="0"/>
                </a:cxn>
                <a:cxn ang="0">
                  <a:pos x="49" y="2"/>
                </a:cxn>
                <a:cxn ang="0">
                  <a:pos x="49" y="18"/>
                </a:cxn>
                <a:cxn ang="0">
                  <a:pos x="43" y="18"/>
                </a:cxn>
                <a:cxn ang="0">
                  <a:pos x="33" y="21"/>
                </a:cxn>
                <a:cxn ang="0">
                  <a:pos x="25" y="27"/>
                </a:cxn>
                <a:cxn ang="0">
                  <a:pos x="19" y="35"/>
                </a:cxn>
                <a:cxn ang="0">
                  <a:pos x="18" y="45"/>
                </a:cxn>
                <a:cxn ang="0">
                  <a:pos x="18" y="105"/>
                </a:cxn>
              </a:cxnLst>
              <a:rect l="0" t="0" r="r" b="b"/>
              <a:pathLst>
                <a:path w="49" h="105">
                  <a:moveTo>
                    <a:pt x="18" y="105"/>
                  </a:moveTo>
                  <a:lnTo>
                    <a:pt x="0" y="105"/>
                  </a:lnTo>
                  <a:lnTo>
                    <a:pt x="0" y="3"/>
                  </a:lnTo>
                  <a:lnTo>
                    <a:pt x="16" y="3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24" y="9"/>
                  </a:lnTo>
                  <a:lnTo>
                    <a:pt x="34" y="3"/>
                  </a:lnTo>
                  <a:lnTo>
                    <a:pt x="45" y="0"/>
                  </a:lnTo>
                  <a:lnTo>
                    <a:pt x="48" y="0"/>
                  </a:lnTo>
                  <a:lnTo>
                    <a:pt x="49" y="2"/>
                  </a:lnTo>
                  <a:lnTo>
                    <a:pt x="49" y="18"/>
                  </a:lnTo>
                  <a:lnTo>
                    <a:pt x="43" y="18"/>
                  </a:lnTo>
                  <a:lnTo>
                    <a:pt x="33" y="21"/>
                  </a:lnTo>
                  <a:lnTo>
                    <a:pt x="25" y="27"/>
                  </a:lnTo>
                  <a:lnTo>
                    <a:pt x="19" y="35"/>
                  </a:lnTo>
                  <a:lnTo>
                    <a:pt x="18" y="45"/>
                  </a:lnTo>
                  <a:lnTo>
                    <a:pt x="18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8" name="Freeform 81"/>
            <p:cNvSpPr>
              <a:spLocks noEditPoints="1"/>
            </p:cNvSpPr>
            <p:nvPr/>
          </p:nvSpPr>
          <p:spPr bwMode="auto">
            <a:xfrm>
              <a:off x="3030" y="1979"/>
              <a:ext cx="60" cy="69"/>
            </a:xfrm>
            <a:custGeom>
              <a:avLst/>
              <a:gdLst/>
              <a:ahLst/>
              <a:cxnLst>
                <a:cxn ang="0">
                  <a:pos x="17" y="54"/>
                </a:cxn>
                <a:cxn ang="0">
                  <a:pos x="18" y="45"/>
                </a:cxn>
                <a:cxn ang="0">
                  <a:pos x="21" y="35"/>
                </a:cxn>
                <a:cxn ang="0">
                  <a:pos x="26" y="26"/>
                </a:cxn>
                <a:cxn ang="0">
                  <a:pos x="35" y="18"/>
                </a:cxn>
                <a:cxn ang="0">
                  <a:pos x="47" y="15"/>
                </a:cxn>
                <a:cxn ang="0">
                  <a:pos x="59" y="18"/>
                </a:cxn>
                <a:cxn ang="0">
                  <a:pos x="68" y="26"/>
                </a:cxn>
                <a:cxn ang="0">
                  <a:pos x="72" y="35"/>
                </a:cxn>
                <a:cxn ang="0">
                  <a:pos x="75" y="45"/>
                </a:cxn>
                <a:cxn ang="0">
                  <a:pos x="77" y="54"/>
                </a:cxn>
                <a:cxn ang="0">
                  <a:pos x="75" y="63"/>
                </a:cxn>
                <a:cxn ang="0">
                  <a:pos x="72" y="74"/>
                </a:cxn>
                <a:cxn ang="0">
                  <a:pos x="68" y="83"/>
                </a:cxn>
                <a:cxn ang="0">
                  <a:pos x="59" y="90"/>
                </a:cxn>
                <a:cxn ang="0">
                  <a:pos x="47" y="93"/>
                </a:cxn>
                <a:cxn ang="0">
                  <a:pos x="35" y="90"/>
                </a:cxn>
                <a:cxn ang="0">
                  <a:pos x="26" y="83"/>
                </a:cxn>
                <a:cxn ang="0">
                  <a:pos x="21" y="74"/>
                </a:cxn>
                <a:cxn ang="0">
                  <a:pos x="18" y="63"/>
                </a:cxn>
                <a:cxn ang="0">
                  <a:pos x="17" y="54"/>
                </a:cxn>
                <a:cxn ang="0">
                  <a:pos x="0" y="54"/>
                </a:cxn>
                <a:cxn ang="0">
                  <a:pos x="2" y="69"/>
                </a:cxn>
                <a:cxn ang="0">
                  <a:pos x="6" y="84"/>
                </a:cxn>
                <a:cxn ang="0">
                  <a:pos x="17" y="96"/>
                </a:cxn>
                <a:cxn ang="0">
                  <a:pos x="29" y="104"/>
                </a:cxn>
                <a:cxn ang="0">
                  <a:pos x="47" y="107"/>
                </a:cxn>
                <a:cxn ang="0">
                  <a:pos x="65" y="104"/>
                </a:cxn>
                <a:cxn ang="0">
                  <a:pos x="77" y="96"/>
                </a:cxn>
                <a:cxn ang="0">
                  <a:pos x="86" y="84"/>
                </a:cxn>
                <a:cxn ang="0">
                  <a:pos x="92" y="69"/>
                </a:cxn>
                <a:cxn ang="0">
                  <a:pos x="93" y="54"/>
                </a:cxn>
                <a:cxn ang="0">
                  <a:pos x="92" y="38"/>
                </a:cxn>
                <a:cxn ang="0">
                  <a:pos x="86" y="24"/>
                </a:cxn>
                <a:cxn ang="0">
                  <a:pos x="77" y="12"/>
                </a:cxn>
                <a:cxn ang="0">
                  <a:pos x="65" y="3"/>
                </a:cxn>
                <a:cxn ang="0">
                  <a:pos x="47" y="0"/>
                </a:cxn>
                <a:cxn ang="0">
                  <a:pos x="29" y="3"/>
                </a:cxn>
                <a:cxn ang="0">
                  <a:pos x="17" y="12"/>
                </a:cxn>
                <a:cxn ang="0">
                  <a:pos x="6" y="24"/>
                </a:cxn>
                <a:cxn ang="0">
                  <a:pos x="2" y="38"/>
                </a:cxn>
                <a:cxn ang="0">
                  <a:pos x="0" y="54"/>
                </a:cxn>
              </a:cxnLst>
              <a:rect l="0" t="0" r="r" b="b"/>
              <a:pathLst>
                <a:path w="93" h="107">
                  <a:moveTo>
                    <a:pt x="17" y="54"/>
                  </a:moveTo>
                  <a:lnTo>
                    <a:pt x="18" y="45"/>
                  </a:lnTo>
                  <a:lnTo>
                    <a:pt x="21" y="35"/>
                  </a:lnTo>
                  <a:lnTo>
                    <a:pt x="26" y="26"/>
                  </a:lnTo>
                  <a:lnTo>
                    <a:pt x="35" y="18"/>
                  </a:lnTo>
                  <a:lnTo>
                    <a:pt x="47" y="15"/>
                  </a:lnTo>
                  <a:lnTo>
                    <a:pt x="59" y="18"/>
                  </a:lnTo>
                  <a:lnTo>
                    <a:pt x="68" y="26"/>
                  </a:lnTo>
                  <a:lnTo>
                    <a:pt x="72" y="35"/>
                  </a:lnTo>
                  <a:lnTo>
                    <a:pt x="75" y="45"/>
                  </a:lnTo>
                  <a:lnTo>
                    <a:pt x="77" y="54"/>
                  </a:lnTo>
                  <a:lnTo>
                    <a:pt x="75" y="63"/>
                  </a:lnTo>
                  <a:lnTo>
                    <a:pt x="72" y="74"/>
                  </a:lnTo>
                  <a:lnTo>
                    <a:pt x="68" y="83"/>
                  </a:lnTo>
                  <a:lnTo>
                    <a:pt x="59" y="90"/>
                  </a:lnTo>
                  <a:lnTo>
                    <a:pt x="47" y="93"/>
                  </a:lnTo>
                  <a:lnTo>
                    <a:pt x="35" y="90"/>
                  </a:lnTo>
                  <a:lnTo>
                    <a:pt x="26" y="83"/>
                  </a:lnTo>
                  <a:lnTo>
                    <a:pt x="21" y="74"/>
                  </a:lnTo>
                  <a:lnTo>
                    <a:pt x="18" y="63"/>
                  </a:lnTo>
                  <a:lnTo>
                    <a:pt x="17" y="54"/>
                  </a:lnTo>
                  <a:close/>
                  <a:moveTo>
                    <a:pt x="0" y="54"/>
                  </a:moveTo>
                  <a:lnTo>
                    <a:pt x="2" y="69"/>
                  </a:lnTo>
                  <a:lnTo>
                    <a:pt x="6" y="84"/>
                  </a:lnTo>
                  <a:lnTo>
                    <a:pt x="17" y="96"/>
                  </a:lnTo>
                  <a:lnTo>
                    <a:pt x="29" y="104"/>
                  </a:lnTo>
                  <a:lnTo>
                    <a:pt x="47" y="107"/>
                  </a:lnTo>
                  <a:lnTo>
                    <a:pt x="65" y="104"/>
                  </a:lnTo>
                  <a:lnTo>
                    <a:pt x="77" y="96"/>
                  </a:lnTo>
                  <a:lnTo>
                    <a:pt x="86" y="84"/>
                  </a:lnTo>
                  <a:lnTo>
                    <a:pt x="92" y="69"/>
                  </a:lnTo>
                  <a:lnTo>
                    <a:pt x="93" y="54"/>
                  </a:lnTo>
                  <a:lnTo>
                    <a:pt x="92" y="38"/>
                  </a:lnTo>
                  <a:lnTo>
                    <a:pt x="86" y="24"/>
                  </a:lnTo>
                  <a:lnTo>
                    <a:pt x="77" y="12"/>
                  </a:lnTo>
                  <a:lnTo>
                    <a:pt x="65" y="3"/>
                  </a:lnTo>
                  <a:lnTo>
                    <a:pt x="47" y="0"/>
                  </a:lnTo>
                  <a:lnTo>
                    <a:pt x="29" y="3"/>
                  </a:lnTo>
                  <a:lnTo>
                    <a:pt x="17" y="12"/>
                  </a:lnTo>
                  <a:lnTo>
                    <a:pt x="6" y="24"/>
                  </a:lnTo>
                  <a:lnTo>
                    <a:pt x="2" y="38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9" name="Freeform 82"/>
            <p:cNvSpPr>
              <a:spLocks noEditPoints="1"/>
            </p:cNvSpPr>
            <p:nvPr/>
          </p:nvSpPr>
          <p:spPr bwMode="auto">
            <a:xfrm>
              <a:off x="3103" y="1958"/>
              <a:ext cx="11" cy="90"/>
            </a:xfrm>
            <a:custGeom>
              <a:avLst/>
              <a:gdLst/>
              <a:ahLst/>
              <a:cxnLst>
                <a:cxn ang="0">
                  <a:pos x="17" y="139"/>
                </a:cxn>
                <a:cxn ang="0">
                  <a:pos x="0" y="139"/>
                </a:cxn>
                <a:cxn ang="0">
                  <a:pos x="0" y="37"/>
                </a:cxn>
                <a:cxn ang="0">
                  <a:pos x="17" y="37"/>
                </a:cxn>
                <a:cxn ang="0">
                  <a:pos x="17" y="139"/>
                </a:cxn>
                <a:cxn ang="0">
                  <a:pos x="0" y="19"/>
                </a:cxn>
                <a:cxn ang="0">
                  <a:pos x="0" y="0"/>
                </a:cxn>
                <a:cxn ang="0">
                  <a:pos x="17" y="0"/>
                </a:cxn>
                <a:cxn ang="0">
                  <a:pos x="17" y="19"/>
                </a:cxn>
                <a:cxn ang="0">
                  <a:pos x="0" y="19"/>
                </a:cxn>
              </a:cxnLst>
              <a:rect l="0" t="0" r="r" b="b"/>
              <a:pathLst>
                <a:path w="17" h="139">
                  <a:moveTo>
                    <a:pt x="17" y="139"/>
                  </a:moveTo>
                  <a:lnTo>
                    <a:pt x="0" y="139"/>
                  </a:lnTo>
                  <a:lnTo>
                    <a:pt x="0" y="37"/>
                  </a:lnTo>
                  <a:lnTo>
                    <a:pt x="17" y="37"/>
                  </a:lnTo>
                  <a:lnTo>
                    <a:pt x="17" y="139"/>
                  </a:lnTo>
                  <a:close/>
                  <a:moveTo>
                    <a:pt x="0" y="19"/>
                  </a:moveTo>
                  <a:lnTo>
                    <a:pt x="0" y="0"/>
                  </a:lnTo>
                  <a:lnTo>
                    <a:pt x="17" y="0"/>
                  </a:lnTo>
                  <a:lnTo>
                    <a:pt x="17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0" name="Freeform 83"/>
            <p:cNvSpPr>
              <a:spLocks/>
            </p:cNvSpPr>
            <p:nvPr/>
          </p:nvSpPr>
          <p:spPr bwMode="auto">
            <a:xfrm>
              <a:off x="3129" y="1979"/>
              <a:ext cx="55" cy="70"/>
            </a:xfrm>
            <a:custGeom>
              <a:avLst/>
              <a:gdLst/>
              <a:ahLst/>
              <a:cxnLst>
                <a:cxn ang="0">
                  <a:pos x="63" y="27"/>
                </a:cxn>
                <a:cxn ang="0">
                  <a:pos x="52" y="17"/>
                </a:cxn>
                <a:cxn ang="0">
                  <a:pos x="37" y="15"/>
                </a:cxn>
                <a:cxn ang="0">
                  <a:pos x="31" y="17"/>
                </a:cxn>
                <a:cxn ang="0">
                  <a:pos x="24" y="20"/>
                </a:cxn>
                <a:cxn ang="0">
                  <a:pos x="19" y="26"/>
                </a:cxn>
                <a:cxn ang="0">
                  <a:pos x="19" y="33"/>
                </a:cxn>
                <a:cxn ang="0">
                  <a:pos x="25" y="39"/>
                </a:cxn>
                <a:cxn ang="0">
                  <a:pos x="37" y="44"/>
                </a:cxn>
                <a:cxn ang="0">
                  <a:pos x="72" y="54"/>
                </a:cxn>
                <a:cxn ang="0">
                  <a:pos x="84" y="74"/>
                </a:cxn>
                <a:cxn ang="0">
                  <a:pos x="72" y="99"/>
                </a:cxn>
                <a:cxn ang="0">
                  <a:pos x="43" y="108"/>
                </a:cxn>
                <a:cxn ang="0">
                  <a:pos x="13" y="101"/>
                </a:cxn>
                <a:cxn ang="0">
                  <a:pos x="3" y="87"/>
                </a:cxn>
                <a:cxn ang="0">
                  <a:pos x="0" y="72"/>
                </a:cxn>
                <a:cxn ang="0">
                  <a:pos x="16" y="77"/>
                </a:cxn>
                <a:cxn ang="0">
                  <a:pos x="24" y="87"/>
                </a:cxn>
                <a:cxn ang="0">
                  <a:pos x="43" y="93"/>
                </a:cxn>
                <a:cxn ang="0">
                  <a:pos x="54" y="92"/>
                </a:cxn>
                <a:cxn ang="0">
                  <a:pos x="63" y="86"/>
                </a:cxn>
                <a:cxn ang="0">
                  <a:pos x="66" y="77"/>
                </a:cxn>
                <a:cxn ang="0">
                  <a:pos x="63" y="69"/>
                </a:cxn>
                <a:cxn ang="0">
                  <a:pos x="54" y="65"/>
                </a:cxn>
                <a:cxn ang="0">
                  <a:pos x="27" y="57"/>
                </a:cxn>
                <a:cxn ang="0">
                  <a:pos x="6" y="45"/>
                </a:cxn>
                <a:cxn ang="0">
                  <a:pos x="6" y="18"/>
                </a:cxn>
                <a:cxn ang="0">
                  <a:pos x="27" y="3"/>
                </a:cxn>
                <a:cxn ang="0">
                  <a:pos x="57" y="3"/>
                </a:cxn>
                <a:cxn ang="0">
                  <a:pos x="73" y="15"/>
                </a:cxn>
                <a:cxn ang="0">
                  <a:pos x="79" y="29"/>
                </a:cxn>
                <a:cxn ang="0">
                  <a:pos x="63" y="32"/>
                </a:cxn>
              </a:cxnLst>
              <a:rect l="0" t="0" r="r" b="b"/>
              <a:pathLst>
                <a:path w="84" h="108">
                  <a:moveTo>
                    <a:pt x="63" y="32"/>
                  </a:moveTo>
                  <a:lnTo>
                    <a:pt x="63" y="27"/>
                  </a:lnTo>
                  <a:lnTo>
                    <a:pt x="60" y="21"/>
                  </a:lnTo>
                  <a:lnTo>
                    <a:pt x="52" y="17"/>
                  </a:lnTo>
                  <a:lnTo>
                    <a:pt x="39" y="15"/>
                  </a:lnTo>
                  <a:lnTo>
                    <a:pt x="37" y="15"/>
                  </a:lnTo>
                  <a:lnTo>
                    <a:pt x="34" y="15"/>
                  </a:lnTo>
                  <a:lnTo>
                    <a:pt x="31" y="17"/>
                  </a:lnTo>
                  <a:lnTo>
                    <a:pt x="27" y="18"/>
                  </a:lnTo>
                  <a:lnTo>
                    <a:pt x="24" y="20"/>
                  </a:lnTo>
                  <a:lnTo>
                    <a:pt x="22" y="23"/>
                  </a:lnTo>
                  <a:lnTo>
                    <a:pt x="19" y="26"/>
                  </a:lnTo>
                  <a:lnTo>
                    <a:pt x="19" y="30"/>
                  </a:lnTo>
                  <a:lnTo>
                    <a:pt x="19" y="33"/>
                  </a:lnTo>
                  <a:lnTo>
                    <a:pt x="22" y="38"/>
                  </a:lnTo>
                  <a:lnTo>
                    <a:pt x="25" y="39"/>
                  </a:lnTo>
                  <a:lnTo>
                    <a:pt x="31" y="41"/>
                  </a:lnTo>
                  <a:lnTo>
                    <a:pt x="37" y="44"/>
                  </a:lnTo>
                  <a:lnTo>
                    <a:pt x="55" y="47"/>
                  </a:lnTo>
                  <a:lnTo>
                    <a:pt x="72" y="54"/>
                  </a:lnTo>
                  <a:lnTo>
                    <a:pt x="81" y="62"/>
                  </a:lnTo>
                  <a:lnTo>
                    <a:pt x="84" y="74"/>
                  </a:lnTo>
                  <a:lnTo>
                    <a:pt x="79" y="89"/>
                  </a:lnTo>
                  <a:lnTo>
                    <a:pt x="72" y="99"/>
                  </a:lnTo>
                  <a:lnTo>
                    <a:pt x="58" y="105"/>
                  </a:lnTo>
                  <a:lnTo>
                    <a:pt x="43" y="108"/>
                  </a:lnTo>
                  <a:lnTo>
                    <a:pt x="25" y="105"/>
                  </a:lnTo>
                  <a:lnTo>
                    <a:pt x="13" y="101"/>
                  </a:lnTo>
                  <a:lnTo>
                    <a:pt x="6" y="95"/>
                  </a:lnTo>
                  <a:lnTo>
                    <a:pt x="3" y="87"/>
                  </a:lnTo>
                  <a:lnTo>
                    <a:pt x="0" y="80"/>
                  </a:lnTo>
                  <a:lnTo>
                    <a:pt x="0" y="72"/>
                  </a:lnTo>
                  <a:lnTo>
                    <a:pt x="16" y="72"/>
                  </a:lnTo>
                  <a:lnTo>
                    <a:pt x="16" y="77"/>
                  </a:lnTo>
                  <a:lnTo>
                    <a:pt x="19" y="83"/>
                  </a:lnTo>
                  <a:lnTo>
                    <a:pt x="24" y="87"/>
                  </a:lnTo>
                  <a:lnTo>
                    <a:pt x="31" y="92"/>
                  </a:lnTo>
                  <a:lnTo>
                    <a:pt x="43" y="93"/>
                  </a:lnTo>
                  <a:lnTo>
                    <a:pt x="49" y="93"/>
                  </a:lnTo>
                  <a:lnTo>
                    <a:pt x="54" y="92"/>
                  </a:lnTo>
                  <a:lnTo>
                    <a:pt x="58" y="89"/>
                  </a:lnTo>
                  <a:lnTo>
                    <a:pt x="63" y="86"/>
                  </a:lnTo>
                  <a:lnTo>
                    <a:pt x="66" y="81"/>
                  </a:lnTo>
                  <a:lnTo>
                    <a:pt x="66" y="77"/>
                  </a:lnTo>
                  <a:lnTo>
                    <a:pt x="66" y="72"/>
                  </a:lnTo>
                  <a:lnTo>
                    <a:pt x="63" y="69"/>
                  </a:lnTo>
                  <a:lnTo>
                    <a:pt x="60" y="66"/>
                  </a:lnTo>
                  <a:lnTo>
                    <a:pt x="54" y="65"/>
                  </a:lnTo>
                  <a:lnTo>
                    <a:pt x="46" y="62"/>
                  </a:lnTo>
                  <a:lnTo>
                    <a:pt x="27" y="57"/>
                  </a:lnTo>
                  <a:lnTo>
                    <a:pt x="13" y="53"/>
                  </a:lnTo>
                  <a:lnTo>
                    <a:pt x="6" y="45"/>
                  </a:lnTo>
                  <a:lnTo>
                    <a:pt x="3" y="33"/>
                  </a:lnTo>
                  <a:lnTo>
                    <a:pt x="6" y="18"/>
                  </a:lnTo>
                  <a:lnTo>
                    <a:pt x="15" y="8"/>
                  </a:lnTo>
                  <a:lnTo>
                    <a:pt x="27" y="3"/>
                  </a:lnTo>
                  <a:lnTo>
                    <a:pt x="42" y="0"/>
                  </a:lnTo>
                  <a:lnTo>
                    <a:pt x="57" y="3"/>
                  </a:lnTo>
                  <a:lnTo>
                    <a:pt x="67" y="8"/>
                  </a:lnTo>
                  <a:lnTo>
                    <a:pt x="73" y="15"/>
                  </a:lnTo>
                  <a:lnTo>
                    <a:pt x="78" y="21"/>
                  </a:lnTo>
                  <a:lnTo>
                    <a:pt x="79" y="29"/>
                  </a:lnTo>
                  <a:lnTo>
                    <a:pt x="79" y="32"/>
                  </a:lnTo>
                  <a:lnTo>
                    <a:pt x="63" y="3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1" name="Freeform 84"/>
            <p:cNvSpPr>
              <a:spLocks/>
            </p:cNvSpPr>
            <p:nvPr/>
          </p:nvSpPr>
          <p:spPr bwMode="auto">
            <a:xfrm>
              <a:off x="3192" y="1979"/>
              <a:ext cx="54" cy="70"/>
            </a:xfrm>
            <a:custGeom>
              <a:avLst/>
              <a:gdLst/>
              <a:ahLst/>
              <a:cxnLst>
                <a:cxn ang="0">
                  <a:pos x="63" y="27"/>
                </a:cxn>
                <a:cxn ang="0">
                  <a:pos x="53" y="17"/>
                </a:cxn>
                <a:cxn ang="0">
                  <a:pos x="38" y="15"/>
                </a:cxn>
                <a:cxn ang="0">
                  <a:pos x="32" y="17"/>
                </a:cxn>
                <a:cxn ang="0">
                  <a:pos x="24" y="20"/>
                </a:cxn>
                <a:cxn ang="0">
                  <a:pos x="20" y="26"/>
                </a:cxn>
                <a:cxn ang="0">
                  <a:pos x="20" y="33"/>
                </a:cxn>
                <a:cxn ang="0">
                  <a:pos x="26" y="39"/>
                </a:cxn>
                <a:cxn ang="0">
                  <a:pos x="38" y="44"/>
                </a:cxn>
                <a:cxn ang="0">
                  <a:pos x="72" y="54"/>
                </a:cxn>
                <a:cxn ang="0">
                  <a:pos x="84" y="74"/>
                </a:cxn>
                <a:cxn ang="0">
                  <a:pos x="72" y="99"/>
                </a:cxn>
                <a:cxn ang="0">
                  <a:pos x="44" y="108"/>
                </a:cxn>
                <a:cxn ang="0">
                  <a:pos x="15" y="101"/>
                </a:cxn>
                <a:cxn ang="0">
                  <a:pos x="3" y="87"/>
                </a:cxn>
                <a:cxn ang="0">
                  <a:pos x="0" y="72"/>
                </a:cxn>
                <a:cxn ang="0">
                  <a:pos x="17" y="77"/>
                </a:cxn>
                <a:cxn ang="0">
                  <a:pos x="24" y="87"/>
                </a:cxn>
                <a:cxn ang="0">
                  <a:pos x="44" y="93"/>
                </a:cxn>
                <a:cxn ang="0">
                  <a:pos x="54" y="92"/>
                </a:cxn>
                <a:cxn ang="0">
                  <a:pos x="63" y="86"/>
                </a:cxn>
                <a:cxn ang="0">
                  <a:pos x="66" y="77"/>
                </a:cxn>
                <a:cxn ang="0">
                  <a:pos x="63" y="69"/>
                </a:cxn>
                <a:cxn ang="0">
                  <a:pos x="54" y="65"/>
                </a:cxn>
                <a:cxn ang="0">
                  <a:pos x="27" y="57"/>
                </a:cxn>
                <a:cxn ang="0">
                  <a:pos x="6" y="45"/>
                </a:cxn>
                <a:cxn ang="0">
                  <a:pos x="6" y="18"/>
                </a:cxn>
                <a:cxn ang="0">
                  <a:pos x="27" y="3"/>
                </a:cxn>
                <a:cxn ang="0">
                  <a:pos x="57" y="3"/>
                </a:cxn>
                <a:cxn ang="0">
                  <a:pos x="75" y="15"/>
                </a:cxn>
                <a:cxn ang="0">
                  <a:pos x="80" y="29"/>
                </a:cxn>
                <a:cxn ang="0">
                  <a:pos x="63" y="32"/>
                </a:cxn>
              </a:cxnLst>
              <a:rect l="0" t="0" r="r" b="b"/>
              <a:pathLst>
                <a:path w="84" h="108">
                  <a:moveTo>
                    <a:pt x="63" y="32"/>
                  </a:moveTo>
                  <a:lnTo>
                    <a:pt x="63" y="27"/>
                  </a:lnTo>
                  <a:lnTo>
                    <a:pt x="60" y="21"/>
                  </a:lnTo>
                  <a:lnTo>
                    <a:pt x="53" y="17"/>
                  </a:lnTo>
                  <a:lnTo>
                    <a:pt x="39" y="15"/>
                  </a:lnTo>
                  <a:lnTo>
                    <a:pt x="38" y="15"/>
                  </a:lnTo>
                  <a:lnTo>
                    <a:pt x="35" y="15"/>
                  </a:lnTo>
                  <a:lnTo>
                    <a:pt x="32" y="17"/>
                  </a:lnTo>
                  <a:lnTo>
                    <a:pt x="27" y="18"/>
                  </a:lnTo>
                  <a:lnTo>
                    <a:pt x="24" y="20"/>
                  </a:lnTo>
                  <a:lnTo>
                    <a:pt x="23" y="23"/>
                  </a:lnTo>
                  <a:lnTo>
                    <a:pt x="20" y="26"/>
                  </a:lnTo>
                  <a:lnTo>
                    <a:pt x="20" y="30"/>
                  </a:lnTo>
                  <a:lnTo>
                    <a:pt x="20" y="33"/>
                  </a:lnTo>
                  <a:lnTo>
                    <a:pt x="23" y="38"/>
                  </a:lnTo>
                  <a:lnTo>
                    <a:pt x="26" y="39"/>
                  </a:lnTo>
                  <a:lnTo>
                    <a:pt x="32" y="41"/>
                  </a:lnTo>
                  <a:lnTo>
                    <a:pt x="38" y="44"/>
                  </a:lnTo>
                  <a:lnTo>
                    <a:pt x="56" y="47"/>
                  </a:lnTo>
                  <a:lnTo>
                    <a:pt x="72" y="54"/>
                  </a:lnTo>
                  <a:lnTo>
                    <a:pt x="81" y="62"/>
                  </a:lnTo>
                  <a:lnTo>
                    <a:pt x="84" y="74"/>
                  </a:lnTo>
                  <a:lnTo>
                    <a:pt x="81" y="89"/>
                  </a:lnTo>
                  <a:lnTo>
                    <a:pt x="72" y="99"/>
                  </a:lnTo>
                  <a:lnTo>
                    <a:pt x="59" y="105"/>
                  </a:lnTo>
                  <a:lnTo>
                    <a:pt x="44" y="108"/>
                  </a:lnTo>
                  <a:lnTo>
                    <a:pt x="27" y="105"/>
                  </a:lnTo>
                  <a:lnTo>
                    <a:pt x="15" y="101"/>
                  </a:lnTo>
                  <a:lnTo>
                    <a:pt x="8" y="95"/>
                  </a:lnTo>
                  <a:lnTo>
                    <a:pt x="3" y="87"/>
                  </a:lnTo>
                  <a:lnTo>
                    <a:pt x="0" y="80"/>
                  </a:lnTo>
                  <a:lnTo>
                    <a:pt x="0" y="72"/>
                  </a:lnTo>
                  <a:lnTo>
                    <a:pt x="17" y="72"/>
                  </a:lnTo>
                  <a:lnTo>
                    <a:pt x="17" y="77"/>
                  </a:lnTo>
                  <a:lnTo>
                    <a:pt x="20" y="83"/>
                  </a:lnTo>
                  <a:lnTo>
                    <a:pt x="24" y="87"/>
                  </a:lnTo>
                  <a:lnTo>
                    <a:pt x="32" y="92"/>
                  </a:lnTo>
                  <a:lnTo>
                    <a:pt x="44" y="93"/>
                  </a:lnTo>
                  <a:lnTo>
                    <a:pt x="50" y="93"/>
                  </a:lnTo>
                  <a:lnTo>
                    <a:pt x="54" y="92"/>
                  </a:lnTo>
                  <a:lnTo>
                    <a:pt x="60" y="89"/>
                  </a:lnTo>
                  <a:lnTo>
                    <a:pt x="63" y="86"/>
                  </a:lnTo>
                  <a:lnTo>
                    <a:pt x="66" y="81"/>
                  </a:lnTo>
                  <a:lnTo>
                    <a:pt x="66" y="77"/>
                  </a:lnTo>
                  <a:lnTo>
                    <a:pt x="66" y="72"/>
                  </a:lnTo>
                  <a:lnTo>
                    <a:pt x="63" y="69"/>
                  </a:lnTo>
                  <a:lnTo>
                    <a:pt x="60" y="66"/>
                  </a:lnTo>
                  <a:lnTo>
                    <a:pt x="54" y="65"/>
                  </a:lnTo>
                  <a:lnTo>
                    <a:pt x="47" y="62"/>
                  </a:lnTo>
                  <a:lnTo>
                    <a:pt x="27" y="57"/>
                  </a:lnTo>
                  <a:lnTo>
                    <a:pt x="14" y="53"/>
                  </a:lnTo>
                  <a:lnTo>
                    <a:pt x="6" y="45"/>
                  </a:lnTo>
                  <a:lnTo>
                    <a:pt x="3" y="33"/>
                  </a:lnTo>
                  <a:lnTo>
                    <a:pt x="6" y="18"/>
                  </a:lnTo>
                  <a:lnTo>
                    <a:pt x="15" y="8"/>
                  </a:lnTo>
                  <a:lnTo>
                    <a:pt x="27" y="3"/>
                  </a:lnTo>
                  <a:lnTo>
                    <a:pt x="42" y="0"/>
                  </a:lnTo>
                  <a:lnTo>
                    <a:pt x="57" y="3"/>
                  </a:lnTo>
                  <a:lnTo>
                    <a:pt x="68" y="8"/>
                  </a:lnTo>
                  <a:lnTo>
                    <a:pt x="75" y="15"/>
                  </a:lnTo>
                  <a:lnTo>
                    <a:pt x="78" y="21"/>
                  </a:lnTo>
                  <a:lnTo>
                    <a:pt x="80" y="29"/>
                  </a:lnTo>
                  <a:lnTo>
                    <a:pt x="80" y="32"/>
                  </a:lnTo>
                  <a:lnTo>
                    <a:pt x="63" y="3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2" name="Freeform 85"/>
            <p:cNvSpPr>
              <a:spLocks noEditPoints="1"/>
            </p:cNvSpPr>
            <p:nvPr/>
          </p:nvSpPr>
          <p:spPr bwMode="auto">
            <a:xfrm>
              <a:off x="3255" y="1979"/>
              <a:ext cx="62" cy="70"/>
            </a:xfrm>
            <a:custGeom>
              <a:avLst/>
              <a:gdLst/>
              <a:ahLst/>
              <a:cxnLst>
                <a:cxn ang="0">
                  <a:pos x="66" y="80"/>
                </a:cxn>
                <a:cxn ang="0">
                  <a:pos x="48" y="92"/>
                </a:cxn>
                <a:cxn ang="0">
                  <a:pos x="31" y="93"/>
                </a:cxn>
                <a:cxn ang="0">
                  <a:pos x="22" y="89"/>
                </a:cxn>
                <a:cxn ang="0">
                  <a:pos x="19" y="81"/>
                </a:cxn>
                <a:cxn ang="0">
                  <a:pos x="19" y="71"/>
                </a:cxn>
                <a:cxn ang="0">
                  <a:pos x="24" y="65"/>
                </a:cxn>
                <a:cxn ang="0">
                  <a:pos x="31" y="60"/>
                </a:cxn>
                <a:cxn ang="0">
                  <a:pos x="40" y="59"/>
                </a:cxn>
                <a:cxn ang="0">
                  <a:pos x="64" y="56"/>
                </a:cxn>
                <a:cxn ang="0">
                  <a:pos x="67" y="69"/>
                </a:cxn>
                <a:cxn ang="0">
                  <a:pos x="22" y="32"/>
                </a:cxn>
                <a:cxn ang="0">
                  <a:pos x="24" y="24"/>
                </a:cxn>
                <a:cxn ang="0">
                  <a:pos x="28" y="18"/>
                </a:cxn>
                <a:cxn ang="0">
                  <a:pos x="37" y="15"/>
                </a:cxn>
                <a:cxn ang="0">
                  <a:pos x="52" y="15"/>
                </a:cxn>
                <a:cxn ang="0">
                  <a:pos x="63" y="18"/>
                </a:cxn>
                <a:cxn ang="0">
                  <a:pos x="67" y="26"/>
                </a:cxn>
                <a:cxn ang="0">
                  <a:pos x="67" y="36"/>
                </a:cxn>
                <a:cxn ang="0">
                  <a:pos x="66" y="41"/>
                </a:cxn>
                <a:cxn ang="0">
                  <a:pos x="61" y="42"/>
                </a:cxn>
                <a:cxn ang="0">
                  <a:pos x="31" y="47"/>
                </a:cxn>
                <a:cxn ang="0">
                  <a:pos x="9" y="57"/>
                </a:cxn>
                <a:cxn ang="0">
                  <a:pos x="1" y="72"/>
                </a:cxn>
                <a:cxn ang="0">
                  <a:pos x="3" y="90"/>
                </a:cxn>
                <a:cxn ang="0">
                  <a:pos x="19" y="105"/>
                </a:cxn>
                <a:cxn ang="0">
                  <a:pos x="45" y="107"/>
                </a:cxn>
                <a:cxn ang="0">
                  <a:pos x="63" y="96"/>
                </a:cxn>
                <a:cxn ang="0">
                  <a:pos x="69" y="95"/>
                </a:cxn>
                <a:cxn ang="0">
                  <a:pos x="72" y="101"/>
                </a:cxn>
                <a:cxn ang="0">
                  <a:pos x="76" y="105"/>
                </a:cxn>
                <a:cxn ang="0">
                  <a:pos x="87" y="107"/>
                </a:cxn>
                <a:cxn ang="0">
                  <a:pos x="93" y="105"/>
                </a:cxn>
                <a:cxn ang="0">
                  <a:pos x="96" y="92"/>
                </a:cxn>
                <a:cxn ang="0">
                  <a:pos x="90" y="93"/>
                </a:cxn>
                <a:cxn ang="0">
                  <a:pos x="87" y="92"/>
                </a:cxn>
                <a:cxn ang="0">
                  <a:pos x="85" y="87"/>
                </a:cxn>
                <a:cxn ang="0">
                  <a:pos x="82" y="18"/>
                </a:cxn>
                <a:cxn ang="0">
                  <a:pos x="69" y="5"/>
                </a:cxn>
                <a:cxn ang="0">
                  <a:pos x="52" y="0"/>
                </a:cxn>
                <a:cxn ang="0">
                  <a:pos x="30" y="2"/>
                </a:cxn>
                <a:cxn ang="0">
                  <a:pos x="9" y="18"/>
                </a:cxn>
                <a:cxn ang="0">
                  <a:pos x="21" y="35"/>
                </a:cxn>
              </a:cxnLst>
              <a:rect l="0" t="0" r="r" b="b"/>
              <a:pathLst>
                <a:path w="96" h="108">
                  <a:moveTo>
                    <a:pt x="67" y="69"/>
                  </a:moveTo>
                  <a:lnTo>
                    <a:pt x="66" y="80"/>
                  </a:lnTo>
                  <a:lnTo>
                    <a:pt x="58" y="87"/>
                  </a:lnTo>
                  <a:lnTo>
                    <a:pt x="48" y="92"/>
                  </a:lnTo>
                  <a:lnTo>
                    <a:pt x="36" y="93"/>
                  </a:lnTo>
                  <a:lnTo>
                    <a:pt x="31" y="93"/>
                  </a:lnTo>
                  <a:lnTo>
                    <a:pt x="27" y="92"/>
                  </a:lnTo>
                  <a:lnTo>
                    <a:pt x="22" y="89"/>
                  </a:lnTo>
                  <a:lnTo>
                    <a:pt x="21" y="86"/>
                  </a:lnTo>
                  <a:lnTo>
                    <a:pt x="19" y="81"/>
                  </a:lnTo>
                  <a:lnTo>
                    <a:pt x="18" y="75"/>
                  </a:lnTo>
                  <a:lnTo>
                    <a:pt x="19" y="71"/>
                  </a:lnTo>
                  <a:lnTo>
                    <a:pt x="21" y="68"/>
                  </a:lnTo>
                  <a:lnTo>
                    <a:pt x="24" y="65"/>
                  </a:lnTo>
                  <a:lnTo>
                    <a:pt x="28" y="62"/>
                  </a:lnTo>
                  <a:lnTo>
                    <a:pt x="31" y="60"/>
                  </a:lnTo>
                  <a:lnTo>
                    <a:pt x="36" y="60"/>
                  </a:lnTo>
                  <a:lnTo>
                    <a:pt x="40" y="59"/>
                  </a:lnTo>
                  <a:lnTo>
                    <a:pt x="55" y="57"/>
                  </a:lnTo>
                  <a:lnTo>
                    <a:pt x="64" y="56"/>
                  </a:lnTo>
                  <a:lnTo>
                    <a:pt x="67" y="53"/>
                  </a:lnTo>
                  <a:lnTo>
                    <a:pt x="67" y="69"/>
                  </a:lnTo>
                  <a:close/>
                  <a:moveTo>
                    <a:pt x="21" y="35"/>
                  </a:moveTo>
                  <a:lnTo>
                    <a:pt x="22" y="32"/>
                  </a:lnTo>
                  <a:lnTo>
                    <a:pt x="22" y="27"/>
                  </a:lnTo>
                  <a:lnTo>
                    <a:pt x="24" y="24"/>
                  </a:lnTo>
                  <a:lnTo>
                    <a:pt x="25" y="21"/>
                  </a:lnTo>
                  <a:lnTo>
                    <a:pt x="28" y="18"/>
                  </a:lnTo>
                  <a:lnTo>
                    <a:pt x="33" y="17"/>
                  </a:lnTo>
                  <a:lnTo>
                    <a:pt x="37" y="15"/>
                  </a:lnTo>
                  <a:lnTo>
                    <a:pt x="45" y="15"/>
                  </a:lnTo>
                  <a:lnTo>
                    <a:pt x="52" y="15"/>
                  </a:lnTo>
                  <a:lnTo>
                    <a:pt x="58" y="17"/>
                  </a:lnTo>
                  <a:lnTo>
                    <a:pt x="63" y="18"/>
                  </a:lnTo>
                  <a:lnTo>
                    <a:pt x="66" y="23"/>
                  </a:lnTo>
                  <a:lnTo>
                    <a:pt x="67" y="26"/>
                  </a:lnTo>
                  <a:lnTo>
                    <a:pt x="69" y="32"/>
                  </a:lnTo>
                  <a:lnTo>
                    <a:pt x="67" y="36"/>
                  </a:lnTo>
                  <a:lnTo>
                    <a:pt x="67" y="39"/>
                  </a:lnTo>
                  <a:lnTo>
                    <a:pt x="66" y="41"/>
                  </a:lnTo>
                  <a:lnTo>
                    <a:pt x="63" y="42"/>
                  </a:lnTo>
                  <a:lnTo>
                    <a:pt x="61" y="42"/>
                  </a:lnTo>
                  <a:lnTo>
                    <a:pt x="60" y="44"/>
                  </a:lnTo>
                  <a:lnTo>
                    <a:pt x="31" y="47"/>
                  </a:lnTo>
                  <a:lnTo>
                    <a:pt x="18" y="50"/>
                  </a:lnTo>
                  <a:lnTo>
                    <a:pt x="9" y="57"/>
                  </a:lnTo>
                  <a:lnTo>
                    <a:pt x="3" y="65"/>
                  </a:lnTo>
                  <a:lnTo>
                    <a:pt x="1" y="72"/>
                  </a:lnTo>
                  <a:lnTo>
                    <a:pt x="0" y="78"/>
                  </a:lnTo>
                  <a:lnTo>
                    <a:pt x="3" y="90"/>
                  </a:lnTo>
                  <a:lnTo>
                    <a:pt x="9" y="99"/>
                  </a:lnTo>
                  <a:lnTo>
                    <a:pt x="19" y="105"/>
                  </a:lnTo>
                  <a:lnTo>
                    <a:pt x="33" y="108"/>
                  </a:lnTo>
                  <a:lnTo>
                    <a:pt x="45" y="107"/>
                  </a:lnTo>
                  <a:lnTo>
                    <a:pt x="55" y="102"/>
                  </a:lnTo>
                  <a:lnTo>
                    <a:pt x="63" y="96"/>
                  </a:lnTo>
                  <a:lnTo>
                    <a:pt x="69" y="92"/>
                  </a:lnTo>
                  <a:lnTo>
                    <a:pt x="69" y="95"/>
                  </a:lnTo>
                  <a:lnTo>
                    <a:pt x="70" y="98"/>
                  </a:lnTo>
                  <a:lnTo>
                    <a:pt x="72" y="101"/>
                  </a:lnTo>
                  <a:lnTo>
                    <a:pt x="73" y="104"/>
                  </a:lnTo>
                  <a:lnTo>
                    <a:pt x="76" y="105"/>
                  </a:lnTo>
                  <a:lnTo>
                    <a:pt x="81" y="107"/>
                  </a:lnTo>
                  <a:lnTo>
                    <a:pt x="87" y="107"/>
                  </a:lnTo>
                  <a:lnTo>
                    <a:pt x="90" y="107"/>
                  </a:lnTo>
                  <a:lnTo>
                    <a:pt x="93" y="105"/>
                  </a:lnTo>
                  <a:lnTo>
                    <a:pt x="96" y="105"/>
                  </a:lnTo>
                  <a:lnTo>
                    <a:pt x="96" y="92"/>
                  </a:lnTo>
                  <a:lnTo>
                    <a:pt x="93" y="93"/>
                  </a:lnTo>
                  <a:lnTo>
                    <a:pt x="90" y="93"/>
                  </a:lnTo>
                  <a:lnTo>
                    <a:pt x="88" y="93"/>
                  </a:lnTo>
                  <a:lnTo>
                    <a:pt x="87" y="92"/>
                  </a:lnTo>
                  <a:lnTo>
                    <a:pt x="85" y="90"/>
                  </a:lnTo>
                  <a:lnTo>
                    <a:pt x="85" y="87"/>
                  </a:lnTo>
                  <a:lnTo>
                    <a:pt x="85" y="29"/>
                  </a:lnTo>
                  <a:lnTo>
                    <a:pt x="82" y="18"/>
                  </a:lnTo>
                  <a:lnTo>
                    <a:pt x="76" y="11"/>
                  </a:lnTo>
                  <a:lnTo>
                    <a:pt x="69" y="5"/>
                  </a:lnTo>
                  <a:lnTo>
                    <a:pt x="61" y="2"/>
                  </a:lnTo>
                  <a:lnTo>
                    <a:pt x="52" y="0"/>
                  </a:lnTo>
                  <a:lnTo>
                    <a:pt x="48" y="0"/>
                  </a:lnTo>
                  <a:lnTo>
                    <a:pt x="30" y="2"/>
                  </a:lnTo>
                  <a:lnTo>
                    <a:pt x="18" y="8"/>
                  </a:lnTo>
                  <a:lnTo>
                    <a:pt x="9" y="18"/>
                  </a:lnTo>
                  <a:lnTo>
                    <a:pt x="6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3" name="Freeform 86"/>
            <p:cNvSpPr>
              <a:spLocks/>
            </p:cNvSpPr>
            <p:nvPr/>
          </p:nvSpPr>
          <p:spPr bwMode="auto">
            <a:xfrm>
              <a:off x="3329" y="1979"/>
              <a:ext cx="54" cy="68"/>
            </a:xfrm>
            <a:custGeom>
              <a:avLst/>
              <a:gdLst/>
              <a:ahLst/>
              <a:cxnLst>
                <a:cxn ang="0">
                  <a:pos x="83" y="105"/>
                </a:cxn>
                <a:cxn ang="0">
                  <a:pos x="65" y="105"/>
                </a:cxn>
                <a:cxn ang="0">
                  <a:pos x="65" y="42"/>
                </a:cxn>
                <a:cxn ang="0">
                  <a:pos x="63" y="30"/>
                </a:cxn>
                <a:cxn ang="0">
                  <a:pos x="60" y="23"/>
                </a:cxn>
                <a:cxn ang="0">
                  <a:pos x="54" y="18"/>
                </a:cxn>
                <a:cxn ang="0">
                  <a:pos x="44" y="15"/>
                </a:cxn>
                <a:cxn ang="0">
                  <a:pos x="36" y="17"/>
                </a:cxn>
                <a:cxn ang="0">
                  <a:pos x="30" y="20"/>
                </a:cxn>
                <a:cxn ang="0">
                  <a:pos x="23" y="26"/>
                </a:cxn>
                <a:cxn ang="0">
                  <a:pos x="18" y="36"/>
                </a:cxn>
                <a:cxn ang="0">
                  <a:pos x="17" y="50"/>
                </a:cxn>
                <a:cxn ang="0">
                  <a:pos x="17" y="105"/>
                </a:cxn>
                <a:cxn ang="0">
                  <a:pos x="0" y="105"/>
                </a:cxn>
                <a:cxn ang="0">
                  <a:pos x="0" y="3"/>
                </a:cxn>
                <a:cxn ang="0">
                  <a:pos x="15" y="3"/>
                </a:cxn>
                <a:cxn ang="0">
                  <a:pos x="15" y="18"/>
                </a:cxn>
                <a:cxn ang="0">
                  <a:pos x="17" y="18"/>
                </a:cxn>
                <a:cxn ang="0">
                  <a:pos x="20" y="12"/>
                </a:cxn>
                <a:cxn ang="0">
                  <a:pos x="26" y="8"/>
                </a:cxn>
                <a:cxn ang="0">
                  <a:pos x="35" y="3"/>
                </a:cxn>
                <a:cxn ang="0">
                  <a:pos x="47" y="0"/>
                </a:cxn>
                <a:cxn ang="0">
                  <a:pos x="56" y="2"/>
                </a:cxn>
                <a:cxn ang="0">
                  <a:pos x="66" y="5"/>
                </a:cxn>
                <a:cxn ang="0">
                  <a:pos x="74" y="11"/>
                </a:cxn>
                <a:cxn ang="0">
                  <a:pos x="80" y="21"/>
                </a:cxn>
                <a:cxn ang="0">
                  <a:pos x="83" y="36"/>
                </a:cxn>
                <a:cxn ang="0">
                  <a:pos x="83" y="105"/>
                </a:cxn>
              </a:cxnLst>
              <a:rect l="0" t="0" r="r" b="b"/>
              <a:pathLst>
                <a:path w="83" h="105">
                  <a:moveTo>
                    <a:pt x="83" y="105"/>
                  </a:moveTo>
                  <a:lnTo>
                    <a:pt x="65" y="105"/>
                  </a:lnTo>
                  <a:lnTo>
                    <a:pt x="65" y="42"/>
                  </a:lnTo>
                  <a:lnTo>
                    <a:pt x="63" y="30"/>
                  </a:lnTo>
                  <a:lnTo>
                    <a:pt x="60" y="23"/>
                  </a:lnTo>
                  <a:lnTo>
                    <a:pt x="54" y="18"/>
                  </a:lnTo>
                  <a:lnTo>
                    <a:pt x="44" y="15"/>
                  </a:lnTo>
                  <a:lnTo>
                    <a:pt x="36" y="17"/>
                  </a:lnTo>
                  <a:lnTo>
                    <a:pt x="30" y="20"/>
                  </a:lnTo>
                  <a:lnTo>
                    <a:pt x="23" y="26"/>
                  </a:lnTo>
                  <a:lnTo>
                    <a:pt x="18" y="36"/>
                  </a:lnTo>
                  <a:lnTo>
                    <a:pt x="17" y="50"/>
                  </a:lnTo>
                  <a:lnTo>
                    <a:pt x="17" y="105"/>
                  </a:lnTo>
                  <a:lnTo>
                    <a:pt x="0" y="105"/>
                  </a:lnTo>
                  <a:lnTo>
                    <a:pt x="0" y="3"/>
                  </a:lnTo>
                  <a:lnTo>
                    <a:pt x="15" y="3"/>
                  </a:lnTo>
                  <a:lnTo>
                    <a:pt x="15" y="18"/>
                  </a:lnTo>
                  <a:lnTo>
                    <a:pt x="17" y="18"/>
                  </a:lnTo>
                  <a:lnTo>
                    <a:pt x="20" y="12"/>
                  </a:lnTo>
                  <a:lnTo>
                    <a:pt x="26" y="8"/>
                  </a:lnTo>
                  <a:lnTo>
                    <a:pt x="35" y="3"/>
                  </a:lnTo>
                  <a:lnTo>
                    <a:pt x="47" y="0"/>
                  </a:lnTo>
                  <a:lnTo>
                    <a:pt x="56" y="2"/>
                  </a:lnTo>
                  <a:lnTo>
                    <a:pt x="66" y="5"/>
                  </a:lnTo>
                  <a:lnTo>
                    <a:pt x="74" y="11"/>
                  </a:lnTo>
                  <a:lnTo>
                    <a:pt x="80" y="21"/>
                  </a:lnTo>
                  <a:lnTo>
                    <a:pt x="83" y="36"/>
                  </a:lnTo>
                  <a:lnTo>
                    <a:pt x="83" y="105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4" name="Freeform 87"/>
            <p:cNvSpPr>
              <a:spLocks/>
            </p:cNvSpPr>
            <p:nvPr/>
          </p:nvSpPr>
          <p:spPr bwMode="auto">
            <a:xfrm>
              <a:off x="3392" y="1964"/>
              <a:ext cx="31" cy="85"/>
            </a:xfrm>
            <a:custGeom>
              <a:avLst/>
              <a:gdLst/>
              <a:ahLst/>
              <a:cxnLst>
                <a:cxn ang="0">
                  <a:pos x="31" y="43"/>
                </a:cxn>
                <a:cxn ang="0">
                  <a:pos x="31" y="108"/>
                </a:cxn>
                <a:cxn ang="0">
                  <a:pos x="31" y="112"/>
                </a:cxn>
                <a:cxn ang="0">
                  <a:pos x="33" y="114"/>
                </a:cxn>
                <a:cxn ang="0">
                  <a:pos x="34" y="115"/>
                </a:cxn>
                <a:cxn ang="0">
                  <a:pos x="37" y="117"/>
                </a:cxn>
                <a:cxn ang="0">
                  <a:pos x="39" y="117"/>
                </a:cxn>
                <a:cxn ang="0">
                  <a:pos x="42" y="117"/>
                </a:cxn>
                <a:cxn ang="0">
                  <a:pos x="48" y="117"/>
                </a:cxn>
                <a:cxn ang="0">
                  <a:pos x="48" y="130"/>
                </a:cxn>
                <a:cxn ang="0">
                  <a:pos x="42" y="130"/>
                </a:cxn>
                <a:cxn ang="0">
                  <a:pos x="37" y="130"/>
                </a:cxn>
                <a:cxn ang="0">
                  <a:pos x="34" y="132"/>
                </a:cxn>
                <a:cxn ang="0">
                  <a:pos x="28" y="130"/>
                </a:cxn>
                <a:cxn ang="0">
                  <a:pos x="22" y="129"/>
                </a:cxn>
                <a:cxn ang="0">
                  <a:pos x="19" y="126"/>
                </a:cxn>
                <a:cxn ang="0">
                  <a:pos x="16" y="123"/>
                </a:cxn>
                <a:cxn ang="0">
                  <a:pos x="15" y="120"/>
                </a:cxn>
                <a:cxn ang="0">
                  <a:pos x="15" y="114"/>
                </a:cxn>
                <a:cxn ang="0">
                  <a:pos x="13" y="109"/>
                </a:cxn>
                <a:cxn ang="0">
                  <a:pos x="13" y="43"/>
                </a:cxn>
                <a:cxn ang="0">
                  <a:pos x="0" y="43"/>
                </a:cxn>
                <a:cxn ang="0">
                  <a:pos x="0" y="28"/>
                </a:cxn>
                <a:cxn ang="0">
                  <a:pos x="13" y="28"/>
                </a:cxn>
                <a:cxn ang="0">
                  <a:pos x="13" y="0"/>
                </a:cxn>
                <a:cxn ang="0">
                  <a:pos x="31" y="0"/>
                </a:cxn>
                <a:cxn ang="0">
                  <a:pos x="31" y="28"/>
                </a:cxn>
                <a:cxn ang="0">
                  <a:pos x="48" y="28"/>
                </a:cxn>
                <a:cxn ang="0">
                  <a:pos x="48" y="43"/>
                </a:cxn>
                <a:cxn ang="0">
                  <a:pos x="31" y="43"/>
                </a:cxn>
              </a:cxnLst>
              <a:rect l="0" t="0" r="r" b="b"/>
              <a:pathLst>
                <a:path w="48" h="132">
                  <a:moveTo>
                    <a:pt x="31" y="43"/>
                  </a:moveTo>
                  <a:lnTo>
                    <a:pt x="31" y="108"/>
                  </a:lnTo>
                  <a:lnTo>
                    <a:pt x="31" y="112"/>
                  </a:lnTo>
                  <a:lnTo>
                    <a:pt x="33" y="114"/>
                  </a:lnTo>
                  <a:lnTo>
                    <a:pt x="34" y="115"/>
                  </a:lnTo>
                  <a:lnTo>
                    <a:pt x="37" y="117"/>
                  </a:lnTo>
                  <a:lnTo>
                    <a:pt x="39" y="117"/>
                  </a:lnTo>
                  <a:lnTo>
                    <a:pt x="42" y="117"/>
                  </a:lnTo>
                  <a:lnTo>
                    <a:pt x="48" y="117"/>
                  </a:lnTo>
                  <a:lnTo>
                    <a:pt x="48" y="130"/>
                  </a:lnTo>
                  <a:lnTo>
                    <a:pt x="42" y="130"/>
                  </a:lnTo>
                  <a:lnTo>
                    <a:pt x="37" y="130"/>
                  </a:lnTo>
                  <a:lnTo>
                    <a:pt x="34" y="132"/>
                  </a:lnTo>
                  <a:lnTo>
                    <a:pt x="28" y="130"/>
                  </a:lnTo>
                  <a:lnTo>
                    <a:pt x="22" y="129"/>
                  </a:lnTo>
                  <a:lnTo>
                    <a:pt x="19" y="126"/>
                  </a:lnTo>
                  <a:lnTo>
                    <a:pt x="16" y="123"/>
                  </a:lnTo>
                  <a:lnTo>
                    <a:pt x="15" y="120"/>
                  </a:lnTo>
                  <a:lnTo>
                    <a:pt x="15" y="114"/>
                  </a:lnTo>
                  <a:lnTo>
                    <a:pt x="13" y="109"/>
                  </a:lnTo>
                  <a:lnTo>
                    <a:pt x="13" y="43"/>
                  </a:lnTo>
                  <a:lnTo>
                    <a:pt x="0" y="43"/>
                  </a:lnTo>
                  <a:lnTo>
                    <a:pt x="0" y="28"/>
                  </a:lnTo>
                  <a:lnTo>
                    <a:pt x="13" y="28"/>
                  </a:lnTo>
                  <a:lnTo>
                    <a:pt x="13" y="0"/>
                  </a:lnTo>
                  <a:lnTo>
                    <a:pt x="31" y="0"/>
                  </a:lnTo>
                  <a:lnTo>
                    <a:pt x="31" y="28"/>
                  </a:lnTo>
                  <a:lnTo>
                    <a:pt x="48" y="28"/>
                  </a:lnTo>
                  <a:lnTo>
                    <a:pt x="48" y="43"/>
                  </a:lnTo>
                  <a:lnTo>
                    <a:pt x="31" y="4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5" name="Rectangle 88"/>
            <p:cNvSpPr>
              <a:spLocks noChangeArrowheads="1"/>
            </p:cNvSpPr>
            <p:nvPr/>
          </p:nvSpPr>
          <p:spPr bwMode="auto">
            <a:xfrm>
              <a:off x="3432" y="2006"/>
              <a:ext cx="30" cy="11"/>
            </a:xfrm>
            <a:prstGeom prst="rect">
              <a:avLst/>
            </a:prstGeom>
            <a:solidFill>
              <a:srgbClr val="FFFFFF"/>
            </a:solidFill>
            <a:ln w="0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6" name="Freeform 89"/>
            <p:cNvSpPr>
              <a:spLocks noEditPoints="1"/>
            </p:cNvSpPr>
            <p:nvPr/>
          </p:nvSpPr>
          <p:spPr bwMode="auto">
            <a:xfrm>
              <a:off x="3480" y="1958"/>
              <a:ext cx="74" cy="90"/>
            </a:xfrm>
            <a:custGeom>
              <a:avLst/>
              <a:gdLst/>
              <a:ahLst/>
              <a:cxnLst>
                <a:cxn ang="0">
                  <a:pos x="18" y="16"/>
                </a:cxn>
                <a:cxn ang="0">
                  <a:pos x="66" y="16"/>
                </a:cxn>
                <a:cxn ang="0">
                  <a:pos x="72" y="16"/>
                </a:cxn>
                <a:cxn ang="0">
                  <a:pos x="78" y="18"/>
                </a:cxn>
                <a:cxn ang="0">
                  <a:pos x="84" y="22"/>
                </a:cxn>
                <a:cxn ang="0">
                  <a:pos x="88" y="28"/>
                </a:cxn>
                <a:cxn ang="0">
                  <a:pos x="90" y="39"/>
                </a:cxn>
                <a:cxn ang="0">
                  <a:pos x="88" y="51"/>
                </a:cxn>
                <a:cxn ang="0">
                  <a:pos x="81" y="58"/>
                </a:cxn>
                <a:cxn ang="0">
                  <a:pos x="72" y="63"/>
                </a:cxn>
                <a:cxn ang="0">
                  <a:pos x="61" y="63"/>
                </a:cxn>
                <a:cxn ang="0">
                  <a:pos x="18" y="63"/>
                </a:cxn>
                <a:cxn ang="0">
                  <a:pos x="18" y="16"/>
                </a:cxn>
                <a:cxn ang="0">
                  <a:pos x="18" y="79"/>
                </a:cxn>
                <a:cxn ang="0">
                  <a:pos x="64" y="79"/>
                </a:cxn>
                <a:cxn ang="0">
                  <a:pos x="75" y="81"/>
                </a:cxn>
                <a:cxn ang="0">
                  <a:pos x="82" y="85"/>
                </a:cxn>
                <a:cxn ang="0">
                  <a:pos x="87" y="90"/>
                </a:cxn>
                <a:cxn ang="0">
                  <a:pos x="88" y="97"/>
                </a:cxn>
                <a:cxn ang="0">
                  <a:pos x="88" y="103"/>
                </a:cxn>
                <a:cxn ang="0">
                  <a:pos x="88" y="114"/>
                </a:cxn>
                <a:cxn ang="0">
                  <a:pos x="90" y="127"/>
                </a:cxn>
                <a:cxn ang="0">
                  <a:pos x="91" y="139"/>
                </a:cxn>
                <a:cxn ang="0">
                  <a:pos x="115" y="139"/>
                </a:cxn>
                <a:cxn ang="0">
                  <a:pos x="115" y="136"/>
                </a:cxn>
                <a:cxn ang="0">
                  <a:pos x="111" y="133"/>
                </a:cxn>
                <a:cxn ang="0">
                  <a:pos x="109" y="130"/>
                </a:cxn>
                <a:cxn ang="0">
                  <a:pos x="108" y="127"/>
                </a:cxn>
                <a:cxn ang="0">
                  <a:pos x="108" y="121"/>
                </a:cxn>
                <a:cxn ang="0">
                  <a:pos x="106" y="97"/>
                </a:cxn>
                <a:cxn ang="0">
                  <a:pos x="105" y="85"/>
                </a:cxn>
                <a:cxn ang="0">
                  <a:pos x="102" y="78"/>
                </a:cxn>
                <a:cxn ang="0">
                  <a:pos x="96" y="73"/>
                </a:cxn>
                <a:cxn ang="0">
                  <a:pos x="90" y="70"/>
                </a:cxn>
                <a:cxn ang="0">
                  <a:pos x="97" y="66"/>
                </a:cxn>
                <a:cxn ang="0">
                  <a:pos x="103" y="60"/>
                </a:cxn>
                <a:cxn ang="0">
                  <a:pos x="108" y="51"/>
                </a:cxn>
                <a:cxn ang="0">
                  <a:pos x="109" y="37"/>
                </a:cxn>
                <a:cxn ang="0">
                  <a:pos x="106" y="22"/>
                </a:cxn>
                <a:cxn ang="0">
                  <a:pos x="100" y="12"/>
                </a:cxn>
                <a:cxn ang="0">
                  <a:pos x="90" y="4"/>
                </a:cxn>
                <a:cxn ang="0">
                  <a:pos x="78" y="1"/>
                </a:cxn>
                <a:cxn ang="0">
                  <a:pos x="64" y="0"/>
                </a:cxn>
                <a:cxn ang="0">
                  <a:pos x="0" y="0"/>
                </a:cxn>
                <a:cxn ang="0">
                  <a:pos x="0" y="139"/>
                </a:cxn>
                <a:cxn ang="0">
                  <a:pos x="18" y="139"/>
                </a:cxn>
                <a:cxn ang="0">
                  <a:pos x="18" y="79"/>
                </a:cxn>
              </a:cxnLst>
              <a:rect l="0" t="0" r="r" b="b"/>
              <a:pathLst>
                <a:path w="115" h="139">
                  <a:moveTo>
                    <a:pt x="18" y="16"/>
                  </a:moveTo>
                  <a:lnTo>
                    <a:pt x="66" y="16"/>
                  </a:lnTo>
                  <a:lnTo>
                    <a:pt x="72" y="16"/>
                  </a:lnTo>
                  <a:lnTo>
                    <a:pt x="78" y="18"/>
                  </a:lnTo>
                  <a:lnTo>
                    <a:pt x="84" y="22"/>
                  </a:lnTo>
                  <a:lnTo>
                    <a:pt x="88" y="28"/>
                  </a:lnTo>
                  <a:lnTo>
                    <a:pt x="90" y="39"/>
                  </a:lnTo>
                  <a:lnTo>
                    <a:pt x="88" y="51"/>
                  </a:lnTo>
                  <a:lnTo>
                    <a:pt x="81" y="58"/>
                  </a:lnTo>
                  <a:lnTo>
                    <a:pt x="72" y="63"/>
                  </a:lnTo>
                  <a:lnTo>
                    <a:pt x="61" y="63"/>
                  </a:lnTo>
                  <a:lnTo>
                    <a:pt x="18" y="63"/>
                  </a:lnTo>
                  <a:lnTo>
                    <a:pt x="18" y="16"/>
                  </a:lnTo>
                  <a:close/>
                  <a:moveTo>
                    <a:pt x="18" y="79"/>
                  </a:moveTo>
                  <a:lnTo>
                    <a:pt x="64" y="79"/>
                  </a:lnTo>
                  <a:lnTo>
                    <a:pt x="75" y="81"/>
                  </a:lnTo>
                  <a:lnTo>
                    <a:pt x="82" y="85"/>
                  </a:lnTo>
                  <a:lnTo>
                    <a:pt x="87" y="90"/>
                  </a:lnTo>
                  <a:lnTo>
                    <a:pt x="88" y="97"/>
                  </a:lnTo>
                  <a:lnTo>
                    <a:pt x="88" y="103"/>
                  </a:lnTo>
                  <a:lnTo>
                    <a:pt x="88" y="114"/>
                  </a:lnTo>
                  <a:lnTo>
                    <a:pt x="90" y="127"/>
                  </a:lnTo>
                  <a:lnTo>
                    <a:pt x="91" y="139"/>
                  </a:lnTo>
                  <a:lnTo>
                    <a:pt x="115" y="139"/>
                  </a:lnTo>
                  <a:lnTo>
                    <a:pt x="115" y="136"/>
                  </a:lnTo>
                  <a:lnTo>
                    <a:pt x="111" y="133"/>
                  </a:lnTo>
                  <a:lnTo>
                    <a:pt x="109" y="130"/>
                  </a:lnTo>
                  <a:lnTo>
                    <a:pt x="108" y="127"/>
                  </a:lnTo>
                  <a:lnTo>
                    <a:pt x="108" y="121"/>
                  </a:lnTo>
                  <a:lnTo>
                    <a:pt x="106" y="97"/>
                  </a:lnTo>
                  <a:lnTo>
                    <a:pt x="105" y="85"/>
                  </a:lnTo>
                  <a:lnTo>
                    <a:pt x="102" y="78"/>
                  </a:lnTo>
                  <a:lnTo>
                    <a:pt x="96" y="73"/>
                  </a:lnTo>
                  <a:lnTo>
                    <a:pt x="90" y="70"/>
                  </a:lnTo>
                  <a:lnTo>
                    <a:pt x="97" y="66"/>
                  </a:lnTo>
                  <a:lnTo>
                    <a:pt x="103" y="60"/>
                  </a:lnTo>
                  <a:lnTo>
                    <a:pt x="108" y="51"/>
                  </a:lnTo>
                  <a:lnTo>
                    <a:pt x="109" y="37"/>
                  </a:lnTo>
                  <a:lnTo>
                    <a:pt x="106" y="22"/>
                  </a:lnTo>
                  <a:lnTo>
                    <a:pt x="100" y="12"/>
                  </a:lnTo>
                  <a:lnTo>
                    <a:pt x="90" y="4"/>
                  </a:lnTo>
                  <a:lnTo>
                    <a:pt x="78" y="1"/>
                  </a:lnTo>
                  <a:lnTo>
                    <a:pt x="64" y="0"/>
                  </a:lnTo>
                  <a:lnTo>
                    <a:pt x="0" y="0"/>
                  </a:lnTo>
                  <a:lnTo>
                    <a:pt x="0" y="139"/>
                  </a:lnTo>
                  <a:lnTo>
                    <a:pt x="18" y="139"/>
                  </a:lnTo>
                  <a:lnTo>
                    <a:pt x="18" y="79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7" name="Freeform 90"/>
            <p:cNvSpPr>
              <a:spLocks noEditPoints="1"/>
            </p:cNvSpPr>
            <p:nvPr/>
          </p:nvSpPr>
          <p:spPr bwMode="auto">
            <a:xfrm>
              <a:off x="3563" y="1979"/>
              <a:ext cx="61" cy="69"/>
            </a:xfrm>
            <a:custGeom>
              <a:avLst/>
              <a:gdLst/>
              <a:ahLst/>
              <a:cxnLst>
                <a:cxn ang="0">
                  <a:pos x="17" y="54"/>
                </a:cxn>
                <a:cxn ang="0">
                  <a:pos x="18" y="45"/>
                </a:cxn>
                <a:cxn ang="0">
                  <a:pos x="21" y="35"/>
                </a:cxn>
                <a:cxn ang="0">
                  <a:pos x="26" y="26"/>
                </a:cxn>
                <a:cxn ang="0">
                  <a:pos x="35" y="18"/>
                </a:cxn>
                <a:cxn ang="0">
                  <a:pos x="47" y="15"/>
                </a:cxn>
                <a:cxn ang="0">
                  <a:pos x="59" y="18"/>
                </a:cxn>
                <a:cxn ang="0">
                  <a:pos x="68" y="26"/>
                </a:cxn>
                <a:cxn ang="0">
                  <a:pos x="72" y="35"/>
                </a:cxn>
                <a:cxn ang="0">
                  <a:pos x="75" y="45"/>
                </a:cxn>
                <a:cxn ang="0">
                  <a:pos x="77" y="54"/>
                </a:cxn>
                <a:cxn ang="0">
                  <a:pos x="75" y="63"/>
                </a:cxn>
                <a:cxn ang="0">
                  <a:pos x="72" y="74"/>
                </a:cxn>
                <a:cxn ang="0">
                  <a:pos x="68" y="83"/>
                </a:cxn>
                <a:cxn ang="0">
                  <a:pos x="59" y="90"/>
                </a:cxn>
                <a:cxn ang="0">
                  <a:pos x="47" y="93"/>
                </a:cxn>
                <a:cxn ang="0">
                  <a:pos x="35" y="90"/>
                </a:cxn>
                <a:cxn ang="0">
                  <a:pos x="26" y="83"/>
                </a:cxn>
                <a:cxn ang="0">
                  <a:pos x="21" y="74"/>
                </a:cxn>
                <a:cxn ang="0">
                  <a:pos x="18" y="63"/>
                </a:cxn>
                <a:cxn ang="0">
                  <a:pos x="17" y="54"/>
                </a:cxn>
                <a:cxn ang="0">
                  <a:pos x="0" y="54"/>
                </a:cxn>
                <a:cxn ang="0">
                  <a:pos x="2" y="69"/>
                </a:cxn>
                <a:cxn ang="0">
                  <a:pos x="8" y="84"/>
                </a:cxn>
                <a:cxn ang="0">
                  <a:pos x="17" y="96"/>
                </a:cxn>
                <a:cxn ang="0">
                  <a:pos x="30" y="104"/>
                </a:cxn>
                <a:cxn ang="0">
                  <a:pos x="47" y="107"/>
                </a:cxn>
                <a:cxn ang="0">
                  <a:pos x="65" y="104"/>
                </a:cxn>
                <a:cxn ang="0">
                  <a:pos x="77" y="96"/>
                </a:cxn>
                <a:cxn ang="0">
                  <a:pos x="87" y="84"/>
                </a:cxn>
                <a:cxn ang="0">
                  <a:pos x="92" y="69"/>
                </a:cxn>
                <a:cxn ang="0">
                  <a:pos x="93" y="54"/>
                </a:cxn>
                <a:cxn ang="0">
                  <a:pos x="92" y="38"/>
                </a:cxn>
                <a:cxn ang="0">
                  <a:pos x="87" y="24"/>
                </a:cxn>
                <a:cxn ang="0">
                  <a:pos x="77" y="12"/>
                </a:cxn>
                <a:cxn ang="0">
                  <a:pos x="65" y="3"/>
                </a:cxn>
                <a:cxn ang="0">
                  <a:pos x="47" y="0"/>
                </a:cxn>
                <a:cxn ang="0">
                  <a:pos x="30" y="3"/>
                </a:cxn>
                <a:cxn ang="0">
                  <a:pos x="17" y="12"/>
                </a:cxn>
                <a:cxn ang="0">
                  <a:pos x="8" y="24"/>
                </a:cxn>
                <a:cxn ang="0">
                  <a:pos x="2" y="38"/>
                </a:cxn>
                <a:cxn ang="0">
                  <a:pos x="0" y="54"/>
                </a:cxn>
              </a:cxnLst>
              <a:rect l="0" t="0" r="r" b="b"/>
              <a:pathLst>
                <a:path w="93" h="107">
                  <a:moveTo>
                    <a:pt x="17" y="54"/>
                  </a:moveTo>
                  <a:lnTo>
                    <a:pt x="18" y="45"/>
                  </a:lnTo>
                  <a:lnTo>
                    <a:pt x="21" y="35"/>
                  </a:lnTo>
                  <a:lnTo>
                    <a:pt x="26" y="26"/>
                  </a:lnTo>
                  <a:lnTo>
                    <a:pt x="35" y="18"/>
                  </a:lnTo>
                  <a:lnTo>
                    <a:pt x="47" y="15"/>
                  </a:lnTo>
                  <a:lnTo>
                    <a:pt x="59" y="18"/>
                  </a:lnTo>
                  <a:lnTo>
                    <a:pt x="68" y="26"/>
                  </a:lnTo>
                  <a:lnTo>
                    <a:pt x="72" y="35"/>
                  </a:lnTo>
                  <a:lnTo>
                    <a:pt x="75" y="45"/>
                  </a:lnTo>
                  <a:lnTo>
                    <a:pt x="77" y="54"/>
                  </a:lnTo>
                  <a:lnTo>
                    <a:pt x="75" y="63"/>
                  </a:lnTo>
                  <a:lnTo>
                    <a:pt x="72" y="74"/>
                  </a:lnTo>
                  <a:lnTo>
                    <a:pt x="68" y="83"/>
                  </a:lnTo>
                  <a:lnTo>
                    <a:pt x="59" y="90"/>
                  </a:lnTo>
                  <a:lnTo>
                    <a:pt x="47" y="93"/>
                  </a:lnTo>
                  <a:lnTo>
                    <a:pt x="35" y="90"/>
                  </a:lnTo>
                  <a:lnTo>
                    <a:pt x="26" y="83"/>
                  </a:lnTo>
                  <a:lnTo>
                    <a:pt x="21" y="74"/>
                  </a:lnTo>
                  <a:lnTo>
                    <a:pt x="18" y="63"/>
                  </a:lnTo>
                  <a:lnTo>
                    <a:pt x="17" y="54"/>
                  </a:lnTo>
                  <a:close/>
                  <a:moveTo>
                    <a:pt x="0" y="54"/>
                  </a:moveTo>
                  <a:lnTo>
                    <a:pt x="2" y="69"/>
                  </a:lnTo>
                  <a:lnTo>
                    <a:pt x="8" y="84"/>
                  </a:lnTo>
                  <a:lnTo>
                    <a:pt x="17" y="96"/>
                  </a:lnTo>
                  <a:lnTo>
                    <a:pt x="30" y="104"/>
                  </a:lnTo>
                  <a:lnTo>
                    <a:pt x="47" y="107"/>
                  </a:lnTo>
                  <a:lnTo>
                    <a:pt x="65" y="104"/>
                  </a:lnTo>
                  <a:lnTo>
                    <a:pt x="77" y="96"/>
                  </a:lnTo>
                  <a:lnTo>
                    <a:pt x="87" y="84"/>
                  </a:lnTo>
                  <a:lnTo>
                    <a:pt x="92" y="69"/>
                  </a:lnTo>
                  <a:lnTo>
                    <a:pt x="93" y="54"/>
                  </a:lnTo>
                  <a:lnTo>
                    <a:pt x="92" y="38"/>
                  </a:lnTo>
                  <a:lnTo>
                    <a:pt x="87" y="24"/>
                  </a:lnTo>
                  <a:lnTo>
                    <a:pt x="77" y="12"/>
                  </a:lnTo>
                  <a:lnTo>
                    <a:pt x="65" y="3"/>
                  </a:lnTo>
                  <a:lnTo>
                    <a:pt x="47" y="0"/>
                  </a:lnTo>
                  <a:lnTo>
                    <a:pt x="30" y="3"/>
                  </a:lnTo>
                  <a:lnTo>
                    <a:pt x="17" y="12"/>
                  </a:lnTo>
                  <a:lnTo>
                    <a:pt x="8" y="24"/>
                  </a:lnTo>
                  <a:lnTo>
                    <a:pt x="2" y="38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8" name="Freeform 91"/>
            <p:cNvSpPr>
              <a:spLocks/>
            </p:cNvSpPr>
            <p:nvPr/>
          </p:nvSpPr>
          <p:spPr bwMode="auto">
            <a:xfrm>
              <a:off x="3637" y="1981"/>
              <a:ext cx="54" cy="68"/>
            </a:xfrm>
            <a:custGeom>
              <a:avLst/>
              <a:gdLst/>
              <a:ahLst/>
              <a:cxnLst>
                <a:cxn ang="0">
                  <a:pos x="66" y="102"/>
                </a:cxn>
                <a:cxn ang="0">
                  <a:pos x="66" y="87"/>
                </a:cxn>
                <a:cxn ang="0">
                  <a:pos x="66" y="87"/>
                </a:cxn>
                <a:cxn ang="0">
                  <a:pos x="57" y="96"/>
                </a:cxn>
                <a:cxn ang="0">
                  <a:pos x="48" y="102"/>
                </a:cxn>
                <a:cxn ang="0">
                  <a:pos x="33" y="105"/>
                </a:cxn>
                <a:cxn ang="0">
                  <a:pos x="24" y="104"/>
                </a:cxn>
                <a:cxn ang="0">
                  <a:pos x="15" y="101"/>
                </a:cxn>
                <a:cxn ang="0">
                  <a:pos x="8" y="95"/>
                </a:cxn>
                <a:cxn ang="0">
                  <a:pos x="3" y="86"/>
                </a:cxn>
                <a:cxn ang="0">
                  <a:pos x="0" y="74"/>
                </a:cxn>
                <a:cxn ang="0">
                  <a:pos x="0" y="0"/>
                </a:cxn>
                <a:cxn ang="0">
                  <a:pos x="18" y="0"/>
                </a:cxn>
                <a:cxn ang="0">
                  <a:pos x="18" y="68"/>
                </a:cxn>
                <a:cxn ang="0">
                  <a:pos x="18" y="74"/>
                </a:cxn>
                <a:cxn ang="0">
                  <a:pos x="20" y="80"/>
                </a:cxn>
                <a:cxn ang="0">
                  <a:pos x="21" y="83"/>
                </a:cxn>
                <a:cxn ang="0">
                  <a:pos x="24" y="86"/>
                </a:cxn>
                <a:cxn ang="0">
                  <a:pos x="29" y="89"/>
                </a:cxn>
                <a:cxn ang="0">
                  <a:pos x="33" y="90"/>
                </a:cxn>
                <a:cxn ang="0">
                  <a:pos x="38" y="90"/>
                </a:cxn>
                <a:cxn ang="0">
                  <a:pos x="48" y="87"/>
                </a:cxn>
                <a:cxn ang="0">
                  <a:pos x="56" y="83"/>
                </a:cxn>
                <a:cxn ang="0">
                  <a:pos x="62" y="74"/>
                </a:cxn>
                <a:cxn ang="0">
                  <a:pos x="65" y="65"/>
                </a:cxn>
                <a:cxn ang="0">
                  <a:pos x="65" y="56"/>
                </a:cxn>
                <a:cxn ang="0">
                  <a:pos x="65" y="0"/>
                </a:cxn>
                <a:cxn ang="0">
                  <a:pos x="83" y="0"/>
                </a:cxn>
                <a:cxn ang="0">
                  <a:pos x="83" y="102"/>
                </a:cxn>
                <a:cxn ang="0">
                  <a:pos x="66" y="102"/>
                </a:cxn>
              </a:cxnLst>
              <a:rect l="0" t="0" r="r" b="b"/>
              <a:pathLst>
                <a:path w="83" h="105">
                  <a:moveTo>
                    <a:pt x="66" y="102"/>
                  </a:moveTo>
                  <a:lnTo>
                    <a:pt x="66" y="87"/>
                  </a:lnTo>
                  <a:lnTo>
                    <a:pt x="66" y="87"/>
                  </a:lnTo>
                  <a:lnTo>
                    <a:pt x="57" y="96"/>
                  </a:lnTo>
                  <a:lnTo>
                    <a:pt x="48" y="102"/>
                  </a:lnTo>
                  <a:lnTo>
                    <a:pt x="33" y="105"/>
                  </a:lnTo>
                  <a:lnTo>
                    <a:pt x="24" y="104"/>
                  </a:lnTo>
                  <a:lnTo>
                    <a:pt x="15" y="101"/>
                  </a:lnTo>
                  <a:lnTo>
                    <a:pt x="8" y="95"/>
                  </a:lnTo>
                  <a:lnTo>
                    <a:pt x="3" y="86"/>
                  </a:lnTo>
                  <a:lnTo>
                    <a:pt x="0" y="74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8"/>
                  </a:lnTo>
                  <a:lnTo>
                    <a:pt x="18" y="74"/>
                  </a:lnTo>
                  <a:lnTo>
                    <a:pt x="20" y="80"/>
                  </a:lnTo>
                  <a:lnTo>
                    <a:pt x="21" y="83"/>
                  </a:lnTo>
                  <a:lnTo>
                    <a:pt x="24" y="86"/>
                  </a:lnTo>
                  <a:lnTo>
                    <a:pt x="29" y="89"/>
                  </a:lnTo>
                  <a:lnTo>
                    <a:pt x="33" y="90"/>
                  </a:lnTo>
                  <a:lnTo>
                    <a:pt x="38" y="90"/>
                  </a:lnTo>
                  <a:lnTo>
                    <a:pt x="48" y="87"/>
                  </a:lnTo>
                  <a:lnTo>
                    <a:pt x="56" y="83"/>
                  </a:lnTo>
                  <a:lnTo>
                    <a:pt x="62" y="74"/>
                  </a:lnTo>
                  <a:lnTo>
                    <a:pt x="65" y="65"/>
                  </a:lnTo>
                  <a:lnTo>
                    <a:pt x="65" y="56"/>
                  </a:lnTo>
                  <a:lnTo>
                    <a:pt x="65" y="0"/>
                  </a:lnTo>
                  <a:lnTo>
                    <a:pt x="83" y="0"/>
                  </a:lnTo>
                  <a:lnTo>
                    <a:pt x="83" y="102"/>
                  </a:lnTo>
                  <a:lnTo>
                    <a:pt x="66" y="10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9" name="Freeform 92"/>
            <p:cNvSpPr>
              <a:spLocks noEditPoints="1"/>
            </p:cNvSpPr>
            <p:nvPr/>
          </p:nvSpPr>
          <p:spPr bwMode="auto">
            <a:xfrm>
              <a:off x="3704" y="1979"/>
              <a:ext cx="57" cy="95"/>
            </a:xfrm>
            <a:custGeom>
              <a:avLst/>
              <a:gdLst/>
              <a:ahLst/>
              <a:cxnLst>
                <a:cxn ang="0">
                  <a:pos x="18" y="45"/>
                </a:cxn>
                <a:cxn ang="0">
                  <a:pos x="24" y="26"/>
                </a:cxn>
                <a:cxn ang="0">
                  <a:pos x="45" y="15"/>
                </a:cxn>
                <a:cxn ang="0">
                  <a:pos x="66" y="26"/>
                </a:cxn>
                <a:cxn ang="0">
                  <a:pos x="72" y="48"/>
                </a:cxn>
                <a:cxn ang="0">
                  <a:pos x="70" y="72"/>
                </a:cxn>
                <a:cxn ang="0">
                  <a:pos x="60" y="89"/>
                </a:cxn>
                <a:cxn ang="0">
                  <a:pos x="45" y="93"/>
                </a:cxn>
                <a:cxn ang="0">
                  <a:pos x="24" y="81"/>
                </a:cxn>
                <a:cxn ang="0">
                  <a:pos x="18" y="54"/>
                </a:cxn>
                <a:cxn ang="0">
                  <a:pos x="73" y="3"/>
                </a:cxn>
                <a:cxn ang="0">
                  <a:pos x="69" y="14"/>
                </a:cxn>
                <a:cxn ang="0">
                  <a:pos x="54" y="3"/>
                </a:cxn>
                <a:cxn ang="0">
                  <a:pos x="27" y="3"/>
                </a:cxn>
                <a:cxn ang="0">
                  <a:pos x="7" y="21"/>
                </a:cxn>
                <a:cxn ang="0">
                  <a:pos x="0" y="51"/>
                </a:cxn>
                <a:cxn ang="0">
                  <a:pos x="4" y="77"/>
                </a:cxn>
                <a:cxn ang="0">
                  <a:pos x="18" y="98"/>
                </a:cxn>
                <a:cxn ang="0">
                  <a:pos x="45" y="108"/>
                </a:cxn>
                <a:cxn ang="0">
                  <a:pos x="66" y="101"/>
                </a:cxn>
                <a:cxn ang="0">
                  <a:pos x="72" y="98"/>
                </a:cxn>
                <a:cxn ang="0">
                  <a:pos x="70" y="113"/>
                </a:cxn>
                <a:cxn ang="0">
                  <a:pos x="63" y="126"/>
                </a:cxn>
                <a:cxn ang="0">
                  <a:pos x="43" y="134"/>
                </a:cxn>
                <a:cxn ang="0">
                  <a:pos x="37" y="132"/>
                </a:cxn>
                <a:cxn ang="0">
                  <a:pos x="31" y="131"/>
                </a:cxn>
                <a:cxn ang="0">
                  <a:pos x="24" y="126"/>
                </a:cxn>
                <a:cxn ang="0">
                  <a:pos x="19" y="117"/>
                </a:cxn>
                <a:cxn ang="0">
                  <a:pos x="7" y="131"/>
                </a:cxn>
                <a:cxn ang="0">
                  <a:pos x="24" y="144"/>
                </a:cxn>
                <a:cxn ang="0">
                  <a:pos x="42" y="147"/>
                </a:cxn>
                <a:cxn ang="0">
                  <a:pos x="72" y="140"/>
                </a:cxn>
                <a:cxn ang="0">
                  <a:pos x="85" y="123"/>
                </a:cxn>
                <a:cxn ang="0">
                  <a:pos x="88" y="104"/>
                </a:cxn>
                <a:cxn ang="0">
                  <a:pos x="88" y="3"/>
                </a:cxn>
              </a:cxnLst>
              <a:rect l="0" t="0" r="r" b="b"/>
              <a:pathLst>
                <a:path w="88" h="147">
                  <a:moveTo>
                    <a:pt x="18" y="54"/>
                  </a:moveTo>
                  <a:lnTo>
                    <a:pt x="18" y="45"/>
                  </a:lnTo>
                  <a:lnTo>
                    <a:pt x="19" y="35"/>
                  </a:lnTo>
                  <a:lnTo>
                    <a:pt x="24" y="26"/>
                  </a:lnTo>
                  <a:lnTo>
                    <a:pt x="33" y="18"/>
                  </a:lnTo>
                  <a:lnTo>
                    <a:pt x="45" y="15"/>
                  </a:lnTo>
                  <a:lnTo>
                    <a:pt x="57" y="18"/>
                  </a:lnTo>
                  <a:lnTo>
                    <a:pt x="66" y="26"/>
                  </a:lnTo>
                  <a:lnTo>
                    <a:pt x="70" y="36"/>
                  </a:lnTo>
                  <a:lnTo>
                    <a:pt x="72" y="48"/>
                  </a:lnTo>
                  <a:lnTo>
                    <a:pt x="72" y="59"/>
                  </a:lnTo>
                  <a:lnTo>
                    <a:pt x="70" y="72"/>
                  </a:lnTo>
                  <a:lnTo>
                    <a:pt x="66" y="83"/>
                  </a:lnTo>
                  <a:lnTo>
                    <a:pt x="60" y="89"/>
                  </a:lnTo>
                  <a:lnTo>
                    <a:pt x="52" y="92"/>
                  </a:lnTo>
                  <a:lnTo>
                    <a:pt x="45" y="93"/>
                  </a:lnTo>
                  <a:lnTo>
                    <a:pt x="33" y="90"/>
                  </a:lnTo>
                  <a:lnTo>
                    <a:pt x="24" y="81"/>
                  </a:lnTo>
                  <a:lnTo>
                    <a:pt x="19" y="69"/>
                  </a:lnTo>
                  <a:lnTo>
                    <a:pt x="18" y="54"/>
                  </a:lnTo>
                  <a:close/>
                  <a:moveTo>
                    <a:pt x="88" y="3"/>
                  </a:moveTo>
                  <a:lnTo>
                    <a:pt x="73" y="3"/>
                  </a:lnTo>
                  <a:lnTo>
                    <a:pt x="73" y="18"/>
                  </a:lnTo>
                  <a:lnTo>
                    <a:pt x="69" y="14"/>
                  </a:lnTo>
                  <a:lnTo>
                    <a:pt x="63" y="8"/>
                  </a:lnTo>
                  <a:lnTo>
                    <a:pt x="54" y="3"/>
                  </a:lnTo>
                  <a:lnTo>
                    <a:pt x="42" y="0"/>
                  </a:lnTo>
                  <a:lnTo>
                    <a:pt x="27" y="3"/>
                  </a:lnTo>
                  <a:lnTo>
                    <a:pt x="15" y="11"/>
                  </a:lnTo>
                  <a:lnTo>
                    <a:pt x="7" y="21"/>
                  </a:lnTo>
                  <a:lnTo>
                    <a:pt x="1" y="35"/>
                  </a:lnTo>
                  <a:lnTo>
                    <a:pt x="0" y="51"/>
                  </a:lnTo>
                  <a:lnTo>
                    <a:pt x="1" y="63"/>
                  </a:lnTo>
                  <a:lnTo>
                    <a:pt x="4" y="77"/>
                  </a:lnTo>
                  <a:lnTo>
                    <a:pt x="9" y="89"/>
                  </a:lnTo>
                  <a:lnTo>
                    <a:pt x="18" y="98"/>
                  </a:lnTo>
                  <a:lnTo>
                    <a:pt x="30" y="105"/>
                  </a:lnTo>
                  <a:lnTo>
                    <a:pt x="45" y="108"/>
                  </a:lnTo>
                  <a:lnTo>
                    <a:pt x="57" y="105"/>
                  </a:lnTo>
                  <a:lnTo>
                    <a:pt x="66" y="101"/>
                  </a:lnTo>
                  <a:lnTo>
                    <a:pt x="72" y="93"/>
                  </a:lnTo>
                  <a:lnTo>
                    <a:pt x="72" y="98"/>
                  </a:lnTo>
                  <a:lnTo>
                    <a:pt x="72" y="104"/>
                  </a:lnTo>
                  <a:lnTo>
                    <a:pt x="70" y="113"/>
                  </a:lnTo>
                  <a:lnTo>
                    <a:pt x="69" y="120"/>
                  </a:lnTo>
                  <a:lnTo>
                    <a:pt x="63" y="126"/>
                  </a:lnTo>
                  <a:lnTo>
                    <a:pt x="55" y="131"/>
                  </a:lnTo>
                  <a:lnTo>
                    <a:pt x="43" y="134"/>
                  </a:lnTo>
                  <a:lnTo>
                    <a:pt x="40" y="134"/>
                  </a:lnTo>
                  <a:lnTo>
                    <a:pt x="37" y="132"/>
                  </a:lnTo>
                  <a:lnTo>
                    <a:pt x="34" y="132"/>
                  </a:lnTo>
                  <a:lnTo>
                    <a:pt x="31" y="131"/>
                  </a:lnTo>
                  <a:lnTo>
                    <a:pt x="27" y="129"/>
                  </a:lnTo>
                  <a:lnTo>
                    <a:pt x="24" y="126"/>
                  </a:lnTo>
                  <a:lnTo>
                    <a:pt x="22" y="122"/>
                  </a:lnTo>
                  <a:lnTo>
                    <a:pt x="19" y="117"/>
                  </a:lnTo>
                  <a:lnTo>
                    <a:pt x="3" y="117"/>
                  </a:lnTo>
                  <a:lnTo>
                    <a:pt x="7" y="131"/>
                  </a:lnTo>
                  <a:lnTo>
                    <a:pt x="15" y="140"/>
                  </a:lnTo>
                  <a:lnTo>
                    <a:pt x="24" y="144"/>
                  </a:lnTo>
                  <a:lnTo>
                    <a:pt x="33" y="147"/>
                  </a:lnTo>
                  <a:lnTo>
                    <a:pt x="42" y="147"/>
                  </a:lnTo>
                  <a:lnTo>
                    <a:pt x="58" y="146"/>
                  </a:lnTo>
                  <a:lnTo>
                    <a:pt x="72" y="140"/>
                  </a:lnTo>
                  <a:lnTo>
                    <a:pt x="79" y="132"/>
                  </a:lnTo>
                  <a:lnTo>
                    <a:pt x="85" y="123"/>
                  </a:lnTo>
                  <a:lnTo>
                    <a:pt x="87" y="113"/>
                  </a:lnTo>
                  <a:lnTo>
                    <a:pt x="88" y="104"/>
                  </a:lnTo>
                  <a:lnTo>
                    <a:pt x="88" y="96"/>
                  </a:lnTo>
                  <a:lnTo>
                    <a:pt x="88" y="3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80" name="Freeform 93"/>
            <p:cNvSpPr>
              <a:spLocks noEditPoints="1"/>
            </p:cNvSpPr>
            <p:nvPr/>
          </p:nvSpPr>
          <p:spPr bwMode="auto">
            <a:xfrm>
              <a:off x="3773" y="1979"/>
              <a:ext cx="60" cy="70"/>
            </a:xfrm>
            <a:custGeom>
              <a:avLst/>
              <a:gdLst/>
              <a:ahLst/>
              <a:cxnLst>
                <a:cxn ang="0">
                  <a:pos x="18" y="47"/>
                </a:cxn>
                <a:cxn ang="0">
                  <a:pos x="22" y="32"/>
                </a:cxn>
                <a:cxn ang="0">
                  <a:pos x="33" y="20"/>
                </a:cxn>
                <a:cxn ang="0">
                  <a:pos x="46" y="15"/>
                </a:cxn>
                <a:cxn ang="0">
                  <a:pos x="60" y="18"/>
                </a:cxn>
                <a:cxn ang="0">
                  <a:pos x="69" y="26"/>
                </a:cxn>
                <a:cxn ang="0">
                  <a:pos x="73" y="35"/>
                </a:cxn>
                <a:cxn ang="0">
                  <a:pos x="75" y="47"/>
                </a:cxn>
                <a:cxn ang="0">
                  <a:pos x="18" y="47"/>
                </a:cxn>
                <a:cxn ang="0">
                  <a:pos x="73" y="72"/>
                </a:cxn>
                <a:cxn ang="0">
                  <a:pos x="72" y="80"/>
                </a:cxn>
                <a:cxn ang="0">
                  <a:pos x="67" y="86"/>
                </a:cxn>
                <a:cxn ang="0">
                  <a:pos x="58" y="90"/>
                </a:cxn>
                <a:cxn ang="0">
                  <a:pos x="48" y="93"/>
                </a:cxn>
                <a:cxn ang="0">
                  <a:pos x="36" y="90"/>
                </a:cxn>
                <a:cxn ang="0">
                  <a:pos x="25" y="84"/>
                </a:cxn>
                <a:cxn ang="0">
                  <a:pos x="21" y="74"/>
                </a:cxn>
                <a:cxn ang="0">
                  <a:pos x="18" y="60"/>
                </a:cxn>
                <a:cxn ang="0">
                  <a:pos x="93" y="60"/>
                </a:cxn>
                <a:cxn ang="0">
                  <a:pos x="91" y="39"/>
                </a:cxn>
                <a:cxn ang="0">
                  <a:pos x="85" y="23"/>
                </a:cxn>
                <a:cxn ang="0">
                  <a:pos x="76" y="11"/>
                </a:cxn>
                <a:cxn ang="0">
                  <a:pos x="64" y="3"/>
                </a:cxn>
                <a:cxn ang="0">
                  <a:pos x="49" y="0"/>
                </a:cxn>
                <a:cxn ang="0">
                  <a:pos x="31" y="3"/>
                </a:cxn>
                <a:cxn ang="0">
                  <a:pos x="18" y="11"/>
                </a:cxn>
                <a:cxn ang="0">
                  <a:pos x="7" y="24"/>
                </a:cxn>
                <a:cxn ang="0">
                  <a:pos x="3" y="39"/>
                </a:cxn>
                <a:cxn ang="0">
                  <a:pos x="0" y="57"/>
                </a:cxn>
                <a:cxn ang="0">
                  <a:pos x="3" y="74"/>
                </a:cxn>
                <a:cxn ang="0">
                  <a:pos x="7" y="87"/>
                </a:cxn>
                <a:cxn ang="0">
                  <a:pos x="18" y="98"/>
                </a:cxn>
                <a:cxn ang="0">
                  <a:pos x="30" y="105"/>
                </a:cxn>
                <a:cxn ang="0">
                  <a:pos x="46" y="108"/>
                </a:cxn>
                <a:cxn ang="0">
                  <a:pos x="58" y="107"/>
                </a:cxn>
                <a:cxn ang="0">
                  <a:pos x="67" y="104"/>
                </a:cxn>
                <a:cxn ang="0">
                  <a:pos x="73" y="101"/>
                </a:cxn>
                <a:cxn ang="0">
                  <a:pos x="84" y="90"/>
                </a:cxn>
                <a:cxn ang="0">
                  <a:pos x="88" y="80"/>
                </a:cxn>
                <a:cxn ang="0">
                  <a:pos x="91" y="72"/>
                </a:cxn>
                <a:cxn ang="0">
                  <a:pos x="73" y="72"/>
                </a:cxn>
              </a:cxnLst>
              <a:rect l="0" t="0" r="r" b="b"/>
              <a:pathLst>
                <a:path w="93" h="108">
                  <a:moveTo>
                    <a:pt x="18" y="47"/>
                  </a:moveTo>
                  <a:lnTo>
                    <a:pt x="22" y="32"/>
                  </a:lnTo>
                  <a:lnTo>
                    <a:pt x="33" y="20"/>
                  </a:lnTo>
                  <a:lnTo>
                    <a:pt x="46" y="15"/>
                  </a:lnTo>
                  <a:lnTo>
                    <a:pt x="60" y="18"/>
                  </a:lnTo>
                  <a:lnTo>
                    <a:pt x="69" y="26"/>
                  </a:lnTo>
                  <a:lnTo>
                    <a:pt x="73" y="35"/>
                  </a:lnTo>
                  <a:lnTo>
                    <a:pt x="75" y="47"/>
                  </a:lnTo>
                  <a:lnTo>
                    <a:pt x="18" y="47"/>
                  </a:lnTo>
                  <a:close/>
                  <a:moveTo>
                    <a:pt x="73" y="72"/>
                  </a:moveTo>
                  <a:lnTo>
                    <a:pt x="72" y="80"/>
                  </a:lnTo>
                  <a:lnTo>
                    <a:pt x="67" y="86"/>
                  </a:lnTo>
                  <a:lnTo>
                    <a:pt x="58" y="90"/>
                  </a:lnTo>
                  <a:lnTo>
                    <a:pt x="48" y="93"/>
                  </a:lnTo>
                  <a:lnTo>
                    <a:pt x="36" y="90"/>
                  </a:lnTo>
                  <a:lnTo>
                    <a:pt x="25" y="84"/>
                  </a:lnTo>
                  <a:lnTo>
                    <a:pt x="21" y="74"/>
                  </a:lnTo>
                  <a:lnTo>
                    <a:pt x="18" y="60"/>
                  </a:lnTo>
                  <a:lnTo>
                    <a:pt x="93" y="60"/>
                  </a:lnTo>
                  <a:lnTo>
                    <a:pt x="91" y="39"/>
                  </a:lnTo>
                  <a:lnTo>
                    <a:pt x="85" y="23"/>
                  </a:lnTo>
                  <a:lnTo>
                    <a:pt x="76" y="11"/>
                  </a:lnTo>
                  <a:lnTo>
                    <a:pt x="64" y="3"/>
                  </a:lnTo>
                  <a:lnTo>
                    <a:pt x="49" y="0"/>
                  </a:lnTo>
                  <a:lnTo>
                    <a:pt x="31" y="3"/>
                  </a:lnTo>
                  <a:lnTo>
                    <a:pt x="18" y="11"/>
                  </a:lnTo>
                  <a:lnTo>
                    <a:pt x="7" y="24"/>
                  </a:lnTo>
                  <a:lnTo>
                    <a:pt x="3" y="39"/>
                  </a:lnTo>
                  <a:lnTo>
                    <a:pt x="0" y="57"/>
                  </a:lnTo>
                  <a:lnTo>
                    <a:pt x="3" y="74"/>
                  </a:lnTo>
                  <a:lnTo>
                    <a:pt x="7" y="87"/>
                  </a:lnTo>
                  <a:lnTo>
                    <a:pt x="18" y="98"/>
                  </a:lnTo>
                  <a:lnTo>
                    <a:pt x="30" y="105"/>
                  </a:lnTo>
                  <a:lnTo>
                    <a:pt x="46" y="108"/>
                  </a:lnTo>
                  <a:lnTo>
                    <a:pt x="58" y="107"/>
                  </a:lnTo>
                  <a:lnTo>
                    <a:pt x="67" y="104"/>
                  </a:lnTo>
                  <a:lnTo>
                    <a:pt x="73" y="101"/>
                  </a:lnTo>
                  <a:lnTo>
                    <a:pt x="84" y="90"/>
                  </a:lnTo>
                  <a:lnTo>
                    <a:pt x="88" y="80"/>
                  </a:lnTo>
                  <a:lnTo>
                    <a:pt x="91" y="72"/>
                  </a:lnTo>
                  <a:lnTo>
                    <a:pt x="73" y="72"/>
                  </a:lnTo>
                  <a:close/>
                </a:path>
              </a:pathLst>
            </a:custGeom>
            <a:solidFill>
              <a:srgbClr val="FFFFFF"/>
            </a:solidFill>
            <a:ln w="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41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noProof="0" smtClean="0"/>
              <a:t>Click to edit Master subtitle style</a:t>
            </a:r>
            <a:endParaRPr lang="en-GB" noProof="0" dirty="0"/>
          </a:p>
        </p:txBody>
      </p:sp>
      <p:sp>
        <p:nvSpPr>
          <p:cNvPr id="81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2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3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D6C2E-2BCA-42F8-8866-4098B40B13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5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36551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GB" noProof="0" dirty="0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C6478-591A-4C6E-97CF-8DA96A6D665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5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37575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DFE61-353A-460D-BED7-AEA2607B625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6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7" name="Object 1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38599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2338"/>
            <a:ext cx="3960813" cy="39163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0413" y="2192338"/>
            <a:ext cx="3962400" cy="39163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4"/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5"/>
          <p:cNvSpPr>
            <a:spLocks noGrp="1" noChangeArrowheads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Rectangle 6"/>
          <p:cNvSpPr>
            <a:spLocks noGrp="1" noChangeArrowheads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80C79-3BBE-4A7D-B6D0-18DC77DC815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8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9" name="Object 1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39623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42926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6054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17817"/>
            <a:ext cx="4040188" cy="296863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86054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817817"/>
            <a:ext cx="4041775" cy="296863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10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4"/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Rectangle 5"/>
          <p:cNvSpPr>
            <a:spLocks noGrp="1" noChangeArrowheads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" name="Rectangle 6"/>
          <p:cNvSpPr>
            <a:spLocks noGrp="1" noChangeArrowheads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68120-44EB-4A6C-923D-7CDADC5104E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4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40647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26093-C630-4650-A363-91BF02E77BE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3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41671" name="Drawing" r:id="rId3" imgW="5025995" imgH="571500" progId="">
              <p:embed/>
            </p:oleObj>
          </a:graphicData>
        </a:graphic>
      </p:graphicFrame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072D3-39C4-421C-A8C6-337C089020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6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42695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23196-4F4D-49B7-9C9A-DCB9AD6627D5}" type="slidenum">
              <a:rPr lang="fr-CH"/>
              <a:pPr>
                <a:defRPr/>
              </a:pPr>
              <a:t>‹#›</a:t>
            </a:fld>
            <a:endParaRPr lang="fr-CH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6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43719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D3CE7-0646-49BD-A3D2-23A925685757}" type="slidenum">
              <a:rPr lang="fr-CH"/>
              <a:pPr>
                <a:defRPr/>
              </a:pPr>
              <a:t>‹#›</a:t>
            </a:fld>
            <a:endParaRPr lang="fr-CH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5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44743" name="Drawing" r:id="rId3" imgW="5025995" imgH="571500" progId="">
              <p:embed/>
            </p:oleObj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FE38D-FDC3-4D44-8169-BF9D60AD8617}" type="slidenum">
              <a:rPr lang="fr-CH"/>
              <a:pPr>
                <a:defRPr/>
              </a:pPr>
              <a:t>‹#›</a:t>
            </a:fld>
            <a:endParaRPr lang="fr-CH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5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245767" name="Drawing" r:id="rId3" imgW="5025995" imgH="571500" progId="">
              <p:embed/>
            </p:oleObj>
          </a:graphicData>
        </a:graphic>
      </p:graphicFrame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19888" y="866775"/>
            <a:ext cx="2085975" cy="52419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866775"/>
            <a:ext cx="6110288" cy="52419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H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A283C-AB5A-4603-A408-353AC7E3866A}" type="slidenum">
              <a:rPr lang="fr-CH"/>
              <a:pPr>
                <a:defRPr/>
              </a:pPr>
              <a:t>‹#›</a:t>
            </a:fld>
            <a:endParaRPr lang="fr-CH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oleObject" Target="../embeddings/oleObject1.bin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65213" y="866775"/>
            <a:ext cx="7740650" cy="98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192338"/>
            <a:ext cx="8075613" cy="391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CC994FA-8C1F-4FCA-98E5-FAE6B5385F6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784225"/>
          </a:xfrm>
          <a:prstGeom prst="rect">
            <a:avLst/>
          </a:prstGeom>
          <a:solidFill>
            <a:srgbClr val="E00034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79352" tIns="39676" rIns="79352" bIns="39676" anchor="ctr"/>
          <a:lstStyle/>
          <a:p>
            <a:pPr algn="ctr" defTabSz="793750">
              <a:defRPr/>
            </a:pPr>
            <a:endParaRPr lang="fr-CH" sz="3100"/>
          </a:p>
        </p:txBody>
      </p:sp>
      <p:sp>
        <p:nvSpPr>
          <p:cNvPr id="1033" name="Line 9"/>
          <p:cNvSpPr>
            <a:spLocks noChangeShapeType="1"/>
          </p:cNvSpPr>
          <p:nvPr/>
        </p:nvSpPr>
        <p:spPr bwMode="auto">
          <a:xfrm>
            <a:off x="1187450" y="1628775"/>
            <a:ext cx="7956550" cy="0"/>
          </a:xfrm>
          <a:prstGeom prst="line">
            <a:avLst/>
          </a:prstGeom>
          <a:noFill/>
          <a:ln w="28575">
            <a:solidFill>
              <a:srgbClr val="E00034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484188" y="130175"/>
          <a:ext cx="4340225" cy="490538"/>
        </p:xfrm>
        <a:graphic>
          <a:graphicData uri="http://schemas.openxmlformats.org/presentationml/2006/ole">
            <p:oleObj spid="_x0000_s1032" name="Drawing" r:id="rId14" imgW="5025995" imgH="571500" progId="">
              <p:embed/>
            </p:oleObj>
          </a:graphicData>
        </a:graphic>
      </p:graphicFrame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1077913" indent="-392113" algn="l" rtl="0" eaLnBrk="0" fontAlgn="base" hangingPunct="0">
        <a:spcBef>
          <a:spcPct val="20000"/>
        </a:spcBef>
        <a:spcAft>
          <a:spcPct val="0"/>
        </a:spcAft>
        <a:buClr>
          <a:srgbClr val="FF0000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1614488" indent="-488950" algn="l" rtl="0" eaLnBrk="0" fontAlgn="base" hangingPunct="0">
        <a:spcBef>
          <a:spcPct val="20000"/>
        </a:spcBef>
        <a:spcAft>
          <a:spcPct val="0"/>
        </a:spcAft>
        <a:buClr>
          <a:srgbClr val="FF0000"/>
        </a:buClr>
        <a:buSzPct val="95000"/>
        <a:buFont typeface="Wingdings" pitchFamily="2" charset="2"/>
        <a:buChar char="Ø"/>
        <a:defRPr sz="2800">
          <a:solidFill>
            <a:schemeClr val="tx1"/>
          </a:solidFill>
          <a:latin typeface="+mn-lt"/>
          <a:cs typeface="+mn-cs"/>
        </a:defRPr>
      </a:lvl2pPr>
      <a:lvl3pPr marL="2154238" indent="-522288" algn="l" rtl="0" eaLnBrk="0" fontAlgn="base" hangingPunct="0">
        <a:spcBef>
          <a:spcPct val="20000"/>
        </a:spcBef>
        <a:spcAft>
          <a:spcPct val="0"/>
        </a:spcAft>
        <a:buClr>
          <a:srgbClr val="FF0000"/>
        </a:buClr>
        <a:buFont typeface="Wingdings" pitchFamily="2" charset="2"/>
        <a:buChar char="ü"/>
        <a:defRPr sz="1400">
          <a:solidFill>
            <a:schemeClr val="tx1"/>
          </a:solidFill>
          <a:latin typeface="+mn-lt"/>
          <a:cs typeface="+mn-cs"/>
        </a:defRPr>
      </a:lvl3pPr>
      <a:lvl4pPr marL="2593975" indent="-407988" algn="l" rtl="0" eaLnBrk="0" fontAlgn="base" hangingPunct="0">
        <a:spcBef>
          <a:spcPct val="20000"/>
        </a:spcBef>
        <a:spcAft>
          <a:spcPct val="0"/>
        </a:spcAft>
        <a:buClr>
          <a:srgbClr val="FF0000"/>
        </a:buClr>
        <a:buFont typeface="Arial" charset="0"/>
        <a:buChar char="–"/>
        <a:defRPr sz="1400">
          <a:solidFill>
            <a:schemeClr val="tx1"/>
          </a:solidFill>
          <a:latin typeface="+mn-lt"/>
          <a:cs typeface="+mn-cs"/>
        </a:defRPr>
      </a:lvl4pPr>
      <a:lvl5pPr marL="2890838" indent="-295275" algn="l" rtl="0" eaLnBrk="0" fontAlgn="base" hangingPunct="0">
        <a:spcBef>
          <a:spcPct val="20000"/>
        </a:spcBef>
        <a:spcAft>
          <a:spcPct val="0"/>
        </a:spcAft>
        <a:buClr>
          <a:srgbClr val="FF0000"/>
        </a:buClr>
        <a:buFont typeface="Arial" charset="0"/>
        <a:buChar char="»"/>
        <a:defRPr sz="1400">
          <a:solidFill>
            <a:schemeClr val="tx1"/>
          </a:solidFill>
          <a:latin typeface="+mn-lt"/>
          <a:cs typeface="+mn-cs"/>
        </a:defRPr>
      </a:lvl5pPr>
      <a:lvl6pPr marL="3348038" indent="-295275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Arial" charset="0"/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3805238" indent="-295275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Arial" charset="0"/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4262438" indent="-295275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Arial" charset="0"/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4719638" indent="-295275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Arial" charset="0"/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eltercluster.org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heltercluster.org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3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fr-CH" smtClean="0"/>
              <a:t>IFRC SCT Approach</a:t>
            </a:r>
          </a:p>
        </p:txBody>
      </p:sp>
      <p:sp>
        <p:nvSpPr>
          <p:cNvPr id="166914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1042988" y="2192338"/>
            <a:ext cx="7777162" cy="3916362"/>
          </a:xfrm>
        </p:spPr>
        <p:txBody>
          <a:bodyPr/>
          <a:lstStyle/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smtClean="0"/>
              <a:t>Structure of the SCT: </a:t>
            </a:r>
            <a:r>
              <a:rPr lang="fr-CH" dirty="0" err="1" smtClean="0"/>
              <a:t>roles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Deployment</a:t>
            </a:r>
            <a:r>
              <a:rPr lang="fr-CH" dirty="0" smtClean="0"/>
              <a:t> of the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the « </a:t>
            </a:r>
            <a:r>
              <a:rPr lang="fr-CH" dirty="0" err="1" smtClean="0"/>
              <a:t>operational</a:t>
            </a:r>
            <a:r>
              <a:rPr lang="fr-CH" dirty="0" smtClean="0"/>
              <a:t> </a:t>
            </a:r>
            <a:r>
              <a:rPr lang="fr-CH" dirty="0" err="1" smtClean="0"/>
              <a:t>costs</a:t>
            </a:r>
            <a:r>
              <a:rPr lang="fr-CH" dirty="0" smtClean="0"/>
              <a:t> » of coordination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err="1" smtClean="0"/>
              <a:t>Available</a:t>
            </a:r>
            <a:r>
              <a:rPr lang="fr-CH" dirty="0" smtClean="0"/>
              <a:t> Tools &amp; Equipment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smtClean="0"/>
              <a:t>Scope of the SCT, </a:t>
            </a:r>
            <a:r>
              <a:rPr lang="fr-CH" dirty="0" err="1" smtClean="0"/>
              <a:t>Resident</a:t>
            </a:r>
            <a:r>
              <a:rPr lang="fr-CH" dirty="0" smtClean="0"/>
              <a:t> </a:t>
            </a:r>
            <a:r>
              <a:rPr lang="fr-CH" dirty="0" err="1" smtClean="0"/>
              <a:t>Coordinators</a:t>
            </a:r>
            <a:r>
              <a:rPr lang="fr-CH" dirty="0" smtClean="0"/>
              <a:t>, </a:t>
            </a:r>
            <a:r>
              <a:rPr lang="fr-CH" dirty="0" err="1" smtClean="0"/>
              <a:t>Handovers</a:t>
            </a:r>
            <a:endParaRPr lang="fr-CH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1.1 Key roles of the SCT</a:t>
            </a:r>
          </a:p>
        </p:txBody>
      </p:sp>
      <p:sp>
        <p:nvSpPr>
          <p:cNvPr id="168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b="1" u="sng" dirty="0" smtClean="0"/>
              <a:t>Coordinator</a:t>
            </a:r>
            <a:r>
              <a:rPr lang="en-GB" sz="2400" u="sng" dirty="0" smtClean="0"/>
              <a:t>: </a:t>
            </a:r>
          </a:p>
          <a:p>
            <a:pPr lvl="1" eaLnBrk="1" hangingPunct="1"/>
            <a:r>
              <a:rPr lang="en-GB" sz="2000" dirty="0" smtClean="0"/>
              <a:t>From Red Cross Red Crescent</a:t>
            </a:r>
          </a:p>
          <a:p>
            <a:pPr lvl="1" eaLnBrk="1" hangingPunct="1"/>
            <a:r>
              <a:rPr lang="en-GB" sz="2000" dirty="0" smtClean="0"/>
              <a:t>Team leader. Responsible for: overall coordination, team management</a:t>
            </a:r>
          </a:p>
          <a:p>
            <a:pPr eaLnBrk="1" hangingPunct="1"/>
            <a:r>
              <a:rPr lang="en-GB" sz="2400" b="1" u="sng" dirty="0" smtClean="0"/>
              <a:t>Information Manager</a:t>
            </a:r>
          </a:p>
          <a:p>
            <a:pPr eaLnBrk="1" hangingPunct="1"/>
            <a:endParaRPr lang="en-GB" sz="2400" b="1" u="sng" dirty="0" smtClean="0"/>
          </a:p>
          <a:p>
            <a:pPr eaLnBrk="1" hangingPunct="1"/>
            <a:r>
              <a:rPr lang="en-GB" sz="2400" b="1" u="sng" dirty="0" smtClean="0"/>
              <a:t>Technical Coordinator</a:t>
            </a:r>
          </a:p>
          <a:p>
            <a:pPr lvl="1" eaLnBrk="1" hangingPunct="1"/>
            <a:r>
              <a:rPr lang="en-GB" sz="2000" dirty="0" smtClean="0"/>
              <a:t>From cluster partners (CARE, OXFAM…)</a:t>
            </a:r>
          </a:p>
          <a:p>
            <a:pPr lvl="1" eaLnBrk="1" hangingPunct="1"/>
            <a:r>
              <a:rPr lang="en-GB" sz="2000" dirty="0" smtClean="0"/>
              <a:t>Familiar with local context</a:t>
            </a:r>
          </a:p>
          <a:p>
            <a:pPr eaLnBrk="1" hangingPunct="1"/>
            <a:r>
              <a:rPr lang="en-GB" sz="2400" b="1" u="sng" dirty="0" smtClean="0"/>
              <a:t>Recovery Advisor</a:t>
            </a:r>
          </a:p>
          <a:p>
            <a:pPr lvl="1" eaLnBrk="1" hangingPunct="1"/>
            <a:r>
              <a:rPr lang="en-GB" sz="2000" dirty="0" smtClean="0"/>
              <a:t>From cluster partners (UNHABITAT, CARE…)</a:t>
            </a:r>
          </a:p>
          <a:p>
            <a:pPr lvl="1" eaLnBrk="1" hangingPunct="1"/>
            <a:endParaRPr lang="en-GB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1.2 Other roles</a:t>
            </a:r>
          </a:p>
        </p:txBody>
      </p:sp>
      <p:sp>
        <p:nvSpPr>
          <p:cNvPr id="171010" name="Content Placeholder 2"/>
          <p:cNvSpPr>
            <a:spLocks noGrp="1"/>
          </p:cNvSpPr>
          <p:nvPr>
            <p:ph idx="1"/>
          </p:nvPr>
        </p:nvSpPr>
        <p:spPr>
          <a:xfrm>
            <a:off x="428625" y="1785938"/>
            <a:ext cx="8075613" cy="3916362"/>
          </a:xfrm>
        </p:spPr>
        <p:txBody>
          <a:bodyPr/>
          <a:lstStyle/>
          <a:p>
            <a:pPr eaLnBrk="1" hangingPunct="1"/>
            <a:r>
              <a:rPr lang="en-GB" sz="2400" b="1" dirty="0" smtClean="0"/>
              <a:t>Hub Coordinator</a:t>
            </a:r>
            <a:r>
              <a:rPr lang="en-GB" sz="2400" dirty="0" smtClean="0"/>
              <a:t>: </a:t>
            </a:r>
          </a:p>
          <a:p>
            <a:pPr lvl="1" eaLnBrk="1" hangingPunct="1"/>
            <a:r>
              <a:rPr lang="en-GB" sz="2000" dirty="0" smtClean="0"/>
              <a:t>Relation with hubs</a:t>
            </a:r>
          </a:p>
          <a:p>
            <a:pPr eaLnBrk="1" hangingPunct="1"/>
            <a:r>
              <a:rPr lang="en-GB" sz="2400" b="1" dirty="0" smtClean="0"/>
              <a:t>Environmental Advisor</a:t>
            </a:r>
          </a:p>
          <a:p>
            <a:pPr lvl="1" eaLnBrk="1" hangingPunct="1"/>
            <a:r>
              <a:rPr lang="en-GB" sz="2000" dirty="0" smtClean="0"/>
              <a:t>From cluster partners (</a:t>
            </a:r>
            <a:r>
              <a:rPr lang="en-GB" sz="2000" dirty="0" err="1" smtClean="0"/>
              <a:t>ProAct</a:t>
            </a:r>
            <a:r>
              <a:rPr lang="en-GB" sz="2000" dirty="0" smtClean="0"/>
              <a:t>, WWF…)</a:t>
            </a:r>
          </a:p>
          <a:p>
            <a:pPr lvl="1" eaLnBrk="1" hangingPunct="1"/>
            <a:r>
              <a:rPr lang="en-GB" sz="2000" dirty="0" smtClean="0"/>
              <a:t>Already 2 trainings have taken place</a:t>
            </a:r>
            <a:endParaRPr lang="en-GB" sz="2000" b="1" dirty="0" smtClean="0"/>
          </a:p>
          <a:p>
            <a:pPr eaLnBrk="1" hangingPunct="1"/>
            <a:r>
              <a:rPr lang="en-GB" sz="2400" b="1" dirty="0" smtClean="0"/>
              <a:t>Mapping Advisor</a:t>
            </a:r>
          </a:p>
          <a:p>
            <a:pPr lvl="1" eaLnBrk="1" hangingPunct="1"/>
            <a:r>
              <a:rPr lang="en-GB" sz="2000" dirty="0" smtClean="0"/>
              <a:t>From cluster partners (</a:t>
            </a:r>
            <a:r>
              <a:rPr lang="en-GB" sz="2000" dirty="0" err="1" smtClean="0"/>
              <a:t>CartONG</a:t>
            </a:r>
            <a:r>
              <a:rPr lang="en-GB" sz="2000" dirty="0" smtClean="0"/>
              <a:t>, ….)</a:t>
            </a:r>
          </a:p>
          <a:p>
            <a:pPr lvl="1" eaLnBrk="1" hangingPunct="1"/>
            <a:r>
              <a:rPr lang="en-GB" sz="2000" dirty="0" smtClean="0"/>
              <a:t>GIS, mapping skills</a:t>
            </a:r>
            <a:endParaRPr lang="en-GB" sz="2400" dirty="0" smtClean="0"/>
          </a:p>
          <a:p>
            <a:pPr eaLnBrk="1" hangingPunct="1"/>
            <a:r>
              <a:rPr lang="en-GB" sz="2400" b="1" dirty="0"/>
              <a:t>Liaison Officer</a:t>
            </a:r>
            <a:r>
              <a:rPr lang="en-GB" sz="2400" dirty="0"/>
              <a:t>: </a:t>
            </a:r>
          </a:p>
          <a:p>
            <a:pPr lvl="1" eaLnBrk="1" hangingPunct="1"/>
            <a:r>
              <a:rPr lang="en-GB" sz="2000" dirty="0"/>
              <a:t>From Red Cross Red Crescent National Society</a:t>
            </a:r>
          </a:p>
          <a:p>
            <a:pPr lvl="1" eaLnBrk="1" hangingPunct="1"/>
            <a:r>
              <a:rPr lang="en-GB" sz="2000" dirty="0"/>
              <a:t>Link with local resources (NS, Government)</a:t>
            </a:r>
          </a:p>
          <a:p>
            <a:pPr lvl="1" eaLnBrk="1" hangingPunct="1"/>
            <a:r>
              <a:rPr lang="en-GB" sz="2000" dirty="0"/>
              <a:t>Link with Contingency Planning</a:t>
            </a:r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s-ES" smtClean="0"/>
              <a:t>1.2 Other roles</a:t>
            </a:r>
          </a:p>
        </p:txBody>
      </p:sp>
      <p:sp>
        <p:nvSpPr>
          <p:cNvPr id="1730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s-ES" smtClean="0"/>
              <a:t>Comunity liaison, Government liaison, Private sector liaison</a:t>
            </a:r>
          </a:p>
          <a:p>
            <a:pPr eaLnBrk="1" hangingPunct="1"/>
            <a:r>
              <a:rPr lang="es-ES" smtClean="0"/>
              <a:t>Media and Comms Advisor</a:t>
            </a:r>
          </a:p>
          <a:p>
            <a:pPr eaLnBrk="1" hangingPunct="1"/>
            <a:r>
              <a:rPr lang="es-ES" smtClean="0"/>
              <a:t>Admin/Finance/HR: operational expenses</a:t>
            </a:r>
          </a:p>
          <a:p>
            <a:pPr eaLnBrk="1" hangingPunct="1"/>
            <a:r>
              <a:rPr lang="es-ES" smtClean="0"/>
              <a:t>Logistics Advisor</a:t>
            </a:r>
          </a:p>
          <a:p>
            <a:pPr eaLnBrk="1" hangingPunct="1"/>
            <a:r>
              <a:rPr lang="es-ES" smtClean="0"/>
              <a:t>Ops specific technical advisors: Debris advisor, Urban Settlement Advisor, Housing Land and Property Rights Advisor...</a:t>
            </a:r>
          </a:p>
          <a:p>
            <a:pPr eaLnBrk="1" hangingPunct="1"/>
            <a:r>
              <a:rPr lang="es-ES" smtClean="0"/>
              <a:t>Other roles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H" dirty="0" smtClean="0"/>
              <a:t>1.2 New </a:t>
            </a:r>
            <a:r>
              <a:rPr lang="fr-CH" dirty="0" err="1" smtClean="0"/>
              <a:t>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b="1" dirty="0" smtClean="0"/>
              <a:t>Age Advisor</a:t>
            </a:r>
            <a:r>
              <a:rPr lang="en-GB" sz="2400" dirty="0" smtClean="0"/>
              <a:t>: </a:t>
            </a:r>
            <a:endParaRPr lang="en-GB" sz="2400" dirty="0"/>
          </a:p>
          <a:p>
            <a:pPr lvl="1" eaLnBrk="1" hangingPunct="1"/>
            <a:r>
              <a:rPr lang="fr-CH" sz="2000" dirty="0" err="1" smtClean="0"/>
              <a:t>Seconded</a:t>
            </a:r>
            <a:r>
              <a:rPr lang="fr-CH" sz="2000" dirty="0" smtClean="0"/>
              <a:t> by </a:t>
            </a:r>
            <a:r>
              <a:rPr lang="fr-CH" sz="2000" dirty="0" err="1" smtClean="0"/>
              <a:t>HelpAge</a:t>
            </a:r>
            <a:endParaRPr lang="fr-CH" sz="2000" dirty="0" smtClean="0"/>
          </a:p>
          <a:p>
            <a:pPr lvl="1" eaLnBrk="1" hangingPunct="1"/>
            <a:r>
              <a:rPr lang="fr-CH" sz="2000" dirty="0" err="1" smtClean="0"/>
              <a:t>Provide</a:t>
            </a:r>
            <a:r>
              <a:rPr lang="fr-CH" sz="2000" dirty="0" smtClean="0"/>
              <a:t> guidance on how to </a:t>
            </a:r>
            <a:r>
              <a:rPr lang="fr-CH" sz="2000" dirty="0" err="1" smtClean="0"/>
              <a:t>include</a:t>
            </a:r>
            <a:r>
              <a:rPr lang="fr-CH" sz="2000" dirty="0" smtClean="0"/>
              <a:t> </a:t>
            </a:r>
            <a:r>
              <a:rPr lang="fr-CH" sz="2000" dirty="0" err="1" smtClean="0"/>
              <a:t>age</a:t>
            </a:r>
            <a:r>
              <a:rPr lang="fr-CH" sz="2000" dirty="0" smtClean="0"/>
              <a:t> in </a:t>
            </a:r>
            <a:r>
              <a:rPr lang="fr-CH" sz="2000" dirty="0" err="1" smtClean="0"/>
              <a:t>shelter</a:t>
            </a:r>
            <a:r>
              <a:rPr lang="fr-CH" sz="2000" dirty="0" smtClean="0"/>
              <a:t>.</a:t>
            </a:r>
            <a:endParaRPr lang="en-GB" sz="2000" dirty="0"/>
          </a:p>
          <a:p>
            <a:pPr eaLnBrk="1" hangingPunct="1"/>
            <a:r>
              <a:rPr lang="fr-CH" sz="2400" b="1" dirty="0" err="1" smtClean="0"/>
              <a:t>Accountability</a:t>
            </a:r>
            <a:r>
              <a:rPr lang="fr-CH" sz="2400" b="1" dirty="0" smtClean="0"/>
              <a:t> </a:t>
            </a:r>
            <a:r>
              <a:rPr lang="fr-CH" sz="2400" b="1" dirty="0" err="1" smtClean="0"/>
              <a:t>Advisor</a:t>
            </a:r>
            <a:endParaRPr lang="en-GB" sz="2400" b="1" dirty="0"/>
          </a:p>
          <a:p>
            <a:pPr lvl="1" eaLnBrk="1" hangingPunct="1"/>
            <a:r>
              <a:rPr lang="en-GB" sz="2000" dirty="0" smtClean="0"/>
              <a:t>Seconded by CARE</a:t>
            </a:r>
            <a:endParaRPr lang="en-GB" sz="2000" dirty="0"/>
          </a:p>
          <a:p>
            <a:pPr lvl="1" eaLnBrk="1" hangingPunct="1"/>
            <a:r>
              <a:rPr lang="fr-CH" sz="2000" dirty="0" err="1" smtClean="0"/>
              <a:t>Increase</a:t>
            </a:r>
            <a:r>
              <a:rPr lang="fr-CH" sz="2000" dirty="0" smtClean="0"/>
              <a:t> </a:t>
            </a:r>
            <a:r>
              <a:rPr lang="fr-CH" sz="2000" dirty="0" err="1" smtClean="0"/>
              <a:t>accountability</a:t>
            </a:r>
            <a:r>
              <a:rPr lang="fr-CH" sz="2000" dirty="0" smtClean="0"/>
              <a:t> of the cluster</a:t>
            </a:r>
            <a:endParaRPr lang="en-GB" sz="2000" b="1" dirty="0"/>
          </a:p>
          <a:p>
            <a:pPr eaLnBrk="1" hangingPunct="1"/>
            <a:r>
              <a:rPr lang="fr-CH" sz="2400" b="1" dirty="0" err="1" smtClean="0"/>
              <a:t>Assessment</a:t>
            </a:r>
            <a:r>
              <a:rPr lang="fr-CH" sz="2400" b="1" dirty="0" smtClean="0"/>
              <a:t> </a:t>
            </a:r>
            <a:r>
              <a:rPr lang="fr-CH" sz="2400" b="1" dirty="0" err="1" smtClean="0"/>
              <a:t>Advisor</a:t>
            </a:r>
            <a:r>
              <a:rPr lang="fr-CH" sz="2400" b="1" dirty="0" smtClean="0"/>
              <a:t> + </a:t>
            </a:r>
            <a:r>
              <a:rPr lang="fr-CH" sz="2400" b="1" dirty="0" err="1" smtClean="0"/>
              <a:t>Assessment</a:t>
            </a:r>
            <a:r>
              <a:rPr lang="fr-CH" sz="2400" b="1" dirty="0" smtClean="0"/>
              <a:t> </a:t>
            </a:r>
            <a:r>
              <a:rPr lang="fr-CH" sz="2400" b="1" dirty="0" err="1" smtClean="0"/>
              <a:t>Mapping</a:t>
            </a:r>
            <a:r>
              <a:rPr lang="fr-CH" sz="2400" b="1" dirty="0" smtClean="0"/>
              <a:t> </a:t>
            </a:r>
            <a:r>
              <a:rPr lang="fr-CH" sz="2400" b="1" dirty="0" err="1" smtClean="0"/>
              <a:t>Advisor</a:t>
            </a:r>
            <a:endParaRPr lang="en-GB" sz="2400" b="1" dirty="0"/>
          </a:p>
          <a:p>
            <a:pPr lvl="1" eaLnBrk="1" hangingPunct="1"/>
            <a:r>
              <a:rPr lang="en-GB" sz="2000" dirty="0" smtClean="0"/>
              <a:t>Seconded by ACTED/IMPACT</a:t>
            </a:r>
            <a:endParaRPr lang="en-GB" sz="2000" dirty="0"/>
          </a:p>
          <a:p>
            <a:pPr lvl="1" eaLnBrk="1" hangingPunct="1"/>
            <a:r>
              <a:rPr lang="fr-CH" sz="2000" dirty="0" err="1" smtClean="0"/>
              <a:t>Implement</a:t>
            </a:r>
            <a:r>
              <a:rPr lang="fr-CH" sz="2000" dirty="0" smtClean="0"/>
              <a:t>/pilot </a:t>
            </a:r>
            <a:r>
              <a:rPr lang="fr-CH" sz="2000" dirty="0" err="1" smtClean="0"/>
              <a:t>assessment</a:t>
            </a:r>
            <a:r>
              <a:rPr lang="fr-CH" sz="2000" dirty="0" smtClean="0"/>
              <a:t> </a:t>
            </a:r>
            <a:r>
              <a:rPr lang="fr-CH" sz="2000" dirty="0" err="1" smtClean="0"/>
              <a:t>methodology</a:t>
            </a:r>
            <a:r>
              <a:rPr lang="fr-CH" sz="2000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4153990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1.3 Other issues around roles</a:t>
            </a:r>
          </a:p>
        </p:txBody>
      </p:sp>
      <p:sp>
        <p:nvSpPr>
          <p:cNvPr id="1751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Inter-agency team for inter-agency coordination: some members provided by cluster partners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“Deputy” position for exposure/ first mission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Importance of national staff: </a:t>
            </a:r>
          </a:p>
          <a:p>
            <a:pPr lvl="1" eaLnBrk="1" hangingPunct="1"/>
            <a:r>
              <a:rPr lang="en-GB" sz="1800" smtClean="0"/>
              <a:t>Role can become a team</a:t>
            </a:r>
          </a:p>
          <a:p>
            <a:pPr lvl="1" eaLnBrk="1" hangingPunct="1"/>
            <a:r>
              <a:rPr lang="en-GB" sz="1800" smtClean="0"/>
              <a:t>Hired through the IFRC delegation or National Society. Other ways?</a:t>
            </a:r>
          </a:p>
          <a:p>
            <a:pPr lvl="1" eaLnBrk="1" hangingPunct="1"/>
            <a:r>
              <a:rPr lang="en-GB" sz="1800" smtClean="0"/>
              <a:t>Not used enough?</a:t>
            </a:r>
          </a:p>
          <a:p>
            <a:pPr eaLnBrk="1" hangingPunct="1"/>
            <a:r>
              <a:rPr lang="en-GB" smtClean="0"/>
              <a:t>Hubs: run by SCT or by cluster members</a:t>
            </a:r>
          </a:p>
          <a:p>
            <a:pPr lvl="1" eaLnBrk="1" hangingPunct="1"/>
            <a:r>
              <a:rPr lang="en-GB" sz="1800" smtClean="0"/>
              <a:t>Technical support from SCT </a:t>
            </a:r>
          </a:p>
          <a:p>
            <a:pPr lvl="1" eaLnBrk="1" hangingPunct="1"/>
            <a:r>
              <a:rPr lang="en-GB" sz="1800" smtClean="0"/>
              <a:t>Financial support from SCT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3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smtClean="0"/>
              <a:t>1.4. Team Management and oversight</a:t>
            </a:r>
          </a:p>
        </p:txBody>
      </p:sp>
      <p:sp>
        <p:nvSpPr>
          <p:cNvPr id="177154" name="Content Placeholder 2"/>
          <p:cNvSpPr>
            <a:spLocks noGrp="1"/>
          </p:cNvSpPr>
          <p:nvPr>
            <p:ph idx="4294967295"/>
          </p:nvPr>
        </p:nvSpPr>
        <p:spPr>
          <a:xfrm>
            <a:off x="457200" y="2192338"/>
            <a:ext cx="8686800" cy="3916362"/>
          </a:xfrm>
        </p:spPr>
        <p:txBody>
          <a:bodyPr/>
          <a:lstStyle/>
          <a:p>
            <a:r>
              <a:rPr lang="en-GB" b="1" dirty="0" smtClean="0"/>
              <a:t>All members </a:t>
            </a:r>
            <a:r>
              <a:rPr lang="en-GB" dirty="0" smtClean="0"/>
              <a:t>of the SCT report to SCT Coordinator, independently of their Deploying Entity.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b="1" dirty="0" smtClean="0"/>
              <a:t>Coordinator</a:t>
            </a:r>
            <a:r>
              <a:rPr lang="en-GB" dirty="0" smtClean="0"/>
              <a:t> reports to:</a:t>
            </a:r>
          </a:p>
          <a:p>
            <a:pPr lvl="1"/>
            <a:r>
              <a:rPr lang="en-GB" sz="1800" dirty="0" smtClean="0"/>
              <a:t>Technical aspects related with coordination: IFRC Shelter Dpt.</a:t>
            </a:r>
          </a:p>
          <a:p>
            <a:pPr lvl="1"/>
            <a:r>
              <a:rPr lang="en-GB" sz="1800" dirty="0" smtClean="0"/>
              <a:t>Security, admin, country and or NS related issues: IFRC responsible in country (</a:t>
            </a:r>
            <a:r>
              <a:rPr lang="en-GB" sz="1800" dirty="0" err="1" smtClean="0"/>
              <a:t>HoD</a:t>
            </a:r>
            <a:r>
              <a:rPr lang="en-GB" sz="1800" dirty="0" smtClean="0"/>
              <a:t>, FACT team leader, Regional </a:t>
            </a:r>
            <a:r>
              <a:rPr lang="en-GB" sz="1800" dirty="0" err="1" smtClean="0"/>
              <a:t>HoD</a:t>
            </a:r>
            <a:r>
              <a:rPr lang="en-GB" sz="1800" dirty="0" smtClean="0"/>
              <a:t>)</a:t>
            </a:r>
          </a:p>
          <a:p>
            <a:pPr lvl="1"/>
            <a:endParaRPr lang="en-GB" sz="1800" dirty="0" smtClean="0"/>
          </a:p>
          <a:p>
            <a:r>
              <a:rPr lang="en-GB" b="1" dirty="0" smtClean="0"/>
              <a:t>Support</a:t>
            </a:r>
            <a:r>
              <a:rPr lang="en-GB" dirty="0" smtClean="0"/>
              <a:t> from Global Focal Points:</a:t>
            </a:r>
          </a:p>
          <a:p>
            <a:pPr lvl="1"/>
            <a:r>
              <a:rPr lang="en-GB" sz="1800" dirty="0" smtClean="0"/>
              <a:t>Neil Bauman: Global Focal Point for Information Management</a:t>
            </a:r>
          </a:p>
          <a:p>
            <a:pPr lvl="1"/>
            <a:r>
              <a:rPr lang="en-GB" sz="1800" dirty="0" smtClean="0"/>
              <a:t>Global Focal Point for Coordination: Anna Pont (British RC)</a:t>
            </a:r>
          </a:p>
          <a:p>
            <a:pPr lvl="1"/>
            <a:r>
              <a:rPr lang="fr-CH" sz="1800" dirty="0" err="1" smtClean="0"/>
              <a:t>Assessment</a:t>
            </a:r>
            <a:r>
              <a:rPr lang="fr-CH" sz="1800" dirty="0" smtClean="0"/>
              <a:t> Global Focal Point </a:t>
            </a:r>
            <a:r>
              <a:rPr lang="fr-CH" sz="1800" dirty="0" err="1" smtClean="0"/>
              <a:t>hosted</a:t>
            </a:r>
            <a:r>
              <a:rPr lang="fr-CH" sz="1800" dirty="0" smtClean="0"/>
              <a:t> by ACTED/IMPACT as part of the </a:t>
            </a:r>
            <a:r>
              <a:rPr lang="fr-CH" sz="1800" dirty="0" err="1" smtClean="0"/>
              <a:t>mentioned</a:t>
            </a:r>
            <a:r>
              <a:rPr lang="fr-CH" sz="1800" dirty="0" smtClean="0"/>
              <a:t> </a:t>
            </a:r>
            <a:r>
              <a:rPr lang="fr-CH" sz="1800" dirty="0" err="1" smtClean="0"/>
              <a:t>project</a:t>
            </a:r>
            <a:r>
              <a:rPr lang="fr-CH" sz="1800" dirty="0" smtClean="0"/>
              <a:t>.</a:t>
            </a:r>
            <a:endParaRPr lang="en-GB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1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fr-CH" smtClean="0"/>
              <a:t>IFRC SCT Approach</a:t>
            </a:r>
          </a:p>
        </p:txBody>
      </p:sp>
      <p:sp>
        <p:nvSpPr>
          <p:cNvPr id="179202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1042988" y="2192338"/>
            <a:ext cx="7777162" cy="3916362"/>
          </a:xfrm>
        </p:spPr>
        <p:txBody>
          <a:bodyPr/>
          <a:lstStyle/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smtClean="0"/>
              <a:t>Structure of the SCT: </a:t>
            </a:r>
            <a:r>
              <a:rPr lang="fr-CH" dirty="0" err="1" smtClean="0"/>
              <a:t>roles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Deployment</a:t>
            </a:r>
            <a:r>
              <a:rPr lang="fr-CH" dirty="0" smtClean="0"/>
              <a:t> of the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the « </a:t>
            </a:r>
            <a:r>
              <a:rPr lang="fr-CH" dirty="0" err="1" smtClean="0"/>
              <a:t>operational</a:t>
            </a:r>
            <a:r>
              <a:rPr lang="fr-CH" dirty="0" smtClean="0"/>
              <a:t> </a:t>
            </a:r>
            <a:r>
              <a:rPr lang="fr-CH" dirty="0" err="1" smtClean="0"/>
              <a:t>costs</a:t>
            </a:r>
            <a:r>
              <a:rPr lang="fr-CH" dirty="0" smtClean="0"/>
              <a:t> » of coordination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err="1" smtClean="0"/>
              <a:t>Available</a:t>
            </a:r>
            <a:r>
              <a:rPr lang="fr-CH" dirty="0" smtClean="0"/>
              <a:t> Tools &amp; Equipment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smtClean="0"/>
              <a:t>Scope of the SCT, </a:t>
            </a:r>
            <a:r>
              <a:rPr lang="fr-CH" dirty="0" err="1" smtClean="0"/>
              <a:t>Resident</a:t>
            </a:r>
            <a:r>
              <a:rPr lang="fr-CH" dirty="0" smtClean="0"/>
              <a:t> </a:t>
            </a:r>
            <a:r>
              <a:rPr lang="fr-CH" dirty="0" err="1" smtClean="0"/>
              <a:t>Coordinators</a:t>
            </a:r>
            <a:r>
              <a:rPr lang="fr-CH" dirty="0" smtClean="0"/>
              <a:t>, </a:t>
            </a:r>
            <a:r>
              <a:rPr lang="fr-CH" dirty="0" err="1" smtClean="0"/>
              <a:t>Handovers</a:t>
            </a:r>
            <a:endParaRPr lang="fr-CH" dirty="0" smtClean="0"/>
          </a:p>
          <a:p>
            <a:pPr marL="635000" indent="-457200">
              <a:buFont typeface="Arial" charset="0"/>
              <a:buNone/>
            </a:pPr>
            <a:endParaRPr lang="fr-CH" dirty="0" smtClean="0"/>
          </a:p>
          <a:p>
            <a:pPr marL="635000" indent="-457200">
              <a:buFont typeface="Arial" charset="0"/>
              <a:buNone/>
            </a:pPr>
            <a:endParaRPr lang="fr-CH" dirty="0" smtClean="0"/>
          </a:p>
          <a:p>
            <a:pPr marL="635000" indent="-457200" eaLnBrk="1" hangingPunct="1">
              <a:buFont typeface="Arial" charset="0"/>
              <a:buNone/>
            </a:pPr>
            <a:endParaRPr lang="fr-CH" dirty="0" smtClean="0"/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1214438" y="2571750"/>
            <a:ext cx="6715125" cy="357188"/>
          </a:xfrm>
          <a:prstGeom prst="rect">
            <a:avLst/>
          </a:prstGeom>
          <a:noFill/>
          <a:ln w="25400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2. Deployment Mechanisms</a:t>
            </a:r>
          </a:p>
        </p:txBody>
      </p:sp>
      <p:sp>
        <p:nvSpPr>
          <p:cNvPr id="181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When to deploy</a:t>
            </a:r>
          </a:p>
          <a:p>
            <a:pPr lvl="1" eaLnBrk="1" hangingPunct="1"/>
            <a:r>
              <a:rPr lang="en-GB" sz="1800" smtClean="0"/>
              <a:t>When Shelter Cluster is activated</a:t>
            </a:r>
          </a:p>
          <a:p>
            <a:pPr lvl="1" eaLnBrk="1" hangingPunct="1"/>
            <a:r>
              <a:rPr lang="en-GB" sz="1800" smtClean="0"/>
              <a:t>When Shelter actors have coordination needs even if clusters are formally not activated.</a:t>
            </a:r>
          </a:p>
          <a:p>
            <a:pPr eaLnBrk="1" hangingPunct="1"/>
            <a:r>
              <a:rPr lang="en-GB" smtClean="0"/>
              <a:t>Roster, alert</a:t>
            </a:r>
          </a:p>
          <a:p>
            <a:pPr lvl="1" eaLnBrk="1" hangingPunct="1"/>
            <a:r>
              <a:rPr lang="en-GB" sz="1800" smtClean="0"/>
              <a:t>Individuals and their NS</a:t>
            </a:r>
          </a:p>
          <a:p>
            <a:pPr lvl="1" eaLnBrk="1" hangingPunct="1"/>
            <a:r>
              <a:rPr lang="en-GB" sz="1800" smtClean="0"/>
              <a:t>SCT Sr Officer + Reg Sr Officer</a:t>
            </a:r>
          </a:p>
          <a:p>
            <a:pPr lvl="1" eaLnBrk="1" hangingPunct="1"/>
            <a:r>
              <a:rPr lang="en-GB" sz="1800" smtClean="0"/>
              <a:t>By email, working on sms alert (FACT)</a:t>
            </a:r>
          </a:p>
          <a:p>
            <a:pPr lvl="1" eaLnBrk="1" hangingPunct="1"/>
            <a:endParaRPr lang="en-GB" sz="1800" smtClean="0"/>
          </a:p>
          <a:p>
            <a:pPr eaLnBrk="1" hangingPunct="1"/>
            <a:r>
              <a:rPr lang="en-GB" smtClean="0"/>
              <a:t>Deployment Alternatives:</a:t>
            </a:r>
          </a:p>
          <a:p>
            <a:pPr lvl="1" eaLnBrk="1" hangingPunct="1"/>
            <a:r>
              <a:rPr lang="en-GB" sz="1800" smtClean="0"/>
              <a:t>Preferred option: Hired by deploying entity</a:t>
            </a:r>
          </a:p>
          <a:p>
            <a:pPr lvl="1" eaLnBrk="1" hangingPunct="1"/>
            <a:r>
              <a:rPr lang="en-GB" sz="1800" smtClean="0"/>
              <a:t>Second option: Hired by IFRC: Consultants</a:t>
            </a:r>
            <a:r>
              <a:rPr lang="en-GB" sz="1800" smtClean="0">
                <a:sym typeface="Wingdings" pitchFamily="2" charset="2"/>
              </a:rPr>
              <a:t> Delegates</a:t>
            </a:r>
            <a:endParaRPr lang="en-GB" sz="1800" smtClean="0"/>
          </a:p>
          <a:p>
            <a:pPr lvl="1" eaLnBrk="1" hangingPunct="1"/>
            <a:endParaRPr lang="en-GB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2.1 Hired by deploying entity</a:t>
            </a:r>
          </a:p>
        </p:txBody>
      </p:sp>
      <p:sp>
        <p:nvSpPr>
          <p:cNvPr id="183298" name="Content Placeholder 2"/>
          <p:cNvSpPr>
            <a:spLocks noGrp="1"/>
          </p:cNvSpPr>
          <p:nvPr>
            <p:ph idx="1"/>
          </p:nvPr>
        </p:nvSpPr>
        <p:spPr>
          <a:xfrm>
            <a:off x="357188" y="1785938"/>
            <a:ext cx="8075612" cy="4929187"/>
          </a:xfrm>
        </p:spPr>
        <p:txBody>
          <a:bodyPr/>
          <a:lstStyle/>
          <a:p>
            <a:pPr eaLnBrk="1" hangingPunct="1"/>
            <a:r>
              <a:rPr lang="en-GB" smtClean="0"/>
              <a:t>Same for all funding alternatives (fully funded, partially funded, funded by IFRC)</a:t>
            </a:r>
          </a:p>
          <a:p>
            <a:pPr eaLnBrk="1" hangingPunct="1"/>
            <a:r>
              <a:rPr lang="en-GB" smtClean="0"/>
              <a:t>Deploying entity pays for “personal work-related” expenses:</a:t>
            </a:r>
          </a:p>
          <a:p>
            <a:pPr lvl="1" eaLnBrk="1" hangingPunct="1"/>
            <a:r>
              <a:rPr lang="en-GB" sz="1800" smtClean="0"/>
              <a:t>Flights (international)</a:t>
            </a:r>
          </a:p>
          <a:p>
            <a:pPr lvl="1" eaLnBrk="1" hangingPunct="1"/>
            <a:r>
              <a:rPr lang="en-GB" sz="1800" smtClean="0"/>
              <a:t>Flights (in-country)</a:t>
            </a:r>
          </a:p>
          <a:p>
            <a:pPr lvl="1" eaLnBrk="1" hangingPunct="1"/>
            <a:r>
              <a:rPr lang="en-GB" sz="1800" smtClean="0"/>
              <a:t>Visas</a:t>
            </a:r>
          </a:p>
          <a:p>
            <a:pPr lvl="1" eaLnBrk="1" hangingPunct="1"/>
            <a:r>
              <a:rPr lang="en-GB" sz="1800" smtClean="0"/>
              <a:t>Hotel accommodation</a:t>
            </a:r>
          </a:p>
          <a:p>
            <a:pPr lvl="1" eaLnBrk="1" hangingPunct="1"/>
            <a:r>
              <a:rPr lang="en-GB" sz="1800" smtClean="0"/>
              <a:t>Perdiem</a:t>
            </a:r>
          </a:p>
          <a:p>
            <a:pPr lvl="1" eaLnBrk="1" hangingPunct="1"/>
            <a:r>
              <a:rPr lang="en-GB" sz="1800" smtClean="0"/>
              <a:t>National transportation when individual</a:t>
            </a:r>
          </a:p>
          <a:p>
            <a:pPr eaLnBrk="1" hangingPunct="1"/>
            <a:r>
              <a:rPr lang="en-GB" smtClean="0"/>
              <a:t>Deploying entity provides:</a:t>
            </a:r>
          </a:p>
          <a:p>
            <a:pPr lvl="1" eaLnBrk="1" hangingPunct="1"/>
            <a:r>
              <a:rPr lang="en-GB" sz="1800" smtClean="0"/>
              <a:t>Computer and other “personal” equipment (camera….)</a:t>
            </a:r>
          </a:p>
          <a:p>
            <a:pPr lvl="1" eaLnBrk="1" hangingPunct="1"/>
            <a:r>
              <a:rPr lang="en-GB" sz="1800" smtClean="0"/>
              <a:t>Health issues including vaccinations</a:t>
            </a:r>
          </a:p>
          <a:p>
            <a:pPr lvl="1" eaLnBrk="1" hangingPunct="1"/>
            <a:r>
              <a:rPr lang="en-GB" sz="1800" smtClean="0"/>
              <a:t>Insurance</a:t>
            </a:r>
          </a:p>
          <a:p>
            <a:pPr lvl="1" eaLnBrk="1" hangingPunct="1"/>
            <a:r>
              <a:rPr lang="en-GB" sz="1800" smtClean="0"/>
              <a:t>Training</a:t>
            </a:r>
          </a:p>
          <a:p>
            <a:pPr eaLnBrk="1" hangingPunct="1"/>
            <a:endParaRPr lang="en-GB" smtClean="0"/>
          </a:p>
        </p:txBody>
      </p:sp>
      <p:sp>
        <p:nvSpPr>
          <p:cNvPr id="183299" name="TextBox 3"/>
          <p:cNvSpPr txBox="1">
            <a:spLocks noChangeArrowheads="1"/>
          </p:cNvSpPr>
          <p:nvPr/>
        </p:nvSpPr>
        <p:spPr bwMode="auto">
          <a:xfrm flipH="1">
            <a:off x="6357938" y="3497263"/>
            <a:ext cx="23574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  <a:p>
            <a:r>
              <a:rPr lang="en-GB"/>
              <a:t>5,000 USD Advance</a:t>
            </a:r>
          </a:p>
        </p:txBody>
      </p:sp>
      <p:sp>
        <p:nvSpPr>
          <p:cNvPr id="183300" name="Right Brace 4"/>
          <p:cNvSpPr>
            <a:spLocks/>
          </p:cNvSpPr>
          <p:nvPr/>
        </p:nvSpPr>
        <p:spPr bwMode="auto">
          <a:xfrm>
            <a:off x="6000750" y="3143250"/>
            <a:ext cx="285750" cy="1571625"/>
          </a:xfrm>
          <a:prstGeom prst="rightBrace">
            <a:avLst>
              <a:gd name="adj1" fmla="val 8326"/>
              <a:gd name="adj2" fmla="val 51949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2.2 Hired by IFRC: delegate</a:t>
            </a:r>
          </a:p>
        </p:txBody>
      </p:sp>
      <p:sp>
        <p:nvSpPr>
          <p:cNvPr id="18534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IFRC will organize and pay:</a:t>
            </a:r>
          </a:p>
          <a:p>
            <a:pPr lvl="1" eaLnBrk="1" hangingPunct="1"/>
            <a:r>
              <a:rPr lang="en-GB" sz="1800" dirty="0" smtClean="0"/>
              <a:t>Flights (international and in-country)</a:t>
            </a:r>
          </a:p>
          <a:p>
            <a:pPr lvl="1" eaLnBrk="1" hangingPunct="1"/>
            <a:r>
              <a:rPr lang="en-GB" sz="1800" dirty="0" smtClean="0"/>
              <a:t>Visas</a:t>
            </a:r>
          </a:p>
          <a:p>
            <a:pPr lvl="1" eaLnBrk="1" hangingPunct="1"/>
            <a:r>
              <a:rPr lang="en-GB" sz="1800" dirty="0" smtClean="0"/>
              <a:t>Hotel accommodation</a:t>
            </a:r>
          </a:p>
          <a:p>
            <a:pPr lvl="1" eaLnBrk="1" hangingPunct="1"/>
            <a:r>
              <a:rPr lang="en-GB" sz="1800" dirty="0" smtClean="0"/>
              <a:t>MSA (Monthly Subsistence Allowance) + R&amp;R (if applies)</a:t>
            </a:r>
          </a:p>
          <a:p>
            <a:pPr lvl="1" eaLnBrk="1" hangingPunct="1"/>
            <a:r>
              <a:rPr lang="en-GB" sz="1800" dirty="0" smtClean="0"/>
              <a:t>National transportation</a:t>
            </a:r>
          </a:p>
          <a:p>
            <a:pPr lvl="1" eaLnBrk="1" hangingPunct="1"/>
            <a:r>
              <a:rPr lang="en-GB" sz="1800" dirty="0" smtClean="0"/>
              <a:t>Computer and other  equipment (camera….)</a:t>
            </a:r>
          </a:p>
          <a:p>
            <a:pPr lvl="1" eaLnBrk="1" hangingPunct="1"/>
            <a:r>
              <a:rPr lang="en-GB" sz="1800" dirty="0" smtClean="0"/>
              <a:t>Health issues including vaccinations</a:t>
            </a:r>
          </a:p>
          <a:p>
            <a:pPr lvl="1" eaLnBrk="1" hangingPunct="1"/>
            <a:r>
              <a:rPr lang="en-GB" sz="1800" dirty="0" smtClean="0"/>
              <a:t>Insurance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3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smtClean="0"/>
              <a:t>2.3 Hired by IFRC: consultants</a:t>
            </a:r>
          </a:p>
        </p:txBody>
      </p:sp>
      <p:sp>
        <p:nvSpPr>
          <p:cNvPr id="187394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consultant pays for his/her own “personal work-related” expenses:</a:t>
            </a:r>
          </a:p>
          <a:p>
            <a:pPr lvl="1" eaLnBrk="1" hangingPunct="1"/>
            <a:r>
              <a:rPr lang="en-GB" sz="1800" smtClean="0"/>
              <a:t>Flights (international and in-country)</a:t>
            </a:r>
          </a:p>
          <a:p>
            <a:pPr lvl="1" eaLnBrk="1" hangingPunct="1"/>
            <a:r>
              <a:rPr lang="en-GB" sz="1800" smtClean="0"/>
              <a:t>Visas</a:t>
            </a:r>
          </a:p>
          <a:p>
            <a:pPr lvl="1" eaLnBrk="1" hangingPunct="1"/>
            <a:r>
              <a:rPr lang="en-GB" sz="1800" smtClean="0"/>
              <a:t>Hotel accommodation</a:t>
            </a:r>
          </a:p>
          <a:p>
            <a:pPr lvl="1" eaLnBrk="1" hangingPunct="1"/>
            <a:r>
              <a:rPr lang="en-GB" sz="1800" smtClean="0"/>
              <a:t>Perdiem</a:t>
            </a:r>
          </a:p>
          <a:p>
            <a:pPr lvl="1" eaLnBrk="1" hangingPunct="1"/>
            <a:r>
              <a:rPr lang="en-GB" sz="1800" smtClean="0"/>
              <a:t>National transportation when individual</a:t>
            </a:r>
          </a:p>
          <a:p>
            <a:pPr eaLnBrk="1" hangingPunct="1"/>
            <a:r>
              <a:rPr lang="en-GB" smtClean="0"/>
              <a:t>These expenses are invoiced for at the end of contract 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The consultant takes care of:</a:t>
            </a:r>
          </a:p>
          <a:p>
            <a:pPr lvl="1" eaLnBrk="1" hangingPunct="1"/>
            <a:r>
              <a:rPr lang="en-GB" sz="1800" smtClean="0"/>
              <a:t>Computer and other “personal” equipment (camera….)</a:t>
            </a:r>
          </a:p>
          <a:p>
            <a:pPr lvl="1" eaLnBrk="1" hangingPunct="1"/>
            <a:r>
              <a:rPr lang="en-GB" sz="1800" smtClean="0"/>
              <a:t>Health issues including vaccinations</a:t>
            </a:r>
          </a:p>
          <a:p>
            <a:pPr lvl="1" eaLnBrk="1" hangingPunct="1"/>
            <a:r>
              <a:rPr lang="en-GB" sz="1800" smtClean="0"/>
              <a:t>Insurance</a:t>
            </a:r>
          </a:p>
        </p:txBody>
      </p:sp>
      <p:sp>
        <p:nvSpPr>
          <p:cNvPr id="187395" name="TextBox 3"/>
          <p:cNvSpPr txBox="1">
            <a:spLocks noChangeArrowheads="1"/>
          </p:cNvSpPr>
          <p:nvPr/>
        </p:nvSpPr>
        <p:spPr bwMode="auto">
          <a:xfrm flipH="1">
            <a:off x="6572250" y="3143250"/>
            <a:ext cx="23574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  <a:p>
            <a:r>
              <a:rPr lang="en-GB"/>
              <a:t>30% Advance in contract</a:t>
            </a:r>
          </a:p>
        </p:txBody>
      </p:sp>
      <p:sp>
        <p:nvSpPr>
          <p:cNvPr id="187396" name="Right Brace 4"/>
          <p:cNvSpPr>
            <a:spLocks/>
          </p:cNvSpPr>
          <p:nvPr/>
        </p:nvSpPr>
        <p:spPr bwMode="auto">
          <a:xfrm>
            <a:off x="6215063" y="3000375"/>
            <a:ext cx="285750" cy="1428750"/>
          </a:xfrm>
          <a:prstGeom prst="rightBrace">
            <a:avLst>
              <a:gd name="adj1" fmla="val 8333"/>
              <a:gd name="adj2" fmla="val 51949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1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fr-CH" smtClean="0"/>
              <a:t>IFRC SCT Approach</a:t>
            </a:r>
          </a:p>
        </p:txBody>
      </p:sp>
      <p:sp>
        <p:nvSpPr>
          <p:cNvPr id="189442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1042988" y="2192338"/>
            <a:ext cx="7777162" cy="3916362"/>
          </a:xfrm>
        </p:spPr>
        <p:txBody>
          <a:bodyPr/>
          <a:lstStyle/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smtClean="0"/>
              <a:t>Structure of the SCT: </a:t>
            </a:r>
            <a:r>
              <a:rPr lang="fr-CH" dirty="0" err="1" smtClean="0"/>
              <a:t>roles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Deployment</a:t>
            </a:r>
            <a:r>
              <a:rPr lang="fr-CH" dirty="0" smtClean="0"/>
              <a:t> of the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the « </a:t>
            </a:r>
            <a:r>
              <a:rPr lang="fr-CH" dirty="0" err="1" smtClean="0"/>
              <a:t>operational</a:t>
            </a:r>
            <a:r>
              <a:rPr lang="fr-CH" dirty="0" smtClean="0"/>
              <a:t> </a:t>
            </a:r>
            <a:r>
              <a:rPr lang="fr-CH" dirty="0" err="1" smtClean="0"/>
              <a:t>costs</a:t>
            </a:r>
            <a:r>
              <a:rPr lang="fr-CH" dirty="0" smtClean="0"/>
              <a:t> » of coordination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err="1" smtClean="0"/>
              <a:t>Available</a:t>
            </a:r>
            <a:r>
              <a:rPr lang="fr-CH" dirty="0" smtClean="0"/>
              <a:t> Tools &amp; Equipment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smtClean="0"/>
              <a:t>Scope of the SCT, </a:t>
            </a:r>
            <a:r>
              <a:rPr lang="fr-CH" dirty="0" err="1" smtClean="0"/>
              <a:t>Resident</a:t>
            </a:r>
            <a:r>
              <a:rPr lang="fr-CH" dirty="0" smtClean="0"/>
              <a:t> </a:t>
            </a:r>
            <a:r>
              <a:rPr lang="fr-CH" dirty="0" err="1" smtClean="0"/>
              <a:t>Coordinators</a:t>
            </a:r>
            <a:r>
              <a:rPr lang="fr-CH" dirty="0" smtClean="0"/>
              <a:t>, </a:t>
            </a:r>
            <a:r>
              <a:rPr lang="fr-CH" dirty="0" err="1" smtClean="0"/>
              <a:t>Handovers</a:t>
            </a:r>
            <a:endParaRPr lang="fr-CH" dirty="0" smtClean="0"/>
          </a:p>
          <a:p>
            <a:pPr marL="635000" indent="-457200">
              <a:buNone/>
            </a:pPr>
            <a:endParaRPr lang="fr-CH" dirty="0" smtClean="0"/>
          </a:p>
        </p:txBody>
      </p:sp>
      <p:sp>
        <p:nvSpPr>
          <p:cNvPr id="189443" name="Rectangle 3"/>
          <p:cNvSpPr>
            <a:spLocks noChangeArrowheads="1"/>
          </p:cNvSpPr>
          <p:nvPr/>
        </p:nvSpPr>
        <p:spPr bwMode="auto">
          <a:xfrm>
            <a:off x="1214438" y="2928938"/>
            <a:ext cx="6715125" cy="357187"/>
          </a:xfrm>
          <a:prstGeom prst="rect">
            <a:avLst/>
          </a:prstGeom>
          <a:noFill/>
          <a:ln w="25400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3. Funding deployment of SCT members</a:t>
            </a:r>
          </a:p>
        </p:txBody>
      </p:sp>
      <p:sp>
        <p:nvSpPr>
          <p:cNvPr id="19149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Earmarked funds for this are being requested in the Emergency Appeal:</a:t>
            </a:r>
          </a:p>
          <a:p>
            <a:pPr lvl="1" eaLnBrk="1" hangingPunct="1"/>
            <a:r>
              <a:rPr lang="en-GB" sz="1800" smtClean="0"/>
              <a:t>Global Project: GXX0001</a:t>
            </a:r>
          </a:p>
          <a:p>
            <a:pPr lvl="1" eaLnBrk="1" hangingPunct="1"/>
            <a:r>
              <a:rPr lang="en-GB" sz="1800" smtClean="0"/>
              <a:t>If no Appeal or not enough funds: Global Shelter Programme  </a:t>
            </a:r>
          </a:p>
          <a:p>
            <a:pPr eaLnBrk="1" hangingPunct="1"/>
            <a:r>
              <a:rPr lang="en-GB" smtClean="0"/>
              <a:t>Preferred alternative: fully funded by deploying entity.</a:t>
            </a:r>
          </a:p>
          <a:p>
            <a:pPr eaLnBrk="1" hangingPunct="1"/>
            <a:r>
              <a:rPr lang="en-GB" smtClean="0"/>
              <a:t>Other alternatives:</a:t>
            </a:r>
          </a:p>
          <a:p>
            <a:pPr lvl="1" eaLnBrk="1" hangingPunct="1"/>
            <a:r>
              <a:rPr lang="en-GB" sz="1800" smtClean="0"/>
              <a:t>National Society invoices IFRC for the whole deployment or part of it.</a:t>
            </a:r>
          </a:p>
          <a:p>
            <a:pPr lvl="1" eaLnBrk="1" hangingPunct="1"/>
            <a:r>
              <a:rPr lang="en-GB" sz="1800" smtClean="0"/>
              <a:t>Cluster partners sign an agreement with IFRC for funding for the whole deployment or part of it.</a:t>
            </a:r>
          </a:p>
          <a:p>
            <a:pPr lvl="1" eaLnBrk="1" hangingPunct="1"/>
            <a:endParaRPr lang="en-GB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3.1 Fully Funded by Deploying Entity</a:t>
            </a:r>
          </a:p>
        </p:txBody>
      </p:sp>
      <p:sp>
        <p:nvSpPr>
          <p:cNvPr id="19353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If  Deploying Entity is a RC National Society:</a:t>
            </a:r>
          </a:p>
          <a:p>
            <a:pPr lvl="1" eaLnBrk="1" hangingPunct="1"/>
            <a:r>
              <a:rPr lang="en-GB" sz="1800" smtClean="0"/>
              <a:t>Registered as in-kind donation in the Appeal</a:t>
            </a:r>
          </a:p>
          <a:p>
            <a:pPr lvl="1" eaLnBrk="1" hangingPunct="1"/>
            <a:r>
              <a:rPr lang="en-GB" sz="1800" smtClean="0"/>
              <a:t>Cost registered will be the estimated in the budget (13,000 person/month) unless real cost is given by National Society</a:t>
            </a:r>
          </a:p>
          <a:p>
            <a:pPr lvl="1" eaLnBrk="1" hangingPunct="1"/>
            <a:endParaRPr lang="en-GB" sz="1800" smtClean="0"/>
          </a:p>
          <a:p>
            <a:pPr eaLnBrk="1" hangingPunct="1"/>
            <a:r>
              <a:rPr lang="en-GB" smtClean="0"/>
              <a:t>If Deploying Entity is a Cluster Partner:</a:t>
            </a:r>
          </a:p>
          <a:p>
            <a:pPr lvl="1" eaLnBrk="1" hangingPunct="1"/>
            <a:r>
              <a:rPr lang="en-GB" sz="1800" smtClean="0"/>
              <a:t>Possibility to apply for funds in the Flash Appeal either in Shelter or in Coordination chapters.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3.2 Not fully funded by Deploying Entity</a:t>
            </a:r>
          </a:p>
        </p:txBody>
      </p:sp>
      <p:sp>
        <p:nvSpPr>
          <p:cNvPr id="1955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No difference for deployment procedures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b="1" smtClean="0"/>
              <a:t>National Societies</a:t>
            </a:r>
            <a:r>
              <a:rPr lang="en-GB" smtClean="0"/>
              <a:t> invoice IFRC for the whole deployment or part of it. Possibility to contribute to the Appeal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b="1" smtClean="0"/>
              <a:t>Cluster partners</a:t>
            </a:r>
            <a:r>
              <a:rPr lang="en-GB" smtClean="0"/>
              <a:t> sign an agreement with IFRC for funding for the whole deployment or part of it.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3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fr-CH" smtClean="0"/>
              <a:t>IFRC SCT Approach</a:t>
            </a:r>
          </a:p>
        </p:txBody>
      </p:sp>
      <p:sp>
        <p:nvSpPr>
          <p:cNvPr id="197634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1042988" y="2192338"/>
            <a:ext cx="7777162" cy="3916362"/>
          </a:xfrm>
        </p:spPr>
        <p:txBody>
          <a:bodyPr/>
          <a:lstStyle/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smtClean="0"/>
              <a:t>Structure of the SCT: </a:t>
            </a:r>
            <a:r>
              <a:rPr lang="fr-CH" dirty="0" err="1" smtClean="0"/>
              <a:t>roles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Deployment</a:t>
            </a:r>
            <a:r>
              <a:rPr lang="fr-CH" dirty="0" smtClean="0"/>
              <a:t> of the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the « </a:t>
            </a:r>
            <a:r>
              <a:rPr lang="fr-CH" dirty="0" err="1" smtClean="0"/>
              <a:t>operational</a:t>
            </a:r>
            <a:r>
              <a:rPr lang="fr-CH" dirty="0" smtClean="0"/>
              <a:t> </a:t>
            </a:r>
            <a:r>
              <a:rPr lang="fr-CH" dirty="0" err="1" smtClean="0"/>
              <a:t>costs</a:t>
            </a:r>
            <a:r>
              <a:rPr lang="fr-CH" dirty="0" smtClean="0"/>
              <a:t> » of coordination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err="1" smtClean="0"/>
              <a:t>Available</a:t>
            </a:r>
            <a:r>
              <a:rPr lang="fr-CH" dirty="0" smtClean="0"/>
              <a:t> Tools &amp; Equipment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smtClean="0"/>
              <a:t>Scope of the SCT, </a:t>
            </a:r>
            <a:r>
              <a:rPr lang="fr-CH" dirty="0" err="1" smtClean="0"/>
              <a:t>Resident</a:t>
            </a:r>
            <a:r>
              <a:rPr lang="fr-CH" dirty="0" smtClean="0"/>
              <a:t> </a:t>
            </a:r>
            <a:r>
              <a:rPr lang="fr-CH" dirty="0" err="1" smtClean="0"/>
              <a:t>Coordinators</a:t>
            </a:r>
            <a:r>
              <a:rPr lang="fr-CH" dirty="0" smtClean="0"/>
              <a:t>, </a:t>
            </a:r>
            <a:r>
              <a:rPr lang="fr-CH" dirty="0" err="1" smtClean="0"/>
              <a:t>Handovers</a:t>
            </a:r>
            <a:endParaRPr lang="fr-CH" dirty="0" smtClean="0"/>
          </a:p>
        </p:txBody>
      </p:sp>
      <p:sp>
        <p:nvSpPr>
          <p:cNvPr id="197635" name="Rectangle 3"/>
          <p:cNvSpPr>
            <a:spLocks noChangeArrowheads="1"/>
          </p:cNvSpPr>
          <p:nvPr/>
        </p:nvSpPr>
        <p:spPr bwMode="auto">
          <a:xfrm>
            <a:off x="1214438" y="3286125"/>
            <a:ext cx="6715125" cy="357188"/>
          </a:xfrm>
          <a:prstGeom prst="rect">
            <a:avLst/>
          </a:prstGeom>
          <a:noFill/>
          <a:ln w="25400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4. Funding of the Operational Costs</a:t>
            </a:r>
          </a:p>
        </p:txBody>
      </p:sp>
      <p:sp>
        <p:nvSpPr>
          <p:cNvPr id="199682" name="Content Placeholder 2"/>
          <p:cNvSpPr>
            <a:spLocks noGrp="1"/>
          </p:cNvSpPr>
          <p:nvPr>
            <p:ph idx="1"/>
          </p:nvPr>
        </p:nvSpPr>
        <p:spPr>
          <a:xfrm>
            <a:off x="285750" y="1785938"/>
            <a:ext cx="8075613" cy="3916362"/>
          </a:xfrm>
        </p:spPr>
        <p:txBody>
          <a:bodyPr/>
          <a:lstStyle/>
          <a:p>
            <a:pPr eaLnBrk="1" hangingPunct="1"/>
            <a:r>
              <a:rPr lang="en-GB" smtClean="0"/>
              <a:t>Earmarked funds for this are being requested in the Emergency Appeal:</a:t>
            </a:r>
          </a:p>
          <a:p>
            <a:pPr lvl="1" eaLnBrk="1" hangingPunct="1"/>
            <a:r>
              <a:rPr lang="en-GB" sz="1800" smtClean="0"/>
              <a:t>Global Project: Gxx0001</a:t>
            </a:r>
          </a:p>
          <a:p>
            <a:pPr lvl="1" eaLnBrk="1" hangingPunct="1"/>
            <a:r>
              <a:rPr lang="en-GB" sz="1800" smtClean="0"/>
              <a:t>If no Appeal or not enough funds: Global Shelter Programme  </a:t>
            </a:r>
          </a:p>
          <a:p>
            <a:pPr eaLnBrk="1" hangingPunct="1"/>
            <a:r>
              <a:rPr lang="en-GB" smtClean="0"/>
              <a:t>Head of Shelter&amp;Settlements Dpt is budget holder but can delegate authority to coordinator</a:t>
            </a:r>
          </a:p>
          <a:p>
            <a:pPr lvl="1" eaLnBrk="1" hangingPunct="1"/>
            <a:r>
              <a:rPr lang="en-GB" sz="1800" smtClean="0"/>
              <a:t>Not to consultants: then Head of Delegation/ Reg Deleg.</a:t>
            </a:r>
          </a:p>
          <a:p>
            <a:pPr lvl="1" eaLnBrk="1" hangingPunct="1"/>
            <a:r>
              <a:rPr lang="en-GB" sz="1800" smtClean="0"/>
              <a:t>Based on detailed budget done by coordinator. Typically 5,000 CHF/month</a:t>
            </a:r>
          </a:p>
          <a:p>
            <a:pPr lvl="1" eaLnBrk="1" hangingPunct="1"/>
            <a:r>
              <a:rPr lang="en-GB" sz="1800" smtClean="0"/>
              <a:t>Local staff, office&amp;car rental, translation services, stationery, meeting expenses, communications (phones, internet), group accommodation…</a:t>
            </a:r>
          </a:p>
          <a:p>
            <a:pPr lvl="1" eaLnBrk="1" hangingPunct="1"/>
            <a:r>
              <a:rPr lang="en-GB" sz="1800" smtClean="0"/>
              <a:t>Paid by IFRC delegation charged to appeal Gxx0001</a:t>
            </a:r>
          </a:p>
          <a:p>
            <a:pPr lvl="1" eaLnBrk="1" hangingPunct="1"/>
            <a:r>
              <a:rPr lang="en-GB" sz="1800" smtClean="0"/>
              <a:t>Possibility to get advances from your National Society (additional to 5,000 USD). Also possible from delegation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Example of budget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214438" y="1714500"/>
          <a:ext cx="6215062" cy="5141923"/>
        </p:xfrm>
        <a:graphic>
          <a:graphicData uri="http://schemas.openxmlformats.org/drawingml/2006/table">
            <a:tbl>
              <a:tblPr/>
              <a:tblGrid>
                <a:gridCol w="2559050"/>
                <a:gridCol w="735012"/>
                <a:gridCol w="985838"/>
                <a:gridCol w="1116012"/>
                <a:gridCol w="819150"/>
              </a:tblGrid>
              <a:tr h="3556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Shelter Cluster Coordination Team - West Sumatra</a:t>
                      </a: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9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9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9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Budget October-December 2009</a:t>
                      </a: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9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IDR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CHF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9375.00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October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Unit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Price per unit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Total IDR.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CHF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Office rent 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1,500,000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1,500,000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160.00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Internet installation and equipment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2,350,000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2,350,000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250.67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Refreshments for meetings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21.33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Transport (hire, fuel, tolls, parking)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10,000,000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20,000,000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2,133.33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Office supplies (printer, ink, water dispenser, paper etc)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8,000,000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8,000,000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853.33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Communication (pre-paid cell phone cards, hotel phones, etc.)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106.67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Photocopy and meeting supplies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213.33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Admin asst / translation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5,000,000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10,000,000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1,066.67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45,050,000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4,805.33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November 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Office rent 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1,500,000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1,500,000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160.00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Refreshments for meetings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21.33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Transport (hire, fuel, tolls, parking)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10,000,000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20,000,000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2,133.33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Office supplies (ink, water, paper, elect etc)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3,000,000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3,000,000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320.00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Communication (pre-paid cell phone cards, hotel phones, etc.)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106.67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Photocopy and meeting supplies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213.33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Admin asst / translation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2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4,000,000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8,000,000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853.33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35,700,000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3,808.00</a:t>
                      </a:r>
                    </a:p>
                  </a:txBody>
                  <a:tcPr marL="7009" marR="7009" marT="7009" marB="0" anchor="b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7009" marR="7009" marT="7009" marB="0" anchor="b" horzOverflow="overflow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Rectangle 8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fr-CH" smtClean="0"/>
              <a:t>IFRC SCT Approach</a:t>
            </a:r>
          </a:p>
        </p:txBody>
      </p:sp>
      <p:sp>
        <p:nvSpPr>
          <p:cNvPr id="203778" name="Rectangle 9"/>
          <p:cNvSpPr>
            <a:spLocks noGrp="1" noChangeArrowheads="1"/>
          </p:cNvSpPr>
          <p:nvPr>
            <p:ph type="body" idx="4294967295"/>
          </p:nvPr>
        </p:nvSpPr>
        <p:spPr>
          <a:xfrm>
            <a:off x="1042988" y="2192338"/>
            <a:ext cx="7777162" cy="3916362"/>
          </a:xfrm>
        </p:spPr>
        <p:txBody>
          <a:bodyPr/>
          <a:lstStyle/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smtClean="0"/>
              <a:t>Structure of the SCT: </a:t>
            </a:r>
            <a:r>
              <a:rPr lang="fr-CH" dirty="0" err="1" smtClean="0"/>
              <a:t>roles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Deployment</a:t>
            </a:r>
            <a:r>
              <a:rPr lang="fr-CH" dirty="0" smtClean="0"/>
              <a:t> of the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the « </a:t>
            </a:r>
            <a:r>
              <a:rPr lang="fr-CH" dirty="0" err="1" smtClean="0"/>
              <a:t>operational</a:t>
            </a:r>
            <a:r>
              <a:rPr lang="fr-CH" dirty="0" smtClean="0"/>
              <a:t> </a:t>
            </a:r>
            <a:r>
              <a:rPr lang="fr-CH" dirty="0" err="1" smtClean="0"/>
              <a:t>costs</a:t>
            </a:r>
            <a:r>
              <a:rPr lang="fr-CH" dirty="0" smtClean="0"/>
              <a:t> » of coordination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err="1" smtClean="0"/>
              <a:t>Available</a:t>
            </a:r>
            <a:r>
              <a:rPr lang="fr-CH" dirty="0" smtClean="0"/>
              <a:t> Tools &amp; Equipment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smtClean="0"/>
              <a:t>Scope of the SCT, </a:t>
            </a:r>
            <a:r>
              <a:rPr lang="fr-CH" dirty="0" err="1" smtClean="0"/>
              <a:t>Resident</a:t>
            </a:r>
            <a:r>
              <a:rPr lang="fr-CH" dirty="0" smtClean="0"/>
              <a:t> </a:t>
            </a:r>
            <a:r>
              <a:rPr lang="fr-CH" dirty="0" err="1" smtClean="0"/>
              <a:t>Coordinators</a:t>
            </a:r>
            <a:r>
              <a:rPr lang="fr-CH" dirty="0" smtClean="0"/>
              <a:t>, </a:t>
            </a:r>
            <a:r>
              <a:rPr lang="fr-CH" dirty="0" err="1" smtClean="0"/>
              <a:t>Handovers</a:t>
            </a:r>
            <a:endParaRPr lang="fr-CH" dirty="0" smtClean="0"/>
          </a:p>
        </p:txBody>
      </p:sp>
      <p:sp>
        <p:nvSpPr>
          <p:cNvPr id="203779" name="Rectangle 3"/>
          <p:cNvSpPr>
            <a:spLocks noChangeArrowheads="1"/>
          </p:cNvSpPr>
          <p:nvPr/>
        </p:nvSpPr>
        <p:spPr bwMode="auto">
          <a:xfrm>
            <a:off x="1214438" y="3716338"/>
            <a:ext cx="6715125" cy="357187"/>
          </a:xfrm>
          <a:prstGeom prst="rect">
            <a:avLst/>
          </a:prstGeom>
          <a:noFill/>
          <a:ln w="25400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dirty="0" smtClean="0"/>
              <a:t>5.1 Tools and Equipment</a:t>
            </a:r>
          </a:p>
        </p:txBody>
      </p:sp>
      <p:sp>
        <p:nvSpPr>
          <p:cNvPr id="205826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dirty="0" err="1" smtClean="0"/>
              <a:t>Pelikan</a:t>
            </a:r>
            <a:r>
              <a:rPr lang="en-GB" b="1" dirty="0" smtClean="0"/>
              <a:t> Boxes</a:t>
            </a:r>
            <a:r>
              <a:rPr lang="en-GB" dirty="0" smtClean="0"/>
              <a:t> in 3 modules with:</a:t>
            </a:r>
          </a:p>
          <a:p>
            <a:pPr lvl="1"/>
            <a:r>
              <a:rPr lang="en-GB" sz="1800" dirty="0" smtClean="0"/>
              <a:t>Module 1: Projector, laptop, </a:t>
            </a:r>
            <a:r>
              <a:rPr lang="en-GB" sz="1800" dirty="0" err="1" smtClean="0"/>
              <a:t>pendrive</a:t>
            </a:r>
            <a:r>
              <a:rPr lang="en-GB" sz="1800" dirty="0" smtClean="0"/>
              <a:t>, mobile phones</a:t>
            </a:r>
          </a:p>
          <a:p>
            <a:pPr lvl="1"/>
            <a:r>
              <a:rPr lang="en-GB" sz="1800" dirty="0" smtClean="0"/>
              <a:t>Module 2: 2 laptops with backpacks</a:t>
            </a:r>
          </a:p>
          <a:p>
            <a:pPr lvl="1"/>
            <a:r>
              <a:rPr lang="en-GB" sz="1800" dirty="0" smtClean="0"/>
              <a:t>Module 3: printer/scanner, </a:t>
            </a:r>
            <a:r>
              <a:rPr lang="en-GB" sz="1800" dirty="0" err="1" smtClean="0"/>
              <a:t>wifi</a:t>
            </a:r>
            <a:r>
              <a:rPr lang="en-GB" sz="1800" dirty="0" smtClean="0"/>
              <a:t>, </a:t>
            </a:r>
            <a:r>
              <a:rPr lang="en-GB" sz="1800" dirty="0" err="1" smtClean="0"/>
              <a:t>Thuraya</a:t>
            </a:r>
            <a:r>
              <a:rPr lang="en-GB" sz="1800" dirty="0" smtClean="0"/>
              <a:t> satellite phones, Satellite phone for data (V-GAN)</a:t>
            </a:r>
          </a:p>
          <a:p>
            <a:pPr lvl="1">
              <a:buFont typeface="Wingdings" pitchFamily="2" charset="2"/>
              <a:buNone/>
            </a:pPr>
            <a:endParaRPr lang="en-GB" sz="1800" dirty="0" smtClean="0"/>
          </a:p>
          <a:p>
            <a:r>
              <a:rPr lang="en-GB" b="1" dirty="0" smtClean="0"/>
              <a:t>Simultaneous interpretation equipment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dirty="0" smtClean="0"/>
              <a:t>5.1 Tools and Equipment</a:t>
            </a:r>
          </a:p>
        </p:txBody>
      </p:sp>
      <p:sp>
        <p:nvSpPr>
          <p:cNvPr id="205826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fr-CH" b="1" dirty="0" err="1" smtClean="0"/>
              <a:t>Website</a:t>
            </a:r>
            <a:r>
              <a:rPr lang="fr-CH" b="1" dirty="0" smtClean="0"/>
              <a:t>: </a:t>
            </a:r>
            <a:r>
              <a:rPr lang="fr-CH" b="1" dirty="0" smtClean="0">
                <a:hlinkClick r:id="rId3"/>
              </a:rPr>
              <a:t>www.sheltercluster.org</a:t>
            </a:r>
            <a:r>
              <a:rPr lang="fr-CH" b="1" dirty="0" smtClean="0"/>
              <a:t> </a:t>
            </a:r>
          </a:p>
          <a:p>
            <a:endParaRPr lang="en-GB" b="1" dirty="0" smtClean="0"/>
          </a:p>
          <a:p>
            <a:r>
              <a:rPr lang="en-GB" b="1" dirty="0" smtClean="0"/>
              <a:t>Coordination Toolkit</a:t>
            </a:r>
            <a:r>
              <a:rPr lang="en-GB" dirty="0" smtClean="0"/>
              <a:t> with checklists, formats, examples, folder organisation. Available at </a:t>
            </a:r>
            <a:r>
              <a:rPr lang="en-GB" b="1" dirty="0" smtClean="0"/>
              <a:t>  </a:t>
            </a:r>
            <a:r>
              <a:rPr lang="en-GB" b="1" dirty="0" smtClean="0">
                <a:hlinkClick r:id="rId3"/>
              </a:rPr>
              <a:t>www.sheltercluster.org</a:t>
            </a:r>
            <a:r>
              <a:rPr lang="en-GB" b="1" dirty="0" smtClean="0"/>
              <a:t> </a:t>
            </a:r>
          </a:p>
          <a:p>
            <a:endParaRPr lang="en-GB" b="1" dirty="0" smtClean="0"/>
          </a:p>
          <a:p>
            <a:r>
              <a:rPr lang="fr-CH" b="1" dirty="0" smtClean="0"/>
              <a:t>Coordination </a:t>
            </a:r>
            <a:r>
              <a:rPr lang="fr-CH" b="1" dirty="0" err="1" smtClean="0"/>
              <a:t>Handbook</a:t>
            </a:r>
            <a:endParaRPr lang="en-GB" b="1" dirty="0" smtClean="0"/>
          </a:p>
          <a:p>
            <a:endParaRPr lang="en-GB" dirty="0" smtClean="0"/>
          </a:p>
          <a:p>
            <a:r>
              <a:rPr lang="en-GB" b="1" dirty="0" err="1" smtClean="0"/>
              <a:t>Dissemmination</a:t>
            </a:r>
            <a:r>
              <a:rPr lang="en-GB" b="1" dirty="0" smtClean="0"/>
              <a:t> material on SCT: </a:t>
            </a:r>
            <a:r>
              <a:rPr lang="en-GB" dirty="0"/>
              <a:t>available at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www.sheltercluster.org</a:t>
            </a:r>
            <a:r>
              <a:rPr lang="en-GB" dirty="0" smtClean="0"/>
              <a:t> &gt;About us&gt;Coordination Team. Includes a guide to messaging affected population </a:t>
            </a:r>
            <a:r>
              <a:rPr lang="en-GB" dirty="0" smtClean="0"/>
              <a:t>developed </a:t>
            </a:r>
            <a:r>
              <a:rPr lang="en-GB" dirty="0" smtClean="0"/>
              <a:t>with </a:t>
            </a:r>
            <a:r>
              <a:rPr lang="en-GB" dirty="0" err="1" smtClean="0"/>
              <a:t>InfoasAid</a:t>
            </a:r>
            <a:r>
              <a:rPr lang="en-GB" dirty="0" smtClean="0"/>
              <a:t> and other tools.</a:t>
            </a:r>
          </a:p>
        </p:txBody>
      </p:sp>
    </p:spTree>
    <p:extLst>
      <p:ext uri="{BB962C8B-B14F-4D97-AF65-F5344CB8AC3E}">
        <p14:creationId xmlns:p14="http://schemas.microsoft.com/office/powerpoint/2010/main" xmlns="" val="232388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3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s-ES" dirty="0" smtClean="0"/>
              <a:t>5.2 </a:t>
            </a:r>
            <a:r>
              <a:rPr lang="es-ES" dirty="0" err="1" smtClean="0"/>
              <a:t>Other</a:t>
            </a:r>
            <a:r>
              <a:rPr lang="es-ES" dirty="0" smtClean="0"/>
              <a:t> </a:t>
            </a:r>
            <a:r>
              <a:rPr lang="es-ES" dirty="0" err="1" smtClean="0"/>
              <a:t>resources</a:t>
            </a:r>
            <a:endParaRPr lang="es-ES" dirty="0" smtClean="0"/>
          </a:p>
        </p:txBody>
      </p:sp>
      <p:sp>
        <p:nvSpPr>
          <p:cNvPr id="207874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GB" b="1" dirty="0" smtClean="0"/>
              <a:t>Gender Advice: </a:t>
            </a:r>
            <a:r>
              <a:rPr lang="en-GB" dirty="0" smtClean="0"/>
              <a:t>Support on gender can be provided by the </a:t>
            </a:r>
            <a:r>
              <a:rPr lang="en-GB" dirty="0" err="1" smtClean="0"/>
              <a:t>GenCap</a:t>
            </a:r>
            <a:r>
              <a:rPr lang="en-GB" dirty="0" smtClean="0"/>
              <a:t> advisor upon request.</a:t>
            </a:r>
          </a:p>
          <a:p>
            <a:endParaRPr lang="en-GB" dirty="0" smtClean="0"/>
          </a:p>
          <a:p>
            <a:r>
              <a:rPr lang="fr-CH" b="1" dirty="0" err="1" smtClean="0"/>
              <a:t>Engineers</a:t>
            </a:r>
            <a:r>
              <a:rPr lang="fr-CH" b="1" dirty="0" smtClean="0"/>
              <a:t>/</a:t>
            </a:r>
            <a:r>
              <a:rPr lang="fr-CH" b="1" dirty="0" err="1" smtClean="0"/>
              <a:t>Architects</a:t>
            </a:r>
            <a:r>
              <a:rPr lang="fr-CH" dirty="0" smtClean="0"/>
              <a:t> </a:t>
            </a:r>
            <a:r>
              <a:rPr lang="fr-CH" dirty="0" err="1" smtClean="0"/>
              <a:t>with</a:t>
            </a:r>
            <a:r>
              <a:rPr lang="fr-CH" dirty="0" smtClean="0"/>
              <a:t> basic </a:t>
            </a:r>
            <a:r>
              <a:rPr lang="fr-CH" dirty="0" err="1" smtClean="0"/>
              <a:t>humanitarian</a:t>
            </a:r>
            <a:r>
              <a:rPr lang="fr-CH" dirty="0" smtClean="0"/>
              <a:t> training: are </a:t>
            </a:r>
            <a:r>
              <a:rPr lang="fr-CH" dirty="0" err="1" smtClean="0"/>
              <a:t>available</a:t>
            </a:r>
            <a:r>
              <a:rPr lang="fr-CH" dirty="0" smtClean="0"/>
              <a:t> for </a:t>
            </a:r>
            <a:r>
              <a:rPr lang="fr-CH" dirty="0" err="1" smtClean="0"/>
              <a:t>shelter</a:t>
            </a:r>
            <a:r>
              <a:rPr lang="fr-CH" dirty="0" smtClean="0"/>
              <a:t> </a:t>
            </a:r>
            <a:r>
              <a:rPr lang="fr-CH" dirty="0" err="1" smtClean="0"/>
              <a:t>agencies</a:t>
            </a:r>
            <a:r>
              <a:rPr lang="fr-CH" dirty="0"/>
              <a:t> </a:t>
            </a:r>
            <a:r>
              <a:rPr lang="fr-CH" dirty="0" smtClean="0"/>
              <a:t>for free for a </a:t>
            </a:r>
            <a:r>
              <a:rPr lang="fr-CH" dirty="0" err="1" smtClean="0"/>
              <a:t>month</a:t>
            </a:r>
            <a:r>
              <a:rPr lang="fr-CH" dirty="0" smtClean="0"/>
              <a:t> in the initial 3 </a:t>
            </a:r>
            <a:r>
              <a:rPr lang="fr-CH" dirty="0" err="1" smtClean="0"/>
              <a:t>months</a:t>
            </a:r>
            <a:r>
              <a:rPr lang="fr-CH" dirty="0" smtClean="0"/>
              <a:t> of the </a:t>
            </a:r>
            <a:r>
              <a:rPr lang="fr-CH" dirty="0" err="1" smtClean="0"/>
              <a:t>response</a:t>
            </a:r>
            <a:r>
              <a:rPr lang="fr-CH" dirty="0" smtClean="0"/>
              <a:t>. (</a:t>
            </a:r>
            <a:r>
              <a:rPr lang="fr-CH" dirty="0" err="1" smtClean="0"/>
              <a:t>provided</a:t>
            </a:r>
            <a:r>
              <a:rPr lang="fr-CH" dirty="0" smtClean="0"/>
              <a:t> </a:t>
            </a:r>
            <a:r>
              <a:rPr lang="fr-CH" dirty="0" err="1" smtClean="0"/>
              <a:t>through</a:t>
            </a:r>
            <a:r>
              <a:rPr lang="fr-CH" dirty="0" smtClean="0"/>
              <a:t> WEF)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1" name="Rectangle 8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fr-CH" smtClean="0"/>
              <a:t>IFRC SCT Approach</a:t>
            </a:r>
          </a:p>
        </p:txBody>
      </p:sp>
      <p:sp>
        <p:nvSpPr>
          <p:cNvPr id="209922" name="Rectangle 9"/>
          <p:cNvSpPr>
            <a:spLocks noGrp="1" noChangeArrowheads="1"/>
          </p:cNvSpPr>
          <p:nvPr>
            <p:ph type="body" idx="4294967295"/>
          </p:nvPr>
        </p:nvSpPr>
        <p:spPr>
          <a:xfrm>
            <a:off x="1042988" y="2192338"/>
            <a:ext cx="7777162" cy="3916362"/>
          </a:xfrm>
        </p:spPr>
        <p:txBody>
          <a:bodyPr/>
          <a:lstStyle/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smtClean="0"/>
              <a:t>Structure of the SCT: </a:t>
            </a:r>
            <a:r>
              <a:rPr lang="fr-CH" dirty="0" err="1" smtClean="0"/>
              <a:t>roles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Deployment</a:t>
            </a:r>
            <a:r>
              <a:rPr lang="fr-CH" dirty="0" smtClean="0"/>
              <a:t> of the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SCT </a:t>
            </a:r>
            <a:r>
              <a:rPr lang="fr-CH" dirty="0" err="1" smtClean="0"/>
              <a:t>members</a:t>
            </a:r>
            <a:endParaRPr lang="fr-CH" dirty="0" smtClean="0"/>
          </a:p>
          <a:p>
            <a:pPr marL="635000" indent="-457200" eaLnBrk="1" hangingPunct="1">
              <a:buFont typeface="Arial" charset="0"/>
              <a:buAutoNum type="arabicPeriod"/>
            </a:pPr>
            <a:r>
              <a:rPr lang="fr-CH" dirty="0" err="1" smtClean="0"/>
              <a:t>Funding</a:t>
            </a:r>
            <a:r>
              <a:rPr lang="fr-CH" dirty="0" smtClean="0"/>
              <a:t> of the « </a:t>
            </a:r>
            <a:r>
              <a:rPr lang="fr-CH" dirty="0" err="1" smtClean="0"/>
              <a:t>operational</a:t>
            </a:r>
            <a:r>
              <a:rPr lang="fr-CH" dirty="0" smtClean="0"/>
              <a:t> </a:t>
            </a:r>
            <a:r>
              <a:rPr lang="fr-CH" dirty="0" err="1" smtClean="0"/>
              <a:t>costs</a:t>
            </a:r>
            <a:r>
              <a:rPr lang="fr-CH" dirty="0" smtClean="0"/>
              <a:t> » of coordination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err="1" smtClean="0"/>
              <a:t>Available</a:t>
            </a:r>
            <a:r>
              <a:rPr lang="fr-CH" dirty="0" smtClean="0"/>
              <a:t> Tools &amp; Equipment</a:t>
            </a:r>
          </a:p>
          <a:p>
            <a:pPr marL="635000" indent="-457200">
              <a:buFont typeface="Arial" charset="0"/>
              <a:buAutoNum type="arabicPeriod"/>
            </a:pPr>
            <a:r>
              <a:rPr lang="fr-CH" dirty="0" smtClean="0"/>
              <a:t>Scope of the SCT, </a:t>
            </a:r>
            <a:r>
              <a:rPr lang="fr-CH" dirty="0" err="1" smtClean="0"/>
              <a:t>Resident</a:t>
            </a:r>
            <a:r>
              <a:rPr lang="fr-CH" dirty="0" smtClean="0"/>
              <a:t> </a:t>
            </a:r>
            <a:r>
              <a:rPr lang="fr-CH" dirty="0" err="1" smtClean="0"/>
              <a:t>Coordinators</a:t>
            </a:r>
            <a:r>
              <a:rPr lang="fr-CH" dirty="0" smtClean="0"/>
              <a:t>, </a:t>
            </a:r>
            <a:r>
              <a:rPr lang="fr-CH" dirty="0" err="1" smtClean="0"/>
              <a:t>Handovers</a:t>
            </a:r>
            <a:endParaRPr lang="fr-CH" dirty="0" smtClean="0"/>
          </a:p>
        </p:txBody>
      </p:sp>
      <p:sp>
        <p:nvSpPr>
          <p:cNvPr id="209923" name="Rectangle 3"/>
          <p:cNvSpPr>
            <a:spLocks noChangeArrowheads="1"/>
          </p:cNvSpPr>
          <p:nvPr/>
        </p:nvSpPr>
        <p:spPr bwMode="auto">
          <a:xfrm>
            <a:off x="1214438" y="4079875"/>
            <a:ext cx="7102475" cy="357188"/>
          </a:xfrm>
          <a:prstGeom prst="rect">
            <a:avLst/>
          </a:prstGeom>
          <a:noFill/>
          <a:ln w="25400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s-ES" smtClean="0"/>
              <a:t>6. Scope of the SCT</a:t>
            </a:r>
          </a:p>
        </p:txBody>
      </p:sp>
      <p:sp>
        <p:nvSpPr>
          <p:cNvPr id="23347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s-ES" sz="2800" b="1" dirty="0" smtClean="0"/>
              <a:t>Content</a:t>
            </a:r>
            <a:r>
              <a:rPr lang="es-ES" sz="2800" dirty="0" smtClean="0"/>
              <a:t> of </a:t>
            </a:r>
            <a:r>
              <a:rPr lang="es-ES" sz="2800" dirty="0" err="1" smtClean="0"/>
              <a:t>the</a:t>
            </a:r>
            <a:r>
              <a:rPr lang="es-ES" sz="2800" dirty="0" smtClean="0"/>
              <a:t> </a:t>
            </a:r>
            <a:r>
              <a:rPr lang="es-ES" sz="2800" dirty="0" err="1" smtClean="0"/>
              <a:t>coordination</a:t>
            </a:r>
            <a:r>
              <a:rPr lang="es-ES" sz="2800" dirty="0" smtClean="0"/>
              <a:t> </a:t>
            </a:r>
            <a:r>
              <a:rPr lang="es-ES" sz="2800" dirty="0" err="1" smtClean="0"/>
              <a:t>services</a:t>
            </a:r>
            <a:r>
              <a:rPr lang="es-ES" sz="2800" dirty="0" smtClean="0"/>
              <a:t> </a:t>
            </a:r>
          </a:p>
          <a:p>
            <a:pPr lvl="1">
              <a:lnSpc>
                <a:spcPct val="90000"/>
              </a:lnSpc>
            </a:pPr>
            <a:r>
              <a:rPr lang="es-ES" sz="2400" dirty="0" err="1" smtClean="0"/>
              <a:t>All</a:t>
            </a:r>
            <a:r>
              <a:rPr lang="es-ES" sz="2400" dirty="0" smtClean="0"/>
              <a:t> </a:t>
            </a:r>
            <a:r>
              <a:rPr lang="es-ES" sz="2400" dirty="0" err="1" smtClean="0"/>
              <a:t>issues</a:t>
            </a:r>
            <a:r>
              <a:rPr lang="es-ES" sz="2400" dirty="0" smtClean="0"/>
              <a:t> </a:t>
            </a:r>
            <a:r>
              <a:rPr lang="es-ES" sz="2400" dirty="0" err="1" smtClean="0"/>
              <a:t>related</a:t>
            </a:r>
            <a:r>
              <a:rPr lang="es-ES" sz="2400" dirty="0" smtClean="0"/>
              <a:t> </a:t>
            </a:r>
            <a:r>
              <a:rPr lang="es-ES" sz="2400" dirty="0" err="1" smtClean="0"/>
              <a:t>with</a:t>
            </a:r>
            <a:r>
              <a:rPr lang="es-ES" sz="2400" dirty="0" smtClean="0"/>
              <a:t> </a:t>
            </a:r>
            <a:r>
              <a:rPr lang="es-ES" sz="2400" dirty="0" err="1" smtClean="0"/>
              <a:t>Shelter</a:t>
            </a:r>
            <a:r>
              <a:rPr lang="es-ES" sz="2400" dirty="0" smtClean="0"/>
              <a:t>: </a:t>
            </a:r>
            <a:r>
              <a:rPr lang="es-ES" sz="2400" dirty="0" err="1" smtClean="0"/>
              <a:t>emergency</a:t>
            </a:r>
            <a:r>
              <a:rPr lang="es-ES" sz="2400" dirty="0" smtClean="0"/>
              <a:t>, </a:t>
            </a:r>
            <a:r>
              <a:rPr lang="es-ES" sz="2400" dirty="0" err="1" smtClean="0"/>
              <a:t>transitional</a:t>
            </a:r>
            <a:r>
              <a:rPr lang="es-ES" sz="2400" dirty="0" smtClean="0"/>
              <a:t>, </a:t>
            </a:r>
            <a:r>
              <a:rPr lang="es-ES" sz="2400" dirty="0" err="1" smtClean="0"/>
              <a:t>permanent</a:t>
            </a:r>
            <a:r>
              <a:rPr lang="es-ES" sz="2400" dirty="0" smtClean="0"/>
              <a:t>.</a:t>
            </a:r>
          </a:p>
          <a:p>
            <a:pPr lvl="1">
              <a:lnSpc>
                <a:spcPct val="90000"/>
              </a:lnSpc>
            </a:pPr>
            <a:r>
              <a:rPr lang="es-ES" sz="2400" dirty="0" err="1" smtClean="0"/>
              <a:t>This</a:t>
            </a:r>
            <a:r>
              <a:rPr lang="es-ES" sz="2400" dirty="0" smtClean="0"/>
              <a:t> </a:t>
            </a:r>
            <a:r>
              <a:rPr lang="es-ES" sz="2400" dirty="0" err="1" smtClean="0"/>
              <a:t>includes</a:t>
            </a:r>
            <a:r>
              <a:rPr lang="es-ES" sz="2400" dirty="0" smtClean="0"/>
              <a:t> camp </a:t>
            </a:r>
            <a:r>
              <a:rPr lang="es-ES" sz="2400" dirty="0" err="1" smtClean="0"/>
              <a:t>planning</a:t>
            </a:r>
            <a:r>
              <a:rPr lang="es-ES" sz="2400" dirty="0" smtClean="0"/>
              <a:t>, HLP, </a:t>
            </a:r>
            <a:r>
              <a:rPr lang="es-ES" sz="2400" dirty="0" err="1" smtClean="0"/>
              <a:t>urban</a:t>
            </a:r>
            <a:r>
              <a:rPr lang="es-ES" sz="2400" dirty="0" smtClean="0"/>
              <a:t> </a:t>
            </a:r>
            <a:r>
              <a:rPr lang="es-ES" sz="2400" dirty="0" err="1" smtClean="0"/>
              <a:t>design</a:t>
            </a:r>
            <a:r>
              <a:rPr lang="es-ES" sz="2400" dirty="0" smtClean="0"/>
              <a:t>, </a:t>
            </a:r>
            <a:r>
              <a:rPr lang="es-ES" sz="2400" dirty="0" err="1" smtClean="0"/>
              <a:t>shelter</a:t>
            </a:r>
            <a:r>
              <a:rPr lang="es-ES" sz="2400" dirty="0" smtClean="0"/>
              <a:t> </a:t>
            </a:r>
            <a:r>
              <a:rPr lang="es-ES" sz="2400" dirty="0" err="1" smtClean="0"/>
              <a:t>support</a:t>
            </a:r>
            <a:r>
              <a:rPr lang="es-ES" sz="2400" dirty="0" smtClean="0"/>
              <a:t> </a:t>
            </a:r>
            <a:r>
              <a:rPr lang="es-ES" sz="2400" dirty="0" err="1" smtClean="0"/>
              <a:t>to</a:t>
            </a:r>
            <a:r>
              <a:rPr lang="es-ES" sz="2400" dirty="0" smtClean="0"/>
              <a:t> host </a:t>
            </a:r>
            <a:r>
              <a:rPr lang="es-ES" sz="2400" dirty="0" err="1" smtClean="0"/>
              <a:t>families</a:t>
            </a:r>
            <a:r>
              <a:rPr lang="es-ES" sz="2400" dirty="0" smtClean="0"/>
              <a:t>, </a:t>
            </a:r>
            <a:r>
              <a:rPr lang="es-ES" sz="2400" dirty="0" err="1" smtClean="0"/>
              <a:t>shelter</a:t>
            </a:r>
            <a:r>
              <a:rPr lang="es-ES" sz="2400" dirty="0" smtClean="0"/>
              <a:t> in </a:t>
            </a:r>
            <a:r>
              <a:rPr lang="es-ES" sz="2400" dirty="0" err="1" smtClean="0"/>
              <a:t>camps</a:t>
            </a:r>
            <a:r>
              <a:rPr lang="es-ES" sz="2400" dirty="0" smtClean="0"/>
              <a:t>...</a:t>
            </a:r>
          </a:p>
          <a:p>
            <a:pPr>
              <a:lnSpc>
                <a:spcPct val="90000"/>
              </a:lnSpc>
            </a:pPr>
            <a:r>
              <a:rPr lang="es-ES" sz="2800" b="1" dirty="0" smtClean="0"/>
              <a:t>Time </a:t>
            </a:r>
            <a:r>
              <a:rPr lang="es-ES" sz="2800" b="1" dirty="0" err="1" smtClean="0"/>
              <a:t>frame</a:t>
            </a:r>
            <a:endParaRPr lang="es-ES" sz="2800" b="1" dirty="0" smtClean="0"/>
          </a:p>
          <a:p>
            <a:pPr lvl="1">
              <a:lnSpc>
                <a:spcPct val="90000"/>
              </a:lnSpc>
            </a:pPr>
            <a:r>
              <a:rPr lang="es-ES" sz="2400" dirty="0" err="1" smtClean="0"/>
              <a:t>Commitment</a:t>
            </a:r>
            <a:r>
              <a:rPr lang="es-ES" sz="2400" dirty="0" smtClean="0"/>
              <a:t> </a:t>
            </a:r>
            <a:r>
              <a:rPr lang="es-ES" sz="2400" dirty="0" err="1" smtClean="0"/>
              <a:t>to</a:t>
            </a:r>
            <a:r>
              <a:rPr lang="es-ES" sz="2400" dirty="0" smtClean="0"/>
              <a:t> </a:t>
            </a:r>
            <a:r>
              <a:rPr lang="es-ES" sz="2400" dirty="0" err="1" smtClean="0"/>
              <a:t>emergency</a:t>
            </a:r>
            <a:r>
              <a:rPr lang="es-ES" sz="2400" dirty="0" smtClean="0"/>
              <a:t> </a:t>
            </a:r>
            <a:r>
              <a:rPr lang="es-ES" sz="2400" dirty="0" err="1" smtClean="0"/>
              <a:t>phase</a:t>
            </a:r>
            <a:endParaRPr lang="es-ES" sz="2400" dirty="0" smtClean="0"/>
          </a:p>
          <a:p>
            <a:pPr lvl="1">
              <a:lnSpc>
                <a:spcPct val="90000"/>
              </a:lnSpc>
            </a:pPr>
            <a:r>
              <a:rPr lang="es-ES" sz="2400" dirty="0" smtClean="0"/>
              <a:t>Can be extended </a:t>
            </a:r>
            <a:r>
              <a:rPr lang="es-ES" sz="2400" dirty="0" err="1" smtClean="0"/>
              <a:t>if</a:t>
            </a:r>
            <a:r>
              <a:rPr lang="es-ES" sz="2400" dirty="0" smtClean="0"/>
              <a:t>: </a:t>
            </a:r>
            <a:r>
              <a:rPr lang="es-ES" sz="2400" dirty="0" err="1" smtClean="0"/>
              <a:t>requested</a:t>
            </a:r>
            <a:r>
              <a:rPr lang="es-ES" sz="2400" dirty="0" smtClean="0"/>
              <a:t>, and </a:t>
            </a:r>
            <a:r>
              <a:rPr lang="es-ES" sz="2400" dirty="0" err="1" smtClean="0"/>
              <a:t>funds</a:t>
            </a:r>
            <a:r>
              <a:rPr lang="es-ES" sz="2400" dirty="0" smtClean="0"/>
              <a:t> are </a:t>
            </a:r>
            <a:r>
              <a:rPr lang="es-ES" sz="2400" dirty="0" err="1" smtClean="0"/>
              <a:t>available</a:t>
            </a:r>
            <a:r>
              <a:rPr lang="es-ES" sz="2400" dirty="0" smtClean="0"/>
              <a:t>, and </a:t>
            </a:r>
            <a:r>
              <a:rPr lang="es-ES" sz="2400" dirty="0" err="1" smtClean="0"/>
              <a:t>appropriate</a:t>
            </a:r>
            <a:r>
              <a:rPr lang="es-ES" sz="2400" dirty="0" smtClean="0"/>
              <a:t> </a:t>
            </a:r>
            <a:r>
              <a:rPr lang="es-ES" sz="2400" dirty="0" err="1" smtClean="0"/>
              <a:t>staff</a:t>
            </a:r>
            <a:r>
              <a:rPr lang="es-ES" sz="2400" dirty="0" smtClean="0"/>
              <a:t> </a:t>
            </a:r>
            <a:r>
              <a:rPr lang="es-ES" sz="2400" dirty="0" err="1" smtClean="0"/>
              <a:t>is</a:t>
            </a:r>
            <a:r>
              <a:rPr lang="es-ES" sz="2400" dirty="0" smtClean="0"/>
              <a:t> </a:t>
            </a:r>
            <a:r>
              <a:rPr lang="es-ES" sz="2400" dirty="0" err="1" smtClean="0"/>
              <a:t>available</a:t>
            </a:r>
            <a:r>
              <a:rPr lang="es-ES" sz="24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7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smtClean="0"/>
              <a:t>6.2. Resident Coordinators</a:t>
            </a:r>
          </a:p>
        </p:txBody>
      </p:sp>
      <p:sp>
        <p:nvSpPr>
          <p:cNvPr id="214018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en-GB" b="1" dirty="0" smtClean="0"/>
              <a:t>Resident Coordinators </a:t>
            </a:r>
            <a:r>
              <a:rPr lang="en-GB" dirty="0" smtClean="0"/>
              <a:t>do not need to abide by Humanitarian Reform. They may not consider Humanitarian Country Teams but UN Country Teams. IFRC may not be involved in conversations.</a:t>
            </a:r>
          </a:p>
          <a:p>
            <a:endParaRPr lang="en-GB" dirty="0" smtClean="0"/>
          </a:p>
          <a:p>
            <a:r>
              <a:rPr lang="en-GB" b="1" dirty="0" smtClean="0"/>
              <a:t>OCHA</a:t>
            </a:r>
            <a:r>
              <a:rPr lang="en-GB" dirty="0" smtClean="0"/>
              <a:t> is our best ally when dealing with Resident Coordinators.</a:t>
            </a:r>
          </a:p>
          <a:p>
            <a:endParaRPr lang="en-GB" dirty="0" smtClean="0"/>
          </a:p>
          <a:p>
            <a:r>
              <a:rPr lang="en-GB" dirty="0" smtClean="0"/>
              <a:t>SCT Coordinator informs the Resident Coordinator but has no accountability to him/her.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5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s-ES" smtClean="0"/>
          </a:p>
        </p:txBody>
      </p:sp>
      <p:pic>
        <p:nvPicPr>
          <p:cNvPr id="216066" name="Content Placeholder 3" descr="ScreenHunter_02 Feb. 12 21.56.gif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71563" y="785813"/>
            <a:ext cx="6143625" cy="4872037"/>
          </a:xfrm>
        </p:spPr>
      </p:pic>
      <p:sp>
        <p:nvSpPr>
          <p:cNvPr id="216067" name="TextBox 9"/>
          <p:cNvSpPr txBox="1">
            <a:spLocks noChangeArrowheads="1"/>
          </p:cNvSpPr>
          <p:nvPr/>
        </p:nvSpPr>
        <p:spPr bwMode="auto">
          <a:xfrm>
            <a:off x="2214563" y="5857875"/>
            <a:ext cx="857250" cy="369888"/>
          </a:xfrm>
          <a:prstGeom prst="rect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IFRC</a:t>
            </a:r>
          </a:p>
        </p:txBody>
      </p:sp>
      <p:sp>
        <p:nvSpPr>
          <p:cNvPr id="216068" name="TextBox 11"/>
          <p:cNvSpPr txBox="1">
            <a:spLocks noChangeArrowheads="1"/>
          </p:cNvSpPr>
          <p:nvPr/>
        </p:nvSpPr>
        <p:spPr bwMode="auto">
          <a:xfrm>
            <a:off x="3071813" y="5857875"/>
            <a:ext cx="2500312" cy="369332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/>
              <a:t>UNHABITAT, </a:t>
            </a:r>
            <a:r>
              <a:rPr lang="en-GB" dirty="0" smtClean="0"/>
              <a:t>UNDP…</a:t>
            </a:r>
            <a:endParaRPr lang="en-GB" dirty="0"/>
          </a:p>
        </p:txBody>
      </p:sp>
      <p:sp>
        <p:nvSpPr>
          <p:cNvPr id="216069" name="TextBox 12"/>
          <p:cNvSpPr txBox="1">
            <a:spLocks noChangeArrowheads="1"/>
          </p:cNvSpPr>
          <p:nvPr/>
        </p:nvSpPr>
        <p:spPr bwMode="auto">
          <a:xfrm>
            <a:off x="5572125" y="5857875"/>
            <a:ext cx="2857500" cy="369888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RC NATIONAL SOCIETY</a:t>
            </a:r>
          </a:p>
        </p:txBody>
      </p:sp>
      <p:sp>
        <p:nvSpPr>
          <p:cNvPr id="216070" name="TextBox 13"/>
          <p:cNvSpPr txBox="1">
            <a:spLocks noChangeArrowheads="1"/>
          </p:cNvSpPr>
          <p:nvPr/>
        </p:nvSpPr>
        <p:spPr bwMode="auto">
          <a:xfrm>
            <a:off x="1214438" y="5857875"/>
            <a:ext cx="1000125" cy="369888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RC NS</a:t>
            </a:r>
          </a:p>
        </p:txBody>
      </p:sp>
      <p:sp>
        <p:nvSpPr>
          <p:cNvPr id="216071" name="TextBox 14"/>
          <p:cNvSpPr txBox="1">
            <a:spLocks noChangeArrowheads="1"/>
          </p:cNvSpPr>
          <p:nvPr/>
        </p:nvSpPr>
        <p:spPr bwMode="auto">
          <a:xfrm>
            <a:off x="1214438" y="6215063"/>
            <a:ext cx="7215187" cy="369887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GOVERNMENT</a:t>
            </a:r>
          </a:p>
        </p:txBody>
      </p:sp>
      <p:sp>
        <p:nvSpPr>
          <p:cNvPr id="216072" name="TextBox 15"/>
          <p:cNvSpPr txBox="1">
            <a:spLocks noChangeArrowheads="1"/>
          </p:cNvSpPr>
          <p:nvPr/>
        </p:nvSpPr>
        <p:spPr bwMode="auto">
          <a:xfrm>
            <a:off x="142875" y="5791200"/>
            <a:ext cx="1214438" cy="923925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Country level </a:t>
            </a:r>
          </a:p>
          <a:p>
            <a:r>
              <a:rPr lang="en-GB"/>
              <a:t>co-leads</a:t>
            </a:r>
          </a:p>
        </p:txBody>
      </p:sp>
      <p:sp>
        <p:nvSpPr>
          <p:cNvPr id="216073" name="TextBox 16"/>
          <p:cNvSpPr txBox="1">
            <a:spLocks noChangeArrowheads="1"/>
          </p:cNvSpPr>
          <p:nvPr/>
        </p:nvSpPr>
        <p:spPr bwMode="auto">
          <a:xfrm>
            <a:off x="1000125" y="857250"/>
            <a:ext cx="657225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6.3. HANDOVERS</a:t>
            </a:r>
          </a:p>
        </p:txBody>
      </p:sp>
      <p:sp>
        <p:nvSpPr>
          <p:cNvPr id="216074" name="TextBox 17"/>
          <p:cNvSpPr txBox="1">
            <a:spLocks noChangeArrowheads="1"/>
          </p:cNvSpPr>
          <p:nvPr/>
        </p:nvSpPr>
        <p:spPr bwMode="auto">
          <a:xfrm>
            <a:off x="7143750" y="1428750"/>
            <a:ext cx="20002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s-ES"/>
          </a:p>
        </p:txBody>
      </p:sp>
      <p:cxnSp>
        <p:nvCxnSpPr>
          <p:cNvPr id="216075" name="Straight Connector 19"/>
          <p:cNvCxnSpPr>
            <a:cxnSpLocks noChangeShapeType="1"/>
          </p:cNvCxnSpPr>
          <p:nvPr/>
        </p:nvCxnSpPr>
        <p:spPr bwMode="auto">
          <a:xfrm rot="5400000" flipH="1" flipV="1">
            <a:off x="-680244" y="3964782"/>
            <a:ext cx="3787775" cy="1588"/>
          </a:xfrm>
          <a:prstGeom prst="line">
            <a:avLst/>
          </a:prstGeom>
          <a:noFill/>
          <a:ln w="28575" algn="ctr">
            <a:solidFill>
              <a:srgbClr val="FF0000"/>
            </a:solidFill>
            <a:round/>
            <a:headEnd/>
            <a:tailEnd/>
          </a:ln>
        </p:spPr>
      </p:cxnSp>
      <p:cxnSp>
        <p:nvCxnSpPr>
          <p:cNvPr id="216076" name="Straight Connector 21"/>
          <p:cNvCxnSpPr>
            <a:cxnSpLocks noChangeShapeType="1"/>
          </p:cNvCxnSpPr>
          <p:nvPr/>
        </p:nvCxnSpPr>
        <p:spPr bwMode="auto">
          <a:xfrm rot="5400000" flipH="1" flipV="1">
            <a:off x="320675" y="3963988"/>
            <a:ext cx="3786187" cy="1588"/>
          </a:xfrm>
          <a:prstGeom prst="line">
            <a:avLst/>
          </a:prstGeom>
          <a:noFill/>
          <a:ln w="28575" algn="ctr">
            <a:solidFill>
              <a:srgbClr val="FF0000"/>
            </a:solidFill>
            <a:round/>
            <a:headEnd/>
            <a:tailEnd/>
          </a:ln>
        </p:spPr>
      </p:cxnSp>
      <p:cxnSp>
        <p:nvCxnSpPr>
          <p:cNvPr id="216077" name="Straight Connector 22"/>
          <p:cNvCxnSpPr>
            <a:cxnSpLocks noChangeShapeType="1"/>
          </p:cNvCxnSpPr>
          <p:nvPr/>
        </p:nvCxnSpPr>
        <p:spPr bwMode="auto">
          <a:xfrm rot="5400000" flipH="1" flipV="1">
            <a:off x="1177925" y="3963988"/>
            <a:ext cx="3786187" cy="1588"/>
          </a:xfrm>
          <a:prstGeom prst="line">
            <a:avLst/>
          </a:prstGeom>
          <a:noFill/>
          <a:ln w="28575" algn="ctr">
            <a:solidFill>
              <a:srgbClr val="FF0000"/>
            </a:solidFill>
            <a:round/>
            <a:headEnd/>
            <a:tailEnd/>
          </a:ln>
        </p:spPr>
      </p:cxnSp>
      <p:cxnSp>
        <p:nvCxnSpPr>
          <p:cNvPr id="216078" name="Straight Connector 23"/>
          <p:cNvCxnSpPr>
            <a:cxnSpLocks noChangeShapeType="1"/>
          </p:cNvCxnSpPr>
          <p:nvPr/>
        </p:nvCxnSpPr>
        <p:spPr bwMode="auto">
          <a:xfrm rot="5400000" flipH="1" flipV="1">
            <a:off x="3679825" y="3963988"/>
            <a:ext cx="3786187" cy="1588"/>
          </a:xfrm>
          <a:prstGeom prst="line">
            <a:avLst/>
          </a:prstGeom>
          <a:noFill/>
          <a:ln w="28575" algn="ctr">
            <a:solidFill>
              <a:srgbClr val="FF0000"/>
            </a:solidFill>
            <a:round/>
            <a:headEnd/>
            <a:tailEnd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IFRC_English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Reference documents" ma:contentTypeID="0x010100AA7AFC8FE433CD4B94E991D812AE17EB0100C453B80F0416D347A979D4E6067EC80D" ma:contentTypeVersion="209" ma:contentTypeDescription="All documents that are not operational documents. This includes guidelines, policy, standards, designs, etc. " ma:contentTypeScope="" ma:versionID="ec0ad43d21d87685046ce0d32181be64">
  <xsd:schema xmlns:xsd="http://www.w3.org/2001/XMLSchema" xmlns:xs="http://www.w3.org/2001/XMLSchema" xmlns:p="http://schemas.microsoft.com/office/2006/metadata/properties" xmlns:ns1="http://schemas.microsoft.com/sharepoint/v3" xmlns:ns2="96664bca-06c0-4657-b6f9-0a997f5ff9b9" xmlns:ns3="c2760211-3e43-4ff7-a9ea-22e8b7d99117" xmlns:ns4="12e78120-a71d-41a8-bce2-1f649b1a379a" targetNamespace="http://schemas.microsoft.com/office/2006/metadata/properties" ma:root="true" ma:fieldsID="3446e262d1e16547c60273c2608f1f0d" ns1:_="" ns2:_="" ns3:_="" ns4:_="">
    <xsd:import namespace="http://schemas.microsoft.com/sharepoint/v3"/>
    <xsd:import namespace="96664bca-06c0-4657-b6f9-0a997f5ff9b9"/>
    <xsd:import namespace="c2760211-3e43-4ff7-a9ea-22e8b7d99117"/>
    <xsd:import namespace="12e78120-a71d-41a8-bce2-1f649b1a379a"/>
    <xsd:element name="properties">
      <xsd:complexType>
        <xsd:sequence>
          <xsd:element name="documentManagement">
            <xsd:complexType>
              <xsd:all>
                <xsd:element ref="ns2:Document_x0020_Description" minOccurs="0"/>
                <xsd:element ref="ns2:Report_x0020_Date" minOccurs="0"/>
                <xsd:element ref="ns2:Publishing_x0020_Agency1" minOccurs="0"/>
                <xsd:element ref="ns3:Is_x0020_Key_x0020_Document1" minOccurs="0"/>
                <xsd:element ref="ns2:Is_x0020_Cluster_x0020_Management_x003f_" minOccurs="0"/>
                <xsd:element ref="ns2:Inter_x0020_Cluster" minOccurs="0"/>
                <xsd:element ref="ns2:A_x002c_M_x0020_and_x0020_E" minOccurs="0"/>
                <xsd:element ref="ns2:Shelter_x0020_Planning" minOccurs="0"/>
                <xsd:element ref="ns2:Shelter_x0020_Technical" minOccurs="0"/>
                <xsd:element ref="ns2:Shelter_x0020_Programming" minOccurs="0"/>
                <xsd:element ref="ns2:NFI_x0020_Guidance" minOccurs="0"/>
                <xsd:element ref="ns2:Cross_x0020_Cutting" minOccurs="0"/>
                <xsd:element ref="ns2:Media_x0020_Comms" minOccurs="0"/>
                <xsd:element ref="ns2:Websio_x0020_Document_x0020_Preview" minOccurs="0"/>
                <xsd:element ref="ns2:Is_x0020_Rubble_x0020_Removal_x003f_" minOccurs="0"/>
                <xsd:element ref="ns2:_x0036_.Is_x0020_Material_x0020_Guideline_x003f_" minOccurs="0"/>
                <xsd:element ref="ns1:RoutingRuleDescription" minOccurs="0"/>
                <xsd:element ref="ns2:TaxCatchAll" minOccurs="0"/>
                <xsd:element ref="ns2:TaxCatchAllLabel" minOccurs="0"/>
                <xsd:element ref="ns4:Event_x0020_materials" minOccurs="0"/>
                <xsd:element ref="ns2:hd9d801fa33a4aa2b8220e3e5f4d4756" minOccurs="0"/>
                <xsd:element ref="ns2:b1a5a839b88a4a15abdc90cae864525c" minOccurs="0"/>
                <xsd:element ref="ns2:g7e01d2410934a95afa409e0dbebe315" minOccurs="0"/>
                <xsd:element ref="ns2:a98dc657a62a480d89ad713b61a47ed9" minOccurs="0"/>
                <xsd:element ref="ns2:fbbb2add3bda4432ae4dea6625736703" minOccurs="0"/>
                <xsd:element ref="ns2:mff2b4bb9c8044d88061963b2a68513a" minOccurs="0"/>
                <xsd:element ref="ns2:p4235251fcc1450fb6d384a4ad55daef" minOccurs="0"/>
                <xsd:element ref="ns2:ff39aabcbcfa4b29888983c5e6d736f9" minOccurs="0"/>
                <xsd:element ref="ns2:Is_x0020_Training_x003f_" minOccurs="0"/>
                <xsd:element ref="ns2:e7570bd437624e0480332ee2423de9d8" minOccurs="0"/>
                <xsd:element ref="ns2:a83348d14d814196bcaad6bde9cb9d0c" minOccurs="0"/>
                <xsd:element ref="ns2:p9d35d47f93d40ab99282662ef2417ca" minOccurs="0"/>
                <xsd:element ref="ns2:e6f2ccbddc7344129cbcce7800e6bf7e" minOccurs="0"/>
                <xsd:element ref="ns2:g2834a0a4b5b445382f80b4d1c20b873" minOccurs="0"/>
                <xsd:element ref="ns2:Is_x0020_Shelter_x0020_Repair_x003f_" minOccurs="0"/>
                <xsd:element ref="ns3:RegionTaxHTField0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31" nillable="true" ma:displayName="Description" ma:hidden="true" ma:internalName="RoutingRuleDescription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664bca-06c0-4657-b6f9-0a997f5ff9b9" elementFormDefault="qualified">
    <xsd:import namespace="http://schemas.microsoft.com/office/2006/documentManagement/types"/>
    <xsd:import namespace="http://schemas.microsoft.com/office/infopath/2007/PartnerControls"/>
    <xsd:element name="Document_x0020_Description" ma:index="2" nillable="true" ma:displayName="Document Description" ma:internalName="Document_x0020_Description">
      <xsd:simpleType>
        <xsd:restriction base="dms:Note">
          <xsd:maxLength value="255"/>
        </xsd:restriction>
      </xsd:simpleType>
    </xsd:element>
    <xsd:element name="Report_x0020_Date" ma:index="3" nillable="true" ma:displayName="Report Date" ma:format="DateOnly" ma:internalName="Report_x0020_Date">
      <xsd:simpleType>
        <xsd:restriction base="dms:DateTime"/>
      </xsd:simpleType>
    </xsd:element>
    <xsd:element name="Publishing_x0020_Agency1" ma:index="4" nillable="true" ma:displayName="Publishing Agency" ma:internalName="Publishing_x0020_Agency1" ma:readOnly="false">
      <xsd:simpleType>
        <xsd:restriction base="dms:Text">
          <xsd:maxLength value="255"/>
        </xsd:restriction>
      </xsd:simpleType>
    </xsd:element>
    <xsd:element name="Is_x0020_Cluster_x0020_Management_x003f_" ma:index="7" nillable="true" ma:displayName="Is Coordination?" ma:default="0" ma:internalName="Is_x0020_Cluster_x0020_Management_x003F_">
      <xsd:simpleType>
        <xsd:restriction base="dms:Boolean"/>
      </xsd:simpleType>
    </xsd:element>
    <xsd:element name="Inter_x0020_Cluster" ma:index="8" nillable="true" ma:displayName="Is Inter Cluster?" ma:default="0" ma:internalName="Inter_x0020_Cluster">
      <xsd:simpleType>
        <xsd:restriction base="dms:Boolean"/>
      </xsd:simpleType>
    </xsd:element>
    <xsd:element name="A_x002c_M_x0020_and_x0020_E" ma:index="9" nillable="true" ma:displayName="Is A,M and E?" ma:default="0" ma:internalName="A_x002C_M_x0020_and_x0020_E">
      <xsd:simpleType>
        <xsd:restriction base="dms:Boolean"/>
      </xsd:simpleType>
    </xsd:element>
    <xsd:element name="Shelter_x0020_Planning" ma:index="10" nillable="true" ma:displayName="Is Shelter Planning?" ma:default="0" ma:internalName="Shelter_x0020_Planning">
      <xsd:simpleType>
        <xsd:restriction base="dms:Boolean"/>
      </xsd:simpleType>
    </xsd:element>
    <xsd:element name="Shelter_x0020_Technical" ma:index="11" nillable="true" ma:displayName="Is Shelter Specifications?" ma:default="0" ma:internalName="Shelter_x0020_Technical">
      <xsd:simpleType>
        <xsd:restriction base="dms:Boolean"/>
      </xsd:simpleType>
    </xsd:element>
    <xsd:element name="Shelter_x0020_Programming" ma:index="12" nillable="true" ma:displayName="Is Shelter Programming" ma:default="0" ma:internalName="Shelter_x0020_Programming">
      <xsd:simpleType>
        <xsd:restriction base="dms:Boolean"/>
      </xsd:simpleType>
    </xsd:element>
    <xsd:element name="NFI_x0020_Guidance" ma:index="13" nillable="true" ma:displayName="Is NFI Guidance?" ma:default="0" ma:internalName="NFI_x0020_Guidance">
      <xsd:simpleType>
        <xsd:restriction base="dms:Boolean"/>
      </xsd:simpleType>
    </xsd:element>
    <xsd:element name="Cross_x0020_Cutting" ma:index="14" nillable="true" ma:displayName="Is Cross Cutting?" ma:default="0" ma:internalName="Cross_x0020_Cutting">
      <xsd:simpleType>
        <xsd:restriction base="dms:Boolean"/>
      </xsd:simpleType>
    </xsd:element>
    <xsd:element name="Media_x0020_Comms" ma:index="15" nillable="true" ma:displayName="Is Communications?" ma:default="0" ma:internalName="Media_x0020_Comms">
      <xsd:simpleType>
        <xsd:restriction base="dms:Boolean"/>
      </xsd:simpleType>
    </xsd:element>
    <xsd:element name="Websio_x0020_Document_x0020_Preview" ma:index="27" nillable="true" ma:displayName="Websio Document Preview" ma:hidden="true" ma:internalName="Websio_x0020_Document_x0020_Preview" ma:readOnly="false">
      <xsd:simpleType>
        <xsd:restriction base="dms:Text"/>
      </xsd:simpleType>
    </xsd:element>
    <xsd:element name="Is_x0020_Rubble_x0020_Removal_x003f_" ma:index="28" nillable="true" ma:displayName="Is Settlement Planning?" ma:default="0" ma:internalName="Is_x0020_Rubble_x0020_Removal_x003F_">
      <xsd:simpleType>
        <xsd:restriction base="dms:Boolean"/>
      </xsd:simpleType>
    </xsd:element>
    <xsd:element name="_x0036_.Is_x0020_Material_x0020_Guideline_x003f_" ma:index="29" nillable="true" ma:displayName="Is Information Management?" ma:default="0" ma:internalName="_x0036__x002e_Is_x0020_Material_x0020_Guideline_x003F_">
      <xsd:simpleType>
        <xsd:restriction base="dms:Boolean"/>
      </xsd:simpleType>
    </xsd:element>
    <xsd:element name="TaxCatchAll" ma:index="32" nillable="true" ma:displayName="Taxonomy Catch All Column" ma:hidden="true" ma:list="{3a036ed0-d222-47b6-8583-8ea0c1662976}" ma:internalName="TaxCatchAll" ma:showField="CatchAllData" ma:web="96664bca-06c0-4657-b6f9-0a997f5ff9b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35" nillable="true" ma:displayName="Taxonomy Catch All Column1" ma:hidden="true" ma:list="{3a036ed0-d222-47b6-8583-8ea0c1662976}" ma:internalName="TaxCatchAllLabel" ma:readOnly="true" ma:showField="CatchAllDataLabel" ma:web="96664bca-06c0-4657-b6f9-0a997f5ff9b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d9d801fa33a4aa2b8220e3e5f4d4756" ma:index="37" nillable="true" ma:taxonomy="true" ma:internalName="hd9d801fa33a4aa2b8220e3e5f4d4756" ma:taxonomyFieldName="InterCluster" ma:displayName="InterCluster" ma:default="" ma:fieldId="{1d9d801f-a33a-4aa2-b822-0e3e5f4d4756}" ma:taxonomyMulti="true" ma:sspId="31bb8de2-2522-46a2-961a-21ec87b7ce6b" ma:termSetId="fc0942ea-7101-4cef-983d-3f0c29343c77" ma:anchorId="470ba90d-466f-484c-b12a-234bc55ee74d" ma:open="false" ma:isKeyword="false">
      <xsd:complexType>
        <xsd:sequence>
          <xsd:element ref="pc:Terms" minOccurs="0" maxOccurs="1"/>
        </xsd:sequence>
      </xsd:complexType>
    </xsd:element>
    <xsd:element name="b1a5a839b88a4a15abdc90cae864525c" ma:index="38" ma:taxonomy="true" ma:internalName="b1a5a839b88a4a15abdc90cae864525c" ma:taxonomyFieldName="Document_x0020_Language" ma:displayName="Document Language" ma:default="115;#English|53eb1c9d-8416-419a-9260-1df8e70b86c2" ma:fieldId="{b1a5a839-b88a-4a15-abdc-90cae864525c}" ma:sspId="31bb8de2-2522-46a2-961a-21ec87b7ce6b" ma:termSetId="fc0942ea-7101-4cef-983d-3f0c29343c77" ma:anchorId="3f8ae703-20f8-43f3-a840-a904dae7223a" ma:open="false" ma:isKeyword="false">
      <xsd:complexType>
        <xsd:sequence>
          <xsd:element ref="pc:Terms" minOccurs="0" maxOccurs="1"/>
        </xsd:sequence>
      </xsd:complexType>
    </xsd:element>
    <xsd:element name="g7e01d2410934a95afa409e0dbebe315" ma:index="39" nillable="true" ma:taxonomy="true" ma:internalName="g7e01d2410934a95afa409e0dbebe315" ma:taxonomyFieldName="Shelter_x0020_Programming1" ma:displayName="Shelter Programming" ma:default="" ma:fieldId="{07e01d24-1093-4a95-afa4-09e0dbebe315}" ma:taxonomyMulti="true" ma:sspId="31bb8de2-2522-46a2-961a-21ec87b7ce6b" ma:termSetId="fc0942ea-7101-4cef-983d-3f0c29343c77" ma:anchorId="6ffc187a-f185-482a-93e7-cea189b516b1" ma:open="false" ma:isKeyword="false">
      <xsd:complexType>
        <xsd:sequence>
          <xsd:element ref="pc:Terms" minOccurs="0" maxOccurs="1"/>
        </xsd:sequence>
      </xsd:complexType>
    </xsd:element>
    <xsd:element name="a98dc657a62a480d89ad713b61a47ed9" ma:index="40" nillable="true" ma:taxonomy="true" ma:internalName="a98dc657a62a480d89ad713b61a47ed9" ma:taxonomyFieldName="Settlement_x0020_Planning_x0020_Category" ma:displayName="Settlement Planning" ma:default="" ma:fieldId="{a98dc657-a62a-480d-89ad-713b61a47ed9}" ma:taxonomyMulti="true" ma:sspId="31bb8de2-2522-46a2-961a-21ec87b7ce6b" ma:termSetId="fc0942ea-7101-4cef-983d-3f0c29343c77" ma:anchorId="a9c87c9d-9d88-4522-b16d-9a64592835e3" ma:open="false" ma:isKeyword="false">
      <xsd:complexType>
        <xsd:sequence>
          <xsd:element ref="pc:Terms" minOccurs="0" maxOccurs="1"/>
        </xsd:sequence>
      </xsd:complexType>
    </xsd:element>
    <xsd:element name="fbbb2add3bda4432ae4dea6625736703" ma:index="41" nillable="true" ma:taxonomy="true" ma:internalName="fbbb2add3bda4432ae4dea6625736703" ma:taxonomyFieldName="Shelter_x0020_Technical1" ma:displayName="Shelter Specifications" ma:default="" ma:fieldId="{fbbb2add-3bda-4432-ae4d-ea6625736703}" ma:taxonomyMulti="true" ma:sspId="31bb8de2-2522-46a2-961a-21ec87b7ce6b" ma:termSetId="fc0942ea-7101-4cef-983d-3f0c29343c77" ma:anchorId="f6aa237b-9a9e-4828-bc8f-7a5502b6ad3b" ma:open="false" ma:isKeyword="false">
      <xsd:complexType>
        <xsd:sequence>
          <xsd:element ref="pc:Terms" minOccurs="0" maxOccurs="1"/>
        </xsd:sequence>
      </xsd:complexType>
    </xsd:element>
    <xsd:element name="mff2b4bb9c8044d88061963b2a68513a" ma:index="43" nillable="true" ma:taxonomy="true" ma:internalName="mff2b4bb9c8044d88061963b2a68513a" ma:taxonomyFieldName="Cross_x0020_Cutting1" ma:displayName="Cross Cutting" ma:default="" ma:fieldId="{6ff2b4bb-9c80-44d8-8061-963b2a68513a}" ma:taxonomyMulti="true" ma:sspId="31bb8de2-2522-46a2-961a-21ec87b7ce6b" ma:termSetId="fc0942ea-7101-4cef-983d-3f0c29343c77" ma:anchorId="c9c5ac22-9574-4787-b9be-c380f5d93423" ma:open="false" ma:isKeyword="false">
      <xsd:complexType>
        <xsd:sequence>
          <xsd:element ref="pc:Terms" minOccurs="0" maxOccurs="1"/>
        </xsd:sequence>
      </xsd:complexType>
    </xsd:element>
    <xsd:element name="p4235251fcc1450fb6d384a4ad55daef" ma:index="44" nillable="true" ma:taxonomy="true" ma:internalName="p4235251fcc1450fb6d384a4ad55daef" ma:taxonomyFieldName="AM_x0026_E" ma:displayName="AM&amp;E" ma:default="" ma:fieldId="{94235251-fcc1-450f-b6d3-84a4ad55daef}" ma:taxonomyMulti="true" ma:sspId="31bb8de2-2522-46a2-961a-21ec87b7ce6b" ma:termSetId="fc0942ea-7101-4cef-983d-3f0c29343c77" ma:anchorId="64078d6a-a8a4-4604-937a-604e2be1b1f3" ma:open="false" ma:isKeyword="false">
      <xsd:complexType>
        <xsd:sequence>
          <xsd:element ref="pc:Terms" minOccurs="0" maxOccurs="1"/>
        </xsd:sequence>
      </xsd:complexType>
    </xsd:element>
    <xsd:element name="ff39aabcbcfa4b29888983c5e6d736f9" ma:index="45" nillable="true" ma:taxonomy="true" ma:internalName="ff39aabcbcfa4b29888983c5e6d736f9" ma:taxonomyFieldName="Communications" ma:displayName="Communications" ma:default="" ma:fieldId="{ff39aabc-bcfa-4b29-8889-83c5e6d736f9}" ma:taxonomyMulti="true" ma:sspId="31bb8de2-2522-46a2-961a-21ec87b7ce6b" ma:termSetId="2f8f2b4b-d4e1-4fa6-a1ae-b4e143ba8fb0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Is_x0020_Training_x003f_" ma:index="46" nillable="true" ma:displayName="Is IASC Policy?" ma:default="0" ma:internalName="Is_x0020_Training_x003F_">
      <xsd:simpleType>
        <xsd:restriction base="dms:Boolean"/>
      </xsd:simpleType>
    </xsd:element>
    <xsd:element name="e7570bd437624e0480332ee2423de9d8" ma:index="49" nillable="true" ma:taxonomy="true" ma:internalName="e7570bd437624e0480332ee2423de9d8" ma:taxonomyFieldName="Information_x0020_Management" ma:displayName="Information Management" ma:default="" ma:fieldId="{e7570bd4-3762-4e04-8033-2ee2423de9d8}" ma:taxonomyMulti="true" ma:sspId="31bb8de2-2522-46a2-961a-21ec87b7ce6b" ma:termSetId="fc0942ea-7101-4cef-983d-3f0c29343c77" ma:anchorId="9a84bd8f-7ea1-4b49-af83-e1dff044a912" ma:open="false" ma:isKeyword="false">
      <xsd:complexType>
        <xsd:sequence>
          <xsd:element ref="pc:Terms" minOccurs="0" maxOccurs="1"/>
        </xsd:sequence>
      </xsd:complexType>
    </xsd:element>
    <xsd:element name="a83348d14d814196bcaad6bde9cb9d0c" ma:index="50" nillable="true" ma:taxonomy="true" ma:internalName="a83348d14d814196bcaad6bde9cb9d0c" ma:taxonomyFieldName="Management_x002F_Coordination" ma:displayName="Coordination" ma:default="" ma:fieldId="{a83348d1-4d81-4196-bcaa-d6bde9cb9d0c}" ma:taxonomyMulti="true" ma:sspId="31bb8de2-2522-46a2-961a-21ec87b7ce6b" ma:termSetId="fc0942ea-7101-4cef-983d-3f0c29343c77" ma:anchorId="e05f679b-4c94-4f3d-ae2a-25f1b2852231" ma:open="false" ma:isKeyword="false">
      <xsd:complexType>
        <xsd:sequence>
          <xsd:element ref="pc:Terms" minOccurs="0" maxOccurs="1"/>
        </xsd:sequence>
      </xsd:complexType>
    </xsd:element>
    <xsd:element name="p9d35d47f93d40ab99282662ef2417ca" ma:index="51" nillable="true" ma:taxonomy="true" ma:internalName="p9d35d47f93d40ab99282662ef2417ca" ma:taxonomyFieldName="NFI_x0020_Guidance1" ma:displayName="NFI Guidance" ma:default="" ma:fieldId="{99d35d47-f93d-40ab-9928-2662ef2417ca}" ma:taxonomyMulti="true" ma:sspId="31bb8de2-2522-46a2-961a-21ec87b7ce6b" ma:termSetId="fc0942ea-7101-4cef-983d-3f0c29343c77" ma:anchorId="e2765451-e2db-4bc1-bb0f-bd12364b4471" ma:open="false" ma:isKeyword="false">
      <xsd:complexType>
        <xsd:sequence>
          <xsd:element ref="pc:Terms" minOccurs="0" maxOccurs="1"/>
        </xsd:sequence>
      </xsd:complexType>
    </xsd:element>
    <xsd:element name="e6f2ccbddc7344129cbcce7800e6bf7e" ma:index="52" nillable="true" ma:taxonomy="true" ma:internalName="e6f2ccbddc7344129cbcce7800e6bf7e" ma:taxonomyFieldName="Document_x0020_Category" ma:displayName="Document Category" ma:default="" ma:fieldId="{e6f2ccbd-dc73-4412-9cbc-ce7800e6bf7e}" ma:taxonomyMulti="true" ma:sspId="31bb8de2-2522-46a2-961a-21ec87b7ce6b" ma:termSetId="fc0942ea-7101-4cef-983d-3f0c29343c77" ma:anchorId="2f0acb8a-9894-40ab-bdeb-14b10062243e" ma:open="false" ma:isKeyword="false">
      <xsd:complexType>
        <xsd:sequence>
          <xsd:element ref="pc:Terms" minOccurs="0" maxOccurs="1"/>
        </xsd:sequence>
      </xsd:complexType>
    </xsd:element>
    <xsd:element name="g2834a0a4b5b445382f80b4d1c20b873" ma:index="54" nillable="true" ma:taxonomy="true" ma:internalName="g2834a0a4b5b445382f80b4d1c20b873" ma:taxonomyFieldName="Responses_x0020_sites" ma:displayName="Response site" ma:default="" ma:fieldId="{02834a0a-4b5b-4453-82f8-0b4d1c20b873}" ma:sspId="31bb8de2-2522-46a2-961a-21ec87b7ce6b" ma:termSetId="c88c7c60-b560-48ad-baaa-30f828e9201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s_x0020_Shelter_x0020_Repair_x003f_" ma:index="55" nillable="true" ma:displayName="Is Shelter Cluster Policy?" ma:default="0" ma:internalName="Is_x0020_Shelter_x0020_Repair_x003F_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760211-3e43-4ff7-a9ea-22e8b7d99117" elementFormDefault="qualified">
    <xsd:import namespace="http://schemas.microsoft.com/office/2006/documentManagement/types"/>
    <xsd:import namespace="http://schemas.microsoft.com/office/infopath/2007/PartnerControls"/>
    <xsd:element name="Is_x0020_Key_x0020_Document1" ma:index="5" nillable="true" ma:displayName="Is Key Document?" ma:default="0" ma:internalName="Is_x0020_Key_x0020_Document1">
      <xsd:simpleType>
        <xsd:restriction base="dms:Boolean"/>
      </xsd:simpleType>
    </xsd:element>
    <xsd:element name="RegionTaxHTField0" ma:index="56" nillable="true" ma:taxonomy="true" ma:internalName="RegionTaxHTField0" ma:taxonomyFieldName="Region" ma:displayName="Region" ma:default="" ma:fieldId="{af22edad-9239-4d75-8f67-d09707ae69d6}" ma:sspId="31bb8de2-2522-46a2-961a-21ec87b7ce6b" ma:termSetId="71828aff-fb7f-4f7b-be9f-2eb2e6e3d758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e78120-a71d-41a8-bce2-1f649b1a379a" elementFormDefault="qualified">
    <xsd:import namespace="http://schemas.microsoft.com/office/2006/documentManagement/types"/>
    <xsd:import namespace="http://schemas.microsoft.com/office/infopath/2007/PartnerControls"/>
    <xsd:element name="Event_x0020_materials" ma:index="36" nillable="true" ma:displayName="Event materials" ma:internalName="Event_x0020_materials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53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s_x0020_Key_x0020_Document1 xmlns="c2760211-3e43-4ff7-a9ea-22e8b7d99117">false</Is_x0020_Key_x0020_Document1>
    <Event_x0020_materials xmlns="12e78120-a71d-41a8-bce2-1f649b1a379a">Shelter coordination workshop</Event_x0020_materials>
    <Document_x0020_Description xmlns="96664bca-06c0-4657-b6f9-0a997f5ff9b9">IFRC presentation on Cluster Approach</Document_x0020_Description>
    <Websio_x0020_Document_x0020_Preview xmlns="96664bca-06c0-4657-b6f9-0a997f5ff9b9">/Global/_layouts/WebsioPreviewField/preview.aspx?ID=eb874c2c-6780-443b-a925-1687ffd3154e&amp;WebID=30d679d3-1a3d-45e2-8217-3a6e66821850&amp;SiteID=0e29c24b-3e6a-4c7c-8cc1-69b27805b55c</Websio_x0020_Document_x0020_Preview>
    <b1a5a839b88a4a15abdc90cae864525c xmlns="96664bca-06c0-4657-b6f9-0a997f5ff9b9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53eb1c9d-8416-419a-9260-1df8e70b86c2</TermId>
        </TermInfo>
      </Terms>
    </b1a5a839b88a4a15abdc90cae864525c>
    <RoutingRuleDescription xmlns="http://schemas.microsoft.com/sharepoint/v3" xsi:nil="true"/>
    <TaxCatchAll xmlns="96664bca-06c0-4657-b6f9-0a997f5ff9b9">
      <Value>115</Value>
    </TaxCatchAll>
    <Report_x0020_Date xmlns="96664bca-06c0-4657-b6f9-0a997f5ff9b9" xsi:nil="true"/>
    <a98dc657a62a480d89ad713b61a47ed9 xmlns="96664bca-06c0-4657-b6f9-0a997f5ff9b9">
      <Terms xmlns="http://schemas.microsoft.com/office/infopath/2007/PartnerControls"/>
    </a98dc657a62a480d89ad713b61a47ed9>
    <Is_x0020_Shelter_x0020_Repair_x003f_ xmlns="96664bca-06c0-4657-b6f9-0a997f5ff9b9">false</Is_x0020_Shelter_x0020_Repair_x003f_>
    <Is_x0020_Training_x003f_ xmlns="96664bca-06c0-4657-b6f9-0a997f5ff9b9">false</Is_x0020_Training_x003f_>
    <Is_x0020_Rubble_x0020_Removal_x003f_ xmlns="96664bca-06c0-4657-b6f9-0a997f5ff9b9">false</Is_x0020_Rubble_x0020_Removal_x003f_>
    <_x0036_.Is_x0020_Material_x0020_Guideline_x003f_ xmlns="96664bca-06c0-4657-b6f9-0a997f5ff9b9">false</_x0036_.Is_x0020_Material_x0020_Guideline_x003f_>
    <mff2b4bb9c8044d88061963b2a68513a xmlns="96664bca-06c0-4657-b6f9-0a997f5ff9b9">
      <Terms xmlns="http://schemas.microsoft.com/office/infopath/2007/PartnerControls"/>
    </mff2b4bb9c8044d88061963b2a68513a>
    <Inter_x0020_Cluster xmlns="96664bca-06c0-4657-b6f9-0a997f5ff9b9">false</Inter_x0020_Cluster>
    <Cross_x0020_Cutting xmlns="96664bca-06c0-4657-b6f9-0a997f5ff9b9">false</Cross_x0020_Cutting>
    <p4235251fcc1450fb6d384a4ad55daef xmlns="96664bca-06c0-4657-b6f9-0a997f5ff9b9">
      <Terms xmlns="http://schemas.microsoft.com/office/infopath/2007/PartnerControls"/>
    </p4235251fcc1450fb6d384a4ad55daef>
    <hd9d801fa33a4aa2b8220e3e5f4d4756 xmlns="96664bca-06c0-4657-b6f9-0a997f5ff9b9">
      <Terms xmlns="http://schemas.microsoft.com/office/infopath/2007/PartnerControls"/>
    </hd9d801fa33a4aa2b8220e3e5f4d4756>
    <g7e01d2410934a95afa409e0dbebe315 xmlns="96664bca-06c0-4657-b6f9-0a997f5ff9b9">
      <Terms xmlns="http://schemas.microsoft.com/office/infopath/2007/PartnerControls"/>
    </g7e01d2410934a95afa409e0dbebe315>
    <Shelter_x0020_Technical xmlns="96664bca-06c0-4657-b6f9-0a997f5ff9b9">false</Shelter_x0020_Technical>
    <A_x002c_M_x0020_and_x0020_E xmlns="96664bca-06c0-4657-b6f9-0a997f5ff9b9">false</A_x002c_M_x0020_and_x0020_E>
    <ff39aabcbcfa4b29888983c5e6d736f9 xmlns="96664bca-06c0-4657-b6f9-0a997f5ff9b9">
      <Terms xmlns="http://schemas.microsoft.com/office/infopath/2007/PartnerControls"/>
    </ff39aabcbcfa4b29888983c5e6d736f9>
    <fbbb2add3bda4432ae4dea6625736703 xmlns="96664bca-06c0-4657-b6f9-0a997f5ff9b9">
      <Terms xmlns="http://schemas.microsoft.com/office/infopath/2007/PartnerControls"/>
    </fbbb2add3bda4432ae4dea6625736703>
    <Publishing_x0020_Agency1 xmlns="96664bca-06c0-4657-b6f9-0a997f5ff9b9" xsi:nil="true"/>
    <Shelter_x0020_Programming xmlns="96664bca-06c0-4657-b6f9-0a997f5ff9b9">false</Shelter_x0020_Programming>
    <Shelter_x0020_Planning xmlns="96664bca-06c0-4657-b6f9-0a997f5ff9b9">false</Shelter_x0020_Planning>
    <e7570bd437624e0480332ee2423de9d8 xmlns="96664bca-06c0-4657-b6f9-0a997f5ff9b9">
      <Terms xmlns="http://schemas.microsoft.com/office/infopath/2007/PartnerControls"/>
    </e7570bd437624e0480332ee2423de9d8>
    <Is_x0020_Cluster_x0020_Management_x003f_ xmlns="96664bca-06c0-4657-b6f9-0a997f5ff9b9">false</Is_x0020_Cluster_x0020_Management_x003f_>
    <a83348d14d814196bcaad6bde9cb9d0c xmlns="96664bca-06c0-4657-b6f9-0a997f5ff9b9">
      <Terms xmlns="http://schemas.microsoft.com/office/infopath/2007/PartnerControls"/>
    </a83348d14d814196bcaad6bde9cb9d0c>
    <NFI_x0020_Guidance xmlns="96664bca-06c0-4657-b6f9-0a997f5ff9b9">false</NFI_x0020_Guidance>
    <p9d35d47f93d40ab99282662ef2417ca xmlns="96664bca-06c0-4657-b6f9-0a997f5ff9b9">
      <Terms xmlns="http://schemas.microsoft.com/office/infopath/2007/PartnerControls"/>
    </p9d35d47f93d40ab99282662ef2417ca>
    <e6f2ccbddc7344129cbcce7800e6bf7e xmlns="96664bca-06c0-4657-b6f9-0a997f5ff9b9">
      <Terms xmlns="http://schemas.microsoft.com/office/infopath/2007/PartnerControls"/>
    </e6f2ccbddc7344129cbcce7800e6bf7e>
    <Media_x0020_Comms xmlns="96664bca-06c0-4657-b6f9-0a997f5ff9b9">false</Media_x0020_Comms>
    <g2834a0a4b5b445382f80b4d1c20b873 xmlns="96664bca-06c0-4657-b6f9-0a997f5ff9b9">
      <Terms xmlns="http://schemas.microsoft.com/office/infopath/2007/PartnerControls"/>
    </g2834a0a4b5b445382f80b4d1c20b873>
    <RegionTaxHTField0 xmlns="c2760211-3e43-4ff7-a9ea-22e8b7d99117">
      <Terms xmlns="http://schemas.microsoft.com/office/infopath/2007/PartnerControls"/>
    </RegionTaxHTField0>
  </documentManagement>
</p:properties>
</file>

<file path=customXml/itemProps1.xml><?xml version="1.0" encoding="utf-8"?>
<ds:datastoreItem xmlns:ds="http://schemas.openxmlformats.org/officeDocument/2006/customXml" ds:itemID="{BD9DB601-2CF9-4B32-A16E-D078A2CA2174}"/>
</file>

<file path=customXml/itemProps2.xml><?xml version="1.0" encoding="utf-8"?>
<ds:datastoreItem xmlns:ds="http://schemas.openxmlformats.org/officeDocument/2006/customXml" ds:itemID="{349B900A-A0AF-4839-B3EE-404F75D9BC59}"/>
</file>

<file path=customXml/itemProps3.xml><?xml version="1.0" encoding="utf-8"?>
<ds:datastoreItem xmlns:ds="http://schemas.openxmlformats.org/officeDocument/2006/customXml" ds:itemID="{C8CCC030-E343-4795-8BCE-38CAD86879F1}"/>
</file>

<file path=docProps/app.xml><?xml version="1.0" encoding="utf-8"?>
<Properties xmlns="http://schemas.openxmlformats.org/officeDocument/2006/extended-properties" xmlns:vt="http://schemas.openxmlformats.org/officeDocument/2006/docPropsVTypes">
  <Template>IFRC_English</Template>
  <TotalTime>1169</TotalTime>
  <Words>1991</Words>
  <Application>Microsoft Office PowerPoint</Application>
  <PresentationFormat>On-screen Show (4:3)</PresentationFormat>
  <Paragraphs>377</Paragraphs>
  <Slides>27</Slides>
  <Notes>27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9" baseType="lpstr">
      <vt:lpstr>IFRC_English</vt:lpstr>
      <vt:lpstr>Drawing</vt:lpstr>
      <vt:lpstr>IFRC SCT Approach</vt:lpstr>
      <vt:lpstr>1.1 Key roles of the SCT</vt:lpstr>
      <vt:lpstr>1.2 Other roles</vt:lpstr>
      <vt:lpstr>1.2 Other roles</vt:lpstr>
      <vt:lpstr>1.2 New roles</vt:lpstr>
      <vt:lpstr>1.3 Other issues around roles</vt:lpstr>
      <vt:lpstr>1.4. Team Management and oversight</vt:lpstr>
      <vt:lpstr>IFRC SCT Approach</vt:lpstr>
      <vt:lpstr>2. Deployment Mechanisms</vt:lpstr>
      <vt:lpstr>2.1 Hired by deploying entity</vt:lpstr>
      <vt:lpstr>2.2 Hired by IFRC: delegate</vt:lpstr>
      <vt:lpstr>2.3 Hired by IFRC: consultants</vt:lpstr>
      <vt:lpstr>IFRC SCT Approach</vt:lpstr>
      <vt:lpstr>3. Funding deployment of SCT members</vt:lpstr>
      <vt:lpstr>3.1 Fully Funded by Deploying Entity</vt:lpstr>
      <vt:lpstr>3.2 Not fully funded by Deploying Entity</vt:lpstr>
      <vt:lpstr>IFRC SCT Approach</vt:lpstr>
      <vt:lpstr>4. Funding of the Operational Costs</vt:lpstr>
      <vt:lpstr>Example of budget</vt:lpstr>
      <vt:lpstr>IFRC SCT Approach</vt:lpstr>
      <vt:lpstr>5.1 Tools and Equipment</vt:lpstr>
      <vt:lpstr>5.1 Tools and Equipment</vt:lpstr>
      <vt:lpstr>5.2 Other resources</vt:lpstr>
      <vt:lpstr>IFRC SCT Approach</vt:lpstr>
      <vt:lpstr>6. Scope of the SCT</vt:lpstr>
      <vt:lpstr>6.2. Resident Coordinators</vt:lpstr>
      <vt:lpstr>Slide 27</vt:lpstr>
    </vt:vector>
  </TitlesOfParts>
  <Company>IFRC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IFRC SCT Approach</dc:title>
  <dc:creator>miguel.urquia</dc:creator>
  <cp:lastModifiedBy>gregg.mcdonald</cp:lastModifiedBy>
  <cp:revision>24</cp:revision>
  <dcterms:created xsi:type="dcterms:W3CDTF">2009-12-07T14:31:27Z</dcterms:created>
  <dcterms:modified xsi:type="dcterms:W3CDTF">2011-10-31T05:13:39Z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0x010100AA7AFC8FE433CD4B94E991D812AE17EB0100C453B80F0416D347A979D4E6067EC80D</vt:lpwstr>
  </property>
  <property fmtid="{D5CDD505-2E9C-101B-9397-08002B2CF9AE}" pid="3" name="Document_x0020_Language">
    <vt:lpwstr>115;#English|53eb1c9d-8416-419a-9260-1df8e70b86c2</vt:lpwstr>
  </property>
  <property fmtid="{D5CDD505-2E9C-101B-9397-08002B2CF9AE}" pid="4" name="Document Language">
    <vt:lpwstr>115</vt:lpwstr>
  </property>
  <property fmtid="{D5CDD505-2E9C-101B-9397-08002B2CF9AE}" pid="8" name="Response Site">
    <vt:lpwstr>Global</vt:lpwstr>
  </property>
  <property fmtid="{D5CDD505-2E9C-101B-9397-08002B2CF9AE}" pid="12" name="Library">
    <vt:lpwstr>Meeting documents</vt:lpwstr>
  </property>
</Properties>
</file>