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57" r:id="rId5"/>
    <p:sldId id="260" r:id="rId6"/>
    <p:sldId id="262" r:id="rId7"/>
    <p:sldId id="275" r:id="rId8"/>
    <p:sldId id="276" r:id="rId9"/>
    <p:sldId id="268" r:id="rId10"/>
    <p:sldId id="269" r:id="rId11"/>
    <p:sldId id="270" r:id="rId12"/>
    <p:sldId id="290" r:id="rId13"/>
    <p:sldId id="291" r:id="rId14"/>
    <p:sldId id="292" r:id="rId15"/>
    <p:sldId id="289" r:id="rId16"/>
    <p:sldId id="288" r:id="rId17"/>
    <p:sldId id="287" r:id="rId18"/>
    <p:sldId id="286" r:id="rId19"/>
    <p:sldId id="285" r:id="rId20"/>
    <p:sldId id="281" r:id="rId21"/>
    <p:sldId id="272" r:id="rId22"/>
    <p:sldId id="273" r:id="rId23"/>
    <p:sldId id="274" r:id="rId24"/>
    <p:sldId id="277" r:id="rId25"/>
    <p:sldId id="278"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432" y="93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7F0B59-EEDF-4845-A113-8A1C7BFFFD71}" type="datetimeFigureOut">
              <a:rPr lang="fr-FR" smtClean="0"/>
              <a:pPr/>
              <a:t>08/04/2013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4296C3-C445-4D9F-BC47-701E3E2A9284}" type="slidenum">
              <a:rPr lang="fr-FR" smtClean="0"/>
              <a:pPr/>
              <a:t>‹#›</a:t>
            </a:fld>
            <a:endParaRPr lang="fr-FR"/>
          </a:p>
        </p:txBody>
      </p:sp>
    </p:spTree>
    <p:extLst>
      <p:ext uri="{BB962C8B-B14F-4D97-AF65-F5344CB8AC3E}">
        <p14:creationId xmlns:p14="http://schemas.microsoft.com/office/powerpoint/2010/main" val="3965067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D4296C3-C445-4D9F-BC47-701E3E2A9284}" type="slidenum">
              <a:rPr lang="fr-FR" smtClean="0"/>
              <a:pPr/>
              <a:t>16</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D4296C3-C445-4D9F-BC47-701E3E2A9284}" type="slidenum">
              <a:rPr lang="fr-FR" smtClean="0"/>
              <a:pPr/>
              <a:t>19</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BB2EA26-203F-4C82-8B37-0D86D8883844}" type="datetimeFigureOut">
              <a:rPr lang="fr-FR" smtClean="0"/>
              <a:pPr/>
              <a:t>08/04/2013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CEBA92-C1D3-4270-8302-18AF9FBF04F4}"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BB2EA26-203F-4C82-8B37-0D86D8883844}" type="datetimeFigureOut">
              <a:rPr lang="fr-FR" smtClean="0"/>
              <a:pPr/>
              <a:t>08/04/2013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CEBA92-C1D3-4270-8302-18AF9FBF04F4}"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BB2EA26-203F-4C82-8B37-0D86D8883844}" type="datetimeFigureOut">
              <a:rPr lang="fr-FR" smtClean="0"/>
              <a:pPr/>
              <a:t>08/04/2013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CEBA92-C1D3-4270-8302-18AF9FBF04F4}"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BB2EA26-203F-4C82-8B37-0D86D8883844}" type="datetimeFigureOut">
              <a:rPr lang="fr-FR" smtClean="0"/>
              <a:pPr/>
              <a:t>08/04/2013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CEBA92-C1D3-4270-8302-18AF9FBF04F4}"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BB2EA26-203F-4C82-8B37-0D86D8883844}" type="datetimeFigureOut">
              <a:rPr lang="fr-FR" smtClean="0"/>
              <a:pPr/>
              <a:t>08/04/2013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CEBA92-C1D3-4270-8302-18AF9FBF04F4}"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BB2EA26-203F-4C82-8B37-0D86D8883844}" type="datetimeFigureOut">
              <a:rPr lang="fr-FR" smtClean="0"/>
              <a:pPr/>
              <a:t>08/04/2013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CEBA92-C1D3-4270-8302-18AF9FBF04F4}"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BB2EA26-203F-4C82-8B37-0D86D8883844}" type="datetimeFigureOut">
              <a:rPr lang="fr-FR" smtClean="0"/>
              <a:pPr/>
              <a:t>08/04/2013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ACEBA92-C1D3-4270-8302-18AF9FBF04F4}"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BB2EA26-203F-4C82-8B37-0D86D8883844}" type="datetimeFigureOut">
              <a:rPr lang="fr-FR" smtClean="0"/>
              <a:pPr/>
              <a:t>08/04/2013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ACEBA92-C1D3-4270-8302-18AF9FBF04F4}"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BB2EA26-203F-4C82-8B37-0D86D8883844}" type="datetimeFigureOut">
              <a:rPr lang="fr-FR" smtClean="0"/>
              <a:pPr/>
              <a:t>08/04/2013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ACEBA92-C1D3-4270-8302-18AF9FBF04F4}"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BB2EA26-203F-4C82-8B37-0D86D8883844}" type="datetimeFigureOut">
              <a:rPr lang="fr-FR" smtClean="0"/>
              <a:pPr/>
              <a:t>08/04/2013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CEBA92-C1D3-4270-8302-18AF9FBF04F4}"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BB2EA26-203F-4C82-8B37-0D86D8883844}" type="datetimeFigureOut">
              <a:rPr lang="fr-FR" smtClean="0"/>
              <a:pPr/>
              <a:t>08/04/2013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CEBA92-C1D3-4270-8302-18AF9FBF04F4}"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2EA26-203F-4C82-8B37-0D86D8883844}" type="datetimeFigureOut">
              <a:rPr lang="fr-FR" smtClean="0"/>
              <a:pPr/>
              <a:t>08/04/2013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CEBA92-C1D3-4270-8302-18AF9FBF04F4}"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268761"/>
            <a:ext cx="7772400" cy="504055"/>
          </a:xfrm>
        </p:spPr>
        <p:txBody>
          <a:bodyPr>
            <a:normAutofit fontScale="90000"/>
          </a:bodyPr>
          <a:lstStyle/>
          <a:p>
            <a:r>
              <a:rPr lang="fr-FR" dirty="0"/>
              <a:t/>
            </a:r>
            <a:br>
              <a:rPr lang="fr-FR" dirty="0"/>
            </a:br>
            <a:r>
              <a:rPr lang="fr-FR" b="1" cap="small" dirty="0" smtClean="0"/>
              <a:t>Rapport Evaluation Rapide HABITAT</a:t>
            </a:r>
            <a:r>
              <a:rPr lang="fr-FR" dirty="0" smtClean="0"/>
              <a:t/>
            </a:r>
            <a:br>
              <a:rPr lang="fr-FR" dirty="0" smtClean="0"/>
            </a:br>
            <a:r>
              <a:rPr lang="fr-FR" dirty="0"/>
              <a:t/>
            </a:r>
            <a:br>
              <a:rPr lang="fr-FR" dirty="0"/>
            </a:br>
            <a:endParaRPr lang="fr-FR" dirty="0"/>
          </a:p>
        </p:txBody>
      </p:sp>
      <p:sp>
        <p:nvSpPr>
          <p:cNvPr id="3" name="Sous-titre 2"/>
          <p:cNvSpPr>
            <a:spLocks noGrp="1"/>
          </p:cNvSpPr>
          <p:nvPr>
            <p:ph type="subTitle" idx="1"/>
          </p:nvPr>
        </p:nvSpPr>
        <p:spPr>
          <a:xfrm>
            <a:off x="1371600" y="1988840"/>
            <a:ext cx="6400800" cy="3649960"/>
          </a:xfrm>
        </p:spPr>
        <p:txBody>
          <a:bodyPr>
            <a:normAutofit/>
          </a:bodyPr>
          <a:lstStyle/>
          <a:p>
            <a:r>
              <a:rPr lang="fr-FR" sz="1800" b="1" dirty="0"/>
              <a:t>COMMUNES DE YOUWAROU, FARIMAKE, BIMBERE TAMA (YOUWAROU), TOGUERE COUMBE ET </a:t>
            </a:r>
            <a:r>
              <a:rPr lang="fr-FR" sz="1800" b="1" dirty="0" smtClean="0"/>
              <a:t>TENENKOU</a:t>
            </a:r>
          </a:p>
          <a:p>
            <a:r>
              <a:rPr lang="fr-FR" sz="1800" b="1" dirty="0" smtClean="0"/>
              <a:t>REGION </a:t>
            </a:r>
            <a:r>
              <a:rPr lang="fr-FR" sz="1800" b="1" dirty="0"/>
              <a:t>DE MOPTI  </a:t>
            </a:r>
            <a:r>
              <a:rPr lang="fr-FR" sz="1800" b="1" dirty="0" smtClean="0"/>
              <a:t>du </a:t>
            </a:r>
            <a:r>
              <a:rPr lang="fr-FR" sz="1800" b="1" dirty="0"/>
              <a:t>02 au 08 MARS  </a:t>
            </a:r>
            <a:r>
              <a:rPr lang="fr-FR" sz="1800" b="1" dirty="0" smtClean="0"/>
              <a:t>2013</a:t>
            </a:r>
          </a:p>
          <a:p>
            <a:endParaRPr lang="fr-FR" sz="1800" dirty="0"/>
          </a:p>
          <a:p>
            <a:endParaRPr lang="fr-FR" dirty="0"/>
          </a:p>
        </p:txBody>
      </p:sp>
      <p:pic>
        <p:nvPicPr>
          <p:cNvPr id="4" name="Picture 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52120" y="0"/>
            <a:ext cx="2657475" cy="695325"/>
          </a:xfrm>
          <a:prstGeom prst="rect">
            <a:avLst/>
          </a:prstGeom>
          <a:noFill/>
          <a:ln w="9525">
            <a:noFill/>
            <a:miter lim="800000"/>
            <a:headEnd/>
            <a:tailEnd/>
          </a:ln>
        </p:spPr>
      </p:pic>
      <p:pic>
        <p:nvPicPr>
          <p:cNvPr id="5" name="Image 4"/>
          <p:cNvPicPr/>
          <p:nvPr/>
        </p:nvPicPr>
        <p:blipFill>
          <a:blip r:embed="rId3" cstate="print"/>
          <a:srcRect/>
          <a:stretch>
            <a:fillRect/>
          </a:stretch>
        </p:blipFill>
        <p:spPr bwMode="auto">
          <a:xfrm>
            <a:off x="611560" y="0"/>
            <a:ext cx="1028700" cy="923925"/>
          </a:xfrm>
          <a:prstGeom prst="rect">
            <a:avLst/>
          </a:prstGeom>
          <a:noFill/>
          <a:ln w="9525">
            <a:noFill/>
            <a:miter lim="800000"/>
            <a:headEnd/>
            <a:tailEnd/>
          </a:ln>
        </p:spPr>
      </p:pic>
      <p:pic>
        <p:nvPicPr>
          <p:cNvPr id="7" name="Espace réservé du contenu 3" descr="C:\Users\AMADEL\Desktop\Mission\DSC03008.JPG"/>
          <p:cNvPicPr>
            <a:picLocks/>
          </p:cNvPicPr>
          <p:nvPr/>
        </p:nvPicPr>
        <p:blipFill>
          <a:blip r:embed="rId4" cstate="screen">
            <a:extLst>
              <a:ext uri="{28A0092B-C50C-407E-A947-70E740481C1C}">
                <a14:useLocalDpi xmlns:a14="http://schemas.microsoft.com/office/drawing/2010/main"/>
              </a:ext>
            </a:extLst>
          </a:blip>
          <a:srcRect/>
          <a:stretch>
            <a:fillRect/>
          </a:stretch>
        </p:blipFill>
        <p:spPr bwMode="auto">
          <a:xfrm>
            <a:off x="2339752" y="3068960"/>
            <a:ext cx="3816424" cy="252027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FR" sz="2400" b="1" dirty="0" smtClean="0"/>
              <a:t>SITUATION DES MENAGES (suite)</a:t>
            </a:r>
            <a:endParaRPr lang="fr-FR" sz="2400" dirty="0"/>
          </a:p>
        </p:txBody>
      </p:sp>
      <p:sp>
        <p:nvSpPr>
          <p:cNvPr id="7" name="Rectangle 6"/>
          <p:cNvSpPr/>
          <p:nvPr/>
        </p:nvSpPr>
        <p:spPr>
          <a:xfrm>
            <a:off x="179512" y="1028343"/>
            <a:ext cx="8784976" cy="4893647"/>
          </a:xfrm>
          <a:prstGeom prst="rect">
            <a:avLst/>
          </a:prstGeom>
        </p:spPr>
        <p:txBody>
          <a:bodyPr wrap="square">
            <a:spAutoFit/>
          </a:bodyPr>
          <a:lstStyle/>
          <a:p>
            <a:pPr lvl="0" algn="just" fontAlgn="base">
              <a:spcBef>
                <a:spcPct val="0"/>
              </a:spcBef>
              <a:spcAft>
                <a:spcPct val="0"/>
              </a:spcAft>
            </a:pPr>
            <a:r>
              <a:rPr lang="fr-FR" sz="2400" b="1" dirty="0" smtClean="0">
                <a:latin typeface="Arial" pitchFamily="34" charset="0"/>
                <a:ea typeface="Calibri" pitchFamily="34" charset="0"/>
                <a:cs typeface="Arial" pitchFamily="34" charset="0"/>
              </a:rPr>
              <a:t>Les ménages déplacés</a:t>
            </a:r>
            <a:r>
              <a:rPr lang="fr-FR" sz="2400" dirty="0" smtClean="0">
                <a:latin typeface="Arial" pitchFamily="34" charset="0"/>
                <a:ea typeface="Calibri" pitchFamily="34" charset="0"/>
                <a:cs typeface="Arial" pitchFamily="34" charset="0"/>
              </a:rPr>
              <a:t> : </a:t>
            </a:r>
          </a:p>
          <a:p>
            <a:pPr marL="457200" lvl="0" indent="-457200" algn="just" fontAlgn="base">
              <a:spcBef>
                <a:spcPct val="0"/>
              </a:spcBef>
              <a:spcAft>
                <a:spcPct val="0"/>
              </a:spcAft>
              <a:buFont typeface="Arial" pitchFamily="34" charset="0"/>
              <a:buChar char="•"/>
            </a:pPr>
            <a:r>
              <a:rPr lang="fr-FR" sz="2400" dirty="0" smtClean="0">
                <a:latin typeface="Arial" pitchFamily="34" charset="0"/>
                <a:ea typeface="Calibri" pitchFamily="34" charset="0"/>
                <a:cs typeface="Arial" pitchFamily="34" charset="0"/>
              </a:rPr>
              <a:t>les chiffres exacts des ménages déplacés de Youwarou pour d’autres localités ne sont pas disponible, </a:t>
            </a:r>
          </a:p>
          <a:p>
            <a:pPr marL="457200" lvl="0" indent="-457200" algn="just" fontAlgn="base">
              <a:spcBef>
                <a:spcPct val="0"/>
              </a:spcBef>
              <a:spcAft>
                <a:spcPct val="0"/>
              </a:spcAft>
              <a:buFont typeface="Arial" pitchFamily="34" charset="0"/>
              <a:buChar char="•"/>
            </a:pPr>
            <a:r>
              <a:rPr lang="fr-FR" sz="2400" dirty="0" smtClean="0">
                <a:latin typeface="Arial" pitchFamily="34" charset="0"/>
                <a:ea typeface="Calibri" pitchFamily="34" charset="0"/>
                <a:cs typeface="Arial" pitchFamily="34" charset="0"/>
              </a:rPr>
              <a:t>Cependant suite aux entretiens, ils ont estimés à 43 ménages (Mars). </a:t>
            </a:r>
          </a:p>
          <a:p>
            <a:pPr marL="457200" lvl="0" indent="-457200" algn="just" fontAlgn="base">
              <a:spcBef>
                <a:spcPct val="0"/>
              </a:spcBef>
              <a:spcAft>
                <a:spcPct val="0"/>
              </a:spcAft>
              <a:buFont typeface="Arial" pitchFamily="34" charset="0"/>
              <a:buChar char="•"/>
            </a:pPr>
            <a:r>
              <a:rPr lang="fr-FR" sz="2400" dirty="0" smtClean="0">
                <a:latin typeface="Arial" pitchFamily="34" charset="0"/>
                <a:ea typeface="Calibri" pitchFamily="34" charset="0"/>
                <a:cs typeface="Arial" pitchFamily="34" charset="0"/>
              </a:rPr>
              <a:t>Beaucoup des concessions sont abandonnées et d’autres habitées seulement par des enfants des familles voisines; </a:t>
            </a:r>
          </a:p>
          <a:p>
            <a:pPr marL="457200" lvl="0" indent="-457200" algn="just" fontAlgn="base">
              <a:spcBef>
                <a:spcPct val="0"/>
              </a:spcBef>
              <a:spcAft>
                <a:spcPct val="0"/>
              </a:spcAft>
              <a:buFont typeface="Arial" pitchFamily="34" charset="0"/>
              <a:buChar char="•"/>
            </a:pPr>
            <a:r>
              <a:rPr lang="fr-FR" sz="2400" dirty="0" smtClean="0">
                <a:latin typeface="Arial" pitchFamily="34" charset="0"/>
                <a:ea typeface="Calibri" pitchFamily="34" charset="0"/>
                <a:cs typeface="Arial" pitchFamily="34" charset="0"/>
              </a:rPr>
              <a:t>Tous les fonctionnaires du chef de lieu de cercle et leur famille ont quitté. </a:t>
            </a:r>
          </a:p>
          <a:p>
            <a:pPr marL="457200" lvl="0" indent="-457200" algn="just" fontAlgn="base">
              <a:spcBef>
                <a:spcPct val="0"/>
              </a:spcBef>
              <a:spcAft>
                <a:spcPct val="0"/>
              </a:spcAft>
              <a:buFont typeface="Arial" pitchFamily="34" charset="0"/>
              <a:buChar char="•"/>
            </a:pPr>
            <a:r>
              <a:rPr lang="fr-FR" sz="2400" dirty="0" smtClean="0">
                <a:latin typeface="Arial" pitchFamily="34" charset="0"/>
                <a:ea typeface="Calibri" pitchFamily="34" charset="0"/>
                <a:cs typeface="Arial" pitchFamily="34" charset="0"/>
              </a:rPr>
              <a:t>Sont restés seul quelques enseignants autochtones (moins de 10 ménages). </a:t>
            </a:r>
          </a:p>
          <a:p>
            <a:pPr marL="457200" lvl="0" indent="-457200" algn="just" fontAlgn="base">
              <a:spcBef>
                <a:spcPct val="0"/>
              </a:spcBef>
              <a:spcAft>
                <a:spcPct val="0"/>
              </a:spcAft>
              <a:buFont typeface="Arial" pitchFamily="34" charset="0"/>
              <a:buChar char="•"/>
            </a:pPr>
            <a:r>
              <a:rPr lang="fr-FR" sz="2400" dirty="0" smtClean="0">
                <a:latin typeface="Arial" pitchFamily="34" charset="0"/>
                <a:ea typeface="Calibri" pitchFamily="34" charset="0"/>
                <a:cs typeface="Arial" pitchFamily="34" charset="0"/>
              </a:rPr>
              <a:t>Les  domiciles de certaines familles et du DCAP ont été totalement pillés.</a:t>
            </a:r>
            <a:endParaRPr lang="fr-FR"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66130"/>
          </a:xfrm>
        </p:spPr>
        <p:txBody>
          <a:bodyPr>
            <a:normAutofit/>
          </a:bodyPr>
          <a:lstStyle/>
          <a:p>
            <a:r>
              <a:rPr lang="fr-FR" sz="2400" b="1" dirty="0" smtClean="0"/>
              <a:t>SITUATION DES MENAGES  DEPLACES ET FAMILLES D’ACCUEIL</a:t>
            </a:r>
            <a:r>
              <a:rPr lang="fr-FR" sz="2400" dirty="0" smtClean="0"/>
              <a:t/>
            </a:r>
            <a:br>
              <a:rPr lang="fr-FR" sz="2400" dirty="0" smtClean="0"/>
            </a:br>
            <a:r>
              <a:rPr lang="fr-FR" sz="2400" b="1" dirty="0" smtClean="0">
                <a:latin typeface="Arial" pitchFamily="34" charset="0"/>
                <a:cs typeface="Arial" pitchFamily="34" charset="0"/>
              </a:rPr>
              <a:t>(suite et fin)</a:t>
            </a:r>
            <a:endParaRPr lang="fr-FR" sz="2400" b="1" dirty="0">
              <a:latin typeface="Arial" pitchFamily="34" charset="0"/>
              <a:cs typeface="Arial" pitchFamily="34" charset="0"/>
            </a:endParaRPr>
          </a:p>
        </p:txBody>
      </p:sp>
      <p:sp>
        <p:nvSpPr>
          <p:cNvPr id="6" name="Rectangle 5"/>
          <p:cNvSpPr/>
          <p:nvPr/>
        </p:nvSpPr>
        <p:spPr>
          <a:xfrm>
            <a:off x="179512" y="1268760"/>
            <a:ext cx="8712968" cy="5262979"/>
          </a:xfrm>
          <a:prstGeom prst="rect">
            <a:avLst/>
          </a:prstGeom>
        </p:spPr>
        <p:txBody>
          <a:bodyPr wrap="square">
            <a:spAutoFit/>
          </a:bodyPr>
          <a:lstStyle/>
          <a:p>
            <a:pPr lvl="0" algn="just" fontAlgn="base">
              <a:spcBef>
                <a:spcPct val="0"/>
              </a:spcBef>
              <a:spcAft>
                <a:spcPct val="0"/>
              </a:spcAft>
            </a:pPr>
            <a:r>
              <a:rPr lang="fr-FR" sz="2400" b="1" dirty="0" smtClean="0">
                <a:latin typeface="Arial" pitchFamily="34" charset="0"/>
                <a:ea typeface="Calibri" pitchFamily="34" charset="0"/>
                <a:cs typeface="Arial" pitchFamily="34" charset="0"/>
              </a:rPr>
              <a:t>Les familles d’accueil</a:t>
            </a:r>
            <a:r>
              <a:rPr lang="fr-FR" sz="2400" dirty="0" smtClean="0">
                <a:latin typeface="Arial" pitchFamily="34" charset="0"/>
                <a:ea typeface="Calibri" pitchFamily="34" charset="0"/>
                <a:cs typeface="Arial" pitchFamily="34" charset="0"/>
              </a:rPr>
              <a:t> : </a:t>
            </a:r>
          </a:p>
          <a:p>
            <a:pPr marL="342900" lvl="0" indent="-342900" algn="just" fontAlgn="base">
              <a:spcBef>
                <a:spcPct val="0"/>
              </a:spcBef>
              <a:spcAft>
                <a:spcPct val="0"/>
              </a:spcAft>
              <a:buFont typeface="Arial" pitchFamily="34" charset="0"/>
              <a:buChar char="•"/>
            </a:pPr>
            <a:r>
              <a:rPr lang="fr-FR" sz="2400" dirty="0" smtClean="0">
                <a:latin typeface="Arial" pitchFamily="34" charset="0"/>
                <a:ea typeface="Calibri" pitchFamily="34" charset="0"/>
                <a:cs typeface="Arial" pitchFamily="34" charset="0"/>
              </a:rPr>
              <a:t>Hébergent généralement des élèves provenant de Léré, Niafunké et Tombouctou (ils  sont estimés à 20 élèves PDI)</a:t>
            </a:r>
          </a:p>
          <a:p>
            <a:pPr marL="342900" lvl="0" indent="-342900" algn="just" fontAlgn="base">
              <a:spcBef>
                <a:spcPct val="0"/>
              </a:spcBef>
              <a:spcAft>
                <a:spcPct val="0"/>
              </a:spcAft>
              <a:buFont typeface="Arial" pitchFamily="34" charset="0"/>
              <a:buChar char="•"/>
            </a:pPr>
            <a:r>
              <a:rPr lang="fr-FR" sz="2400" dirty="0" smtClean="0">
                <a:latin typeface="Arial" pitchFamily="34" charset="0"/>
                <a:ea typeface="Calibri" pitchFamily="34" charset="0"/>
                <a:cs typeface="Arial" pitchFamily="34" charset="0"/>
              </a:rPr>
              <a:t>Le PAM à travers CARE Mali et l’ONG AFAR distribue des vivres à des familles démunies dont les familles d’accueil.</a:t>
            </a:r>
            <a:endParaRPr lang="fr-FR" sz="2400" dirty="0" smtClean="0">
              <a:latin typeface="Arial" pitchFamily="34" charset="0"/>
              <a:cs typeface="Arial" pitchFamily="34" charset="0"/>
            </a:endParaRPr>
          </a:p>
          <a:p>
            <a:pPr lvl="0" algn="just" eaLnBrk="0" fontAlgn="base" hangingPunct="0">
              <a:spcBef>
                <a:spcPct val="0"/>
              </a:spcBef>
              <a:spcAft>
                <a:spcPct val="0"/>
              </a:spcAft>
            </a:pPr>
            <a:r>
              <a:rPr lang="fr-FR" sz="2400" b="1" dirty="0" smtClean="0">
                <a:latin typeface="Arial" pitchFamily="34" charset="0"/>
                <a:ea typeface="Calibri" pitchFamily="34" charset="0"/>
                <a:cs typeface="Arial" pitchFamily="34" charset="0"/>
              </a:rPr>
              <a:t>A </a:t>
            </a:r>
            <a:r>
              <a:rPr lang="fr-FR" sz="2400" b="1" dirty="0" err="1" smtClean="0">
                <a:latin typeface="Arial" pitchFamily="34" charset="0"/>
                <a:ea typeface="Calibri" pitchFamily="34" charset="0"/>
                <a:cs typeface="Arial" pitchFamily="34" charset="0"/>
              </a:rPr>
              <a:t>Gathy</a:t>
            </a:r>
            <a:r>
              <a:rPr lang="fr-FR" sz="2400" dirty="0" smtClean="0">
                <a:latin typeface="Arial" pitchFamily="34" charset="0"/>
                <a:ea typeface="Calibri" pitchFamily="34" charset="0"/>
                <a:cs typeface="Arial" pitchFamily="34" charset="0"/>
              </a:rPr>
              <a:t> </a:t>
            </a:r>
            <a:r>
              <a:rPr lang="fr-FR" sz="2400" b="1" dirty="0" smtClean="0">
                <a:latin typeface="Arial" pitchFamily="34" charset="0"/>
                <a:ea typeface="Calibri" pitchFamily="34" charset="0"/>
                <a:cs typeface="Arial" pitchFamily="34" charset="0"/>
              </a:rPr>
              <a:t>LOUMO</a:t>
            </a:r>
            <a:r>
              <a:rPr lang="fr-FR" sz="2400" dirty="0" smtClean="0">
                <a:latin typeface="Arial" pitchFamily="34" charset="0"/>
                <a:ea typeface="Calibri" pitchFamily="34" charset="0"/>
                <a:cs typeface="Arial" pitchFamily="34" charset="0"/>
              </a:rPr>
              <a:t>: </a:t>
            </a:r>
          </a:p>
          <a:p>
            <a:pPr marL="342900" lvl="0" indent="-342900" algn="just" eaLnBrk="0" fontAlgn="base" hangingPunct="0">
              <a:spcBef>
                <a:spcPct val="0"/>
              </a:spcBef>
              <a:spcAft>
                <a:spcPct val="0"/>
              </a:spcAft>
              <a:buFont typeface="Arial" pitchFamily="34" charset="0"/>
              <a:buChar char="•"/>
            </a:pPr>
            <a:r>
              <a:rPr lang="fr-FR" sz="2400" dirty="0" smtClean="0">
                <a:latin typeface="Arial" pitchFamily="34" charset="0"/>
                <a:ea typeface="Calibri" pitchFamily="34" charset="0"/>
                <a:cs typeface="Arial" pitchFamily="34" charset="0"/>
              </a:rPr>
              <a:t>une dizaine de ménages déplacés sont recensés dans le village (focus avec les </a:t>
            </a:r>
            <a:r>
              <a:rPr lang="fr-FR" sz="2400" dirty="0" err="1" smtClean="0">
                <a:latin typeface="Arial" pitchFamily="34" charset="0"/>
                <a:ea typeface="Calibri" pitchFamily="34" charset="0"/>
                <a:cs typeface="Arial" pitchFamily="34" charset="0"/>
              </a:rPr>
              <a:t>PDIs</a:t>
            </a:r>
            <a:r>
              <a:rPr lang="fr-FR" sz="2400" dirty="0" smtClean="0">
                <a:latin typeface="Arial" pitchFamily="34" charset="0"/>
                <a:ea typeface="Calibri" pitchFamily="34" charset="0"/>
                <a:cs typeface="Arial" pitchFamily="34" charset="0"/>
              </a:rPr>
              <a:t>). </a:t>
            </a:r>
          </a:p>
          <a:p>
            <a:pPr marL="342900" lvl="0" indent="-342900" algn="just" eaLnBrk="0" fontAlgn="base" hangingPunct="0">
              <a:spcBef>
                <a:spcPct val="0"/>
              </a:spcBef>
              <a:spcAft>
                <a:spcPct val="0"/>
              </a:spcAft>
              <a:buFont typeface="Arial" pitchFamily="34" charset="0"/>
              <a:buChar char="•"/>
            </a:pPr>
            <a:r>
              <a:rPr lang="fr-FR" sz="2400" dirty="0" smtClean="0">
                <a:latin typeface="Arial" pitchFamily="34" charset="0"/>
                <a:ea typeface="Calibri" pitchFamily="34" charset="0"/>
                <a:cs typeface="Arial" pitchFamily="34" charset="0"/>
              </a:rPr>
              <a:t>Ils habitent dans les maisons abandonnées par des familles déplacées ou dans des familles d’accueil.</a:t>
            </a:r>
          </a:p>
          <a:p>
            <a:pPr marL="342900" lvl="0" indent="-342900" algn="just" eaLnBrk="0" fontAlgn="base" hangingPunct="0">
              <a:spcBef>
                <a:spcPct val="0"/>
              </a:spcBef>
              <a:spcAft>
                <a:spcPct val="0"/>
              </a:spcAft>
              <a:buFont typeface="Arial" pitchFamily="34" charset="0"/>
              <a:buChar char="•"/>
            </a:pPr>
            <a:r>
              <a:rPr lang="fr-FR" sz="2400" dirty="0" smtClean="0">
                <a:latin typeface="Arial" pitchFamily="34" charset="0"/>
                <a:ea typeface="Calibri" pitchFamily="34" charset="0"/>
                <a:cs typeface="Arial" pitchFamily="34" charset="0"/>
              </a:rPr>
              <a:t>la plus part des enseignants sont partis, laissant ainsi les infrastructures éducatives sans entretiens et en ruine. </a:t>
            </a:r>
          </a:p>
          <a:p>
            <a:pPr marL="342900" lvl="0" indent="-342900" algn="just" eaLnBrk="0" fontAlgn="base" hangingPunct="0">
              <a:spcBef>
                <a:spcPct val="0"/>
              </a:spcBef>
              <a:spcAft>
                <a:spcPct val="0"/>
              </a:spcAft>
              <a:buFont typeface="Arial" pitchFamily="34" charset="0"/>
              <a:buChar char="•"/>
            </a:pPr>
            <a:r>
              <a:rPr lang="fr-FR" sz="2400" dirty="0" smtClean="0">
                <a:latin typeface="Arial" pitchFamily="34" charset="0"/>
                <a:ea typeface="Calibri" pitchFamily="34" charset="0"/>
                <a:cs typeface="Arial" pitchFamily="34" charset="0"/>
              </a:rPr>
              <a:t>Certaines salles de classes sont habitées par les ânes du village.</a:t>
            </a:r>
            <a:endParaRPr lang="fr-FR"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normAutofit/>
          </a:bodyPr>
          <a:lstStyle/>
          <a:p>
            <a:r>
              <a:rPr lang="fr-FR" sz="2400" b="1" dirty="0" smtClean="0">
                <a:latin typeface="Arial" pitchFamily="34" charset="0"/>
                <a:cs typeface="Arial" pitchFamily="34" charset="0"/>
              </a:rPr>
              <a:t>CAPACITES DES MENAGES DEPLACES</a:t>
            </a:r>
            <a:endParaRPr lang="fr-FR" sz="2400" b="1" dirty="0">
              <a:latin typeface="Arial" pitchFamily="34" charset="0"/>
              <a:cs typeface="Arial" pitchFamily="34" charset="0"/>
            </a:endParaRPr>
          </a:p>
        </p:txBody>
      </p:sp>
      <p:sp>
        <p:nvSpPr>
          <p:cNvPr id="4" name="Rectangle 3"/>
          <p:cNvSpPr/>
          <p:nvPr/>
        </p:nvSpPr>
        <p:spPr>
          <a:xfrm>
            <a:off x="0" y="980728"/>
            <a:ext cx="9144000" cy="6986528"/>
          </a:xfrm>
          <a:prstGeom prst="rect">
            <a:avLst/>
          </a:prstGeom>
        </p:spPr>
        <p:txBody>
          <a:bodyPr wrap="square">
            <a:spAutoFit/>
          </a:bodyPr>
          <a:lstStyle/>
          <a:p>
            <a:pPr lvl="0" fontAlgn="base">
              <a:spcBef>
                <a:spcPct val="0"/>
              </a:spcBef>
              <a:spcAft>
                <a:spcPct val="0"/>
              </a:spcAft>
            </a:pPr>
            <a:r>
              <a:rPr lang="fr-FR" sz="2400" dirty="0" smtClean="0">
                <a:latin typeface="Arial" pitchFamily="34" charset="0"/>
                <a:ea typeface="Calibri" pitchFamily="34" charset="0"/>
                <a:cs typeface="Arial" pitchFamily="34" charset="0"/>
              </a:rPr>
              <a:t>La situation sur la capacité de prise en charge des dommages subits par les familles déplacées à Youwarou se présente ainsi:</a:t>
            </a:r>
            <a:endParaRPr lang="fr-FR" sz="2400" dirty="0" smtClean="0">
              <a:latin typeface="Arial" pitchFamily="34" charset="0"/>
              <a:cs typeface="Arial" pitchFamily="34" charset="0"/>
            </a:endParaRPr>
          </a:p>
          <a:p>
            <a:pPr lvl="0" eaLnBrk="0" fontAlgn="base" hangingPunct="0">
              <a:spcBef>
                <a:spcPct val="0"/>
              </a:spcBef>
              <a:spcAft>
                <a:spcPct val="0"/>
              </a:spcAft>
              <a:buFontTx/>
              <a:buChar char="•"/>
            </a:pPr>
            <a:r>
              <a:rPr lang="fr-FR" sz="2400" dirty="0" smtClean="0">
                <a:latin typeface="Arial" pitchFamily="34" charset="0"/>
                <a:ea typeface="Calibri" pitchFamily="34" charset="0"/>
                <a:cs typeface="Arial" pitchFamily="34" charset="0"/>
              </a:rPr>
              <a:t>27.3 % assurent pouvoir réparer leurs maisons une fois la sécurité restaurée. Cette franche est composée des commerçants et de quelques  fonctionnaires ; </a:t>
            </a:r>
            <a:endParaRPr lang="fr-FR" sz="2400" dirty="0" smtClean="0">
              <a:latin typeface="Arial" pitchFamily="34" charset="0"/>
              <a:cs typeface="Arial" pitchFamily="34" charset="0"/>
            </a:endParaRPr>
          </a:p>
          <a:p>
            <a:pPr lvl="0" eaLnBrk="0" fontAlgn="base" hangingPunct="0">
              <a:spcBef>
                <a:spcPct val="0"/>
              </a:spcBef>
              <a:spcAft>
                <a:spcPct val="0"/>
              </a:spcAft>
              <a:buFontTx/>
              <a:buChar char="•"/>
            </a:pPr>
            <a:r>
              <a:rPr lang="fr-FR" sz="2400" dirty="0" smtClean="0">
                <a:latin typeface="Arial" pitchFamily="34" charset="0"/>
                <a:ea typeface="Calibri" pitchFamily="34" charset="0"/>
                <a:cs typeface="Arial" pitchFamily="34" charset="0"/>
              </a:rPr>
              <a:t>20,7 % assurent pouvoir réparer seulement une partie de la maison pas toutes les maisons et les murs de clôture ;</a:t>
            </a:r>
            <a:endParaRPr lang="fr-FR" sz="2400" dirty="0" smtClean="0">
              <a:latin typeface="Arial" pitchFamily="34" charset="0"/>
              <a:cs typeface="Arial" pitchFamily="34" charset="0"/>
            </a:endParaRPr>
          </a:p>
          <a:p>
            <a:pPr lvl="0" eaLnBrk="0" fontAlgn="base" hangingPunct="0">
              <a:spcBef>
                <a:spcPct val="0"/>
              </a:spcBef>
              <a:spcAft>
                <a:spcPct val="0"/>
              </a:spcAft>
              <a:buFontTx/>
              <a:buChar char="•"/>
            </a:pPr>
            <a:r>
              <a:rPr lang="fr-FR" sz="2400" dirty="0" smtClean="0">
                <a:latin typeface="Arial" pitchFamily="34" charset="0"/>
                <a:ea typeface="Calibri" pitchFamily="34" charset="0"/>
                <a:cs typeface="Arial" pitchFamily="34" charset="0"/>
              </a:rPr>
              <a:t>52% des ménages assurent ne pas être à mesure de réparer leurs maisons car elles sont en état de délabrement avancé. Ils assurent que leur retour sera compromis s’ils ne disposent pas d’habitat dans la ville. Ils ont tout laissé avant de quitter leur village et leurs maisons ont été vandalisées.</a:t>
            </a:r>
            <a:endParaRPr lang="fr-FR" sz="2400" dirty="0" smtClean="0">
              <a:latin typeface="Arial" pitchFamily="34" charset="0"/>
              <a:cs typeface="Arial" pitchFamily="34" charset="0"/>
            </a:endParaRPr>
          </a:p>
          <a:p>
            <a:pPr lvl="0" eaLnBrk="0" fontAlgn="base" hangingPunct="0">
              <a:spcBef>
                <a:spcPct val="0"/>
              </a:spcBef>
              <a:spcAft>
                <a:spcPct val="0"/>
              </a:spcAft>
              <a:buFontTx/>
              <a:buChar char="•"/>
            </a:pPr>
            <a:r>
              <a:rPr lang="fr-FR" sz="2400" dirty="0" smtClean="0">
                <a:latin typeface="Arial" pitchFamily="34" charset="0"/>
                <a:ea typeface="Calibri" pitchFamily="34" charset="0"/>
                <a:cs typeface="Arial" pitchFamily="34" charset="0"/>
              </a:rPr>
              <a:t>Le pourcentage de destruction des bâtiments varie entre 45 à 87% ;</a:t>
            </a:r>
            <a:endParaRPr lang="fr-FR" sz="2400" dirty="0" smtClean="0">
              <a:latin typeface="Arial" pitchFamily="34" charset="0"/>
              <a:cs typeface="Arial" pitchFamily="34" charset="0"/>
            </a:endParaRPr>
          </a:p>
          <a:p>
            <a:pPr lvl="0" eaLnBrk="0" fontAlgn="base" hangingPunct="0">
              <a:spcBef>
                <a:spcPct val="0"/>
              </a:spcBef>
              <a:spcAft>
                <a:spcPct val="0"/>
              </a:spcAft>
              <a:buFontTx/>
              <a:buChar char="•"/>
            </a:pPr>
            <a:r>
              <a:rPr lang="fr-FR" sz="2400" dirty="0" smtClean="0">
                <a:latin typeface="Arial" pitchFamily="34" charset="0"/>
                <a:ea typeface="Calibri" pitchFamily="34" charset="0"/>
                <a:cs typeface="Arial" pitchFamily="34" charset="0"/>
              </a:rPr>
              <a:t>Le coup moyen de réparation d’une maison en banco varie entre 350 à 500 000 F CFA. </a:t>
            </a:r>
          </a:p>
          <a:p>
            <a:pPr lvl="0" eaLnBrk="0" fontAlgn="base" hangingPunct="0">
              <a:spcBef>
                <a:spcPct val="0"/>
              </a:spcBef>
              <a:spcAft>
                <a:spcPct val="0"/>
              </a:spcAft>
              <a:buFontTx/>
              <a:buChar char="•"/>
            </a:pPr>
            <a:endParaRPr lang="fr-FR" sz="3200" dirty="0" smtClean="0">
              <a:latin typeface="Arial" pitchFamily="34" charset="0"/>
              <a:cs typeface="Arial" pitchFamily="34" charset="0"/>
            </a:endParaRPr>
          </a:p>
          <a:p>
            <a:pPr lvl="0" eaLnBrk="0" fontAlgn="base" hangingPunct="0">
              <a:spcBef>
                <a:spcPct val="0"/>
              </a:spcBef>
              <a:spcAft>
                <a:spcPct val="0"/>
              </a:spcAft>
            </a:pPr>
            <a:endParaRPr lang="fr-FR" sz="3200" dirty="0" smtClean="0">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562074"/>
          </a:xfrm>
        </p:spPr>
        <p:txBody>
          <a:bodyPr>
            <a:normAutofit/>
          </a:bodyPr>
          <a:lstStyle/>
          <a:p>
            <a:r>
              <a:rPr lang="fr-FR" sz="2400" b="1" dirty="0" smtClean="0">
                <a:latin typeface="Arial" pitchFamily="34" charset="0"/>
                <a:cs typeface="Arial" pitchFamily="34" charset="0"/>
              </a:rPr>
              <a:t>CAPACITES DES MENAGES DEPLACES (SUITE)</a:t>
            </a:r>
            <a:endParaRPr lang="fr-FR" sz="2400" dirty="0"/>
          </a:p>
        </p:txBody>
      </p:sp>
      <p:sp>
        <p:nvSpPr>
          <p:cNvPr id="4" name="Rectangle 3"/>
          <p:cNvSpPr/>
          <p:nvPr/>
        </p:nvSpPr>
        <p:spPr>
          <a:xfrm>
            <a:off x="323528" y="197346"/>
            <a:ext cx="8640960" cy="8833187"/>
          </a:xfrm>
          <a:prstGeom prst="rect">
            <a:avLst/>
          </a:prstGeom>
        </p:spPr>
        <p:txBody>
          <a:bodyPr wrap="square">
            <a:spAutoFit/>
          </a:bodyPr>
          <a:lstStyle/>
          <a:p>
            <a:pPr lvl="0" algn="just" fontAlgn="base">
              <a:spcBef>
                <a:spcPct val="0"/>
              </a:spcBef>
              <a:spcAft>
                <a:spcPct val="0"/>
              </a:spcAft>
            </a:pPr>
            <a:endParaRPr lang="fr-FR" dirty="0" smtClean="0">
              <a:latin typeface="Arial" pitchFamily="34" charset="0"/>
              <a:ea typeface="Calibri" pitchFamily="34" charset="0"/>
              <a:cs typeface="Arial" pitchFamily="34" charset="0"/>
            </a:endParaRPr>
          </a:p>
          <a:p>
            <a:pPr lvl="0" algn="just" fontAlgn="base">
              <a:spcBef>
                <a:spcPct val="0"/>
              </a:spcBef>
              <a:spcAft>
                <a:spcPct val="0"/>
              </a:spcAft>
            </a:pPr>
            <a:endParaRPr lang="fr-FR" dirty="0" smtClean="0">
              <a:latin typeface="Arial" pitchFamily="34" charset="0"/>
              <a:ea typeface="Calibri" pitchFamily="34" charset="0"/>
              <a:cs typeface="Arial" pitchFamily="34" charset="0"/>
            </a:endParaRPr>
          </a:p>
          <a:p>
            <a:pPr lvl="0" algn="just" fontAlgn="base">
              <a:spcBef>
                <a:spcPct val="0"/>
              </a:spcBef>
              <a:spcAft>
                <a:spcPct val="0"/>
              </a:spcAft>
            </a:pPr>
            <a:endParaRPr lang="fr-FR" dirty="0" smtClean="0">
              <a:latin typeface="Arial" pitchFamily="34" charset="0"/>
              <a:ea typeface="Calibri" pitchFamily="34" charset="0"/>
              <a:cs typeface="Arial" pitchFamily="34" charset="0"/>
            </a:endParaRPr>
          </a:p>
          <a:p>
            <a:pPr lvl="0" algn="just" fontAlgn="base">
              <a:spcBef>
                <a:spcPct val="0"/>
              </a:spcBef>
              <a:spcAft>
                <a:spcPct val="0"/>
              </a:spcAft>
            </a:pPr>
            <a:endParaRPr lang="fr-FR" dirty="0" smtClean="0">
              <a:latin typeface="Arial" pitchFamily="34" charset="0"/>
              <a:ea typeface="Calibri" pitchFamily="34" charset="0"/>
              <a:cs typeface="Arial" pitchFamily="34" charset="0"/>
            </a:endParaRPr>
          </a:p>
          <a:p>
            <a:pPr lvl="0" algn="just" fontAlgn="base">
              <a:spcBef>
                <a:spcPct val="0"/>
              </a:spcBef>
              <a:spcAft>
                <a:spcPct val="0"/>
              </a:spcAft>
            </a:pPr>
            <a:r>
              <a:rPr lang="fr-FR" sz="2800" dirty="0" smtClean="0">
                <a:latin typeface="Arial" pitchFamily="34" charset="0"/>
                <a:ea typeface="Calibri" pitchFamily="34" charset="0"/>
                <a:cs typeface="Arial" pitchFamily="34" charset="0"/>
              </a:rPr>
              <a:t>La situation sur la capacité de prise en charge des dommages subits par les familles déplacées à Ténenkou et </a:t>
            </a:r>
            <a:r>
              <a:rPr lang="fr-FR" sz="2800" dirty="0" err="1" smtClean="0">
                <a:latin typeface="Arial" pitchFamily="34" charset="0"/>
                <a:ea typeface="Calibri" pitchFamily="34" charset="0"/>
                <a:cs typeface="Arial" pitchFamily="34" charset="0"/>
              </a:rPr>
              <a:t>Toguéré</a:t>
            </a:r>
            <a:r>
              <a:rPr lang="fr-FR" sz="2800" dirty="0" smtClean="0">
                <a:latin typeface="Arial" pitchFamily="34" charset="0"/>
                <a:ea typeface="Calibri" pitchFamily="34" charset="0"/>
                <a:cs typeface="Arial" pitchFamily="34" charset="0"/>
              </a:rPr>
              <a:t> </a:t>
            </a:r>
            <a:r>
              <a:rPr lang="fr-FR" sz="2800" dirty="0" err="1" smtClean="0">
                <a:latin typeface="Arial" pitchFamily="34" charset="0"/>
                <a:ea typeface="Calibri" pitchFamily="34" charset="0"/>
                <a:cs typeface="Arial" pitchFamily="34" charset="0"/>
              </a:rPr>
              <a:t>Coumbé</a:t>
            </a:r>
            <a:r>
              <a:rPr lang="fr-FR" sz="2800" dirty="0" smtClean="0">
                <a:latin typeface="Arial" pitchFamily="34" charset="0"/>
                <a:ea typeface="Calibri" pitchFamily="34" charset="0"/>
                <a:cs typeface="Arial" pitchFamily="34" charset="0"/>
              </a:rPr>
              <a:t> se présente comme  suit :</a:t>
            </a:r>
            <a:endParaRPr lang="fr-FR" sz="2800" dirty="0" smtClean="0">
              <a:latin typeface="Arial" pitchFamily="34" charset="0"/>
              <a:cs typeface="Arial" pitchFamily="34" charset="0"/>
            </a:endParaRPr>
          </a:p>
          <a:p>
            <a:pPr lvl="0" algn="just" eaLnBrk="0" fontAlgn="base" hangingPunct="0">
              <a:spcBef>
                <a:spcPct val="0"/>
              </a:spcBef>
              <a:spcAft>
                <a:spcPct val="0"/>
              </a:spcAft>
              <a:buFontTx/>
              <a:buChar char="•"/>
            </a:pPr>
            <a:r>
              <a:rPr lang="fr-FR" sz="2800" dirty="0" smtClean="0">
                <a:latin typeface="Arial" pitchFamily="34" charset="0"/>
                <a:ea typeface="Calibri" pitchFamily="34" charset="0"/>
                <a:cs typeface="Arial" pitchFamily="34" charset="0"/>
              </a:rPr>
              <a:t>23.6 % assurent pouvoir réparer leurs maisons une fois la sécurité restaurée. Cette franche est composée des commerçants et des familles qui ont un soutien soit à Bamako ou à l’étranger ; </a:t>
            </a:r>
            <a:endParaRPr lang="fr-FR" sz="2800" dirty="0" smtClean="0">
              <a:latin typeface="Arial" pitchFamily="34" charset="0"/>
              <a:cs typeface="Arial" pitchFamily="34" charset="0"/>
            </a:endParaRPr>
          </a:p>
          <a:p>
            <a:pPr lvl="0" algn="just" eaLnBrk="0" fontAlgn="base" hangingPunct="0">
              <a:spcBef>
                <a:spcPct val="0"/>
              </a:spcBef>
              <a:spcAft>
                <a:spcPct val="0"/>
              </a:spcAft>
              <a:buFontTx/>
              <a:buChar char="•"/>
            </a:pPr>
            <a:r>
              <a:rPr lang="fr-FR" sz="2800" dirty="0" smtClean="0">
                <a:latin typeface="Arial" pitchFamily="34" charset="0"/>
                <a:ea typeface="Calibri" pitchFamily="34" charset="0"/>
                <a:cs typeface="Arial" pitchFamily="34" charset="0"/>
              </a:rPr>
              <a:t>21,4% assurent pouvoir réparer seulement une partie de la maison, c’est seulement une chambre à coucher même pas pour les enfants (pas toutes les maisons et les murs de clôture) ; </a:t>
            </a:r>
          </a:p>
          <a:p>
            <a:pPr lvl="0" algn="just" eaLnBrk="0" fontAlgn="base" hangingPunct="0">
              <a:spcBef>
                <a:spcPct val="0"/>
              </a:spcBef>
              <a:spcAft>
                <a:spcPct val="0"/>
              </a:spcAft>
              <a:buFontTx/>
              <a:buChar char="•"/>
            </a:pPr>
            <a:endParaRPr lang="fr-FR" sz="3200" dirty="0" smtClean="0">
              <a:latin typeface="Arial" pitchFamily="34" charset="0"/>
              <a:cs typeface="Arial" pitchFamily="34" charset="0"/>
            </a:endParaRPr>
          </a:p>
          <a:p>
            <a:pPr lvl="0" algn="just" eaLnBrk="0" fontAlgn="base" hangingPunct="0">
              <a:spcBef>
                <a:spcPct val="0"/>
              </a:spcBef>
              <a:spcAft>
                <a:spcPct val="0"/>
              </a:spcAft>
              <a:buFontTx/>
              <a:buChar char="•"/>
            </a:pPr>
            <a:endParaRPr lang="fr-FR" sz="3200" dirty="0" smtClean="0">
              <a:latin typeface="Arial" pitchFamily="34" charset="0"/>
              <a:cs typeface="Arial" pitchFamily="34" charset="0"/>
            </a:endParaRPr>
          </a:p>
          <a:p>
            <a:pPr lvl="0" algn="just" eaLnBrk="0" fontAlgn="base" hangingPunct="0">
              <a:spcBef>
                <a:spcPct val="0"/>
              </a:spcBef>
              <a:spcAft>
                <a:spcPct val="0"/>
              </a:spcAft>
              <a:buFontTx/>
              <a:buChar char="•"/>
            </a:pPr>
            <a:endParaRPr lang="fr-FR" sz="3200" dirty="0" smtClean="0">
              <a:latin typeface="Arial" pitchFamily="34" charset="0"/>
              <a:cs typeface="Arial" pitchFamily="34" charset="0"/>
            </a:endParaRPr>
          </a:p>
          <a:p>
            <a:pPr lvl="0" algn="just" eaLnBrk="0" fontAlgn="base" hangingPunct="0">
              <a:spcBef>
                <a:spcPct val="0"/>
              </a:spcBef>
              <a:spcAft>
                <a:spcPct val="0"/>
              </a:spcAft>
              <a:buFontTx/>
              <a:buChar char="•"/>
            </a:pPr>
            <a:endParaRPr lang="fr-FR" sz="3200" dirty="0" smtClean="0">
              <a:latin typeface="Arial" pitchFamily="34" charset="0"/>
              <a:cs typeface="Arial" pitchFamily="34" charset="0"/>
            </a:endParaRPr>
          </a:p>
          <a:p>
            <a:pPr lvl="0" algn="just" eaLnBrk="0" fontAlgn="base" hangingPunct="0">
              <a:spcBef>
                <a:spcPct val="0"/>
              </a:spcBef>
              <a:spcAft>
                <a:spcPct val="0"/>
              </a:spcAft>
            </a:pPr>
            <a:endParaRPr lang="fr-FR" sz="3200" dirty="0" smtClean="0">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b="1" dirty="0" smtClean="0">
                <a:latin typeface="Arial" pitchFamily="34" charset="0"/>
                <a:cs typeface="Arial" pitchFamily="34" charset="0"/>
              </a:rPr>
              <a:t>CAPACITES DES MENAGES DEPLACES (SUITE ET FIN)</a:t>
            </a:r>
            <a:endParaRPr lang="fr-FR" sz="2800" dirty="0"/>
          </a:p>
        </p:txBody>
      </p:sp>
      <p:sp>
        <p:nvSpPr>
          <p:cNvPr id="3" name="Rectangle 2"/>
          <p:cNvSpPr/>
          <p:nvPr/>
        </p:nvSpPr>
        <p:spPr>
          <a:xfrm>
            <a:off x="611560" y="1628801"/>
            <a:ext cx="7992888" cy="6032421"/>
          </a:xfrm>
          <a:prstGeom prst="rect">
            <a:avLst/>
          </a:prstGeom>
        </p:spPr>
        <p:txBody>
          <a:bodyPr wrap="square">
            <a:spAutoFit/>
          </a:bodyPr>
          <a:lstStyle/>
          <a:p>
            <a:pPr lvl="0" algn="just" eaLnBrk="0" fontAlgn="base" hangingPunct="0">
              <a:spcBef>
                <a:spcPct val="0"/>
              </a:spcBef>
              <a:spcAft>
                <a:spcPct val="0"/>
              </a:spcAft>
              <a:buFontTx/>
              <a:buChar char="•"/>
            </a:pPr>
            <a:endParaRPr lang="fr-FR" dirty="0" smtClean="0">
              <a:latin typeface="Arial" pitchFamily="34" charset="0"/>
              <a:cs typeface="Arial" pitchFamily="34" charset="0"/>
            </a:endParaRPr>
          </a:p>
          <a:p>
            <a:pPr lvl="0" algn="just" eaLnBrk="0" fontAlgn="base" hangingPunct="0">
              <a:spcBef>
                <a:spcPct val="0"/>
              </a:spcBef>
              <a:spcAft>
                <a:spcPct val="0"/>
              </a:spcAft>
              <a:buFontTx/>
              <a:buChar char="•"/>
            </a:pPr>
            <a:r>
              <a:rPr lang="fr-FR" sz="2800" dirty="0" smtClean="0">
                <a:latin typeface="Arial" pitchFamily="34" charset="0"/>
                <a:ea typeface="Calibri" pitchFamily="34" charset="0"/>
                <a:cs typeface="Arial" pitchFamily="34" charset="0"/>
              </a:rPr>
              <a:t>55% des ménages assurent ne pas être à mesure de réparer leurs maisons car elles sont en état de délabrement avancé et n’ont pas de soutien pour reconstruire.  </a:t>
            </a:r>
            <a:endParaRPr lang="fr-FR" sz="2800" dirty="0" smtClean="0">
              <a:latin typeface="Arial" pitchFamily="34" charset="0"/>
              <a:cs typeface="Arial" pitchFamily="34" charset="0"/>
            </a:endParaRPr>
          </a:p>
          <a:p>
            <a:pPr lvl="0" algn="just" eaLnBrk="0" fontAlgn="base" hangingPunct="0">
              <a:spcBef>
                <a:spcPct val="0"/>
              </a:spcBef>
              <a:spcAft>
                <a:spcPct val="0"/>
              </a:spcAft>
              <a:buFontTx/>
              <a:buChar char="•"/>
            </a:pPr>
            <a:r>
              <a:rPr lang="fr-FR" sz="2800" dirty="0" smtClean="0">
                <a:latin typeface="Arial" pitchFamily="34" charset="0"/>
                <a:ea typeface="Calibri" pitchFamily="34" charset="0"/>
                <a:cs typeface="Arial" pitchFamily="34" charset="0"/>
              </a:rPr>
              <a:t>Le pourcentage de destruction des bâtiments varie entre 50 à 70% ;</a:t>
            </a:r>
            <a:endParaRPr lang="fr-FR" sz="2800" dirty="0" smtClean="0">
              <a:latin typeface="Arial" pitchFamily="34" charset="0"/>
              <a:cs typeface="Arial" pitchFamily="34" charset="0"/>
            </a:endParaRPr>
          </a:p>
          <a:p>
            <a:pPr lvl="0" algn="just" eaLnBrk="0" fontAlgn="base" hangingPunct="0">
              <a:spcBef>
                <a:spcPct val="0"/>
              </a:spcBef>
              <a:spcAft>
                <a:spcPct val="0"/>
              </a:spcAft>
              <a:buFontTx/>
              <a:buChar char="•"/>
            </a:pPr>
            <a:r>
              <a:rPr lang="fr-FR" sz="2800" dirty="0" smtClean="0">
                <a:latin typeface="Arial" pitchFamily="34" charset="0"/>
                <a:ea typeface="Calibri" pitchFamily="34" charset="0"/>
                <a:cs typeface="Arial" pitchFamily="34" charset="0"/>
              </a:rPr>
              <a:t>Le coup moyen de réparation d’une maison en banco varie entre 300 à 500 000 F CFA</a:t>
            </a:r>
          </a:p>
          <a:p>
            <a:pPr lvl="0" algn="just" eaLnBrk="0" fontAlgn="base" hangingPunct="0">
              <a:spcBef>
                <a:spcPct val="0"/>
              </a:spcBef>
              <a:spcAft>
                <a:spcPct val="0"/>
              </a:spcAft>
              <a:buFontTx/>
              <a:buChar char="•"/>
            </a:pPr>
            <a:endParaRPr lang="fr-FR" dirty="0" smtClean="0">
              <a:latin typeface="Arial" pitchFamily="34" charset="0"/>
              <a:cs typeface="Arial" pitchFamily="34" charset="0"/>
            </a:endParaRPr>
          </a:p>
          <a:p>
            <a:pPr lvl="0" algn="just" eaLnBrk="0" fontAlgn="base" hangingPunct="0">
              <a:spcBef>
                <a:spcPct val="0"/>
              </a:spcBef>
              <a:spcAft>
                <a:spcPct val="0"/>
              </a:spcAft>
              <a:buFontTx/>
              <a:buChar char="•"/>
            </a:pPr>
            <a:endParaRPr lang="fr-FR" dirty="0" smtClean="0">
              <a:latin typeface="Arial" pitchFamily="34" charset="0"/>
              <a:cs typeface="Arial" pitchFamily="34" charset="0"/>
            </a:endParaRPr>
          </a:p>
          <a:p>
            <a:pPr lvl="0" algn="just" eaLnBrk="0" fontAlgn="base" hangingPunct="0">
              <a:spcBef>
                <a:spcPct val="0"/>
              </a:spcBef>
              <a:spcAft>
                <a:spcPct val="0"/>
              </a:spcAft>
              <a:buFontTx/>
              <a:buChar char="•"/>
            </a:pPr>
            <a:endParaRPr lang="fr-FR" dirty="0" smtClean="0">
              <a:latin typeface="Arial" pitchFamily="34" charset="0"/>
              <a:cs typeface="Arial" pitchFamily="34" charset="0"/>
            </a:endParaRPr>
          </a:p>
          <a:p>
            <a:pPr lvl="0" algn="just" eaLnBrk="0" fontAlgn="base" hangingPunct="0">
              <a:spcBef>
                <a:spcPct val="0"/>
              </a:spcBef>
              <a:spcAft>
                <a:spcPct val="0"/>
              </a:spcAft>
              <a:buFontTx/>
              <a:buChar char="•"/>
            </a:pPr>
            <a:endParaRPr lang="fr-FR" dirty="0" smtClean="0">
              <a:latin typeface="Arial" pitchFamily="34" charset="0"/>
              <a:cs typeface="Arial" pitchFamily="34" charset="0"/>
            </a:endParaRPr>
          </a:p>
          <a:p>
            <a:pPr lvl="0" algn="just" eaLnBrk="0" fontAlgn="base" hangingPunct="0">
              <a:spcBef>
                <a:spcPct val="0"/>
              </a:spcBef>
              <a:spcAft>
                <a:spcPct val="0"/>
              </a:spcAft>
              <a:buFontTx/>
              <a:buChar char="•"/>
            </a:pPr>
            <a:endParaRPr lang="fr-FR" dirty="0" smtClean="0">
              <a:latin typeface="Arial" pitchFamily="34" charset="0"/>
              <a:cs typeface="Arial" pitchFamily="34" charset="0"/>
            </a:endParaRPr>
          </a:p>
          <a:p>
            <a:pPr lvl="0" algn="just" eaLnBrk="0" fontAlgn="base" hangingPunct="0">
              <a:spcBef>
                <a:spcPct val="0"/>
              </a:spcBef>
              <a:spcAft>
                <a:spcPct val="0"/>
              </a:spcAft>
              <a:buFontTx/>
              <a:buChar char="•"/>
            </a:pPr>
            <a:endParaRPr lang="fr-FR" dirty="0" smtClean="0">
              <a:latin typeface="Arial" pitchFamily="34" charset="0"/>
              <a:cs typeface="Arial" pitchFamily="34" charset="0"/>
            </a:endParaRPr>
          </a:p>
          <a:p>
            <a:pPr lvl="0" algn="just" eaLnBrk="0" fontAlgn="base" hangingPunct="0">
              <a:spcBef>
                <a:spcPct val="0"/>
              </a:spcBef>
              <a:spcAft>
                <a:spcPct val="0"/>
              </a:spcAft>
              <a:buFontTx/>
              <a:buChar char="•"/>
            </a:pPr>
            <a:endParaRPr lang="fr-FR" dirty="0" smtClean="0">
              <a:latin typeface="Arial" pitchFamily="34" charset="0"/>
              <a:cs typeface="Arial" pitchFamily="34" charset="0"/>
            </a:endParaRPr>
          </a:p>
          <a:p>
            <a:pPr lvl="0" algn="just" eaLnBrk="0" fontAlgn="base" hangingPunct="0">
              <a:spcBef>
                <a:spcPct val="0"/>
              </a:spcBef>
              <a:spcAft>
                <a:spcPct val="0"/>
              </a:spcAft>
            </a:pP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Logement du CAP pillé à Youwarou</a:t>
            </a:r>
            <a:endParaRPr lang="fr-FR" dirty="0"/>
          </a:p>
        </p:txBody>
      </p:sp>
      <p:pic>
        <p:nvPicPr>
          <p:cNvPr id="3" name="Image 2" descr="C:\Users\AMADEL\Desktop\Mission\DSC02624.JPG"/>
          <p:cNvPicPr/>
          <p:nvPr/>
        </p:nvPicPr>
        <p:blipFill>
          <a:blip r:embed="rId2" cstate="print"/>
          <a:srcRect/>
          <a:stretch>
            <a:fillRect/>
          </a:stretch>
        </p:blipFill>
        <p:spPr bwMode="auto">
          <a:xfrm>
            <a:off x="1475656" y="1700808"/>
            <a:ext cx="6624736"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AMADEL\Desktop\Intersos\Photos mission  enquête rapide\DSC02671.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7624" y="836712"/>
            <a:ext cx="6480720" cy="4914546"/>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AMADEL\Desktop\Intersos\Photos mission  enquête rapide\DSC02659.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31640" y="1196753"/>
            <a:ext cx="5904656" cy="489654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AMADEL\Desktop\Intersos\Photos mission  enquête rapide\DSC0266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99592" y="1052736"/>
            <a:ext cx="7416824" cy="4968552"/>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Logement nomades déplacés</a:t>
            </a:r>
            <a:endParaRPr lang="fr-FR" dirty="0"/>
          </a:p>
        </p:txBody>
      </p:sp>
      <p:pic>
        <p:nvPicPr>
          <p:cNvPr id="25602" name="Picture 2" descr="C:\Users\AMADEL\Desktop\Intersos\Photos mission  enquête rapide\DSC02923.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31706" y="1556792"/>
            <a:ext cx="5760641" cy="3960440"/>
          </a:xfrm>
          <a:prstGeom prst="rect">
            <a:avLst/>
          </a:prstGeom>
          <a:noFill/>
        </p:spPr>
      </p:pic>
      <p:sp>
        <p:nvSpPr>
          <p:cNvPr id="5" name="Rectangle 4"/>
          <p:cNvSpPr/>
          <p:nvPr/>
        </p:nvSpPr>
        <p:spPr>
          <a:xfrm>
            <a:off x="323528" y="1412776"/>
            <a:ext cx="8136904" cy="523220"/>
          </a:xfrm>
          <a:prstGeom prst="rect">
            <a:avLst/>
          </a:prstGeom>
        </p:spPr>
        <p:txBody>
          <a:bodyPr wrap="square">
            <a:spAutoFit/>
          </a:bodyPr>
          <a:lstStyle/>
          <a:p>
            <a:pPr lvl="0" algn="ctr" fontAlgn="base">
              <a:spcBef>
                <a:spcPct val="0"/>
              </a:spcBef>
              <a:spcAft>
                <a:spcPct val="0"/>
              </a:spcAft>
            </a:pPr>
            <a:endParaRPr lang="fr-FR"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3"/>
          <p:cNvSpPr>
            <a:spLocks noChangeArrowheads="1"/>
          </p:cNvSpPr>
          <p:nvPr/>
        </p:nvSpPr>
        <p:spPr bwMode="auto">
          <a:xfrm>
            <a:off x="467544" y="1412776"/>
            <a:ext cx="792088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2"/>
          <p:cNvSpPr/>
          <p:nvPr/>
        </p:nvSpPr>
        <p:spPr>
          <a:xfrm>
            <a:off x="1763688" y="476672"/>
            <a:ext cx="6264695" cy="523220"/>
          </a:xfrm>
          <a:prstGeom prst="rect">
            <a:avLst/>
          </a:prstGeom>
        </p:spPr>
        <p:txBody>
          <a:bodyPr wrap="square">
            <a:spAutoFit/>
          </a:bodyPr>
          <a:lstStyle/>
          <a:p>
            <a:pPr lvl="0" algn="just" fontAlgn="base">
              <a:spcBef>
                <a:spcPct val="0"/>
              </a:spcBef>
              <a:spcAft>
                <a:spcPct val="0"/>
              </a:spcAft>
            </a:pPr>
            <a:r>
              <a:rPr lang="fr-FR" sz="2800" b="1" dirty="0" smtClean="0">
                <a:latin typeface="Arial" pitchFamily="34" charset="0"/>
                <a:ea typeface="Calibri" pitchFamily="34" charset="0"/>
                <a:cs typeface="Arial" pitchFamily="34" charset="0"/>
              </a:rPr>
              <a:t>I. Contexte  de la mission</a:t>
            </a:r>
          </a:p>
        </p:txBody>
      </p:sp>
      <p:sp>
        <p:nvSpPr>
          <p:cNvPr id="4" name="Rectangle 3"/>
          <p:cNvSpPr/>
          <p:nvPr/>
        </p:nvSpPr>
        <p:spPr>
          <a:xfrm>
            <a:off x="323528" y="1052736"/>
            <a:ext cx="8352928" cy="5909310"/>
          </a:xfrm>
          <a:prstGeom prst="rect">
            <a:avLst/>
          </a:prstGeom>
        </p:spPr>
        <p:txBody>
          <a:bodyPr wrap="square">
            <a:spAutoFit/>
          </a:bodyPr>
          <a:lstStyle/>
          <a:p>
            <a:pPr algn="just" eaLnBrk="0" fontAlgn="base" hangingPunct="0">
              <a:spcBef>
                <a:spcPct val="0"/>
              </a:spcBef>
              <a:spcAft>
                <a:spcPct val="0"/>
              </a:spcAft>
            </a:pPr>
            <a:r>
              <a:rPr lang="fr-FR" sz="2700" dirty="0" smtClean="0">
                <a:latin typeface="Arial" pitchFamily="34" charset="0"/>
                <a:ea typeface="Calibri" pitchFamily="34" charset="0"/>
                <a:cs typeface="Arial" pitchFamily="34" charset="0"/>
              </a:rPr>
              <a:t>La rébellion touareg ayant abouti à l’enlisement de toutes les régions du nord dans une crise humanitaire sans précédent au Mali a provoqué un déplacement massif de </a:t>
            </a:r>
            <a:r>
              <a:rPr lang="fr-FR" sz="2700" dirty="0">
                <a:latin typeface="Arial" pitchFamily="34" charset="0"/>
                <a:ea typeface="Calibri" pitchFamily="34" charset="0"/>
                <a:cs typeface="Arial" pitchFamily="34" charset="0"/>
              </a:rPr>
              <a:t>milliers de personnes tant à l’intérieur qu’à l’extérieur du pays notamment au Burkina Faso, au  Niger, à l’Algérie, et à la Mauritanie. </a:t>
            </a:r>
            <a:endParaRPr lang="fr-FR" sz="2700" dirty="0">
              <a:latin typeface="Arial" pitchFamily="34" charset="0"/>
              <a:cs typeface="Arial" pitchFamily="34" charset="0"/>
            </a:endParaRPr>
          </a:p>
          <a:p>
            <a:pPr lvl="0" algn="just" eaLnBrk="0" fontAlgn="base" hangingPunct="0">
              <a:spcBef>
                <a:spcPct val="0"/>
              </a:spcBef>
              <a:spcAft>
                <a:spcPct val="0"/>
              </a:spcAft>
            </a:pPr>
            <a:r>
              <a:rPr lang="fr-FR" sz="2700" dirty="0" smtClean="0">
                <a:latin typeface="Arial" pitchFamily="34" charset="0"/>
                <a:ea typeface="Calibri" pitchFamily="34" charset="0"/>
                <a:cs typeface="Arial" pitchFamily="34" charset="0"/>
              </a:rPr>
              <a:t>Les cercles de Youwarou et Ténenkou ont été durement frappés ce phénomène (déplacement et arrivée) des familles.  </a:t>
            </a:r>
          </a:p>
          <a:p>
            <a:pPr lvl="0" algn="just" eaLnBrk="0" fontAlgn="base" hangingPunct="0">
              <a:spcBef>
                <a:spcPct val="0"/>
              </a:spcBef>
              <a:spcAft>
                <a:spcPct val="0"/>
              </a:spcAft>
            </a:pPr>
            <a:r>
              <a:rPr lang="fr-FR" sz="2700" dirty="0" smtClean="0">
                <a:latin typeface="Arial" pitchFamily="34" charset="0"/>
                <a:ea typeface="Calibri" pitchFamily="34" charset="0"/>
                <a:cs typeface="Arial" pitchFamily="34" charset="0"/>
              </a:rPr>
              <a:t>Le déclenchement des hostilités  en janvier 2013 a davantage contribué à dégrader la situation des populations qui ont continué à quitter la zone du nord (Léré, Nampala, Soumpi, </a:t>
            </a:r>
            <a:r>
              <a:rPr lang="fr-FR" sz="2700" dirty="0" err="1" smtClean="0">
                <a:latin typeface="Arial" pitchFamily="34" charset="0"/>
                <a:ea typeface="Calibri" pitchFamily="34" charset="0"/>
                <a:cs typeface="Arial" pitchFamily="34" charset="0"/>
              </a:rPr>
              <a:t>Dianké</a:t>
            </a:r>
            <a:r>
              <a:rPr lang="fr-FR" sz="2700" dirty="0" smtClean="0">
                <a:latin typeface="Arial" pitchFamily="34" charset="0"/>
                <a:ea typeface="Calibri" pitchFamily="34" charset="0"/>
                <a:cs typeface="Arial" pitchFamily="34" charset="0"/>
              </a:rPr>
              <a:t>, </a:t>
            </a:r>
            <a:r>
              <a:rPr lang="fr-FR" sz="2700" dirty="0" err="1" smtClean="0">
                <a:latin typeface="Arial" pitchFamily="34" charset="0"/>
                <a:ea typeface="Calibri" pitchFamily="34" charset="0"/>
                <a:cs typeface="Arial" pitchFamily="34" charset="0"/>
              </a:rPr>
              <a:t>Niafunké,Tonka</a:t>
            </a:r>
            <a:r>
              <a:rPr lang="fr-FR" sz="2700" dirty="0" smtClean="0">
                <a:latin typeface="Arial" pitchFamily="34" charset="0"/>
                <a:ea typeface="Calibri" pitchFamily="34" charset="0"/>
                <a:cs typeface="Arial" pitchFamily="34" charset="0"/>
              </a:rPr>
              <a:t>, Goundam et Tombouctou). </a:t>
            </a:r>
            <a:endParaRPr lang="fr-FR" sz="27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IMAGES D’UNE CLASSE A GATHY LOUMO</a:t>
            </a:r>
            <a:endParaRPr lang="fr-FR" dirty="0"/>
          </a:p>
        </p:txBody>
      </p:sp>
      <p:pic>
        <p:nvPicPr>
          <p:cNvPr id="3" name="Image 2" descr="C:\Users\AMADEL\Desktop\Mission\DSC02772.JPG"/>
          <p:cNvPicPr/>
          <p:nvPr/>
        </p:nvPicPr>
        <p:blipFill>
          <a:blip r:embed="rId2" cstate="print"/>
          <a:srcRect/>
          <a:stretch>
            <a:fillRect/>
          </a:stretch>
        </p:blipFill>
        <p:spPr bwMode="auto">
          <a:xfrm>
            <a:off x="1187625" y="1412777"/>
            <a:ext cx="6840760" cy="410445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CONCLUSION</a:t>
            </a:r>
          </a:p>
        </p:txBody>
      </p:sp>
      <p:sp>
        <p:nvSpPr>
          <p:cNvPr id="3" name="Rectangle 2"/>
          <p:cNvSpPr/>
          <p:nvPr/>
        </p:nvSpPr>
        <p:spPr>
          <a:xfrm>
            <a:off x="1259632" y="3244334"/>
            <a:ext cx="6264695" cy="369332"/>
          </a:xfrm>
          <a:prstGeom prst="rect">
            <a:avLst/>
          </a:prstGeom>
        </p:spPr>
        <p:txBody>
          <a:bodyPr wrap="square">
            <a:spAutoFit/>
          </a:bodyPr>
          <a:lstStyle/>
          <a:p>
            <a:r>
              <a:rPr lang="fr-FR" b="1" dirty="0" smtClean="0"/>
              <a:t> </a:t>
            </a:r>
            <a:endParaRPr lang="fr-FR" dirty="0"/>
          </a:p>
        </p:txBody>
      </p:sp>
      <p:sp>
        <p:nvSpPr>
          <p:cNvPr id="32769" name="Rectangle 1"/>
          <p:cNvSpPr>
            <a:spLocks noChangeArrowheads="1"/>
          </p:cNvSpPr>
          <p:nvPr/>
        </p:nvSpPr>
        <p:spPr bwMode="auto">
          <a:xfrm>
            <a:off x="4460431" y="97795"/>
            <a:ext cx="223138"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1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539552" y="1484784"/>
            <a:ext cx="7848872" cy="4401205"/>
          </a:xfrm>
          <a:prstGeom prst="rect">
            <a:avLst/>
          </a:prstGeom>
        </p:spPr>
        <p:txBody>
          <a:bodyPr wrap="square">
            <a:spAutoFit/>
          </a:bodyPr>
          <a:lstStyle/>
          <a:p>
            <a:pPr lvl="0" algn="just" fontAlgn="base">
              <a:spcBef>
                <a:spcPct val="0"/>
              </a:spcBef>
              <a:spcAft>
                <a:spcPct val="0"/>
              </a:spcAft>
            </a:pPr>
            <a:r>
              <a:rPr lang="fr-FR" sz="2800" dirty="0" smtClean="0">
                <a:latin typeface="Arial" pitchFamily="34" charset="0"/>
                <a:ea typeface="Calibri" pitchFamily="34" charset="0"/>
                <a:cs typeface="Arial" pitchFamily="34" charset="0"/>
              </a:rPr>
              <a:t>Deux constats majeurs se dégagent de cette évaluation rapide des abris et de l’état des habitats dans les 2 cercles:</a:t>
            </a:r>
          </a:p>
          <a:p>
            <a:pPr marL="457200" lvl="0" indent="-457200" algn="just" fontAlgn="base">
              <a:spcBef>
                <a:spcPct val="0"/>
              </a:spcBef>
              <a:spcAft>
                <a:spcPct val="0"/>
              </a:spcAft>
              <a:buFont typeface="Arial" pitchFamily="34" charset="0"/>
              <a:buChar char="•"/>
            </a:pPr>
            <a:r>
              <a:rPr lang="fr-FR" sz="2800" dirty="0" smtClean="0">
                <a:latin typeface="Arial" pitchFamily="34" charset="0"/>
                <a:ea typeface="Calibri" pitchFamily="34" charset="0"/>
                <a:cs typeface="Arial" pitchFamily="34" charset="0"/>
              </a:rPr>
              <a:t>Les maisons abandonnées ont été soit pillées par les groupes armés ou par les jeunes. </a:t>
            </a:r>
            <a:endParaRPr lang="fr-FR" sz="2800" dirty="0" smtClean="0">
              <a:latin typeface="Arial" pitchFamily="34" charset="0"/>
              <a:cs typeface="Arial" pitchFamily="34" charset="0"/>
            </a:endParaRPr>
          </a:p>
          <a:p>
            <a:pPr marL="457200" lvl="0" indent="-457200" algn="just" eaLnBrk="0" fontAlgn="base" hangingPunct="0">
              <a:spcBef>
                <a:spcPct val="0"/>
              </a:spcBef>
              <a:spcAft>
                <a:spcPct val="0"/>
              </a:spcAft>
              <a:buFont typeface="Arial" pitchFamily="34" charset="0"/>
              <a:buChar char="•"/>
            </a:pPr>
            <a:r>
              <a:rPr lang="fr-FR" sz="2800" dirty="0" smtClean="0">
                <a:latin typeface="Arial" pitchFamily="34" charset="0"/>
                <a:ea typeface="Calibri" pitchFamily="34" charset="0"/>
                <a:cs typeface="Arial" pitchFamily="34" charset="0"/>
              </a:rPr>
              <a:t>Les bâtiments administratifs, les logements des fonctionnaires et des déplacés sont en mauvais état ou sont tombés par manque d’entretien.</a:t>
            </a:r>
            <a:endParaRPr lang="fr-FR"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dirty="0" smtClean="0"/>
              <a:t>CONCLUSION (suite)</a:t>
            </a:r>
            <a:endParaRPr lang="fr-FR" dirty="0"/>
          </a:p>
        </p:txBody>
      </p:sp>
      <p:sp>
        <p:nvSpPr>
          <p:cNvPr id="4" name="Rectangle 3"/>
          <p:cNvSpPr/>
          <p:nvPr/>
        </p:nvSpPr>
        <p:spPr>
          <a:xfrm>
            <a:off x="107504" y="1196752"/>
            <a:ext cx="8856984" cy="5632311"/>
          </a:xfrm>
          <a:prstGeom prst="rect">
            <a:avLst/>
          </a:prstGeom>
        </p:spPr>
        <p:txBody>
          <a:bodyPr wrap="square">
            <a:spAutoFit/>
          </a:bodyPr>
          <a:lstStyle/>
          <a:p>
            <a:pPr marL="342900" lvl="0" indent="-342900" fontAlgn="base">
              <a:spcBef>
                <a:spcPct val="0"/>
              </a:spcBef>
              <a:spcAft>
                <a:spcPct val="0"/>
              </a:spcAft>
              <a:buFont typeface="Arial" pitchFamily="34" charset="0"/>
              <a:buChar char="•"/>
            </a:pPr>
            <a:r>
              <a:rPr lang="fr-FR" sz="2800" dirty="0" smtClean="0">
                <a:latin typeface="Arial" pitchFamily="34" charset="0"/>
                <a:ea typeface="Calibri" pitchFamily="34" charset="0"/>
                <a:cs typeface="Arial" pitchFamily="34" charset="0"/>
              </a:rPr>
              <a:t>La situation des abris des ménages qui ont abandonné leurs maisons, celle des ménages nomades et des familles démunies vivants dans les villages et environs des communes </a:t>
            </a:r>
            <a:r>
              <a:rPr lang="fr-FR" sz="2800" dirty="0" err="1" smtClean="0">
                <a:latin typeface="Arial" pitchFamily="34" charset="0"/>
                <a:ea typeface="Calibri" pitchFamily="34" charset="0"/>
                <a:cs typeface="Arial" pitchFamily="34" charset="0"/>
              </a:rPr>
              <a:t>Bimbéré</a:t>
            </a:r>
            <a:r>
              <a:rPr lang="fr-FR" sz="2800" dirty="0" smtClean="0">
                <a:latin typeface="Arial" pitchFamily="34" charset="0"/>
                <a:ea typeface="Calibri" pitchFamily="34" charset="0"/>
                <a:cs typeface="Arial" pitchFamily="34" charset="0"/>
              </a:rPr>
              <a:t> Tama, Youwarou et Farimaké  est critique (habitats en banco et huttes en état de délabrement avancé); </a:t>
            </a:r>
            <a:endParaRPr lang="fr-FR" sz="2800" dirty="0" smtClean="0">
              <a:latin typeface="Arial" pitchFamily="34" charset="0"/>
              <a:cs typeface="Arial" pitchFamily="34" charset="0"/>
            </a:endParaRPr>
          </a:p>
          <a:p>
            <a:pPr marL="342900" lvl="0" indent="-342900" eaLnBrk="0" fontAlgn="base" hangingPunct="0">
              <a:spcBef>
                <a:spcPct val="0"/>
              </a:spcBef>
              <a:spcAft>
                <a:spcPct val="0"/>
              </a:spcAft>
              <a:buFont typeface="Arial" pitchFamily="34" charset="0"/>
              <a:buChar char="•"/>
            </a:pPr>
            <a:r>
              <a:rPr lang="fr-FR" sz="2800" dirty="0" smtClean="0">
                <a:latin typeface="Arial" pitchFamily="34" charset="0"/>
                <a:ea typeface="Calibri" pitchFamily="34" charset="0"/>
                <a:cs typeface="Arial" pitchFamily="34" charset="0"/>
              </a:rPr>
              <a:t>Le </a:t>
            </a:r>
            <a:r>
              <a:rPr lang="fr-FR" sz="2800" dirty="0">
                <a:latin typeface="Arial" pitchFamily="34" charset="0"/>
                <a:ea typeface="Calibri" pitchFamily="34" charset="0"/>
                <a:cs typeface="Arial" pitchFamily="34" charset="0"/>
              </a:rPr>
              <a:t>problème </a:t>
            </a:r>
            <a:r>
              <a:rPr lang="fr-FR" sz="2800" dirty="0" smtClean="0">
                <a:latin typeface="Arial" pitchFamily="34" charset="0"/>
                <a:ea typeface="Calibri" pitchFamily="34" charset="0"/>
                <a:cs typeface="Arial" pitchFamily="34" charset="0"/>
              </a:rPr>
              <a:t>des d’abris </a:t>
            </a:r>
            <a:r>
              <a:rPr lang="fr-FR" sz="2800" dirty="0">
                <a:latin typeface="Arial" pitchFamily="34" charset="0"/>
                <a:ea typeface="Calibri" pitchFamily="34" charset="0"/>
                <a:cs typeface="Arial" pitchFamily="34" charset="0"/>
              </a:rPr>
              <a:t>se pose </a:t>
            </a:r>
            <a:r>
              <a:rPr lang="fr-FR" sz="2800" dirty="0" smtClean="0">
                <a:latin typeface="Arial" pitchFamily="34" charset="0"/>
                <a:ea typeface="Calibri" pitchFamily="34" charset="0"/>
                <a:cs typeface="Arial" pitchFamily="34" charset="0"/>
              </a:rPr>
              <a:t>aussi au </a:t>
            </a:r>
            <a:r>
              <a:rPr lang="fr-FR" sz="2800" dirty="0">
                <a:latin typeface="Arial" pitchFamily="34" charset="0"/>
                <a:ea typeface="Calibri" pitchFamily="34" charset="0"/>
                <a:cs typeface="Arial" pitchFamily="34" charset="0"/>
              </a:rPr>
              <a:t>niveau </a:t>
            </a:r>
            <a:r>
              <a:rPr lang="fr-FR" sz="2800" dirty="0" smtClean="0">
                <a:latin typeface="Arial" pitchFamily="34" charset="0"/>
                <a:ea typeface="Calibri" pitchFamily="34" charset="0"/>
                <a:cs typeface="Arial" pitchFamily="34" charset="0"/>
              </a:rPr>
              <a:t>des </a:t>
            </a:r>
            <a:r>
              <a:rPr lang="fr-FR" sz="2800" dirty="0">
                <a:latin typeface="Arial" pitchFamily="34" charset="0"/>
                <a:ea typeface="Calibri" pitchFamily="34" charset="0"/>
                <a:cs typeface="Arial" pitchFamily="34" charset="0"/>
              </a:rPr>
              <a:t>écoles </a:t>
            </a:r>
            <a:r>
              <a:rPr lang="fr-FR" sz="2800" dirty="0" smtClean="0">
                <a:latin typeface="Arial" pitchFamily="34" charset="0"/>
                <a:ea typeface="Calibri" pitchFamily="34" charset="0"/>
                <a:cs typeface="Arial" pitchFamily="34" charset="0"/>
              </a:rPr>
              <a:t>(Communes de Farimaké, </a:t>
            </a:r>
            <a:r>
              <a:rPr lang="fr-FR" sz="2800" dirty="0" err="1" smtClean="0">
                <a:latin typeface="Arial" pitchFamily="34" charset="0"/>
                <a:ea typeface="Calibri" pitchFamily="34" charset="0"/>
                <a:cs typeface="Arial" pitchFamily="34" charset="0"/>
              </a:rPr>
              <a:t>Toguéré</a:t>
            </a:r>
            <a:r>
              <a:rPr lang="fr-FR" sz="2800" dirty="0" smtClean="0">
                <a:latin typeface="Arial" pitchFamily="34" charset="0"/>
                <a:ea typeface="Calibri" pitchFamily="34" charset="0"/>
                <a:cs typeface="Arial" pitchFamily="34" charset="0"/>
              </a:rPr>
              <a:t>  </a:t>
            </a:r>
            <a:r>
              <a:rPr lang="fr-FR" sz="2800" dirty="0" err="1" smtClean="0">
                <a:latin typeface="Arial" pitchFamily="34" charset="0"/>
                <a:ea typeface="Calibri" pitchFamily="34" charset="0"/>
                <a:cs typeface="Arial" pitchFamily="34" charset="0"/>
              </a:rPr>
              <a:t>Coumbé</a:t>
            </a:r>
            <a:r>
              <a:rPr lang="fr-FR" sz="2800" dirty="0" smtClean="0">
                <a:latin typeface="Arial" pitchFamily="34" charset="0"/>
                <a:ea typeface="Calibri" pitchFamily="34" charset="0"/>
                <a:cs typeface="Arial" pitchFamily="34" charset="0"/>
              </a:rPr>
              <a:t>, </a:t>
            </a:r>
            <a:r>
              <a:rPr lang="fr-FR" sz="2800" dirty="0" err="1" smtClean="0">
                <a:latin typeface="Arial" pitchFamily="34" charset="0"/>
                <a:ea typeface="Calibri" pitchFamily="34" charset="0"/>
                <a:cs typeface="Arial" pitchFamily="34" charset="0"/>
              </a:rPr>
              <a:t>Tenenkou</a:t>
            </a:r>
            <a:r>
              <a:rPr lang="fr-FR" sz="2800" dirty="0" smtClean="0">
                <a:latin typeface="Arial" pitchFamily="34" charset="0"/>
                <a:ea typeface="Calibri" pitchFamily="34" charset="0"/>
                <a:cs typeface="Arial" pitchFamily="34" charset="0"/>
              </a:rPr>
              <a:t> et </a:t>
            </a:r>
            <a:r>
              <a:rPr lang="fr-FR" sz="2800" dirty="0" err="1" smtClean="0">
                <a:latin typeface="Arial" pitchFamily="34" charset="0"/>
                <a:ea typeface="Calibri" pitchFamily="34" charset="0"/>
                <a:cs typeface="Arial" pitchFamily="34" charset="0"/>
              </a:rPr>
              <a:t>Bimbéré</a:t>
            </a:r>
            <a:r>
              <a:rPr lang="fr-FR" sz="2800" dirty="0" smtClean="0">
                <a:latin typeface="Arial" pitchFamily="34" charset="0"/>
                <a:ea typeface="Calibri" pitchFamily="34" charset="0"/>
                <a:cs typeface="Arial" pitchFamily="34" charset="0"/>
              </a:rPr>
              <a:t> Tama); </a:t>
            </a:r>
          </a:p>
          <a:p>
            <a:pPr marL="342900" lvl="0" indent="-342900" eaLnBrk="0" fontAlgn="base" hangingPunct="0">
              <a:spcBef>
                <a:spcPct val="0"/>
              </a:spcBef>
              <a:spcAft>
                <a:spcPct val="0"/>
              </a:spcAft>
              <a:buFont typeface="Arial" pitchFamily="34" charset="0"/>
              <a:buChar char="•"/>
            </a:pPr>
            <a:r>
              <a:rPr lang="fr-FR" sz="2800" dirty="0" smtClean="0">
                <a:latin typeface="Arial" pitchFamily="34" charset="0"/>
                <a:ea typeface="Calibri" pitchFamily="34" charset="0"/>
                <a:cs typeface="Arial" pitchFamily="34" charset="0"/>
              </a:rPr>
              <a:t>A Ténenkou les </a:t>
            </a:r>
            <a:r>
              <a:rPr lang="fr-FR" sz="2800" dirty="0">
                <a:latin typeface="Arial" pitchFamily="34" charset="0"/>
                <a:ea typeface="Calibri" pitchFamily="34" charset="0"/>
                <a:cs typeface="Arial" pitchFamily="34" charset="0"/>
              </a:rPr>
              <a:t>classes sont surpeuplées d’élèves venus des différentes communes du </a:t>
            </a:r>
            <a:r>
              <a:rPr lang="fr-FR" sz="2800" dirty="0" smtClean="0">
                <a:latin typeface="Arial" pitchFamily="34" charset="0"/>
                <a:ea typeface="Calibri" pitchFamily="34" charset="0"/>
                <a:cs typeface="Arial" pitchFamily="34" charset="0"/>
              </a:rPr>
              <a:t>cercle (</a:t>
            </a:r>
            <a:r>
              <a:rPr lang="fr-FR" sz="2800" dirty="0" err="1" smtClean="0">
                <a:latin typeface="Arial" pitchFamily="34" charset="0"/>
                <a:ea typeface="Calibri" pitchFamily="34" charset="0"/>
                <a:cs typeface="Arial" pitchFamily="34" charset="0"/>
              </a:rPr>
              <a:t>Kareri</a:t>
            </a:r>
            <a:r>
              <a:rPr lang="fr-FR" sz="2800" dirty="0">
                <a:latin typeface="Arial" pitchFamily="34" charset="0"/>
                <a:ea typeface="Calibri" pitchFamily="34" charset="0"/>
                <a:cs typeface="Arial" pitchFamily="34" charset="0"/>
              </a:rPr>
              <a:t>, Diondiori et Toguéré </a:t>
            </a:r>
            <a:r>
              <a:rPr lang="fr-FR" sz="2800" dirty="0" smtClean="0">
                <a:latin typeface="Arial" pitchFamily="34" charset="0"/>
                <a:ea typeface="Calibri" pitchFamily="34" charset="0"/>
                <a:cs typeface="Arial" pitchFamily="34" charset="0"/>
              </a:rPr>
              <a:t>Coumbé).</a:t>
            </a:r>
          </a:p>
          <a:p>
            <a:pPr marL="342900" lvl="0" indent="-342900" eaLnBrk="0" fontAlgn="base" hangingPunct="0">
              <a:spcBef>
                <a:spcPct val="0"/>
              </a:spcBef>
              <a:spcAft>
                <a:spcPct val="0"/>
              </a:spcAft>
            </a:pPr>
            <a:r>
              <a:rPr lang="fr-FR" sz="2400" dirty="0" smtClean="0">
                <a:latin typeface="Arial" pitchFamily="34" charset="0"/>
                <a:ea typeface="Calibri" pitchFamily="34" charset="0"/>
                <a:cs typeface="Arial" pitchFamily="34" charset="0"/>
              </a:rPr>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RECOMMANDATIONS</a:t>
            </a:r>
            <a:endParaRPr lang="fr-FR" dirty="0"/>
          </a:p>
        </p:txBody>
      </p:sp>
      <p:sp>
        <p:nvSpPr>
          <p:cNvPr id="4" name="Rectangle 3"/>
          <p:cNvSpPr/>
          <p:nvPr/>
        </p:nvSpPr>
        <p:spPr>
          <a:xfrm>
            <a:off x="323528" y="1582340"/>
            <a:ext cx="8640960" cy="5324535"/>
          </a:xfrm>
          <a:prstGeom prst="rect">
            <a:avLst/>
          </a:prstGeom>
        </p:spPr>
        <p:txBody>
          <a:bodyPr wrap="square">
            <a:spAutoFit/>
          </a:bodyPr>
          <a:lstStyle/>
          <a:p>
            <a:pPr lvl="0" algn="just" fontAlgn="base">
              <a:spcBef>
                <a:spcPct val="0"/>
              </a:spcBef>
              <a:spcAft>
                <a:spcPct val="0"/>
              </a:spcAft>
            </a:pPr>
            <a:r>
              <a:rPr lang="fr-FR" sz="2800" b="1" dirty="0" smtClean="0">
                <a:latin typeface="Arial" pitchFamily="34" charset="0"/>
                <a:ea typeface="Calibri" pitchFamily="34" charset="0"/>
                <a:cs typeface="Arial" pitchFamily="34" charset="0"/>
              </a:rPr>
              <a:t>Vu le retour annoncé de l’administration et des déplacés et la situation actuelle des abris dans les 2 cercles et il urge de :</a:t>
            </a:r>
            <a:endParaRPr lang="fr-FR" sz="2800" dirty="0" smtClean="0">
              <a:latin typeface="Arial" pitchFamily="34" charset="0"/>
              <a:cs typeface="Arial" pitchFamily="34" charset="0"/>
            </a:endParaRPr>
          </a:p>
          <a:p>
            <a:pPr lvl="0" algn="just" eaLnBrk="0" fontAlgn="base" hangingPunct="0">
              <a:spcBef>
                <a:spcPct val="0"/>
              </a:spcBef>
              <a:spcAft>
                <a:spcPct val="0"/>
              </a:spcAft>
            </a:pPr>
            <a:r>
              <a:rPr lang="fr-FR" sz="2800" dirty="0" smtClean="0">
                <a:latin typeface="Arial" pitchFamily="34" charset="0"/>
                <a:ea typeface="Calibri" pitchFamily="34" charset="0"/>
                <a:cs typeface="Arial" pitchFamily="34" charset="0"/>
              </a:rPr>
              <a:t>1. R</a:t>
            </a:r>
            <a:r>
              <a:rPr lang="fr-FR" sz="3200" dirty="0" smtClean="0">
                <a:latin typeface="Arial" pitchFamily="34" charset="0"/>
                <a:ea typeface="Calibri" pitchFamily="34" charset="0"/>
                <a:cs typeface="Arial" pitchFamily="34" charset="0"/>
              </a:rPr>
              <a:t>é</a:t>
            </a:r>
            <a:r>
              <a:rPr lang="fr-FR" sz="2800" dirty="0" smtClean="0">
                <a:latin typeface="Arial" pitchFamily="34" charset="0"/>
                <a:ea typeface="Calibri" pitchFamily="34" charset="0"/>
                <a:cs typeface="Arial" pitchFamily="34" charset="0"/>
              </a:rPr>
              <a:t>habiliter les bâtiments administratifs endommagés par les pluies et détruits par les groupes armés ;</a:t>
            </a:r>
            <a:endParaRPr lang="fr-FR" sz="2800" dirty="0" smtClean="0">
              <a:latin typeface="Arial" pitchFamily="34" charset="0"/>
              <a:cs typeface="Arial" pitchFamily="34" charset="0"/>
            </a:endParaRPr>
          </a:p>
          <a:p>
            <a:pPr lvl="0" algn="just" eaLnBrk="0" fontAlgn="base" hangingPunct="0">
              <a:spcBef>
                <a:spcPct val="0"/>
              </a:spcBef>
              <a:spcAft>
                <a:spcPct val="0"/>
              </a:spcAft>
            </a:pPr>
            <a:r>
              <a:rPr lang="fr-FR" sz="2800" dirty="0" smtClean="0">
                <a:latin typeface="Arial" pitchFamily="34" charset="0"/>
                <a:ea typeface="Calibri" pitchFamily="34" charset="0"/>
                <a:cs typeface="Arial" pitchFamily="34" charset="0"/>
              </a:rPr>
              <a:t>2. Doter les ménages déplacés de retour en cash pour réhabiliter leur logement dégradé; </a:t>
            </a:r>
            <a:endParaRPr lang="fr-FR" sz="2800" dirty="0" smtClean="0">
              <a:latin typeface="Arial" pitchFamily="34" charset="0"/>
              <a:cs typeface="Arial" pitchFamily="34" charset="0"/>
            </a:endParaRPr>
          </a:p>
          <a:p>
            <a:pPr lvl="0" algn="just" eaLnBrk="0" fontAlgn="base" hangingPunct="0">
              <a:spcBef>
                <a:spcPct val="0"/>
              </a:spcBef>
              <a:spcAft>
                <a:spcPct val="0"/>
              </a:spcAft>
            </a:pPr>
            <a:r>
              <a:rPr lang="fr-FR" sz="2800" dirty="0" smtClean="0">
                <a:latin typeface="Arial" pitchFamily="34" charset="0"/>
                <a:ea typeface="Calibri" pitchFamily="34" charset="0"/>
                <a:cs typeface="Arial" pitchFamily="34" charset="0"/>
              </a:rPr>
              <a:t>3. Doter les ménages nomades (Peulh, Bozo, et Bella) de bâches, </a:t>
            </a:r>
            <a:r>
              <a:rPr lang="fr-FR" sz="2800" dirty="0" err="1" smtClean="0">
                <a:latin typeface="Arial" pitchFamily="34" charset="0"/>
                <a:ea typeface="Calibri" pitchFamily="34" charset="0"/>
                <a:cs typeface="Arial" pitchFamily="34" charset="0"/>
              </a:rPr>
              <a:t>NFIs</a:t>
            </a:r>
            <a:r>
              <a:rPr lang="fr-FR" sz="2800" dirty="0" smtClean="0">
                <a:latin typeface="Arial" pitchFamily="34" charset="0"/>
                <a:ea typeface="Calibri" pitchFamily="34" charset="0"/>
                <a:cs typeface="Arial" pitchFamily="34" charset="0"/>
              </a:rPr>
              <a:t> et tentes pour sécuriser les enfants et les personnes âgées contre les intempéries</a:t>
            </a:r>
            <a:r>
              <a:rPr lang="fr-FR" sz="2800" b="1" dirty="0" smtClean="0">
                <a:latin typeface="Arial" pitchFamily="34" charset="0"/>
                <a:ea typeface="Calibri" pitchFamily="34" charset="0"/>
                <a:cs typeface="Arial" pitchFamily="34" charset="0"/>
              </a:rPr>
              <a:t>.</a:t>
            </a:r>
            <a:endParaRPr lang="fr-FR" sz="2800" dirty="0" smtClean="0">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Principales limites de la mission</a:t>
            </a:r>
            <a:endParaRPr lang="fr-FR" dirty="0"/>
          </a:p>
        </p:txBody>
      </p:sp>
      <p:sp>
        <p:nvSpPr>
          <p:cNvPr id="3" name="Espace réservé du contenu 2"/>
          <p:cNvSpPr>
            <a:spLocks noGrp="1"/>
          </p:cNvSpPr>
          <p:nvPr>
            <p:ph idx="1"/>
          </p:nvPr>
        </p:nvSpPr>
        <p:spPr/>
        <p:txBody>
          <a:bodyPr>
            <a:normAutofit fontScale="92500" lnSpcReduction="20000"/>
          </a:bodyPr>
          <a:lstStyle/>
          <a:p>
            <a:pPr lvl="0" eaLnBrk="0" fontAlgn="base" hangingPunct="0">
              <a:spcBef>
                <a:spcPct val="0"/>
              </a:spcBef>
              <a:spcAft>
                <a:spcPct val="0"/>
              </a:spcAft>
              <a:buFontTx/>
              <a:buChar char="-"/>
            </a:pPr>
            <a:r>
              <a:rPr lang="fr-FR" dirty="0">
                <a:latin typeface="Arial" pitchFamily="34" charset="0"/>
                <a:ea typeface="Calibri" pitchFamily="34" charset="0"/>
                <a:cs typeface="Arial" pitchFamily="34" charset="0"/>
              </a:rPr>
              <a:t>La commune de </a:t>
            </a:r>
            <a:r>
              <a:rPr lang="fr-FR" dirty="0" err="1" smtClean="0">
                <a:latin typeface="Arial" pitchFamily="34" charset="0"/>
                <a:ea typeface="Calibri" pitchFamily="34" charset="0"/>
                <a:cs typeface="Arial" pitchFamily="34" charset="0"/>
              </a:rPr>
              <a:t>Kareri</a:t>
            </a:r>
            <a:r>
              <a:rPr lang="fr-FR" dirty="0" smtClean="0">
                <a:latin typeface="Arial" pitchFamily="34" charset="0"/>
                <a:ea typeface="Calibri" pitchFamily="34" charset="0"/>
                <a:cs typeface="Arial" pitchFamily="34" charset="0"/>
              </a:rPr>
              <a:t> (N’</a:t>
            </a:r>
            <a:r>
              <a:rPr lang="fr-FR" dirty="0" err="1" smtClean="0">
                <a:latin typeface="Arial" pitchFamily="34" charset="0"/>
                <a:ea typeface="Calibri" pitchFamily="34" charset="0"/>
                <a:cs typeface="Arial" pitchFamily="34" charset="0"/>
              </a:rPr>
              <a:t>Dioura</a:t>
            </a:r>
            <a:r>
              <a:rPr lang="fr-FR" dirty="0" smtClean="0">
                <a:latin typeface="Arial" pitchFamily="34" charset="0"/>
                <a:ea typeface="Calibri" pitchFamily="34" charset="0"/>
                <a:cs typeface="Arial" pitchFamily="34" charset="0"/>
              </a:rPr>
              <a:t>) </a:t>
            </a:r>
            <a:r>
              <a:rPr lang="fr-FR" dirty="0">
                <a:latin typeface="Arial" pitchFamily="34" charset="0"/>
                <a:ea typeface="Calibri" pitchFamily="34" charset="0"/>
                <a:cs typeface="Arial" pitchFamily="34" charset="0"/>
              </a:rPr>
              <a:t>n</a:t>
            </a:r>
            <a:r>
              <a:rPr lang="fr-FR" dirty="0">
                <a:ea typeface="Calibri" pitchFamily="34" charset="0"/>
                <a:cs typeface="Arial" pitchFamily="34" charset="0"/>
              </a:rPr>
              <a:t>’</a:t>
            </a:r>
            <a:r>
              <a:rPr lang="fr-FR" dirty="0">
                <a:latin typeface="Arial" pitchFamily="34" charset="0"/>
                <a:ea typeface="Calibri" pitchFamily="34" charset="0"/>
                <a:cs typeface="Arial" pitchFamily="34" charset="0"/>
              </a:rPr>
              <a:t>a pas été visitée </a:t>
            </a:r>
            <a:r>
              <a:rPr lang="fr-FR" dirty="0">
                <a:ea typeface="Calibri" pitchFamily="34" charset="0"/>
                <a:cs typeface="Arial" pitchFamily="34" charset="0"/>
              </a:rPr>
              <a:t>à</a:t>
            </a:r>
            <a:r>
              <a:rPr lang="fr-FR" dirty="0">
                <a:latin typeface="Arial" pitchFamily="34" charset="0"/>
                <a:ea typeface="Calibri" pitchFamily="34" charset="0"/>
                <a:cs typeface="Arial" pitchFamily="34" charset="0"/>
              </a:rPr>
              <a:t> cause de la situation s</a:t>
            </a:r>
            <a:r>
              <a:rPr lang="fr-FR" dirty="0">
                <a:ea typeface="Calibri" pitchFamily="34" charset="0"/>
                <a:cs typeface="Arial" pitchFamily="34" charset="0"/>
              </a:rPr>
              <a:t>é</a:t>
            </a:r>
            <a:r>
              <a:rPr lang="fr-FR" dirty="0">
                <a:latin typeface="Arial" pitchFamily="34" charset="0"/>
                <a:ea typeface="Calibri" pitchFamily="34" charset="0"/>
                <a:cs typeface="Arial" pitchFamily="34" charset="0"/>
              </a:rPr>
              <a:t>curitaire qui n</a:t>
            </a:r>
            <a:r>
              <a:rPr lang="fr-FR" dirty="0">
                <a:ea typeface="Calibri" pitchFamily="34" charset="0"/>
                <a:cs typeface="Arial" pitchFamily="34" charset="0"/>
              </a:rPr>
              <a:t>’é</a:t>
            </a:r>
            <a:r>
              <a:rPr lang="fr-FR" dirty="0">
                <a:latin typeface="Arial" pitchFamily="34" charset="0"/>
                <a:ea typeface="Calibri" pitchFamily="34" charset="0"/>
                <a:cs typeface="Arial" pitchFamily="34" charset="0"/>
              </a:rPr>
              <a:t>tait pas bonne dans la zone au moment du passage de la mission. </a:t>
            </a:r>
            <a:endParaRPr lang="fr-FR" dirty="0" smtClean="0">
              <a:latin typeface="Arial" pitchFamily="34" charset="0"/>
              <a:ea typeface="Calibri" pitchFamily="34" charset="0"/>
              <a:cs typeface="Arial" pitchFamily="34" charset="0"/>
            </a:endParaRPr>
          </a:p>
          <a:p>
            <a:pPr lvl="0" eaLnBrk="0" fontAlgn="base" hangingPunct="0">
              <a:spcBef>
                <a:spcPct val="0"/>
              </a:spcBef>
              <a:spcAft>
                <a:spcPct val="0"/>
              </a:spcAft>
              <a:buFontTx/>
              <a:buChar char="-"/>
            </a:pPr>
            <a:endParaRPr lang="fr-FR" dirty="0">
              <a:latin typeface="Arial" pitchFamily="34" charset="0"/>
              <a:ea typeface="Calibri" pitchFamily="34" charset="0"/>
              <a:cs typeface="Arial" pitchFamily="34" charset="0"/>
            </a:endParaRPr>
          </a:p>
          <a:p>
            <a:pPr lvl="0" eaLnBrk="0" fontAlgn="base" hangingPunct="0">
              <a:spcBef>
                <a:spcPct val="0"/>
              </a:spcBef>
              <a:spcAft>
                <a:spcPct val="0"/>
              </a:spcAft>
              <a:buNone/>
            </a:pPr>
            <a:r>
              <a:rPr lang="fr-FR" dirty="0">
                <a:latin typeface="Arial" pitchFamily="34" charset="0"/>
                <a:ea typeface="Calibri" pitchFamily="34" charset="0"/>
                <a:cs typeface="Arial" pitchFamily="34" charset="0"/>
              </a:rPr>
              <a:t>M</a:t>
            </a:r>
            <a:r>
              <a:rPr lang="fr-FR" dirty="0" smtClean="0">
                <a:latin typeface="Arial" pitchFamily="34" charset="0"/>
                <a:ea typeface="Calibri" pitchFamily="34" charset="0"/>
                <a:cs typeface="Arial" pitchFamily="34" charset="0"/>
              </a:rPr>
              <a:t>alheureusement </a:t>
            </a:r>
            <a:r>
              <a:rPr lang="fr-FR" dirty="0">
                <a:latin typeface="Arial" pitchFamily="34" charset="0"/>
                <a:ea typeface="Calibri" pitchFamily="34" charset="0"/>
                <a:cs typeface="Arial" pitchFamily="34" charset="0"/>
              </a:rPr>
              <a:t>nous n’avons </a:t>
            </a:r>
            <a:r>
              <a:rPr lang="fr-FR" dirty="0" smtClean="0">
                <a:latin typeface="Arial" pitchFamily="34" charset="0"/>
                <a:ea typeface="Calibri" pitchFamily="34" charset="0"/>
                <a:cs typeface="Arial" pitchFamily="34" charset="0"/>
              </a:rPr>
              <a:t>pas rencontré </a:t>
            </a:r>
            <a:r>
              <a:rPr lang="fr-FR" dirty="0">
                <a:latin typeface="Arial" pitchFamily="34" charset="0"/>
                <a:ea typeface="Calibri" pitchFamily="34" charset="0"/>
                <a:cs typeface="Arial" pitchFamily="34" charset="0"/>
              </a:rPr>
              <a:t>tous les élèves déplacés lors de notre </a:t>
            </a:r>
            <a:r>
              <a:rPr lang="fr-FR" dirty="0" smtClean="0">
                <a:latin typeface="Arial" pitchFamily="34" charset="0"/>
                <a:ea typeface="Calibri" pitchFamily="34" charset="0"/>
                <a:cs typeface="Arial" pitchFamily="34" charset="0"/>
              </a:rPr>
              <a:t>passage à Ténenkou. La mission </a:t>
            </a:r>
            <a:r>
              <a:rPr lang="fr-FR" dirty="0">
                <a:latin typeface="Arial" pitchFamily="34" charset="0"/>
                <a:ea typeface="Calibri" pitchFamily="34" charset="0"/>
                <a:cs typeface="Arial" pitchFamily="34" charset="0"/>
              </a:rPr>
              <a:t>a coïncidé </a:t>
            </a:r>
            <a:r>
              <a:rPr lang="fr-FR" dirty="0" smtClean="0">
                <a:latin typeface="Arial" pitchFamily="34" charset="0"/>
                <a:ea typeface="Calibri" pitchFamily="34" charset="0"/>
                <a:cs typeface="Arial" pitchFamily="34" charset="0"/>
              </a:rPr>
              <a:t>à la date du </a:t>
            </a:r>
            <a:r>
              <a:rPr lang="fr-FR" dirty="0">
                <a:latin typeface="Arial" pitchFamily="34" charset="0"/>
                <a:ea typeface="Calibri" pitchFamily="34" charset="0"/>
                <a:cs typeface="Arial" pitchFamily="34" charset="0"/>
              </a:rPr>
              <a:t>08 mars qui est  la journée mondiale de la femme. </a:t>
            </a:r>
            <a:r>
              <a:rPr lang="fr-FR" dirty="0" smtClean="0">
                <a:latin typeface="Arial" pitchFamily="34" charset="0"/>
                <a:ea typeface="Calibri" pitchFamily="34" charset="0"/>
                <a:cs typeface="Arial" pitchFamily="34" charset="0"/>
              </a:rPr>
              <a:t>Toutes </a:t>
            </a:r>
            <a:r>
              <a:rPr lang="fr-FR" dirty="0">
                <a:latin typeface="Arial" pitchFamily="34" charset="0"/>
                <a:ea typeface="Calibri" pitchFamily="34" charset="0"/>
                <a:cs typeface="Arial" pitchFamily="34" charset="0"/>
              </a:rPr>
              <a:t>les classes tenues par les femmes étaient </a:t>
            </a:r>
            <a:r>
              <a:rPr lang="fr-FR" dirty="0" smtClean="0">
                <a:latin typeface="Arial" pitchFamily="34" charset="0"/>
                <a:ea typeface="Calibri" pitchFamily="34" charset="0"/>
                <a:cs typeface="Arial" pitchFamily="34" charset="0"/>
              </a:rPr>
              <a:t>fermées.</a:t>
            </a:r>
            <a:r>
              <a:rPr lang="fr-FR" dirty="0" smtClean="0">
                <a:latin typeface="Arial" pitchFamily="34" charset="0"/>
                <a:cs typeface="Arial" pitchFamily="34" charset="0"/>
              </a:rPr>
              <a:t> </a:t>
            </a:r>
            <a:endParaRPr lang="fr-FR" dirty="0">
              <a:latin typeface="Arial" pitchFamily="34" charset="0"/>
              <a:cs typeface="Arial" pitchFamily="34" charset="0"/>
            </a:endParaRPr>
          </a:p>
          <a:p>
            <a:pPr lvl="0" eaLnBrk="0" fontAlgn="base" hangingPunct="0">
              <a:spcBef>
                <a:spcPct val="0"/>
              </a:spcBef>
              <a:spcAft>
                <a:spcPct val="0"/>
              </a:spcAft>
              <a:buFontTx/>
              <a:buChar char="-"/>
            </a:pPr>
            <a:endParaRPr lang="fr-FR" dirty="0">
              <a:latin typeface="Arial" pitchFamily="34" charset="0"/>
              <a:ea typeface="Calibri" pitchFamily="34" charset="0"/>
              <a:cs typeface="Arial" pitchFamily="34" charset="0"/>
            </a:endParaRPr>
          </a:p>
          <a:p>
            <a:endParaRPr lang="fr-FR" dirty="0"/>
          </a:p>
        </p:txBody>
      </p:sp>
    </p:spTree>
    <p:extLst>
      <p:ext uri="{BB962C8B-B14F-4D97-AF65-F5344CB8AC3E}">
        <p14:creationId xmlns:p14="http://schemas.microsoft.com/office/powerpoint/2010/main" val="856177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MERCI DE VOTRE AIMABLE ATTENTION</a:t>
            </a:r>
            <a:endParaRPr lang="fr-FR" dirty="0"/>
          </a:p>
        </p:txBody>
      </p:sp>
      <p:sp>
        <p:nvSpPr>
          <p:cNvPr id="5" name="Espace réservé du contenu 4"/>
          <p:cNvSpPr>
            <a:spLocks noGrp="1"/>
          </p:cNvSpPr>
          <p:nvPr>
            <p:ph idx="1"/>
          </p:nvPr>
        </p:nvSpPr>
        <p:spPr/>
        <p:txBody>
          <a:bodyPr/>
          <a:lstStyle/>
          <a:p>
            <a:endParaRPr lang="fr-FR"/>
          </a:p>
        </p:txBody>
      </p:sp>
      <p:pic>
        <p:nvPicPr>
          <p:cNvPr id="1027" name="Picture 3" descr="C:\Users\AMADEL\Desktop\Intersos\Photos mission  enquête rapide\DSC02747.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544" y="1556792"/>
            <a:ext cx="7776864" cy="4424767"/>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1560" y="404665"/>
            <a:ext cx="8280920" cy="1231106"/>
          </a:xfrm>
          <a:prstGeom prst="rect">
            <a:avLst/>
          </a:prstGeom>
        </p:spPr>
        <p:txBody>
          <a:bodyPr wrap="square">
            <a:spAutoFit/>
          </a:bodyPr>
          <a:lstStyle/>
          <a:p>
            <a:pPr lvl="0" algn="just" eaLnBrk="0" fontAlgn="base" hangingPunct="0">
              <a:spcBef>
                <a:spcPct val="0"/>
              </a:spcBef>
              <a:spcAft>
                <a:spcPct val="0"/>
              </a:spcAft>
            </a:pPr>
            <a:endParaRPr lang="fr-FR" dirty="0" smtClean="0">
              <a:latin typeface="Arial" pitchFamily="34" charset="0"/>
              <a:ea typeface="Calibri" pitchFamily="34" charset="0"/>
              <a:cs typeface="Arial" pitchFamily="34" charset="0"/>
            </a:endParaRPr>
          </a:p>
          <a:p>
            <a:pPr lvl="0" algn="just" fontAlgn="base">
              <a:spcBef>
                <a:spcPct val="0"/>
              </a:spcBef>
              <a:spcAft>
                <a:spcPct val="0"/>
              </a:spcAft>
            </a:pPr>
            <a:r>
              <a:rPr lang="fr-FR" sz="2800" b="1" dirty="0">
                <a:latin typeface="Arial" pitchFamily="34" charset="0"/>
                <a:ea typeface="Calibri" pitchFamily="34" charset="0"/>
                <a:cs typeface="Arial" pitchFamily="34" charset="0"/>
              </a:rPr>
              <a:t>Contexte  de la </a:t>
            </a:r>
            <a:r>
              <a:rPr lang="fr-FR" sz="2800" b="1" dirty="0" smtClean="0">
                <a:latin typeface="Arial" pitchFamily="34" charset="0"/>
                <a:ea typeface="Calibri" pitchFamily="34" charset="0"/>
                <a:cs typeface="Arial" pitchFamily="34" charset="0"/>
              </a:rPr>
              <a:t>mission (suite)</a:t>
            </a:r>
            <a:endParaRPr lang="fr-FR" sz="2800" b="1" dirty="0">
              <a:latin typeface="Arial" pitchFamily="34" charset="0"/>
              <a:ea typeface="Calibri" pitchFamily="34" charset="0"/>
              <a:cs typeface="Arial" pitchFamily="34" charset="0"/>
            </a:endParaRPr>
          </a:p>
          <a:p>
            <a:pPr lvl="0" algn="just" eaLnBrk="0" fontAlgn="base" hangingPunct="0">
              <a:spcBef>
                <a:spcPct val="0"/>
              </a:spcBef>
              <a:spcAft>
                <a:spcPct val="0"/>
              </a:spcAft>
            </a:pPr>
            <a:endParaRPr lang="fr-FR" sz="2800" dirty="0" smtClean="0">
              <a:latin typeface="Arial" pitchFamily="34" charset="0"/>
              <a:ea typeface="Calibri" pitchFamily="34" charset="0"/>
              <a:cs typeface="Arial" pitchFamily="34" charset="0"/>
            </a:endParaRPr>
          </a:p>
        </p:txBody>
      </p:sp>
      <p:sp>
        <p:nvSpPr>
          <p:cNvPr id="4" name="Rectangle 3"/>
          <p:cNvSpPr/>
          <p:nvPr/>
        </p:nvSpPr>
        <p:spPr>
          <a:xfrm>
            <a:off x="611560" y="1443840"/>
            <a:ext cx="8280920" cy="4832092"/>
          </a:xfrm>
          <a:prstGeom prst="rect">
            <a:avLst/>
          </a:prstGeom>
        </p:spPr>
        <p:txBody>
          <a:bodyPr wrap="square">
            <a:spAutoFit/>
          </a:bodyPr>
          <a:lstStyle/>
          <a:p>
            <a:pPr lvl="0" algn="just" eaLnBrk="0" fontAlgn="base" hangingPunct="0">
              <a:spcBef>
                <a:spcPct val="0"/>
              </a:spcBef>
              <a:spcAft>
                <a:spcPct val="0"/>
              </a:spcAft>
            </a:pPr>
            <a:r>
              <a:rPr lang="fr-FR" sz="2800" dirty="0" smtClean="0">
                <a:latin typeface="Arial" pitchFamily="34" charset="0"/>
                <a:ea typeface="Calibri" pitchFamily="34" charset="0"/>
                <a:cs typeface="Arial" pitchFamily="34" charset="0"/>
              </a:rPr>
              <a:t>Les cercles de Youwarou et Ténenkou bien que n’étant pas sous occupation des groupes armés (Indépendantistes et islamistes), ont lourdement subis des pillages et destructions au niveau des biens publics et privés. Malgré le repli des groupes armés suite à l’intervention militaire française, malienne et de la MISMA dans les deux cercles, les populations ont toujours peur de retourner à leurs lieux de résidence habituels.</a:t>
            </a:r>
          </a:p>
          <a:p>
            <a:pPr lvl="0" algn="just" eaLnBrk="0" fontAlgn="base" hangingPunct="0">
              <a:spcBef>
                <a:spcPct val="0"/>
              </a:spcBef>
              <a:spcAft>
                <a:spcPct val="0"/>
              </a:spcAft>
            </a:pPr>
            <a:r>
              <a:rPr lang="fr-FR" sz="2800" dirty="0" smtClean="0">
                <a:latin typeface="Arial" pitchFamily="34" charset="0"/>
                <a:cs typeface="Arial" pitchFamily="34" charset="0"/>
              </a:rPr>
              <a:t>Les populations nomades sont toutes concentrées dans les alentours et dans le delta.</a:t>
            </a:r>
            <a:endParaRPr lang="fr-FR"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229600" cy="1143000"/>
          </a:xfrm>
        </p:spPr>
        <p:txBody>
          <a:bodyPr>
            <a:normAutofit fontScale="90000"/>
          </a:bodyPr>
          <a:lstStyle/>
          <a:p>
            <a:r>
              <a:rPr lang="fr-FR" sz="2200" b="1" cap="small" dirty="0" smtClean="0"/>
              <a:t/>
            </a:r>
            <a:br>
              <a:rPr lang="fr-FR" sz="2200" b="1" cap="small" dirty="0" smtClean="0"/>
            </a:br>
            <a:r>
              <a:rPr lang="fr-FR" sz="2200" b="1" cap="small" dirty="0"/>
              <a:t/>
            </a:r>
            <a:br>
              <a:rPr lang="fr-FR" sz="2200" b="1" cap="small" dirty="0"/>
            </a:br>
            <a:r>
              <a:rPr lang="fr-FR" dirty="0" smtClean="0"/>
              <a:t/>
            </a:r>
            <a:br>
              <a:rPr lang="fr-FR" dirty="0" smtClean="0"/>
            </a:br>
            <a:r>
              <a:rPr lang="fr-FR" dirty="0" smtClean="0"/>
              <a:t/>
            </a:r>
            <a:br>
              <a:rPr lang="fr-FR" dirty="0" smtClean="0"/>
            </a:br>
            <a:endParaRPr lang="fr-FR" dirty="0"/>
          </a:p>
        </p:txBody>
      </p:sp>
      <p:sp>
        <p:nvSpPr>
          <p:cNvPr id="5" name="Espace réservé du contenu 4"/>
          <p:cNvSpPr>
            <a:spLocks noGrp="1"/>
          </p:cNvSpPr>
          <p:nvPr>
            <p:ph idx="1"/>
          </p:nvPr>
        </p:nvSpPr>
        <p:spPr>
          <a:xfrm>
            <a:off x="457200" y="692696"/>
            <a:ext cx="8229600" cy="5433467"/>
          </a:xfrm>
        </p:spPr>
        <p:txBody>
          <a:bodyPr>
            <a:normAutofit fontScale="92500"/>
          </a:bodyPr>
          <a:lstStyle/>
          <a:p>
            <a:pPr marL="0" lvl="0" indent="0" algn="just" fontAlgn="base">
              <a:spcBef>
                <a:spcPct val="0"/>
              </a:spcBef>
              <a:spcAft>
                <a:spcPct val="0"/>
              </a:spcAft>
              <a:buNone/>
            </a:pPr>
            <a:r>
              <a:rPr lang="fr-FR" sz="2800" b="1" dirty="0" smtClean="0">
                <a:latin typeface="Arial" pitchFamily="34" charset="0"/>
                <a:ea typeface="Calibri" pitchFamily="34" charset="0"/>
                <a:cs typeface="Arial" pitchFamily="34" charset="0"/>
              </a:rPr>
              <a:t>C’est dans ce contexte que </a:t>
            </a:r>
          </a:p>
          <a:p>
            <a:pPr marL="0" lvl="0" indent="0" algn="just" fontAlgn="base">
              <a:spcBef>
                <a:spcPct val="0"/>
              </a:spcBef>
              <a:spcAft>
                <a:spcPct val="0"/>
              </a:spcAft>
              <a:buNone/>
            </a:pPr>
            <a:endParaRPr lang="fr-FR" sz="2800" dirty="0" smtClean="0">
              <a:latin typeface="Arial" pitchFamily="34" charset="0"/>
              <a:cs typeface="Arial" pitchFamily="34" charset="0"/>
            </a:endParaRPr>
          </a:p>
          <a:p>
            <a:pPr marL="0" lvl="0" indent="0" algn="just" eaLnBrk="0" fontAlgn="base" hangingPunct="0">
              <a:spcBef>
                <a:spcPct val="0"/>
              </a:spcBef>
              <a:spcAft>
                <a:spcPct val="0"/>
              </a:spcAft>
              <a:buNone/>
            </a:pPr>
            <a:r>
              <a:rPr lang="fr-FR" sz="2800" dirty="0" smtClean="0">
                <a:latin typeface="Arial" pitchFamily="34" charset="0"/>
                <a:ea typeface="Calibri" pitchFamily="34" charset="0"/>
                <a:cs typeface="Arial" pitchFamily="34" charset="0"/>
              </a:rPr>
              <a:t>L</a:t>
            </a:r>
            <a:r>
              <a:rPr lang="fr-FR" sz="2800" dirty="0" smtClean="0">
                <a:ea typeface="Calibri" pitchFamily="34" charset="0"/>
                <a:cs typeface="Arial" pitchFamily="34" charset="0"/>
              </a:rPr>
              <a:t>’</a:t>
            </a:r>
            <a:r>
              <a:rPr lang="fr-FR" sz="2800" dirty="0" smtClean="0">
                <a:latin typeface="Arial" pitchFamily="34" charset="0"/>
                <a:ea typeface="Calibri" pitchFamily="34" charset="0"/>
                <a:cs typeface="Arial" pitchFamily="34" charset="0"/>
              </a:rPr>
              <a:t>ONG INTERSOS et son partenaire local, IMADEL ont entrepris du 1</a:t>
            </a:r>
            <a:r>
              <a:rPr lang="fr-FR" sz="2800" baseline="30000" dirty="0" smtClean="0">
                <a:latin typeface="Arial" pitchFamily="34" charset="0"/>
                <a:ea typeface="Calibri" pitchFamily="34" charset="0"/>
                <a:cs typeface="Arial" pitchFamily="34" charset="0"/>
              </a:rPr>
              <a:t>er</a:t>
            </a:r>
            <a:r>
              <a:rPr lang="fr-FR" sz="2800" dirty="0" smtClean="0">
                <a:latin typeface="Arial" pitchFamily="34" charset="0"/>
                <a:ea typeface="Calibri" pitchFamily="34" charset="0"/>
                <a:cs typeface="Arial" pitchFamily="34" charset="0"/>
              </a:rPr>
              <a:t> au  08 Mars 2013 une </a:t>
            </a:r>
            <a:r>
              <a:rPr lang="fr-FR" sz="2800" dirty="0" smtClean="0">
                <a:ea typeface="Calibri" pitchFamily="34" charset="0"/>
                <a:cs typeface="Arial" pitchFamily="34" charset="0"/>
              </a:rPr>
              <a:t>é</a:t>
            </a:r>
            <a:r>
              <a:rPr lang="fr-FR" sz="2800" dirty="0" smtClean="0">
                <a:latin typeface="Arial" pitchFamily="34" charset="0"/>
                <a:ea typeface="Calibri" pitchFamily="34" charset="0"/>
                <a:cs typeface="Arial" pitchFamily="34" charset="0"/>
              </a:rPr>
              <a:t>valuation rapide de la situation des abris des IDP dans les cercles de Ténenkou et Youwarou. Les abris visit</a:t>
            </a:r>
            <a:r>
              <a:rPr lang="fr-FR" sz="2800" dirty="0" smtClean="0">
                <a:ea typeface="Calibri" pitchFamily="34" charset="0"/>
                <a:cs typeface="Arial" pitchFamily="34" charset="0"/>
              </a:rPr>
              <a:t>é</a:t>
            </a:r>
            <a:r>
              <a:rPr lang="fr-FR" sz="2800" dirty="0" smtClean="0">
                <a:latin typeface="Arial" pitchFamily="34" charset="0"/>
                <a:ea typeface="Calibri" pitchFamily="34" charset="0"/>
                <a:cs typeface="Arial" pitchFamily="34" charset="0"/>
              </a:rPr>
              <a:t>s sont :</a:t>
            </a:r>
          </a:p>
          <a:p>
            <a:pPr algn="just" eaLnBrk="0" fontAlgn="base" hangingPunct="0">
              <a:spcBef>
                <a:spcPct val="0"/>
              </a:spcBef>
              <a:spcAft>
                <a:spcPct val="0"/>
              </a:spcAft>
            </a:pPr>
            <a:r>
              <a:rPr lang="fr-FR" sz="2800" dirty="0" smtClean="0">
                <a:latin typeface="Arial" pitchFamily="34" charset="0"/>
                <a:ea typeface="Calibri" pitchFamily="34" charset="0"/>
                <a:cs typeface="Arial" pitchFamily="34" charset="0"/>
              </a:rPr>
              <a:t>Les logements des familles déplacées (qui ont quitté); </a:t>
            </a:r>
          </a:p>
          <a:p>
            <a:pPr algn="just" eaLnBrk="0" fontAlgn="base" hangingPunct="0">
              <a:spcBef>
                <a:spcPct val="0"/>
              </a:spcBef>
              <a:spcAft>
                <a:spcPct val="0"/>
              </a:spcAft>
            </a:pPr>
            <a:r>
              <a:rPr lang="fr-FR" sz="2800" dirty="0" smtClean="0">
                <a:latin typeface="Arial" pitchFamily="34" charset="0"/>
                <a:ea typeface="Calibri" pitchFamily="34" charset="0"/>
                <a:cs typeface="Arial" pitchFamily="34" charset="0"/>
              </a:rPr>
              <a:t>Les  bâtiments administratifs;</a:t>
            </a:r>
          </a:p>
          <a:p>
            <a:pPr algn="just" eaLnBrk="0" fontAlgn="base" hangingPunct="0">
              <a:spcBef>
                <a:spcPct val="0"/>
              </a:spcBef>
              <a:spcAft>
                <a:spcPct val="0"/>
              </a:spcAft>
            </a:pPr>
            <a:r>
              <a:rPr lang="fr-FR" sz="2800" dirty="0" smtClean="0">
                <a:latin typeface="Arial" pitchFamily="34" charset="0"/>
                <a:ea typeface="Calibri" pitchFamily="34" charset="0"/>
                <a:cs typeface="Arial" pitchFamily="34" charset="0"/>
              </a:rPr>
              <a:t>Les écoles; </a:t>
            </a:r>
          </a:p>
          <a:p>
            <a:pPr algn="just" eaLnBrk="0" fontAlgn="base" hangingPunct="0">
              <a:spcBef>
                <a:spcPct val="0"/>
              </a:spcBef>
              <a:spcAft>
                <a:spcPct val="0"/>
              </a:spcAft>
            </a:pPr>
            <a:r>
              <a:rPr lang="fr-FR" sz="2800" dirty="0" smtClean="0">
                <a:latin typeface="Arial" pitchFamily="34" charset="0"/>
                <a:ea typeface="Calibri" pitchFamily="34" charset="0"/>
                <a:cs typeface="Arial" pitchFamily="34" charset="0"/>
              </a:rPr>
              <a:t>Les  habitats des familles d’accueil et des nomades installées aux abords et à l’intérieur du lac Débo.</a:t>
            </a:r>
            <a:endParaRPr lang="fr-FR"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04664"/>
            <a:ext cx="8435280" cy="5688632"/>
          </a:xfrm>
        </p:spPr>
        <p:txBody>
          <a:bodyPr>
            <a:normAutofit/>
          </a:bodyPr>
          <a:lstStyle/>
          <a:p>
            <a:pPr lvl="0" fontAlgn="base">
              <a:spcAft>
                <a:spcPct val="0"/>
              </a:spcAft>
            </a:pPr>
            <a:r>
              <a:rPr lang="fr-FR" sz="6600" dirty="0" smtClean="0">
                <a:latin typeface="Arial" pitchFamily="34" charset="0"/>
                <a:cs typeface="Arial" pitchFamily="34" charset="0"/>
              </a:rPr>
              <a:t/>
            </a:r>
            <a:br>
              <a:rPr lang="fr-FR" sz="6600" dirty="0" smtClean="0">
                <a:latin typeface="Arial" pitchFamily="34" charset="0"/>
                <a:cs typeface="Arial" pitchFamily="34" charset="0"/>
              </a:rPr>
            </a:br>
            <a:endParaRPr lang="fr-FR" dirty="0"/>
          </a:p>
        </p:txBody>
      </p:sp>
      <p:sp>
        <p:nvSpPr>
          <p:cNvPr id="3" name="Rectangle 2"/>
          <p:cNvSpPr/>
          <p:nvPr/>
        </p:nvSpPr>
        <p:spPr>
          <a:xfrm>
            <a:off x="899592" y="1196752"/>
            <a:ext cx="7416824" cy="523220"/>
          </a:xfrm>
          <a:prstGeom prst="rect">
            <a:avLst/>
          </a:prstGeom>
        </p:spPr>
        <p:txBody>
          <a:bodyPr wrap="square">
            <a:spAutoFit/>
          </a:bodyPr>
          <a:lstStyle/>
          <a:p>
            <a:pPr lvl="0" algn="just" eaLnBrk="0" fontAlgn="base" hangingPunct="0">
              <a:spcBef>
                <a:spcPct val="0"/>
              </a:spcBef>
              <a:spcAft>
                <a:spcPct val="0"/>
              </a:spcAft>
            </a:pPr>
            <a:r>
              <a:rPr kumimoji="0" lang="fr-FR"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4"/>
          <p:cNvSpPr/>
          <p:nvPr/>
        </p:nvSpPr>
        <p:spPr>
          <a:xfrm>
            <a:off x="251520" y="404664"/>
            <a:ext cx="8712968" cy="5693866"/>
          </a:xfrm>
          <a:prstGeom prst="rect">
            <a:avLst/>
          </a:prstGeom>
        </p:spPr>
        <p:txBody>
          <a:bodyPr wrap="square">
            <a:spAutoFit/>
          </a:bodyPr>
          <a:lstStyle/>
          <a:p>
            <a:pPr algn="just"/>
            <a:r>
              <a:rPr lang="fr-FR" sz="2800" b="1" dirty="0" smtClean="0">
                <a:latin typeface="Arial" pitchFamily="34" charset="0"/>
                <a:cs typeface="Arial" pitchFamily="34" charset="0"/>
              </a:rPr>
              <a:t>II. Les Objectifs de la mission</a:t>
            </a:r>
          </a:p>
          <a:p>
            <a:pPr marL="457200" indent="-457200" algn="just">
              <a:buFont typeface="Arial" pitchFamily="34" charset="0"/>
              <a:buChar char="•"/>
            </a:pPr>
            <a:r>
              <a:rPr lang="fr-FR" sz="2800" dirty="0" smtClean="0">
                <a:latin typeface="Arial" pitchFamily="34" charset="0"/>
                <a:cs typeface="Arial" pitchFamily="34" charset="0"/>
              </a:rPr>
              <a:t> F</a:t>
            </a:r>
            <a:r>
              <a:rPr lang="fr-FR" sz="2800" dirty="0" smtClean="0">
                <a:latin typeface="Arial" pitchFamily="34" charset="0"/>
                <a:ea typeface="Calibri" pitchFamily="34" charset="0"/>
                <a:cs typeface="Arial" pitchFamily="34" charset="0"/>
              </a:rPr>
              <a:t>aire l’état des lieux sur la situation des personnes déplacées dans les deux cercles, notamment leur habitat;</a:t>
            </a:r>
          </a:p>
          <a:p>
            <a:pPr marL="457200" indent="-457200" algn="just">
              <a:buFont typeface="Arial" pitchFamily="34" charset="0"/>
              <a:buChar char="•"/>
            </a:pPr>
            <a:r>
              <a:rPr lang="fr-FR" sz="2800" dirty="0" smtClean="0">
                <a:latin typeface="Arial" pitchFamily="34" charset="0"/>
                <a:cs typeface="Arial" pitchFamily="34" charset="0"/>
              </a:rPr>
              <a:t> </a:t>
            </a:r>
            <a:r>
              <a:rPr lang="fr-FR" sz="2800" dirty="0" smtClean="0">
                <a:latin typeface="Arial" pitchFamily="34" charset="0"/>
                <a:ea typeface="Calibri" pitchFamily="34" charset="0"/>
                <a:cs typeface="Arial" pitchFamily="34" charset="0"/>
              </a:rPr>
              <a:t>Evaluer les conditions de vie des populations déplacées internes ;</a:t>
            </a:r>
          </a:p>
          <a:p>
            <a:pPr marL="457200" indent="-457200" algn="just">
              <a:buFont typeface="Arial" pitchFamily="34" charset="0"/>
              <a:buChar char="•"/>
            </a:pPr>
            <a:r>
              <a:rPr lang="fr-FR" sz="2800" dirty="0" smtClean="0">
                <a:latin typeface="Arial" pitchFamily="34" charset="0"/>
                <a:cs typeface="Arial" pitchFamily="34" charset="0"/>
              </a:rPr>
              <a:t> </a:t>
            </a:r>
            <a:r>
              <a:rPr lang="fr-FR" sz="2800" dirty="0" smtClean="0">
                <a:latin typeface="Arial" pitchFamily="34" charset="0"/>
                <a:ea typeface="Calibri" pitchFamily="34" charset="0"/>
                <a:cs typeface="Arial" pitchFamily="34" charset="0"/>
              </a:rPr>
              <a:t>Déterminer les types d’abris des personnes déplacées internes dans la zone ;</a:t>
            </a:r>
          </a:p>
          <a:p>
            <a:pPr marL="457200" indent="-457200" algn="just">
              <a:buFont typeface="Arial" pitchFamily="34" charset="0"/>
              <a:buChar char="•"/>
            </a:pPr>
            <a:r>
              <a:rPr lang="fr-FR" sz="2800" dirty="0" smtClean="0">
                <a:latin typeface="Arial" pitchFamily="34" charset="0"/>
                <a:cs typeface="Arial" pitchFamily="34" charset="0"/>
              </a:rPr>
              <a:t> E</a:t>
            </a:r>
            <a:r>
              <a:rPr lang="fr-FR" sz="2800" dirty="0" smtClean="0">
                <a:latin typeface="Arial" pitchFamily="34" charset="0"/>
                <a:ea typeface="Calibri" pitchFamily="34" charset="0"/>
                <a:cs typeface="Arial" pitchFamily="34" charset="0"/>
              </a:rPr>
              <a:t>valuer les abris des populations qui ont quitté les localités visitées et les localités d’accueil</a:t>
            </a:r>
          </a:p>
          <a:p>
            <a:pPr marL="457200" indent="-457200" algn="just">
              <a:buFont typeface="Arial" pitchFamily="34" charset="0"/>
              <a:buChar char="•"/>
            </a:pPr>
            <a:r>
              <a:rPr lang="fr-FR" sz="2800" dirty="0" smtClean="0">
                <a:latin typeface="Arial" pitchFamily="34" charset="0"/>
                <a:cs typeface="Arial" pitchFamily="34" charset="0"/>
              </a:rPr>
              <a:t> </a:t>
            </a:r>
            <a:r>
              <a:rPr lang="fr-FR" sz="2800" dirty="0" smtClean="0">
                <a:latin typeface="Arial" pitchFamily="34" charset="0"/>
                <a:ea typeface="Calibri" pitchFamily="34" charset="0"/>
                <a:cs typeface="Arial" pitchFamily="34" charset="0"/>
              </a:rPr>
              <a:t>Faire  la situation des bâtiments administratifs détruits notamment l’éducation, la santé, les bâtiments privés …</a:t>
            </a:r>
            <a:endParaRPr lang="fr-FR" sz="28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476673"/>
            <a:ext cx="7772400" cy="936103"/>
          </a:xfrm>
        </p:spPr>
        <p:txBody>
          <a:bodyPr>
            <a:normAutofit/>
          </a:bodyPr>
          <a:lstStyle/>
          <a:p>
            <a:pPr lvl="0"/>
            <a:r>
              <a:rPr lang="fr-FR" sz="2400" b="1" dirty="0" smtClean="0"/>
              <a:t>III. METHODOLOGIE ET DEROULEMENT DE LA MISSION</a:t>
            </a:r>
            <a:r>
              <a:rPr lang="fr-FR" sz="2400" dirty="0" smtClean="0"/>
              <a:t/>
            </a:r>
            <a:br>
              <a:rPr lang="fr-FR" sz="2400" dirty="0" smtClean="0"/>
            </a:br>
            <a:endParaRPr lang="fr-FR" sz="2400" dirty="0"/>
          </a:p>
        </p:txBody>
      </p:sp>
      <p:sp>
        <p:nvSpPr>
          <p:cNvPr id="3" name="Sous-titre 2"/>
          <p:cNvSpPr>
            <a:spLocks noGrp="1"/>
          </p:cNvSpPr>
          <p:nvPr>
            <p:ph type="subTitle" idx="1"/>
          </p:nvPr>
        </p:nvSpPr>
        <p:spPr>
          <a:xfrm>
            <a:off x="395536" y="1772816"/>
            <a:ext cx="8424936" cy="4608512"/>
          </a:xfrm>
        </p:spPr>
        <p:txBody>
          <a:bodyPr>
            <a:normAutofit fontScale="92500" lnSpcReduction="20000"/>
          </a:bodyPr>
          <a:lstStyle/>
          <a:p>
            <a:pPr algn="just"/>
            <a:r>
              <a:rPr lang="fr-FR" sz="3000" dirty="0" smtClean="0">
                <a:solidFill>
                  <a:schemeClr val="tx1"/>
                </a:solidFill>
                <a:latin typeface="Arial" pitchFamily="34" charset="0"/>
                <a:cs typeface="Arial" pitchFamily="34" charset="0"/>
              </a:rPr>
              <a:t>La méthodologie adoptée a été très participative. Après la présentation des membres de la mission, un exposé succinct est fait sur ses objectifs. Ensuite les autorités locales établissent le contact avec les membres des comité de crise et les autres acteurs concernés (familles déplacées, familles d’accueil, autorités scolaires…).</a:t>
            </a:r>
          </a:p>
          <a:p>
            <a:pPr algn="just"/>
            <a:r>
              <a:rPr lang="fr-FR" sz="3000" dirty="0" smtClean="0">
                <a:solidFill>
                  <a:schemeClr val="tx1"/>
                </a:solidFill>
                <a:latin typeface="Arial" pitchFamily="34" charset="0"/>
                <a:cs typeface="Arial" pitchFamily="34" charset="0"/>
              </a:rPr>
              <a:t>L’interview a lieu au domicile des déplacés internes dans la plus grande discrétion. Une visite des abris des privés, bâtiments administratifs et maisons des fonctionnaires et autres personnes ayant quitté les villages.</a:t>
            </a:r>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IV. Acteurs rencontrés</a:t>
            </a:r>
            <a:endParaRPr lang="fr-FR" dirty="0"/>
          </a:p>
        </p:txBody>
      </p:sp>
      <p:sp>
        <p:nvSpPr>
          <p:cNvPr id="3" name="Espace réservé du contenu 2"/>
          <p:cNvSpPr>
            <a:spLocks noGrp="1"/>
          </p:cNvSpPr>
          <p:nvPr>
            <p:ph idx="1"/>
          </p:nvPr>
        </p:nvSpPr>
        <p:spPr/>
        <p:txBody>
          <a:bodyPr>
            <a:normAutofit/>
          </a:bodyPr>
          <a:lstStyle/>
          <a:p>
            <a:r>
              <a:rPr lang="fr-FR" sz="2800" dirty="0" smtClean="0">
                <a:latin typeface="Arial" pitchFamily="34" charset="0"/>
                <a:cs typeface="Arial" pitchFamily="34" charset="0"/>
              </a:rPr>
              <a:t>Les autorités villageoises, </a:t>
            </a:r>
          </a:p>
          <a:p>
            <a:r>
              <a:rPr lang="fr-FR" sz="2800" dirty="0" smtClean="0">
                <a:latin typeface="Arial" pitchFamily="34" charset="0"/>
                <a:cs typeface="Arial" pitchFamily="34" charset="0"/>
              </a:rPr>
              <a:t>Les </a:t>
            </a:r>
            <a:r>
              <a:rPr lang="fr-FR" sz="2800" dirty="0">
                <a:latin typeface="Arial" pitchFamily="34" charset="0"/>
                <a:cs typeface="Arial" pitchFamily="34" charset="0"/>
              </a:rPr>
              <a:t>membres du comité de crise, </a:t>
            </a:r>
            <a:endParaRPr lang="fr-FR" sz="2800" dirty="0" smtClean="0">
              <a:latin typeface="Arial" pitchFamily="34" charset="0"/>
              <a:cs typeface="Arial" pitchFamily="34" charset="0"/>
            </a:endParaRPr>
          </a:p>
          <a:p>
            <a:r>
              <a:rPr lang="fr-FR" sz="2800" dirty="0" smtClean="0">
                <a:latin typeface="Arial" pitchFamily="34" charset="0"/>
                <a:cs typeface="Arial" pitchFamily="34" charset="0"/>
              </a:rPr>
              <a:t>Les élus;</a:t>
            </a:r>
          </a:p>
          <a:p>
            <a:r>
              <a:rPr lang="fr-FR" sz="2800" dirty="0" smtClean="0">
                <a:latin typeface="Arial" pitchFamily="34" charset="0"/>
                <a:cs typeface="Arial" pitchFamily="34" charset="0"/>
              </a:rPr>
              <a:t>Les autorités scolaires;</a:t>
            </a:r>
          </a:p>
          <a:p>
            <a:r>
              <a:rPr lang="fr-FR" sz="2800" dirty="0" smtClean="0">
                <a:latin typeface="Arial" pitchFamily="34" charset="0"/>
                <a:cs typeface="Arial" pitchFamily="34" charset="0"/>
              </a:rPr>
              <a:t>Les services de santé;</a:t>
            </a:r>
          </a:p>
          <a:p>
            <a:r>
              <a:rPr lang="fr-FR" sz="2800" dirty="0" smtClean="0">
                <a:latin typeface="Arial" pitchFamily="34" charset="0"/>
                <a:cs typeface="Arial" pitchFamily="34" charset="0"/>
              </a:rPr>
              <a:t>Les </a:t>
            </a:r>
            <a:r>
              <a:rPr lang="fr-FR" sz="2800" dirty="0">
                <a:latin typeface="Arial" pitchFamily="34" charset="0"/>
                <a:cs typeface="Arial" pitchFamily="34" charset="0"/>
              </a:rPr>
              <a:t>personnes ressources des localités visitées</a:t>
            </a:r>
            <a:r>
              <a:rPr lang="fr-FR" sz="2800" dirty="0" smtClean="0">
                <a:latin typeface="Arial" pitchFamily="34" charset="0"/>
                <a:cs typeface="Arial" pitchFamily="34" charset="0"/>
              </a:rPr>
              <a:t>.</a:t>
            </a:r>
          </a:p>
          <a:p>
            <a:pPr>
              <a:buNone/>
            </a:pPr>
            <a:r>
              <a:rPr lang="fr-FR" sz="2800" dirty="0" smtClean="0">
                <a:latin typeface="Arial" pitchFamily="34" charset="0"/>
                <a:cs typeface="Arial" pitchFamily="34" charset="0"/>
              </a:rPr>
              <a:t>Une </a:t>
            </a:r>
            <a:r>
              <a:rPr lang="fr-FR" sz="2800" dirty="0">
                <a:latin typeface="Arial" pitchFamily="34" charset="0"/>
                <a:cs typeface="Arial" pitchFamily="34" charset="0"/>
              </a:rPr>
              <a:t>visite de </a:t>
            </a:r>
            <a:r>
              <a:rPr lang="fr-FR" sz="2800" dirty="0" smtClean="0">
                <a:latin typeface="Arial" pitchFamily="34" charset="0"/>
                <a:cs typeface="Arial" pitchFamily="34" charset="0"/>
              </a:rPr>
              <a:t>courtoisie au Préfet de Youwarou nouvellement arrivé à Youwarou.</a:t>
            </a:r>
            <a:endParaRPr lang="fr-FR" sz="2800" dirty="0">
              <a:latin typeface="Arial" pitchFamily="34" charset="0"/>
              <a:cs typeface="Arial" pitchFamily="34" charset="0"/>
            </a:endParaRPr>
          </a:p>
          <a:p>
            <a:endParaRPr lang="fr-FR" dirty="0"/>
          </a:p>
        </p:txBody>
      </p:sp>
    </p:spTree>
    <p:extLst>
      <p:ext uri="{BB962C8B-B14F-4D97-AF65-F5344CB8AC3E}">
        <p14:creationId xmlns:p14="http://schemas.microsoft.com/office/powerpoint/2010/main" val="28755905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 LOGEMENT ÉLEVEURS DÉPLACÉS</a:t>
            </a:r>
            <a:endParaRPr lang="fr-FR" dirty="0"/>
          </a:p>
        </p:txBody>
      </p:sp>
      <p:sp>
        <p:nvSpPr>
          <p:cNvPr id="3" name="Espace réservé du contenu 2"/>
          <p:cNvSpPr>
            <a:spLocks noGrp="1"/>
          </p:cNvSpPr>
          <p:nvPr>
            <p:ph idx="1"/>
          </p:nvPr>
        </p:nvSpPr>
        <p:spPr/>
        <p:txBody>
          <a:bodyPr/>
          <a:lstStyle/>
          <a:p>
            <a:pPr marL="0" lvl="0" indent="0">
              <a:buNone/>
            </a:pPr>
            <a:endParaRPr lang="fr-FR" sz="2800" dirty="0" smtClean="0">
              <a:latin typeface="Arial" pitchFamily="34" charset="0"/>
              <a:ea typeface="Calibri" pitchFamily="34" charset="0"/>
              <a:cs typeface="Arial" pitchFamily="34" charset="0"/>
            </a:endParaRPr>
          </a:p>
          <a:p>
            <a:pPr marL="0" lvl="0" indent="0">
              <a:buNone/>
            </a:pPr>
            <a:r>
              <a:rPr lang="fr-FR" sz="2800" dirty="0" smtClean="0">
                <a:latin typeface="Arial" pitchFamily="34" charset="0"/>
                <a:ea typeface="Calibri" pitchFamily="34" charset="0"/>
                <a:cs typeface="Arial" pitchFamily="34" charset="0"/>
              </a:rPr>
              <a:t>L’habitat </a:t>
            </a:r>
            <a:r>
              <a:rPr lang="fr-FR" sz="2800" dirty="0">
                <a:latin typeface="Arial" pitchFamily="34" charset="0"/>
                <a:ea typeface="Calibri" pitchFamily="34" charset="0"/>
                <a:cs typeface="Arial" pitchFamily="34" charset="0"/>
              </a:rPr>
              <a:t>est très précaire. En plus des maisons en banco, une partie de la population notamment les Bella et Peulh vivent dans les </a:t>
            </a:r>
            <a:r>
              <a:rPr lang="fr-FR" sz="2800" dirty="0" smtClean="0">
                <a:latin typeface="Arial" pitchFamily="34" charset="0"/>
                <a:ea typeface="Calibri" pitchFamily="34" charset="0"/>
                <a:cs typeface="Arial" pitchFamily="34" charset="0"/>
              </a:rPr>
              <a:t>huttes. </a:t>
            </a:r>
            <a:r>
              <a:rPr lang="fr-FR" sz="2800" dirty="0">
                <a:latin typeface="Arial" pitchFamily="34" charset="0"/>
                <a:ea typeface="Calibri" pitchFamily="34" charset="0"/>
                <a:cs typeface="Arial" pitchFamily="34" charset="0"/>
              </a:rPr>
              <a:t>En dehors de la ville et dans la plaine vivent des centaines d’autres dans les mêmes conditions.  </a:t>
            </a:r>
            <a:endParaRPr lang="fr-FR" sz="2800" dirty="0">
              <a:latin typeface="Arial" pitchFamily="34" charset="0"/>
              <a:cs typeface="Arial" pitchFamily="34" charset="0"/>
            </a:endParaRPr>
          </a:p>
          <a:p>
            <a:pPr>
              <a:buNone/>
            </a:pPr>
            <a:endParaRPr lang="fr-FR" dirty="0"/>
          </a:p>
        </p:txBody>
      </p:sp>
    </p:spTree>
    <p:extLst>
      <p:ext uri="{BB962C8B-B14F-4D97-AF65-F5344CB8AC3E}">
        <p14:creationId xmlns:p14="http://schemas.microsoft.com/office/powerpoint/2010/main" val="1712893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normAutofit/>
          </a:bodyPr>
          <a:lstStyle/>
          <a:p>
            <a:r>
              <a:rPr lang="fr-FR" sz="2800" b="1" dirty="0" smtClean="0"/>
              <a:t>VI. SITUATION </a:t>
            </a:r>
            <a:r>
              <a:rPr lang="fr-FR" sz="2800" b="1" dirty="0"/>
              <a:t>DES </a:t>
            </a:r>
            <a:r>
              <a:rPr lang="fr-FR" sz="2800" b="1" dirty="0" smtClean="0"/>
              <a:t>MENAGES DEPLACES</a:t>
            </a:r>
            <a:endParaRPr lang="fr-FR" sz="2800" dirty="0"/>
          </a:p>
        </p:txBody>
      </p:sp>
      <p:sp>
        <p:nvSpPr>
          <p:cNvPr id="5" name="Rectangle 4"/>
          <p:cNvSpPr/>
          <p:nvPr/>
        </p:nvSpPr>
        <p:spPr>
          <a:xfrm>
            <a:off x="539552" y="1443840"/>
            <a:ext cx="8064896" cy="4401205"/>
          </a:xfrm>
          <a:prstGeom prst="rect">
            <a:avLst/>
          </a:prstGeom>
        </p:spPr>
        <p:txBody>
          <a:bodyPr wrap="square">
            <a:spAutoFit/>
          </a:bodyPr>
          <a:lstStyle/>
          <a:p>
            <a:pPr lvl="0" algn="just" fontAlgn="base">
              <a:spcBef>
                <a:spcPct val="0"/>
              </a:spcBef>
              <a:spcAft>
                <a:spcPct val="0"/>
              </a:spcAft>
            </a:pPr>
            <a:r>
              <a:rPr lang="fr-FR" sz="2800" b="1" dirty="0" smtClean="0">
                <a:latin typeface="Arial" pitchFamily="34" charset="0"/>
                <a:ea typeface="Calibri" pitchFamily="34" charset="0"/>
                <a:cs typeface="Arial" pitchFamily="34" charset="0"/>
              </a:rPr>
              <a:t>Les ménages déplacés résident</a:t>
            </a:r>
            <a:r>
              <a:rPr lang="fr-FR" sz="2800" dirty="0" smtClean="0">
                <a:latin typeface="Arial" pitchFamily="34" charset="0"/>
                <a:ea typeface="Calibri" pitchFamily="34" charset="0"/>
                <a:cs typeface="Arial" pitchFamily="34" charset="0"/>
              </a:rPr>
              <a:t> : à Youwarou, 32 ménages déplacés internes ont été recensés à partir de Janvier 2013. L’Association « </a:t>
            </a:r>
            <a:r>
              <a:rPr lang="fr-FR" sz="2800" dirty="0" err="1" smtClean="0">
                <a:latin typeface="Arial" pitchFamily="34" charset="0"/>
                <a:ea typeface="Calibri" pitchFamily="34" charset="0"/>
                <a:cs typeface="Arial" pitchFamily="34" charset="0"/>
              </a:rPr>
              <a:t>Nour</a:t>
            </a:r>
            <a:r>
              <a:rPr lang="fr-FR" sz="2800" dirty="0" smtClean="0">
                <a:latin typeface="Arial" pitchFamily="34" charset="0"/>
                <a:ea typeface="Calibri" pitchFamily="34" charset="0"/>
                <a:cs typeface="Arial" pitchFamily="34" charset="0"/>
              </a:rPr>
              <a:t> » a appuyé 17 ménages. Les dons reçus sont des vivres le riz et des </a:t>
            </a:r>
            <a:r>
              <a:rPr lang="fr-FR" sz="2800" dirty="0" err="1" smtClean="0">
                <a:latin typeface="Arial" pitchFamily="34" charset="0"/>
                <a:ea typeface="Calibri" pitchFamily="34" charset="0"/>
                <a:cs typeface="Arial" pitchFamily="34" charset="0"/>
              </a:rPr>
              <a:t>NFIs</a:t>
            </a:r>
            <a:r>
              <a:rPr lang="fr-FR" sz="2800" dirty="0" smtClean="0">
                <a:latin typeface="Arial" pitchFamily="34" charset="0"/>
                <a:ea typeface="Calibri" pitchFamily="34" charset="0"/>
                <a:cs typeface="Arial" pitchFamily="34" charset="0"/>
              </a:rPr>
              <a:t>, fournitures scolaires, torche savon et brosse à dent. Les partenaires qui ont apporté ces dons sont le Secrétariat Exécutif de Lutte contre le Sida, le Réseau Malien des Personnes Positifs (RMPP), et le Fond des Nations Unis pour la Population (FNUAP)</a:t>
            </a:r>
            <a:endParaRPr lang="fr-FR"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s" ma:contentTypeID="0x010100AA7AFC8FE433CD4B94E991D812AE17EB001DFEBDA807C8D744AD2BD644A0DD52B4" ma:contentTypeVersion="77" ma:contentTypeDescription="" ma:contentTypeScope="" ma:versionID="281e9d16f30e9e392f9e0c3eeadcd263">
  <xsd:schema xmlns:xsd="http://www.w3.org/2001/XMLSchema" xmlns:xs="http://www.w3.org/2001/XMLSchema" xmlns:p="http://schemas.microsoft.com/office/2006/metadata/properties" xmlns:ns1="http://schemas.microsoft.com/sharepoint/v3" xmlns:ns2="96664bca-06c0-4657-b6f9-0a997f5ff9b9" xmlns:ns3="c2760211-3e43-4ff7-a9ea-22e8b7d99117" xmlns:ns4="410da107-b4b9-4416-82f0-a17ea7b4313c" xmlns:ns5="44d82dea-fc32-4e1e-a3c6-c3136ef66f65" targetNamespace="http://schemas.microsoft.com/office/2006/metadata/properties" ma:root="true" ma:fieldsID="d5e83ad9ae218e21a87abff6566d6b99" ns1:_="" ns2:_="" ns3:_="" ns4:_="" ns5:_="">
    <xsd:import namespace="http://schemas.microsoft.com/sharepoint/v3"/>
    <xsd:import namespace="96664bca-06c0-4657-b6f9-0a997f5ff9b9"/>
    <xsd:import namespace="c2760211-3e43-4ff7-a9ea-22e8b7d99117"/>
    <xsd:import namespace="410da107-b4b9-4416-82f0-a17ea7b4313c"/>
    <xsd:import namespace="44d82dea-fc32-4e1e-a3c6-c3136ef66f65"/>
    <xsd:element name="properties">
      <xsd:complexType>
        <xsd:sequence>
          <xsd:element name="documentManagement">
            <xsd:complexType>
              <xsd:all>
                <xsd:element ref="ns2:Document_x0020_Description" minOccurs="0"/>
                <xsd:element ref="ns2:Report_x0020_Date" minOccurs="0"/>
                <xsd:element ref="ns2:Publishing_x0020_Agency1" minOccurs="0"/>
                <xsd:element ref="ns3:Is_x0020_Key_x0020_Document1" minOccurs="0"/>
                <xsd:element ref="ns2:Is_x0020_Reference_x0020_Doc" minOccurs="0"/>
                <xsd:element ref="ns2:Is_x0020_Cluster_x0020_Management_x003f_" minOccurs="0"/>
                <xsd:element ref="ns2:Inter_x0020_Cluster" minOccurs="0"/>
                <xsd:element ref="ns2:IM" minOccurs="0"/>
                <xsd:element ref="ns2:A_x002c_M_x0020_and_x0020_E" minOccurs="0"/>
                <xsd:element ref="ns2:Shelter_x0020_Planning" minOccurs="0"/>
                <xsd:element ref="ns2:Shelter_x0020_Technical" minOccurs="0"/>
                <xsd:element ref="ns2:Shelter_x0020_Programming" minOccurs="0"/>
                <xsd:element ref="ns2:NFI_x0020_Guidance" minOccurs="0"/>
                <xsd:element ref="ns2:Cross_x0020_Cutting" minOccurs="0"/>
                <xsd:element ref="ns2:Media_x0020_Comms" minOccurs="0"/>
                <xsd:element ref="ns2:Event_x0020_Day" minOccurs="0"/>
                <xsd:element ref="ns2:Event_x0020_Month" minOccurs="0"/>
                <xsd:element ref="ns2:Event_x0020_Year" minOccurs="0"/>
                <xsd:element ref="ns2:Websio_x0020_Document_x0020_Preview" minOccurs="0"/>
                <xsd:element ref="ns2:p4235251fcc1450fb6d384a4ad55daef" minOccurs="0"/>
                <xsd:element ref="ns2:g7e01d2410934a95afa409e0dbebe315" minOccurs="0"/>
                <xsd:element ref="ns2:fbbb2add3bda4432ae4dea6625736703" minOccurs="0"/>
                <xsd:element ref="ns3:CountryTaxHTField0" minOccurs="0"/>
                <xsd:element ref="ns2:mff2b4bb9c8044d88061963b2a68513a" minOccurs="0"/>
                <xsd:element ref="ns2:b1a5a839b88a4a15abdc90cae864525c" minOccurs="0"/>
                <xsd:element ref="ns2:TaxCatchAll" minOccurs="0"/>
                <xsd:element ref="ns3:Event_x0020_TypeTaxHTField0" minOccurs="0"/>
                <xsd:element ref="ns2:hd9d801fa33a4aa2b8220e3e5f4d4756" minOccurs="0"/>
                <xsd:element ref="ns3:Degree_x0020_Of_x0020_DisplacementTaxHTField0" minOccurs="0"/>
                <xsd:element ref="ns4:Current_x0020_Lead_x0020_AgencyTaxHTField0" minOccurs="0"/>
                <xsd:element ref="ns2:a83348d14d814196bcaad6bde9cb9d0c" minOccurs="0"/>
                <xsd:element ref="ns5:Damage_x0020_LocationTaxHTField0" minOccurs="0"/>
                <xsd:element ref="ns2:TaxKeywordTaxHTField" minOccurs="0"/>
                <xsd:element ref="ns3:Site_x0020_TypeTaxHTField0" minOccurs="0"/>
                <xsd:element ref="ns5:Status_x0020_Of_x0020_SiteTaxHTField0" minOccurs="0"/>
                <xsd:element ref="ns2:e7570bd437624e0480332ee2423de9d8" minOccurs="0"/>
                <xsd:element ref="ns2:p866212cea484a06bc999f7bb36c5e20" minOccurs="0"/>
                <xsd:element ref="ns2:p9d35d47f93d40ab99282662ef2417ca" minOccurs="0"/>
                <xsd:element ref="ns2:TaxCatchAllLabel" minOccurs="0"/>
                <xsd:element ref="ns3:RegionTaxHTField0" minOccurs="0"/>
                <xsd:element ref="ns2:ff39aabcbcfa4b29888983c5e6d736f9" minOccurs="0"/>
                <xsd:element ref="ns2:e6f2ccbddc7344129cbcce7800e6bf7e" minOccurs="0"/>
                <xsd:element ref="ns1:RoutingRuleDescription" minOccurs="0"/>
                <xsd:element ref="ns2:g2834a0a4b5b445382f80b4d1c20b873" minOccurs="0"/>
                <xsd:element ref="ns2:ied6aaf0461f439496f935d3461379e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73" nillable="true" ma:displayName="Description" ma:hidden="true"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6664bca-06c0-4657-b6f9-0a997f5ff9b9" elementFormDefault="qualified">
    <xsd:import namespace="http://schemas.microsoft.com/office/2006/documentManagement/types"/>
    <xsd:import namespace="http://schemas.microsoft.com/office/infopath/2007/PartnerControls"/>
    <xsd:element name="Document_x0020_Description" ma:index="2" nillable="true" ma:displayName="Document Description" ma:internalName="Document_x0020_Description">
      <xsd:simpleType>
        <xsd:restriction base="dms:Note">
          <xsd:maxLength value="255"/>
        </xsd:restriction>
      </xsd:simpleType>
    </xsd:element>
    <xsd:element name="Report_x0020_Date" ma:index="3" nillable="true" ma:displayName="Report Date" ma:format="DateOnly" ma:internalName="Report_x0020_Date">
      <xsd:simpleType>
        <xsd:restriction base="dms:DateTime"/>
      </xsd:simpleType>
    </xsd:element>
    <xsd:element name="Publishing_x0020_Agency1" ma:index="4" nillable="true" ma:displayName="Publishing Agency" ma:internalName="Publishing_x0020_Agency1" ma:readOnly="false">
      <xsd:simpleType>
        <xsd:restriction base="dms:Text">
          <xsd:maxLength value="255"/>
        </xsd:restriction>
      </xsd:simpleType>
    </xsd:element>
    <xsd:element name="Is_x0020_Reference_x0020_Doc" ma:index="6" nillable="true" ma:displayName="Is Reference Doc?" ma:default="0" ma:internalName="Is_x0020_Reference_x0020_Doc">
      <xsd:simpleType>
        <xsd:restriction base="dms:Boolean"/>
      </xsd:simpleType>
    </xsd:element>
    <xsd:element name="Is_x0020_Cluster_x0020_Management_x003f_" ma:index="8" nillable="true" ma:displayName="Is Coordination?" ma:default="0" ma:internalName="Is_x0020_Cluster_x0020_Management_x003F_">
      <xsd:simpleType>
        <xsd:restriction base="dms:Boolean"/>
      </xsd:simpleType>
    </xsd:element>
    <xsd:element name="Inter_x0020_Cluster" ma:index="9" nillable="true" ma:displayName="Is Inter Cluster?" ma:default="0" ma:internalName="Inter_x0020_Cluster">
      <xsd:simpleType>
        <xsd:restriction base="dms:Boolean"/>
      </xsd:simpleType>
    </xsd:element>
    <xsd:element name="IM" ma:index="10" nillable="true" ma:displayName="Is IM?" ma:default="0" ma:internalName="IM">
      <xsd:simpleType>
        <xsd:restriction base="dms:Boolean"/>
      </xsd:simpleType>
    </xsd:element>
    <xsd:element name="A_x002c_M_x0020_and_x0020_E" ma:index="11" nillable="true" ma:displayName="Is A,M and E?" ma:default="0" ma:internalName="A_x002C_M_x0020_and_x0020_E">
      <xsd:simpleType>
        <xsd:restriction base="dms:Boolean"/>
      </xsd:simpleType>
    </xsd:element>
    <xsd:element name="Shelter_x0020_Planning" ma:index="12" nillable="true" ma:displayName="Is Shelter Planning?" ma:default="0" ma:internalName="Shelter_x0020_Planning">
      <xsd:simpleType>
        <xsd:restriction base="dms:Boolean"/>
      </xsd:simpleType>
    </xsd:element>
    <xsd:element name="Shelter_x0020_Technical" ma:index="13" nillable="true" ma:displayName="Is Shelter Specifications?" ma:default="0" ma:internalName="Shelter_x0020_Technical">
      <xsd:simpleType>
        <xsd:restriction base="dms:Boolean"/>
      </xsd:simpleType>
    </xsd:element>
    <xsd:element name="Shelter_x0020_Programming" ma:index="14" nillable="true" ma:displayName="Is Shelter Programming" ma:default="0" ma:internalName="Shelter_x0020_Programming">
      <xsd:simpleType>
        <xsd:restriction base="dms:Boolean"/>
      </xsd:simpleType>
    </xsd:element>
    <xsd:element name="NFI_x0020_Guidance" ma:index="15" nillable="true" ma:displayName="Is NFI Guidance?" ma:default="0" ma:internalName="NFI_x0020_Guidance">
      <xsd:simpleType>
        <xsd:restriction base="dms:Boolean"/>
      </xsd:simpleType>
    </xsd:element>
    <xsd:element name="Cross_x0020_Cutting" ma:index="16" nillable="true" ma:displayName="Is Cross Cutting?" ma:default="0" ma:internalName="Cross_x0020_Cutting">
      <xsd:simpleType>
        <xsd:restriction base="dms:Boolean"/>
      </xsd:simpleType>
    </xsd:element>
    <xsd:element name="Media_x0020_Comms" ma:index="17" nillable="true" ma:displayName="Is Communications?" ma:default="0" ma:internalName="Media_x0020_Comms">
      <xsd:simpleType>
        <xsd:restriction base="dms:Boolean"/>
      </xsd:simpleType>
    </xsd:element>
    <xsd:element name="Event_x0020_Day" ma:index="39" nillable="true" ma:displayName="Event Day" ma:decimals="0" ma:internalName="Event_x0020_Day" ma:readOnly="false" ma:percentage="FALSE">
      <xsd:simpleType>
        <xsd:restriction base="dms:Number"/>
      </xsd:simpleType>
    </xsd:element>
    <xsd:element name="Event_x0020_Month" ma:index="40" nillable="true" ma:displayName="Event Month" ma:internalName="Event_x0020_Month">
      <xsd:simpleType>
        <xsd:restriction base="dms:Text">
          <xsd:maxLength value="255"/>
        </xsd:restriction>
      </xsd:simpleType>
    </xsd:element>
    <xsd:element name="Event_x0020_Year" ma:index="41" nillable="true" ma:displayName="Event Year" ma:internalName="Event_x0020_Year">
      <xsd:simpleType>
        <xsd:restriction base="dms:Number"/>
      </xsd:simpleType>
    </xsd:element>
    <xsd:element name="Websio_x0020_Document_x0020_Preview" ma:index="43" nillable="true" ma:displayName="Websio Document Preview" ma:hidden="true" ma:internalName="Websio_x0020_Document_x0020_Preview">
      <xsd:simpleType>
        <xsd:restriction base="dms:Text"/>
      </xsd:simpleType>
    </xsd:element>
    <xsd:element name="p4235251fcc1450fb6d384a4ad55daef" ma:index="44" nillable="true" ma:taxonomy="true" ma:internalName="p4235251fcc1450fb6d384a4ad55daef" ma:taxonomyFieldName="AM_x0026_E" ma:displayName="AM&amp;E" ma:default="" ma:fieldId="{94235251-fcc1-450f-b6d3-84a4ad55daef}" ma:taxonomyMulti="true" ma:sspId="31bb8de2-2522-46a2-961a-21ec87b7ce6b" ma:termSetId="fc0942ea-7101-4cef-983d-3f0c29343c77" ma:anchorId="64078d6a-a8a4-4604-937a-604e2be1b1f3" ma:open="false" ma:isKeyword="false">
      <xsd:complexType>
        <xsd:sequence>
          <xsd:element ref="pc:Terms" minOccurs="0" maxOccurs="1"/>
        </xsd:sequence>
      </xsd:complexType>
    </xsd:element>
    <xsd:element name="g7e01d2410934a95afa409e0dbebe315" ma:index="45" nillable="true" ma:taxonomy="true" ma:internalName="g7e01d2410934a95afa409e0dbebe315" ma:taxonomyFieldName="Shelter_x0020_Programming1" ma:displayName="Shelter Programming" ma:default="" ma:fieldId="{07e01d24-1093-4a95-afa4-09e0dbebe315}" ma:taxonomyMulti="true" ma:sspId="31bb8de2-2522-46a2-961a-21ec87b7ce6b" ma:termSetId="fc0942ea-7101-4cef-983d-3f0c29343c77" ma:anchorId="6ffc187a-f185-482a-93e7-cea189b516b1" ma:open="false" ma:isKeyword="false">
      <xsd:complexType>
        <xsd:sequence>
          <xsd:element ref="pc:Terms" minOccurs="0" maxOccurs="1"/>
        </xsd:sequence>
      </xsd:complexType>
    </xsd:element>
    <xsd:element name="fbbb2add3bda4432ae4dea6625736703" ma:index="47" nillable="true" ma:taxonomy="true" ma:internalName="fbbb2add3bda4432ae4dea6625736703" ma:taxonomyFieldName="Shelter_x0020_Technical1" ma:displayName="Shelter Specifications" ma:default="" ma:fieldId="{fbbb2add-3bda-4432-ae4d-ea6625736703}" ma:taxonomyMulti="true" ma:sspId="31bb8de2-2522-46a2-961a-21ec87b7ce6b" ma:termSetId="fc0942ea-7101-4cef-983d-3f0c29343c77" ma:anchorId="f6aa237b-9a9e-4828-bc8f-7a5502b6ad3b" ma:open="false" ma:isKeyword="false">
      <xsd:complexType>
        <xsd:sequence>
          <xsd:element ref="pc:Terms" minOccurs="0" maxOccurs="1"/>
        </xsd:sequence>
      </xsd:complexType>
    </xsd:element>
    <xsd:element name="mff2b4bb9c8044d88061963b2a68513a" ma:index="49" nillable="true" ma:taxonomy="true" ma:internalName="mff2b4bb9c8044d88061963b2a68513a" ma:taxonomyFieldName="Cross_x0020_Cutting1" ma:displayName="Cross Cutting" ma:default="" ma:fieldId="{6ff2b4bb-9c80-44d8-8061-963b2a68513a}" ma:taxonomyMulti="true" ma:sspId="31bb8de2-2522-46a2-961a-21ec87b7ce6b" ma:termSetId="fc0942ea-7101-4cef-983d-3f0c29343c77" ma:anchorId="c9c5ac22-9574-4787-b9be-c380f5d93423" ma:open="false" ma:isKeyword="false">
      <xsd:complexType>
        <xsd:sequence>
          <xsd:element ref="pc:Terms" minOccurs="0" maxOccurs="1"/>
        </xsd:sequence>
      </xsd:complexType>
    </xsd:element>
    <xsd:element name="b1a5a839b88a4a15abdc90cae864525c" ma:index="50" ma:taxonomy="true" ma:internalName="b1a5a839b88a4a15abdc90cae864525c" ma:taxonomyFieldName="Document_x0020_Language" ma:displayName="Document Language" ma:default="115;#English|53eb1c9d-8416-419a-9260-1df8e70b86c2" ma:fieldId="{b1a5a839-b88a-4a15-abdc-90cae864525c}" ma:sspId="31bb8de2-2522-46a2-961a-21ec87b7ce6b" ma:termSetId="fc0942ea-7101-4cef-983d-3f0c29343c77" ma:anchorId="3f8ae703-20f8-43f3-a840-a904dae7223a" ma:open="false" ma:isKeyword="false">
      <xsd:complexType>
        <xsd:sequence>
          <xsd:element ref="pc:Terms" minOccurs="0" maxOccurs="1"/>
        </xsd:sequence>
      </xsd:complexType>
    </xsd:element>
    <xsd:element name="TaxCatchAll" ma:index="51" nillable="true" ma:displayName="Taxonomy Catch All Column" ma:description="" ma:hidden="true" ma:list="{3a036ed0-d222-47b6-8583-8ea0c1662976}" ma:internalName="TaxCatchAll" ma:showField="CatchAllData" ma:web="96664bca-06c0-4657-b6f9-0a997f5ff9b9">
      <xsd:complexType>
        <xsd:complexContent>
          <xsd:extension base="dms:MultiChoiceLookup">
            <xsd:sequence>
              <xsd:element name="Value" type="dms:Lookup" maxOccurs="unbounded" minOccurs="0" nillable="true"/>
            </xsd:sequence>
          </xsd:extension>
        </xsd:complexContent>
      </xsd:complexType>
    </xsd:element>
    <xsd:element name="hd9d801fa33a4aa2b8220e3e5f4d4756" ma:index="53" nillable="true" ma:taxonomy="true" ma:internalName="hd9d801fa33a4aa2b8220e3e5f4d4756" ma:taxonomyFieldName="InterCluster" ma:displayName="InterCluster" ma:default="" ma:fieldId="{1d9d801f-a33a-4aa2-b822-0e3e5f4d4756}" ma:taxonomyMulti="true" ma:sspId="31bb8de2-2522-46a2-961a-21ec87b7ce6b" ma:termSetId="fc0942ea-7101-4cef-983d-3f0c29343c77" ma:anchorId="470ba90d-466f-484c-b12a-234bc55ee74d" ma:open="false" ma:isKeyword="false">
      <xsd:complexType>
        <xsd:sequence>
          <xsd:element ref="pc:Terms" minOccurs="0" maxOccurs="1"/>
        </xsd:sequence>
      </xsd:complexType>
    </xsd:element>
    <xsd:element name="a83348d14d814196bcaad6bde9cb9d0c" ma:index="57" nillable="true" ma:taxonomy="true" ma:internalName="a83348d14d814196bcaad6bde9cb9d0c" ma:taxonomyFieldName="Management_x002F_Coordination" ma:displayName="Coordination" ma:readOnly="false" ma:default="" ma:fieldId="{a83348d1-4d81-4196-bcaa-d6bde9cb9d0c}" ma:taxonomyMulti="true" ma:sspId="31bb8de2-2522-46a2-961a-21ec87b7ce6b" ma:termSetId="fc0942ea-7101-4cef-983d-3f0c29343c77" ma:anchorId="e05f679b-4c94-4f3d-ae2a-25f1b2852231" ma:open="false" ma:isKeyword="false">
      <xsd:complexType>
        <xsd:sequence>
          <xsd:element ref="pc:Terms" minOccurs="0" maxOccurs="1"/>
        </xsd:sequence>
      </xsd:complexType>
    </xsd:element>
    <xsd:element name="TaxKeywordTaxHTField" ma:index="59" nillable="true" ma:taxonomy="true" ma:internalName="TaxKeywordTaxHTField" ma:taxonomyFieldName="TaxKeyword" ma:displayName="Other Keywords" ma:readOnly="false" ma:fieldId="{23f27201-bee3-471e-b2e7-b64fd8b7ca38}" ma:taxonomyMulti="true" ma:sspId="31bb8de2-2522-46a2-961a-21ec87b7ce6b" ma:termSetId="00000000-0000-0000-0000-000000000000" ma:anchorId="00000000-0000-0000-0000-000000000000" ma:open="true" ma:isKeyword="true">
      <xsd:complexType>
        <xsd:sequence>
          <xsd:element ref="pc:Terms" minOccurs="0" maxOccurs="1"/>
        </xsd:sequence>
      </xsd:complexType>
    </xsd:element>
    <xsd:element name="e7570bd437624e0480332ee2423de9d8" ma:index="62" nillable="true" ma:taxonomy="true" ma:internalName="e7570bd437624e0480332ee2423de9d8" ma:taxonomyFieldName="Information_x0020_Management" ma:displayName="Information Management" ma:default="" ma:fieldId="{e7570bd4-3762-4e04-8033-2ee2423de9d8}" ma:taxonomyMulti="true" ma:sspId="31bb8de2-2522-46a2-961a-21ec87b7ce6b" ma:termSetId="fc0942ea-7101-4cef-983d-3f0c29343c77" ma:anchorId="9a84bd8f-7ea1-4b49-af83-e1dff044a912" ma:open="false" ma:isKeyword="false">
      <xsd:complexType>
        <xsd:sequence>
          <xsd:element ref="pc:Terms" minOccurs="0" maxOccurs="1"/>
        </xsd:sequence>
      </xsd:complexType>
    </xsd:element>
    <xsd:element name="p866212cea484a06bc999f7bb36c5e20" ma:index="63" nillable="true" ma:taxonomy="true" ma:internalName="p866212cea484a06bc999f7bb36c5e20" ma:taxonomyFieldName="Miscellaneoud_x0020_Terms" ma:displayName="Miscellaneous Terms" ma:default="" ma:fieldId="{9866212c-ea48-4a06-bc99-9f7bb36c5e20}" ma:taxonomyMulti="true" ma:sspId="31bb8de2-2522-46a2-961a-21ec87b7ce6b" ma:termSetId="fc0942ea-7101-4cef-983d-3f0c29343c77" ma:anchorId="54a1997e-7057-4841-9f7a-089c4d2738e1" ma:open="false" ma:isKeyword="false">
      <xsd:complexType>
        <xsd:sequence>
          <xsd:element ref="pc:Terms" minOccurs="0" maxOccurs="1"/>
        </xsd:sequence>
      </xsd:complexType>
    </xsd:element>
    <xsd:element name="p9d35d47f93d40ab99282662ef2417ca" ma:index="65" nillable="true" ma:taxonomy="true" ma:internalName="p9d35d47f93d40ab99282662ef2417ca" ma:taxonomyFieldName="NFI_x0020_Guidance1" ma:displayName="NFI Guidance" ma:default="" ma:fieldId="{99d35d47-f93d-40ab-9928-2662ef2417ca}" ma:taxonomyMulti="true" ma:sspId="31bb8de2-2522-46a2-961a-21ec87b7ce6b" ma:termSetId="fc0942ea-7101-4cef-983d-3f0c29343c77" ma:anchorId="e2765451-e2db-4bc1-bb0f-bd12364b4471" ma:open="false" ma:isKeyword="false">
      <xsd:complexType>
        <xsd:sequence>
          <xsd:element ref="pc:Terms" minOccurs="0" maxOccurs="1"/>
        </xsd:sequence>
      </xsd:complexType>
    </xsd:element>
    <xsd:element name="TaxCatchAllLabel" ma:index="67" nillable="true" ma:displayName="Taxonomy Catch All Column1" ma:description="" ma:hidden="true" ma:list="{3a036ed0-d222-47b6-8583-8ea0c1662976}" ma:internalName="TaxCatchAllLabel" ma:readOnly="true" ma:showField="CatchAllDataLabel" ma:web="96664bca-06c0-4657-b6f9-0a997f5ff9b9">
      <xsd:complexType>
        <xsd:complexContent>
          <xsd:extension base="dms:MultiChoiceLookup">
            <xsd:sequence>
              <xsd:element name="Value" type="dms:Lookup" maxOccurs="unbounded" minOccurs="0" nillable="true"/>
            </xsd:sequence>
          </xsd:extension>
        </xsd:complexContent>
      </xsd:complexType>
    </xsd:element>
    <xsd:element name="ff39aabcbcfa4b29888983c5e6d736f9" ma:index="69" nillable="true" ma:taxonomy="true" ma:internalName="ff39aabcbcfa4b29888983c5e6d736f9" ma:taxonomyFieldName="Communications" ma:displayName="Communications" ma:default="" ma:fieldId="{ff39aabc-bcfa-4b29-8889-83c5e6d736f9}" ma:taxonomyMulti="true" ma:sspId="31bb8de2-2522-46a2-961a-21ec87b7ce6b" ma:termSetId="2f8f2b4b-d4e1-4fa6-a1ae-b4e143ba8fb0" ma:anchorId="00000000-0000-0000-0000-000000000000" ma:open="true" ma:isKeyword="false">
      <xsd:complexType>
        <xsd:sequence>
          <xsd:element ref="pc:Terms" minOccurs="0" maxOccurs="1"/>
        </xsd:sequence>
      </xsd:complexType>
    </xsd:element>
    <xsd:element name="e6f2ccbddc7344129cbcce7800e6bf7e" ma:index="72" nillable="true" ma:taxonomy="true" ma:internalName="e6f2ccbddc7344129cbcce7800e6bf7e" ma:taxonomyFieldName="Document_x0020_Category" ma:displayName="Document Category" ma:default="" ma:fieldId="{e6f2ccbd-dc73-4412-9cbc-ce7800e6bf7e}" ma:taxonomyMulti="true" ma:sspId="31bb8de2-2522-46a2-961a-21ec87b7ce6b" ma:termSetId="fc0942ea-7101-4cef-983d-3f0c29343c77" ma:anchorId="2f0acb8a-9894-40ab-bdeb-14b10062243e" ma:open="false" ma:isKeyword="false">
      <xsd:complexType>
        <xsd:sequence>
          <xsd:element ref="pc:Terms" minOccurs="0" maxOccurs="1"/>
        </xsd:sequence>
      </xsd:complexType>
    </xsd:element>
    <xsd:element name="g2834a0a4b5b445382f80b4d1c20b873" ma:index="74" nillable="true" ma:taxonomy="true" ma:internalName="g2834a0a4b5b445382f80b4d1c20b873" ma:taxonomyFieldName="Responses_x0020_sites" ma:displayName="Response site" ma:default="351;#Mali|03caa992-e978-4a59-bc75-c5b0336e1ba0" ma:fieldId="{02834a0a-4b5b-4453-82f8-0b4d1c20b873}" ma:sspId="31bb8de2-2522-46a2-961a-21ec87b7ce6b" ma:termSetId="c88c7c60-b560-48ad-baaa-30f828e92016" ma:anchorId="00000000-0000-0000-0000-000000000000" ma:open="false" ma:isKeyword="false">
      <xsd:complexType>
        <xsd:sequence>
          <xsd:element ref="pc:Terms" minOccurs="0" maxOccurs="1"/>
        </xsd:sequence>
      </xsd:complexType>
    </xsd:element>
    <xsd:element name="ied6aaf0461f439496f935d3461379e0" ma:index="75" nillable="true" ma:taxonomy="true" ma:internalName="ied6aaf0461f439496f935d3461379e0" ma:taxonomyFieldName="Shelter_x0020_Planning1" ma:displayName="Shelter Planning" ma:default="" ma:fieldId="{2ed6aaf0-461f-4394-96f9-35d3461379e0}" ma:taxonomyMulti="true" ma:sspId="31bb8de2-2522-46a2-961a-21ec87b7ce6b" ma:termSetId="fc0942ea-7101-4cef-983d-3f0c29343c77" ma:anchorId="a9c87c9d-9d88-4522-b16d-9a64592835e3"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2760211-3e43-4ff7-a9ea-22e8b7d99117" elementFormDefault="qualified">
    <xsd:import namespace="http://schemas.microsoft.com/office/2006/documentManagement/types"/>
    <xsd:import namespace="http://schemas.microsoft.com/office/infopath/2007/PartnerControls"/>
    <xsd:element name="Is_x0020_Key_x0020_Document1" ma:index="5" nillable="true" ma:displayName="Is Key Document?" ma:default="0" ma:internalName="Is_x0020_Key_x0020_Document1">
      <xsd:simpleType>
        <xsd:restriction base="dms:Boolean"/>
      </xsd:simpleType>
    </xsd:element>
    <xsd:element name="CountryTaxHTField0" ma:index="48" nillable="true" ma:taxonomy="true" ma:internalName="CountryTaxHTField0" ma:taxonomyFieldName="Country" ma:displayName="Country" ma:default="" ma:fieldId="{942e2469-e9bf-41fa-8fad-a32765061e66}" ma:sspId="31bb8de2-2522-46a2-961a-21ec87b7ce6b" ma:termSetId="ad519c2a-14d0-4119-8cdc-b9a52bc5b307" ma:anchorId="00000000-0000-0000-0000-000000000000" ma:open="false" ma:isKeyword="false">
      <xsd:complexType>
        <xsd:sequence>
          <xsd:element ref="pc:Terms" minOccurs="0" maxOccurs="1"/>
        </xsd:sequence>
      </xsd:complexType>
    </xsd:element>
    <xsd:element name="Event_x0020_TypeTaxHTField0" ma:index="52" nillable="true" ma:taxonomy="true" ma:internalName="Event_x0020_TypeTaxHTField0" ma:taxonomyFieldName="Event_x0020_Type" ma:displayName="Event Type" ma:default="312;#Conflict|cd1719c2-e0d5-486c-9a70-d3abb04d6e72" ma:fieldId="{d2819105-16ee-476a-a49b-7913380fbc9d}" ma:taxonomyMulti="true" ma:sspId="31bb8de2-2522-46a2-961a-21ec87b7ce6b" ma:termSetId="0eaafbb5-4d8c-4c82-bb5b-501da8d14740" ma:anchorId="00000000-0000-0000-0000-000000000000" ma:open="false" ma:isKeyword="false">
      <xsd:complexType>
        <xsd:sequence>
          <xsd:element ref="pc:Terms" minOccurs="0" maxOccurs="1"/>
        </xsd:sequence>
      </xsd:complexType>
    </xsd:element>
    <xsd:element name="Degree_x0020_Of_x0020_DisplacementTaxHTField0" ma:index="54" nillable="true" ma:taxonomy="true" ma:internalName="Degree_x0020_Of_x0020_DisplacementTaxHTField0" ma:taxonomyFieldName="Degree_x0020_Of_x0020_Displacement" ma:displayName="Degree Of Displacement" ma:default="" ma:fieldId="{8d36c8ee-9bdf-45f8-b12b-68c9c2a5dddc}" ma:sspId="31bb8de2-2522-46a2-961a-21ec87b7ce6b" ma:termSetId="0ecb1a3f-12f4-47b9-a783-88f4976f6dc3" ma:anchorId="00000000-0000-0000-0000-000000000000" ma:open="false" ma:isKeyword="false">
      <xsd:complexType>
        <xsd:sequence>
          <xsd:element ref="pc:Terms" minOccurs="0" maxOccurs="1"/>
        </xsd:sequence>
      </xsd:complexType>
    </xsd:element>
    <xsd:element name="Site_x0020_TypeTaxHTField0" ma:index="60" nillable="true" ma:taxonomy="true" ma:internalName="Site_x0020_TypeTaxHTField0" ma:taxonomyFieldName="Site_x0020_Type" ma:displayName="Site Type" ma:default="" ma:fieldId="{ccd48824-457c-44cf-ba2d-889d91075ddc}" ma:sspId="31bb8de2-2522-46a2-961a-21ec87b7ce6b" ma:termSetId="e2abc14b-db18-48c1-8087-07344f87300c" ma:anchorId="00000000-0000-0000-0000-000000000000" ma:open="false" ma:isKeyword="false">
      <xsd:complexType>
        <xsd:sequence>
          <xsd:element ref="pc:Terms" minOccurs="0" maxOccurs="1"/>
        </xsd:sequence>
      </xsd:complexType>
    </xsd:element>
    <xsd:element name="RegionTaxHTField0" ma:index="68" nillable="true" ma:taxonomy="true" ma:internalName="RegionTaxHTField0" ma:taxonomyFieldName="Region" ma:displayName="Region" ma:default="" ma:fieldId="{af22edad-9239-4d75-8f67-d09707ae69d6}" ma:sspId="31bb8de2-2522-46a2-961a-21ec87b7ce6b" ma:termSetId="71828aff-fb7f-4f7b-be9f-2eb2e6e3d75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0da107-b4b9-4416-82f0-a17ea7b4313c" elementFormDefault="qualified">
    <xsd:import namespace="http://schemas.microsoft.com/office/2006/documentManagement/types"/>
    <xsd:import namespace="http://schemas.microsoft.com/office/infopath/2007/PartnerControls"/>
    <xsd:element name="Current_x0020_Lead_x0020_AgencyTaxHTField0" ma:index="56" nillable="true" ma:taxonomy="true" ma:internalName="Current_x0020_Lead_x0020_AgencyTaxHTField0" ma:taxonomyFieldName="Current_x0020_Lead_x0020_Agency" ma:displayName="Emergency Lead Agency" ma:default="" ma:fieldId="{2eba69d1-0ed3-4998-b497-06086d343192}" ma:sspId="31bb8de2-2522-46a2-961a-21ec87b7ce6b" ma:termSetId="4713f10a-82b4-4a3e-b646-90b814a0dee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4d82dea-fc32-4e1e-a3c6-c3136ef66f65" elementFormDefault="qualified">
    <xsd:import namespace="http://schemas.microsoft.com/office/2006/documentManagement/types"/>
    <xsd:import namespace="http://schemas.microsoft.com/office/infopath/2007/PartnerControls"/>
    <xsd:element name="Damage_x0020_LocationTaxHTField0" ma:index="58" nillable="true" ma:taxonomy="true" ma:internalName="Damage_x0020_LocationTaxHTField0" ma:taxonomyFieldName="Damage_x0020_Location" ma:displayName="Damage Location" ma:default="" ma:fieldId="{c46b9bb5-ec8d-4991-ac82-8192f2f89d75}" ma:taxonomyMulti="true" ma:sspId="31bb8de2-2522-46a2-961a-21ec87b7ce6b" ma:termSetId="a720a396-a0fa-4309-92b6-8330774ebe4f" ma:anchorId="00000000-0000-0000-0000-000000000000" ma:open="false" ma:isKeyword="false">
      <xsd:complexType>
        <xsd:sequence>
          <xsd:element ref="pc:Terms" minOccurs="0" maxOccurs="1"/>
        </xsd:sequence>
      </xsd:complexType>
    </xsd:element>
    <xsd:element name="Status_x0020_Of_x0020_SiteTaxHTField0" ma:index="61" nillable="true" ma:taxonomy="true" ma:internalName="Status_x0020_Of_x0020_SiteTaxHTField0" ma:taxonomyFieldName="Status_x0020_Of_x0020_Site" ma:displayName="Site Status" ma:default="" ma:fieldId="{3818a4dd-3292-4cd0-97d2-80aec5764792}" ma:sspId="31bb8de2-2522-46a2-961a-21ec87b7ce6b" ma:termSetId="6b025238-0067-4eb3-9e39-f0f2cf917781"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ff2b4bb9c8044d88061963b2a68513a xmlns="96664bca-06c0-4657-b6f9-0a997f5ff9b9">
      <Terms xmlns="http://schemas.microsoft.com/office/infopath/2007/PartnerControls"/>
    </mff2b4bb9c8044d88061963b2a68513a>
    <Inter_x0020_Cluster xmlns="96664bca-06c0-4657-b6f9-0a997f5ff9b9">false</Inter_x0020_Cluster>
    <e7570bd437624e0480332ee2423de9d8 xmlns="96664bca-06c0-4657-b6f9-0a997f5ff9b9">
      <Terms xmlns="http://schemas.microsoft.com/office/infopath/2007/PartnerControls"/>
    </e7570bd437624e0480332ee2423de9d8>
    <Cross_x0020_Cutting xmlns="96664bca-06c0-4657-b6f9-0a997f5ff9b9">false</Cross_x0020_Cutting>
    <Is_x0020_Key_x0020_Document1 xmlns="c2760211-3e43-4ff7-a9ea-22e8b7d99117">false</Is_x0020_Key_x0020_Document1>
    <p4235251fcc1450fb6d384a4ad55daef xmlns="96664bca-06c0-4657-b6f9-0a997f5ff9b9">
      <Terms xmlns="http://schemas.microsoft.com/office/infopath/2007/PartnerControls">
        <TermInfo xmlns="http://schemas.microsoft.com/office/infopath/2007/PartnerControls">
          <TermName xmlns="http://schemas.microsoft.com/office/infopath/2007/PartnerControls">Assessment</TermName>
          <TermId xmlns="http://schemas.microsoft.com/office/infopath/2007/PartnerControls">55cd92a8-d169-40b4-80cd-1ce68da9f54a</TermId>
        </TermInfo>
      </Terms>
    </p4235251fcc1450fb6d384a4ad55daef>
    <Site_x0020_TypeTaxHTField0 xmlns="c2760211-3e43-4ff7-a9ea-22e8b7d99117">
      <Terms xmlns="http://schemas.microsoft.com/office/infopath/2007/PartnerControls">
        <TermInfo xmlns="http://schemas.microsoft.com/office/infopath/2007/PartnerControls">
          <TermName xmlns="http://schemas.microsoft.com/office/infopath/2007/PartnerControls">Response</TermName>
          <TermId xmlns="http://schemas.microsoft.com/office/infopath/2007/PartnerControls">6bd9b9ba-7d2f-42c0-b763-fbe6e7a871e1</TermId>
        </TermInfo>
      </Terms>
    </Site_x0020_TypeTaxHTField0>
    <g7e01d2410934a95afa409e0dbebe315 xmlns="96664bca-06c0-4657-b6f9-0a997f5ff9b9">
      <Terms xmlns="http://schemas.microsoft.com/office/infopath/2007/PartnerControls"/>
    </g7e01d2410934a95afa409e0dbebe315>
    <hd9d801fa33a4aa2b8220e3e5f4d4756 xmlns="96664bca-06c0-4657-b6f9-0a997f5ff9b9">
      <Terms xmlns="http://schemas.microsoft.com/office/infopath/2007/PartnerControls"/>
    </hd9d801fa33a4aa2b8220e3e5f4d4756>
    <Event_x0020_Month xmlns="96664bca-06c0-4657-b6f9-0a997f5ff9b9" xsi:nil="true"/>
    <CountryTaxHTField0 xmlns="c2760211-3e43-4ff7-a9ea-22e8b7d99117">
      <Terms xmlns="http://schemas.microsoft.com/office/infopath/2007/PartnerControls">
        <TermInfo xmlns="http://schemas.microsoft.com/office/infopath/2007/PartnerControls">
          <TermName xmlns="http://schemas.microsoft.com/office/infopath/2007/PartnerControls">Mali</TermName>
          <TermId xmlns="http://schemas.microsoft.com/office/infopath/2007/PartnerControls">03caa992-e978-4a59-bc75-c5b0336e1ba0</TermId>
        </TermInfo>
      </Terms>
    </CountryTaxHTField0>
    <Shelter_x0020_Technical xmlns="96664bca-06c0-4657-b6f9-0a997f5ff9b9">false</Shelter_x0020_Technical>
    <Degree_x0020_Of_x0020_DisplacementTaxHTField0 xmlns="c2760211-3e43-4ff7-a9ea-22e8b7d99117">
      <Terms xmlns="http://schemas.microsoft.com/office/infopath/2007/PartnerControls"/>
    </Degree_x0020_Of_x0020_DisplacementTaxHTField0>
    <Is_x0020_Cluster_x0020_Management_x003f_ xmlns="96664bca-06c0-4657-b6f9-0a997f5ff9b9">false</Is_x0020_Cluster_x0020_Management_x003f_>
    <IM xmlns="96664bca-06c0-4657-b6f9-0a997f5ff9b9">false</IM>
    <Event_x0020_Day xmlns="96664bca-06c0-4657-b6f9-0a997f5ff9b9" xsi:nil="true"/>
    <TaxKeywordTaxHTField xmlns="96664bca-06c0-4657-b6f9-0a997f5ff9b9">
      <Terms xmlns="http://schemas.microsoft.com/office/infopath/2007/PartnerControls">
        <TermInfo xmlns="http://schemas.microsoft.com/office/infopath/2007/PartnerControls">
          <TermName xmlns="http://schemas.microsoft.com/office/infopath/2007/PartnerControls">Assessment</TermName>
          <TermId xmlns="http://schemas.microsoft.com/office/infopath/2007/PartnerControls">55cd92a8-d169-40b4-80cd-1ce68da9f54a</TermId>
        </TermInfo>
      </Terms>
    </TaxKeywordTaxHTField>
    <ied6aaf0461f439496f935d3461379e0 xmlns="96664bca-06c0-4657-b6f9-0a997f5ff9b9">
      <Terms xmlns="http://schemas.microsoft.com/office/infopath/2007/PartnerControls"/>
    </ied6aaf0461f439496f935d3461379e0>
    <Is_x0020_Reference_x0020_Doc xmlns="96664bca-06c0-4657-b6f9-0a997f5ff9b9">false</Is_x0020_Reference_x0020_Doc>
    <Event_x0020_Year xmlns="96664bca-06c0-4657-b6f9-0a997f5ff9b9" xsi:nil="true"/>
    <A_x002c_M_x0020_and_x0020_E xmlns="96664bca-06c0-4657-b6f9-0a997f5ff9b9">false</A_x002c_M_x0020_and_x0020_E>
    <Event_x0020_TypeTaxHTField0 xmlns="c2760211-3e43-4ff7-a9ea-22e8b7d99117">
      <Terms xmlns="http://schemas.microsoft.com/office/infopath/2007/PartnerControls">
        <TermInfo xmlns="http://schemas.microsoft.com/office/infopath/2007/PartnerControls">
          <TermName xmlns="http://schemas.microsoft.com/office/infopath/2007/PartnerControls">Conflict</TermName>
          <TermId xmlns="http://schemas.microsoft.com/office/infopath/2007/PartnerControls">cd1719c2-e0d5-486c-9a70-d3abb04d6e72</TermId>
        </TermInfo>
      </Terms>
    </Event_x0020_TypeTaxHTField0>
    <ff39aabcbcfa4b29888983c5e6d736f9 xmlns="96664bca-06c0-4657-b6f9-0a997f5ff9b9">
      <Terms xmlns="http://schemas.microsoft.com/office/infopath/2007/PartnerControls"/>
    </ff39aabcbcfa4b29888983c5e6d736f9>
    <e6f2ccbddc7344129cbcce7800e6bf7e xmlns="96664bca-06c0-4657-b6f9-0a997f5ff9b9">
      <Terms xmlns="http://schemas.microsoft.com/office/infopath/2007/PartnerControls"/>
    </e6f2ccbddc7344129cbcce7800e6bf7e>
    <g2834a0a4b5b445382f80b4d1c20b873 xmlns="96664bca-06c0-4657-b6f9-0a997f5ff9b9">
      <Terms xmlns="http://schemas.microsoft.com/office/infopath/2007/PartnerControls">
        <TermInfo xmlns="http://schemas.microsoft.com/office/infopath/2007/PartnerControls">
          <TermName xmlns="http://schemas.microsoft.com/office/infopath/2007/PartnerControls">Mali</TermName>
          <TermId xmlns="http://schemas.microsoft.com/office/infopath/2007/PartnerControls">03caa992-e978-4a59-bc75-c5b0336e1ba0</TermId>
        </TermInfo>
      </Terms>
    </g2834a0a4b5b445382f80b4d1c20b873>
    <Document_x0020_Description xmlns="96664bca-06c0-4657-b6f9-0a997f5ff9b9">&lt;div class="ExternalClassD04F6F4EC1AD48829DDDB7B1107C0DB4"&gt;&lt;p&gt;Rapport Evaluation Rapide - Communes de Youwarou, Farimake, Bimbere Tama, Togure Coumbe et Tenenkou​&lt;/p&gt;&lt;/div&gt;</Document_x0020_Description>
    <Websio_x0020_Document_x0020_Preview xmlns="96664bca-06c0-4657-b6f9-0a997f5ff9b9">/Africa/Mali/_layouts/WebsioPreviewField/preview.aspx?ID=06d7a58d-6de3-4c36-ba3e-34c758106453&amp;WebID=e37d03cb-6723-44b2-bd8c-78443879acdf&amp;SiteID=0e29c24b-3e6a-4c7c-8cc1-69b27805b55c</Websio_x0020_Document_x0020_Preview>
    <b1a5a839b88a4a15abdc90cae864525c xmlns="96664bca-06c0-4657-b6f9-0a997f5ff9b9">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53eb1c9d-8416-419a-9260-1df8e70b86c2</TermId>
        </TermInfo>
      </Terms>
    </b1a5a839b88a4a15abdc90cae864525c>
    <p866212cea484a06bc999f7bb36c5e20 xmlns="96664bca-06c0-4657-b6f9-0a997f5ff9b9">
      <Terms xmlns="http://schemas.microsoft.com/office/infopath/2007/PartnerControls"/>
    </p866212cea484a06bc999f7bb36c5e20>
    <RoutingRuleDescription xmlns="http://schemas.microsoft.com/sharepoint/v3" xsi:nil="true"/>
    <Publishing_x0020_Agency1 xmlns="96664bca-06c0-4657-b6f9-0a997f5ff9b9" xsi:nil="true"/>
    <fbbb2add3bda4432ae4dea6625736703 xmlns="96664bca-06c0-4657-b6f9-0a997f5ff9b9">
      <Terms xmlns="http://schemas.microsoft.com/office/infopath/2007/PartnerControls"/>
    </fbbb2add3bda4432ae4dea6625736703>
    <TaxCatchAll xmlns="96664bca-06c0-4657-b6f9-0a997f5ff9b9">
      <Value>136</Value>
      <Value>15</Value>
      <Value>359</Value>
      <Value>312</Value>
      <Value>11</Value>
      <Value>184</Value>
      <Value>351</Value>
      <Value>350</Value>
      <Value>2</Value>
      <Value>115</Value>
    </TaxCatchAll>
    <Shelter_x0020_Programming xmlns="96664bca-06c0-4657-b6f9-0a997f5ff9b9">false</Shelter_x0020_Programming>
    <Status_x0020_Of_x0020_SiteTaxHTField0 xmlns="44d82dea-fc32-4e1e-a3c6-c3136ef66f65">
      <Terms xmlns="http://schemas.microsoft.com/office/infopath/2007/PartnerControls">
        <TermInfo xmlns="http://schemas.microsoft.com/office/infopath/2007/PartnerControls">
          <TermName xmlns="http://schemas.microsoft.com/office/infopath/2007/PartnerControls">Active</TermName>
          <TermId xmlns="http://schemas.microsoft.com/office/infopath/2007/PartnerControls">319c008f-4e4c-46bc-95eb-65641b9bd58c</TermId>
        </TermInfo>
      </Terms>
    </Status_x0020_Of_x0020_SiteTaxHTField0>
    <Shelter_x0020_Planning xmlns="96664bca-06c0-4657-b6f9-0a997f5ff9b9">false</Shelter_x0020_Planning>
    <Media_x0020_Comms xmlns="96664bca-06c0-4657-b6f9-0a997f5ff9b9">false</Media_x0020_Comms>
    <a83348d14d814196bcaad6bde9cb9d0c xmlns="96664bca-06c0-4657-b6f9-0a997f5ff9b9">
      <Terms xmlns="http://schemas.microsoft.com/office/infopath/2007/PartnerControls"/>
    </a83348d14d814196bcaad6bde9cb9d0c>
    <RegionTaxHTField0 xmlns="c2760211-3e43-4ff7-a9ea-22e8b7d99117">
      <Terms xmlns="http://schemas.microsoft.com/office/infopath/2007/PartnerControls">
        <TermInfo xmlns="http://schemas.microsoft.com/office/infopath/2007/PartnerControls">
          <TermName xmlns="http://schemas.microsoft.com/office/infopath/2007/PartnerControls">Africa</TermName>
          <TermId xmlns="http://schemas.microsoft.com/office/infopath/2007/PartnerControls">1ba9746a-aff3-417e-bf2e-9c31ce63ea2f</TermId>
        </TermInfo>
      </Terms>
    </RegionTaxHTField0>
    <Damage_x0020_LocationTaxHTField0 xmlns="44d82dea-fc32-4e1e-a3c6-c3136ef66f65">
      <Terms xmlns="http://schemas.microsoft.com/office/infopath/2007/PartnerControls"/>
    </Damage_x0020_LocationTaxHTField0>
    <NFI_x0020_Guidance xmlns="96664bca-06c0-4657-b6f9-0a997f5ff9b9">false</NFI_x0020_Guidance>
    <p9d35d47f93d40ab99282662ef2417ca xmlns="96664bca-06c0-4657-b6f9-0a997f5ff9b9">
      <Terms xmlns="http://schemas.microsoft.com/office/infopath/2007/PartnerControls"/>
    </p9d35d47f93d40ab99282662ef2417ca>
    <Report_x0020_Date xmlns="96664bca-06c0-4657-b6f9-0a997f5ff9b9">2013-03-08T00:00:00+00:00</Report_x0020_Date>
    <Current_x0020_Lead_x0020_AgencyTaxHTField0 xmlns="410da107-b4b9-4416-82f0-a17ea7b4313c">
      <Terms xmlns="http://schemas.microsoft.com/office/infopath/2007/PartnerControls">
        <TermInfo xmlns="http://schemas.microsoft.com/office/infopath/2007/PartnerControls">
          <TermName xmlns="http://schemas.microsoft.com/office/infopath/2007/PartnerControls">UNHCR</TermName>
          <TermId xmlns="http://schemas.microsoft.com/office/infopath/2007/PartnerControls">b7c1c785-20d3-4ead-b532-031cae1f6f80</TermId>
        </TermInfo>
      </Terms>
    </Current_x0020_Lead_x0020_AgencyTaxHTField0>
  </documentManagement>
</p:properties>
</file>

<file path=customXml/itemProps1.xml><?xml version="1.0" encoding="utf-8"?>
<ds:datastoreItem xmlns:ds="http://schemas.openxmlformats.org/officeDocument/2006/customXml" ds:itemID="{73979A2F-070F-4E1F-A579-315E3853947D}"/>
</file>

<file path=customXml/itemProps2.xml><?xml version="1.0" encoding="utf-8"?>
<ds:datastoreItem xmlns:ds="http://schemas.openxmlformats.org/officeDocument/2006/customXml" ds:itemID="{F8B7BA68-E6E3-4E20-B185-AB8B8010364A}"/>
</file>

<file path=customXml/itemProps3.xml><?xml version="1.0" encoding="utf-8"?>
<ds:datastoreItem xmlns:ds="http://schemas.openxmlformats.org/officeDocument/2006/customXml" ds:itemID="{D0B194B1-A880-4B57-B148-3DC20B981B3D}"/>
</file>

<file path=docProps/app.xml><?xml version="1.0" encoding="utf-8"?>
<Properties xmlns="http://schemas.openxmlformats.org/officeDocument/2006/extended-properties" xmlns:vt="http://schemas.openxmlformats.org/officeDocument/2006/docPropsVTypes">
  <TotalTime>410</TotalTime>
  <Words>1012</Words>
  <Application>Microsoft Office PowerPoint</Application>
  <PresentationFormat>On-screen Show (4:3)</PresentationFormat>
  <Paragraphs>116</Paragraphs>
  <Slides>25</Slides>
  <Notes>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Thème Office</vt:lpstr>
      <vt:lpstr> Rapport Evaluation Rapide HABITAT  </vt:lpstr>
      <vt:lpstr>PowerPoint Presentation</vt:lpstr>
      <vt:lpstr>PowerPoint Presentation</vt:lpstr>
      <vt:lpstr>    </vt:lpstr>
      <vt:lpstr> </vt:lpstr>
      <vt:lpstr>III. METHODOLOGIE ET DEROULEMENT DE LA MISSION </vt:lpstr>
      <vt:lpstr>IV. Acteurs rencontrés</vt:lpstr>
      <vt:lpstr>V. LOGEMENT ÉLEVEURS DÉPLACÉS</vt:lpstr>
      <vt:lpstr>VI. SITUATION DES MENAGES DEPLACES</vt:lpstr>
      <vt:lpstr>SITUATION DES MENAGES (suite)</vt:lpstr>
      <vt:lpstr>SITUATION DES MENAGES  DEPLACES ET FAMILLES D’ACCUEIL (suite et fin)</vt:lpstr>
      <vt:lpstr>CAPACITES DES MENAGES DEPLACES</vt:lpstr>
      <vt:lpstr>CAPACITES DES MENAGES DEPLACES (SUITE)</vt:lpstr>
      <vt:lpstr>CAPACITES DES MENAGES DEPLACES (SUITE ET FIN)</vt:lpstr>
      <vt:lpstr>Logement du CAP pillé à Youwarou</vt:lpstr>
      <vt:lpstr>PowerPoint Presentation</vt:lpstr>
      <vt:lpstr>PowerPoint Presentation</vt:lpstr>
      <vt:lpstr>PowerPoint Presentation</vt:lpstr>
      <vt:lpstr>Logement nomades déplacés</vt:lpstr>
      <vt:lpstr>IMAGES D’UNE CLASSE A GATHY LOUMO</vt:lpstr>
      <vt:lpstr>CONCLUSION</vt:lpstr>
      <vt:lpstr>CONCLUSION (suite)</vt:lpstr>
      <vt:lpstr>RECOMMANDATIONS</vt:lpstr>
      <vt:lpstr>Principales limites de la mission</vt:lpstr>
      <vt:lpstr>MERCI DE VOTRE AIMABLE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INTERSOS_EvaluationShelter_Mopti_March13</dc:title>
  <dc:creator>IMADEL</dc:creator>
  <cp:keywords>Assessment</cp:keywords>
  <cp:lastModifiedBy>Ivan</cp:lastModifiedBy>
  <cp:revision>52</cp:revision>
  <dcterms:created xsi:type="dcterms:W3CDTF">2013-03-27T14:35:22Z</dcterms:created>
  <dcterms:modified xsi:type="dcterms:W3CDTF">2013-04-08T09:12:17Z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0x010100AA7AFC8FE433CD4B94E991D812AE17EB001DFEBDA807C8D744AD2BD644A0DD52B4</vt:lpwstr>
  </property>
  <property fmtid="{D5CDD505-2E9C-101B-9397-08002B2CF9AE}" pid="3" name="TaxKeyword">
    <vt:lpwstr>359;#Assessment|55cd92a8-d169-40b4-80cd-1ce68da9f54a</vt:lpwstr>
  </property>
  <property fmtid="{D5CDD505-2E9C-101B-9397-08002B2CF9AE}" pid="4" name="Site Type">
    <vt:lpwstr>11;#Response|6bd9b9ba-7d2f-42c0-b763-fbe6e7a871e1</vt:lpwstr>
  </property>
  <property fmtid="{D5CDD505-2E9C-101B-9397-08002B2CF9AE}" pid="5" name="Region">
    <vt:lpwstr>2;#Africa|1ba9746a-aff3-417e-bf2e-9c31ce63ea2f</vt:lpwstr>
  </property>
  <property fmtid="{D5CDD505-2E9C-101B-9397-08002B2CF9AE}" pid="6" name="Document Language">
    <vt:lpwstr>115;#English|53eb1c9d-8416-419a-9260-1df8e70b86c2</vt:lpwstr>
  </property>
  <property fmtid="{D5CDD505-2E9C-101B-9397-08002B2CF9AE}" pid="7" name="Document Category">
    <vt:lpwstr/>
  </property>
  <property fmtid="{D5CDD505-2E9C-101B-9397-08002B2CF9AE}" pid="8" name="Shelter Programming1">
    <vt:lpwstr/>
  </property>
  <property fmtid="{D5CDD505-2E9C-101B-9397-08002B2CF9AE}" pid="9" name="Miscellaneoud Terms">
    <vt:lpwstr/>
  </property>
  <property fmtid="{D5CDD505-2E9C-101B-9397-08002B2CF9AE}" pid="10" name="Information Management">
    <vt:lpwstr/>
  </property>
  <property fmtid="{D5CDD505-2E9C-101B-9397-08002B2CF9AE}" pid="11" name="NFI Guidance1">
    <vt:lpwstr/>
  </property>
  <property fmtid="{D5CDD505-2E9C-101B-9397-08002B2CF9AE}" pid="13" name="Responses sites">
    <vt:lpwstr>351;#Mali|03caa992-e978-4a59-bc75-c5b0336e1ba0</vt:lpwstr>
  </property>
  <property fmtid="{D5CDD505-2E9C-101B-9397-08002B2CF9AE}" pid="14" name="Country">
    <vt:lpwstr>350;#Mali|03caa992-e978-4a59-bc75-c5b0336e1ba0</vt:lpwstr>
  </property>
  <property fmtid="{D5CDD505-2E9C-101B-9397-08002B2CF9AE}" pid="15" name="Damage Location">
    <vt:lpwstr/>
  </property>
  <property fmtid="{D5CDD505-2E9C-101B-9397-08002B2CF9AE}" pid="17" name="InterCluster">
    <vt:lpwstr/>
  </property>
  <property fmtid="{D5CDD505-2E9C-101B-9397-08002B2CF9AE}" pid="18" name="Management/Coordination">
    <vt:lpwstr/>
  </property>
  <property fmtid="{D5CDD505-2E9C-101B-9397-08002B2CF9AE}" pid="19" name="Current Lead Agency">
    <vt:lpwstr>184;#UNHCR|b7c1c785-20d3-4ead-b532-031cae1f6f80</vt:lpwstr>
  </property>
  <property fmtid="{D5CDD505-2E9C-101B-9397-08002B2CF9AE}" pid="20" name="Cross Cutting1">
    <vt:lpwstr/>
  </property>
  <property fmtid="{D5CDD505-2E9C-101B-9397-08002B2CF9AE}" pid="21" name="Status Of Site">
    <vt:lpwstr>15;#Active|319c008f-4e4c-46bc-95eb-65641b9bd58c</vt:lpwstr>
  </property>
  <property fmtid="{D5CDD505-2E9C-101B-9397-08002B2CF9AE}" pid="22" name="AM&amp;E">
    <vt:lpwstr>136;#Assessment|55cd92a8-d169-40b4-80cd-1ce68da9f54a</vt:lpwstr>
  </property>
  <property fmtid="{D5CDD505-2E9C-101B-9397-08002B2CF9AE}" pid="23" name="Shelter Technical1">
    <vt:lpwstr/>
  </property>
  <property fmtid="{D5CDD505-2E9C-101B-9397-08002B2CF9AE}" pid="24" name="Shelter Planning1">
    <vt:lpwstr/>
  </property>
  <property fmtid="{D5CDD505-2E9C-101B-9397-08002B2CF9AE}" pid="25" name="Event Type">
    <vt:lpwstr>312;#Conflict|cd1719c2-e0d5-486c-9a70-d3abb04d6e72</vt:lpwstr>
  </property>
</Properties>
</file>