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18" autoAdjust="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35A610C-34CD-4E78-B5E6-144374A84DE6}" type="datetimeFigureOut">
              <a:rPr lang="en-US" smtClean="0"/>
              <a:t>10/1/2014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1359B06-6660-4A4F-A1F1-9FFE20B3F04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09600"/>
            <a:ext cx="7772400" cy="990600"/>
          </a:xfrm>
        </p:spPr>
        <p:txBody>
          <a:bodyPr/>
          <a:lstStyle/>
          <a:p>
            <a:r>
              <a:rPr lang="en-US" b="1" dirty="0" smtClean="0"/>
              <a:t>IOM Iraq – Winterization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828800"/>
            <a:ext cx="5715000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28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IOM Options for Winterization Shelter/NFI Interventions</a:t>
            </a:r>
            <a:endParaRPr lang="en-US" b="1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1066800" y="1828800"/>
            <a:ext cx="7848600" cy="47244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Winterized Full NFI Kits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Supplementary Winter NFI Kits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Winterized Tent Liners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Kerosene (through voucher)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Prefabricated Shelter Units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Sealing-Off/Partitioning Unfinished Buildings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Rental Support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Collective Center support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Drainage, graveling of access roads, and building of plinths for tented 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848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Stocks in Erbil Warehouse and Pipeline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48600" cy="5181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u="sng" dirty="0" smtClean="0"/>
              <a:t>In Erbil Warehouse:</a:t>
            </a:r>
          </a:p>
          <a:p>
            <a:r>
              <a:rPr lang="en-US" sz="2400" dirty="0" smtClean="0"/>
              <a:t>8,000 Supplementary Winterization NFI Kits </a:t>
            </a:r>
          </a:p>
          <a:p>
            <a:r>
              <a:rPr lang="en-US" sz="2400" dirty="0" smtClean="0"/>
              <a:t>2,000 Hygiene Kits*</a:t>
            </a:r>
          </a:p>
          <a:p>
            <a:r>
              <a:rPr lang="en-US" sz="2400" dirty="0" smtClean="0"/>
              <a:t>1,750 Kitchen Sets*</a:t>
            </a:r>
          </a:p>
          <a:p>
            <a:r>
              <a:rPr lang="en-US" sz="2400" dirty="0" smtClean="0"/>
              <a:t>2,000 Standard NFI Kits</a:t>
            </a:r>
          </a:p>
          <a:p>
            <a:pPr marL="0" indent="0">
              <a:buNone/>
            </a:pPr>
            <a:r>
              <a:rPr lang="en-US" b="1" u="sng" dirty="0" smtClean="0"/>
              <a:t>In Pipeline:</a:t>
            </a:r>
          </a:p>
          <a:p>
            <a:r>
              <a:rPr lang="en-US" sz="2400" dirty="0" smtClean="0"/>
              <a:t>17,000 full winterized NFI kits to be distributed by Erbil Hub</a:t>
            </a:r>
          </a:p>
          <a:p>
            <a:r>
              <a:rPr lang="en-US" sz="2400" dirty="0"/>
              <a:t>8</a:t>
            </a:r>
            <a:r>
              <a:rPr lang="en-US" sz="2400" dirty="0" smtClean="0"/>
              <a:t>,000 full winterized NFI kits to be distributed by Basra Hub</a:t>
            </a:r>
          </a:p>
          <a:p>
            <a:r>
              <a:rPr lang="en-US" sz="2400" dirty="0" smtClean="0"/>
              <a:t>7,750 winterized tents (deliveries in Oct-Nov)</a:t>
            </a:r>
          </a:p>
          <a:p>
            <a:r>
              <a:rPr lang="en-US" sz="2400" dirty="0" smtClean="0"/>
              <a:t>2,500 winterized tents (deliveries in Oct)</a:t>
            </a:r>
          </a:p>
          <a:p>
            <a:r>
              <a:rPr lang="en-US" sz="2400" dirty="0" smtClean="0"/>
              <a:t>500 Prefabricated shelter units to be installed in the </a:t>
            </a:r>
            <a:r>
              <a:rPr lang="en-US" sz="2400" dirty="0" err="1" smtClean="0"/>
              <a:t>Dawodiyah</a:t>
            </a:r>
            <a:r>
              <a:rPr lang="en-US" sz="2400" dirty="0" smtClean="0"/>
              <a:t> Camp in </a:t>
            </a:r>
            <a:r>
              <a:rPr lang="en-US" sz="2400" dirty="0" err="1" smtClean="0"/>
              <a:t>Duhok</a:t>
            </a:r>
            <a:r>
              <a:rPr lang="en-US" sz="2400" dirty="0" smtClean="0"/>
              <a:t> in coordination with UN-HABITAT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6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Supplementary Winterization </a:t>
            </a:r>
            <a:br>
              <a:rPr lang="en-US" b="1" dirty="0" smtClean="0"/>
            </a:br>
            <a:r>
              <a:rPr lang="en-US" b="1" dirty="0" smtClean="0"/>
              <a:t>NFI Kit Contents*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980384"/>
              </p:ext>
            </p:extLst>
          </p:nvPr>
        </p:nvGraphicFramePr>
        <p:xfrm>
          <a:off x="1371600" y="1676400"/>
          <a:ext cx="7239000" cy="373379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791200"/>
                <a:gridCol w="1447800"/>
              </a:tblGrid>
              <a:tr h="4937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Carpet 3X4m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45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Blanket winter type double layer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17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Heater Kerosene, Korean made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15737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Hygiene kit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(Detergent 5 Kg, / Toothpaste (3.5 Oz.)  2 Tubes / Toothbrush 5 pcs. / Sanitary pad (12 pcs) 3 sets / soap 75 gm 12 pcs. / Razor disposable twin blade (5 pcs) 1 set)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3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400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Plastic Sheet 4X5m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en-US" sz="3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066800" y="5552050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1800" dirty="0" smtClean="0"/>
              <a:t>*Contents of kit may change due to needs on the ground, procurement conditions, and coordination with partners. IOM kits all NFIs on site and can adapt the contents of a kit if necessary.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96843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924800" cy="990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Full Winterized NFI Kit Contents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7963423"/>
              </p:ext>
            </p:extLst>
          </p:nvPr>
        </p:nvGraphicFramePr>
        <p:xfrm>
          <a:off x="1143000" y="1143000"/>
          <a:ext cx="7848600" cy="5029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049205"/>
                <a:gridCol w="799395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Mattresses, local made, size; 200*80*10 with cover, 2.5 kg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Blanket, winter, high thermal, double-layer, made in China, woolen,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size 190cm x 230cm, 3 kg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Kerosene stove, 1 burner (10 wicks</a:t>
                      </a:r>
                      <a:r>
                        <a:rPr lang="en-US" sz="1600" b="1" dirty="0" smtClean="0">
                          <a:effectLst/>
                        </a:rPr>
                        <a:t>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>
                          <a:effectLst/>
                        </a:rPr>
                        <a:t>Kitchen Set: 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u="sng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</a:rPr>
                        <a:t>Bowl</a:t>
                      </a:r>
                      <a:r>
                        <a:rPr lang="en-US" sz="1600" b="1" baseline="0" dirty="0" smtClean="0">
                          <a:effectLst/>
                        </a:rPr>
                        <a:t> (3), </a:t>
                      </a:r>
                      <a:r>
                        <a:rPr lang="en-US" sz="1600" b="1" dirty="0" smtClean="0">
                          <a:effectLst/>
                        </a:rPr>
                        <a:t>Melamine Plates</a:t>
                      </a:r>
                      <a:r>
                        <a:rPr lang="en-US" sz="1600" b="1" baseline="0" dirty="0" smtClean="0">
                          <a:effectLst/>
                        </a:rPr>
                        <a:t> (3), Table Spoon (3), Table Knife (3), Table Fork (3), Cooking Spoon (2), Kitchen Knife (1), Plastic Cups (3)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u="sng" dirty="0">
                          <a:effectLst/>
                        </a:rPr>
                        <a:t>Hygiene kit:</a:t>
                      </a:r>
                      <a:endParaRPr lang="en-US" sz="1600" b="1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/>
                      </a:r>
                      <a:br>
                        <a:rPr lang="en-US" sz="1600" b="1" dirty="0">
                          <a:effectLst/>
                        </a:rPr>
                      </a:br>
                      <a:r>
                        <a:rPr lang="en-US" sz="1600" b="1" dirty="0" smtClean="0">
                          <a:effectLst/>
                        </a:rPr>
                        <a:t>Tooth </a:t>
                      </a:r>
                      <a:r>
                        <a:rPr lang="en-US" sz="1600" b="1" dirty="0">
                          <a:effectLst/>
                        </a:rPr>
                        <a:t>paste </a:t>
                      </a:r>
                      <a:r>
                        <a:rPr lang="en-US" sz="1600" b="1" dirty="0" smtClean="0">
                          <a:effectLst/>
                        </a:rPr>
                        <a:t>tube</a:t>
                      </a:r>
                      <a:r>
                        <a:rPr lang="en-US" sz="1600" b="1" baseline="0" dirty="0" smtClean="0">
                          <a:effectLst/>
                        </a:rPr>
                        <a:t> (2), d</a:t>
                      </a:r>
                      <a:r>
                        <a:rPr lang="en-US" sz="1600" b="1" dirty="0" smtClean="0">
                          <a:effectLst/>
                        </a:rPr>
                        <a:t>etergent </a:t>
                      </a:r>
                      <a:r>
                        <a:rPr lang="en-US" sz="1600" b="1" dirty="0">
                          <a:effectLst/>
                        </a:rPr>
                        <a:t>powder, </a:t>
                      </a:r>
                      <a:r>
                        <a:rPr lang="en-US" sz="1600" b="1" dirty="0" smtClean="0">
                          <a:effectLst/>
                        </a:rPr>
                        <a:t>(5kg),</a:t>
                      </a:r>
                      <a:r>
                        <a:rPr lang="en-US" sz="1600" b="1" baseline="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Tooth brush</a:t>
                      </a:r>
                      <a:r>
                        <a:rPr lang="en-US" sz="1600" b="1" baseline="0" dirty="0" smtClean="0">
                          <a:effectLst/>
                        </a:rPr>
                        <a:t> (5), </a:t>
                      </a:r>
                      <a:r>
                        <a:rPr lang="en-US" sz="1600" b="1" dirty="0" smtClean="0">
                          <a:effectLst/>
                        </a:rPr>
                        <a:t>Sanitary pad (30),</a:t>
                      </a:r>
                      <a:r>
                        <a:rPr lang="en-US" sz="1600" b="1" baseline="0" dirty="0" smtClean="0">
                          <a:effectLst/>
                        </a:rPr>
                        <a:t> </a:t>
                      </a:r>
                      <a:r>
                        <a:rPr lang="en-US" sz="1600" b="1" dirty="0" smtClean="0">
                          <a:effectLst/>
                        </a:rPr>
                        <a:t>Soap bar</a:t>
                      </a:r>
                      <a:r>
                        <a:rPr lang="en-US" sz="1600" b="1" baseline="0" dirty="0" smtClean="0">
                          <a:effectLst/>
                        </a:rPr>
                        <a:t> (12), </a:t>
                      </a:r>
                      <a:r>
                        <a:rPr lang="en-US" sz="1600" b="1" dirty="0" smtClean="0">
                          <a:effectLst/>
                        </a:rPr>
                        <a:t>Shaving razor</a:t>
                      </a:r>
                      <a:r>
                        <a:rPr lang="en-US" sz="1600" b="1" baseline="0" dirty="0" smtClean="0">
                          <a:effectLst/>
                        </a:rPr>
                        <a:t> (5)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Kerosene heater, tank capacity 6 </a:t>
                      </a:r>
                      <a:r>
                        <a:rPr lang="en-US" sz="1600" b="1" dirty="0" smtClean="0">
                          <a:effectLst/>
                        </a:rPr>
                        <a:t>Liters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Pillow </a:t>
                      </a:r>
                      <a:r>
                        <a:rPr lang="en-US" sz="1600" b="1" dirty="0" smtClean="0">
                          <a:effectLst/>
                        </a:rPr>
                        <a:t>Vacuumed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Towel, 100% </a:t>
                      </a:r>
                      <a:r>
                        <a:rPr lang="en-US" sz="1600" b="1" dirty="0" smtClean="0">
                          <a:effectLst/>
                        </a:rPr>
                        <a:t>cotton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Plastic </a:t>
                      </a:r>
                      <a:r>
                        <a:rPr lang="en-US" sz="1600" b="1" dirty="0" smtClean="0">
                          <a:effectLst/>
                        </a:rPr>
                        <a:t>Sheet,</a:t>
                      </a:r>
                      <a:r>
                        <a:rPr lang="en-US" sz="1600" b="1" baseline="0" dirty="0" smtClean="0">
                          <a:effectLst/>
                        </a:rPr>
                        <a:t> 4m x 5m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886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IOM </a:t>
            </a:r>
            <a:r>
              <a:rPr lang="en-US" b="1" dirty="0" err="1" smtClean="0"/>
              <a:t>Duhok</a:t>
            </a:r>
            <a:r>
              <a:rPr lang="en-US" b="1" dirty="0" smtClean="0"/>
              <a:t> Team and GEC Priorities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077200" cy="5181600"/>
          </a:xfrm>
        </p:spPr>
        <p:txBody>
          <a:bodyPr>
            <a:normAutofit/>
          </a:bodyPr>
          <a:lstStyle/>
          <a:p>
            <a:pPr lvl="1"/>
            <a:r>
              <a:rPr lang="en-US" sz="2400" b="1" dirty="0" smtClean="0"/>
              <a:t>Tents: </a:t>
            </a:r>
            <a:r>
              <a:rPr lang="en-US" sz="2400" dirty="0" smtClean="0"/>
              <a:t>Priorities for camps (to be coordinated with DMC). GECs will not endorse tents for IDPs residing in schools, and will act on case-by-case basis for out-of-camp tent distribution. </a:t>
            </a:r>
          </a:p>
          <a:p>
            <a:pPr lvl="1"/>
            <a:r>
              <a:rPr lang="en-US" sz="2400" b="1" dirty="0" smtClean="0"/>
              <a:t>Procedure: </a:t>
            </a:r>
            <a:r>
              <a:rPr lang="en-US" sz="2400" dirty="0" smtClean="0"/>
              <a:t>GECs will forward requests from Mayors for tent support to humanitarian agencies. In addition, all tent distributions must be endorsed by GECs.</a:t>
            </a:r>
          </a:p>
          <a:p>
            <a:pPr lvl="1"/>
            <a:r>
              <a:rPr lang="en-US" sz="2400" b="1" dirty="0"/>
              <a:t>U</a:t>
            </a:r>
            <a:r>
              <a:rPr lang="en-US" sz="2400" b="1" dirty="0" smtClean="0"/>
              <a:t>nfinished Buildings: </a:t>
            </a:r>
            <a:r>
              <a:rPr lang="en-US" sz="2400" dirty="0" smtClean="0"/>
              <a:t>Most likely interventions will be tents, protective walls/safety barriers and sealing-off and partitioning. </a:t>
            </a:r>
          </a:p>
          <a:p>
            <a:pPr lvl="1"/>
            <a:r>
              <a:rPr lang="en-US" sz="2400" b="1" dirty="0" smtClean="0"/>
              <a:t>Fuel Voucher: </a:t>
            </a:r>
            <a:r>
              <a:rPr lang="en-US" sz="2400" dirty="0" smtClean="0"/>
              <a:t>GEC has agreed for IOM to provide fuel voucher support for residents of </a:t>
            </a:r>
            <a:r>
              <a:rPr lang="en-US" sz="2400" dirty="0" err="1" smtClean="0"/>
              <a:t>Shekhan</a:t>
            </a:r>
            <a:r>
              <a:rPr lang="en-US" sz="2400" dirty="0" smtClean="0"/>
              <a:t> Camp.</a:t>
            </a:r>
          </a:p>
        </p:txBody>
      </p:sp>
    </p:spTree>
    <p:extLst>
      <p:ext uri="{BB962C8B-B14F-4D97-AF65-F5344CB8AC3E}">
        <p14:creationId xmlns:p14="http://schemas.microsoft.com/office/powerpoint/2010/main" val="2542134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false</Is_x0020_Cluster_x0020_Management_x003f_>
    <IM xmlns="96664bca-06c0-4657-b6f9-0a997f5ff9b9">false</IM>
    <Event_x0020_Day xmlns="96664bca-06c0-4657-b6f9-0a997f5ff9b9" xsi:nil="true"/>
    <TaxKeywordTaxHTField xmlns="96664bca-06c0-4657-b6f9-0a997f5ff9b9">
      <Terms xmlns="http://schemas.microsoft.com/office/infopath/2007/PartnerControls"/>
    </TaxKeywordTaxHTField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ff39aabcbcfa4b29888983c5e6d736f9 xmlns="96664bca-06c0-4657-b6f9-0a997f5ff9b9">
      <Terms xmlns="http://schemas.microsoft.com/office/infopath/2007/PartnerControls"/>
    </ff39aabcbcfa4b29888983c5e6d736f9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g2834a0a4b5b445382f80b4d1c20b873>
    <Document_x0020_Description xmlns="96664bca-06c0-4657-b6f9-0a997f5ff9b9">&lt;div class="ExternalClassAB01222EE09E4CCBB5858807A26D00EF"&gt;&lt;p&gt;IOM Iraq – Winterization&lt;/p&gt;&lt;/div&gt;</Document_x0020_Description>
    <Websio_x0020_Document_x0020_Preview xmlns="96664bca-06c0-4657-b6f9-0a997f5ff9b9">/MENA/Iraq/_layouts/WebsioPreviewField/preview.aspx?ID=8c71f93f-ca53-465c-bc12-f0b90dc191b1&amp;WebID=87c917af-3ac1-4eea-be65-82903caf9981&amp;SiteID=0e29c24b-3e6a-4c7c-8cc1-69b27805b55c</Websio_x0020_Document_x0020_Preview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IOM</Publishing_x0020_Agency1>
    <fbbb2add3bda4432ae4dea6625736703 xmlns="96664bca-06c0-4657-b6f9-0a997f5ff9b9">
      <Terms xmlns="http://schemas.microsoft.com/office/infopath/2007/PartnerControls"/>
    </fbbb2add3bda4432ae4dea6625736703>
    <TaxCatchAll xmlns="96664bca-06c0-4657-b6f9-0a997f5ff9b9">
      <Value>15</Value>
      <Value>312</Value>
      <Value>115</Value>
      <Value>258</Value>
      <Value>486</Value>
      <Value>485</Value>
      <Value>11</Value>
    </TaxCatchAll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/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2014-10-01T00:00:00+00:00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12C8363683965D4A9FA4C95B03EAB92C" ma:contentTypeVersion="77" ma:contentTypeDescription="" ma:contentTypeScope="" ma:versionID="34f1f6072362767f0d71cf8a3f2425b2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fecf8cd9e7e49007e81170c0e004d15e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485;#Iraq|30b88636-4227-464b-9017-cb6f3577138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486;#Iraq|30b88636-4227-464b-9017-cb6f3577138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11;#Response|6bd9b9ba-7d2f-42c0-b763-fbe6e7a871e1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D7C3B9-E47F-44B1-9D25-7B9D70BA8E31}"/>
</file>

<file path=customXml/itemProps2.xml><?xml version="1.0" encoding="utf-8"?>
<ds:datastoreItem xmlns:ds="http://schemas.openxmlformats.org/officeDocument/2006/customXml" ds:itemID="{BB941122-917F-43F7-B9DC-B75AC28E0CD5}"/>
</file>

<file path=customXml/itemProps3.xml><?xml version="1.0" encoding="utf-8"?>
<ds:datastoreItem xmlns:ds="http://schemas.openxmlformats.org/officeDocument/2006/customXml" ds:itemID="{523BC5B8-F5B7-43B3-8992-059F631643F1}"/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216</TotalTime>
  <Words>436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IOM Iraq – Winterization</vt:lpstr>
      <vt:lpstr>IOM Options for Winterization Shelter/NFI Interventions</vt:lpstr>
      <vt:lpstr>Stocks in Erbil Warehouse and Pipeline</vt:lpstr>
      <vt:lpstr>Supplementary Winterization  NFI Kit Contents*</vt:lpstr>
      <vt:lpstr>Full Winterized NFI Kit Contents</vt:lpstr>
      <vt:lpstr>IOM Duhok Team and GEC Priorities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IOM Iraq – Winterization</dc:title>
  <dc:creator>THOMAS Zachary</dc:creator>
  <cp:keywords/>
  <cp:lastModifiedBy>THOMAS Zachary</cp:lastModifiedBy>
  <cp:revision>14</cp:revision>
  <dcterms:created xsi:type="dcterms:W3CDTF">2014-10-01T06:25:02Z</dcterms:created>
  <dcterms:modified xsi:type="dcterms:W3CDTF">2014-10-01T10:01:29Z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0x010100AA7AFC8FE433CD4B94E991D812AE17EB0012C8363683965D4A9FA4C95B03EAB92C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258;#MENA|6c3e7270-66b5-4b3d-8268-bc97a34080a4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485;#Iraq|30b88636-4227-464b-9017-cb6f35771387</vt:lpwstr>
  </property>
  <property fmtid="{D5CDD505-2E9C-101B-9397-08002B2CF9AE}" pid="14" name="Country">
    <vt:lpwstr>486;#Iraq|30b88636-4227-464b-9017-cb6f35771387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/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312;#Conflict|cd1719c2-e0d5-486c-9a70-d3abb04d6e72</vt:lpwstr>
  </property>
</Properties>
</file>