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9"/>
  </p:notesMasterIdLst>
  <p:handoutMasterIdLst>
    <p:handoutMasterId r:id="rId10"/>
  </p:handoutMasterIdLst>
  <p:sldIdLst>
    <p:sldId id="258" r:id="rId5"/>
    <p:sldId id="259" r:id="rId6"/>
    <p:sldId id="261" r:id="rId7"/>
    <p:sldId id="260" r:id="rId8"/>
  </p:sldIdLst>
  <p:sldSz cx="9144000" cy="6858000" type="screen4x3"/>
  <p:notesSz cx="6867525" cy="9994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9FD5"/>
    <a:srgbClr val="04314C"/>
    <a:srgbClr val="7F14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59" autoAdjust="0"/>
    <p:restoredTop sz="88692" autoAdjust="0"/>
  </p:normalViewPr>
  <p:slideViewPr>
    <p:cSldViewPr>
      <p:cViewPr>
        <p:scale>
          <a:sx n="100" d="100"/>
          <a:sy n="100" d="100"/>
        </p:scale>
        <p:origin x="-264" y="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88" d="100"/>
        <a:sy n="188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3148"/>
        <p:guide pos="216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# of IDP families </a:t>
            </a:r>
            <a:r>
              <a:rPr lang="en-US" dirty="0" smtClean="0"/>
              <a:t>targeted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IDP families</c:v>
                </c:pt>
              </c:strCache>
            </c:strRef>
          </c:tx>
          <c:invertIfNegative val="0"/>
          <c:cat>
            <c:strRef>
              <c:f>Sheet1!$A$2:$A$8</c:f>
              <c:strCache>
                <c:ptCount val="7"/>
                <c:pt idx="0">
                  <c:v>Regular NFI Kit</c:v>
                </c:pt>
                <c:pt idx="1">
                  <c:v>NFI Winterisation Kit</c:v>
                </c:pt>
                <c:pt idx="2">
                  <c:v>NFI/Fuel Vouchers</c:v>
                </c:pt>
                <c:pt idx="3">
                  <c:v>Clothes/Shoes</c:v>
                </c:pt>
                <c:pt idx="4">
                  <c:v>Baby Kit</c:v>
                </c:pt>
                <c:pt idx="5">
                  <c:v>Kerosene</c:v>
                </c:pt>
                <c:pt idx="6">
                  <c:v>Shelter (non-camp)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13495.0</c:v>
                </c:pt>
                <c:pt idx="1">
                  <c:v>13865.0</c:v>
                </c:pt>
                <c:pt idx="2">
                  <c:v>4750.0</c:v>
                </c:pt>
                <c:pt idx="3">
                  <c:v>20475.0</c:v>
                </c:pt>
                <c:pt idx="4">
                  <c:v>3000.0</c:v>
                </c:pt>
                <c:pt idx="5">
                  <c:v>3045.0</c:v>
                </c:pt>
                <c:pt idx="6">
                  <c:v>2300.0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2084992840"/>
        <c:axId val="2084671464"/>
      </c:barChart>
      <c:catAx>
        <c:axId val="2084992840"/>
        <c:scaling>
          <c:orientation val="minMax"/>
        </c:scaling>
        <c:delete val="0"/>
        <c:axPos val="b"/>
        <c:majorTickMark val="none"/>
        <c:minorTickMark val="none"/>
        <c:tickLblPos val="nextTo"/>
        <c:crossAx val="2084671464"/>
        <c:crosses val="autoZero"/>
        <c:auto val="1"/>
        <c:lblAlgn val="ctr"/>
        <c:lblOffset val="100"/>
        <c:noMultiLvlLbl val="0"/>
      </c:catAx>
      <c:valAx>
        <c:axId val="2084671464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208499284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# of </a:t>
            </a:r>
            <a:r>
              <a:rPr lang="en-US" dirty="0" err="1" smtClean="0"/>
              <a:t>organisations</a:t>
            </a:r>
            <a:r>
              <a:rPr lang="en-US" dirty="0" smtClean="0"/>
              <a:t> per district and target population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Camp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Amedi</c:v>
                </c:pt>
                <c:pt idx="1">
                  <c:v>Dahuk</c:v>
                </c:pt>
                <c:pt idx="2">
                  <c:v>Sumel</c:v>
                </c:pt>
                <c:pt idx="3">
                  <c:v>Zakho</c:v>
                </c:pt>
                <c:pt idx="4">
                  <c:v>District not specified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1.0</c:v>
                </c:pt>
                <c:pt idx="4">
                  <c:v>0.0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Non-camp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Amedi</c:v>
                </c:pt>
                <c:pt idx="1">
                  <c:v>Dahuk</c:v>
                </c:pt>
                <c:pt idx="2">
                  <c:v>Sumel</c:v>
                </c:pt>
                <c:pt idx="3">
                  <c:v>Zakho</c:v>
                </c:pt>
                <c:pt idx="4">
                  <c:v>District not specified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3.0</c:v>
                </c:pt>
                <c:pt idx="1">
                  <c:v>1.0</c:v>
                </c:pt>
                <c:pt idx="2">
                  <c:v>3.0</c:v>
                </c:pt>
                <c:pt idx="3">
                  <c:v>1.0</c:v>
                </c:pt>
                <c:pt idx="4">
                  <c:v>2.0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Target population not specified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Amedi</c:v>
                </c:pt>
                <c:pt idx="1">
                  <c:v>Dahuk</c:v>
                </c:pt>
                <c:pt idx="2">
                  <c:v>Sumel</c:v>
                </c:pt>
                <c:pt idx="3">
                  <c:v>Zakho</c:v>
                </c:pt>
                <c:pt idx="4">
                  <c:v>District not specified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1.0</c:v>
                </c:pt>
                <c:pt idx="4">
                  <c:v>6.0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2089686648"/>
        <c:axId val="2085568840"/>
      </c:barChart>
      <c:catAx>
        <c:axId val="2089686648"/>
        <c:scaling>
          <c:orientation val="minMax"/>
        </c:scaling>
        <c:delete val="0"/>
        <c:axPos val="b"/>
        <c:majorTickMark val="none"/>
        <c:minorTickMark val="none"/>
        <c:tickLblPos val="nextTo"/>
        <c:crossAx val="2085568840"/>
        <c:crosses val="autoZero"/>
        <c:auto val="1"/>
        <c:lblAlgn val="ctr"/>
        <c:lblOffset val="100"/>
        <c:noMultiLvlLbl val="0"/>
      </c:catAx>
      <c:valAx>
        <c:axId val="2085568840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208968664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# of IDP families per district and shelter</a:t>
            </a:r>
            <a:r>
              <a:rPr lang="en-US" baseline="0" dirty="0" smtClean="0"/>
              <a:t> type</a:t>
            </a:r>
          </a:p>
          <a:p>
            <a:pPr>
              <a:defRPr/>
            </a:pPr>
            <a:r>
              <a:rPr lang="en-US" sz="1400" b="0" i="1" baseline="0" dirty="0" smtClean="0"/>
              <a:t>(based on DTM data from 14 September) </a:t>
            </a:r>
            <a:endParaRPr lang="en-US" sz="1400" b="0" i="1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Camp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Amedi</c:v>
                </c:pt>
                <c:pt idx="1">
                  <c:v>Dahuk</c:v>
                </c:pt>
                <c:pt idx="2">
                  <c:v>Sumel</c:v>
                </c:pt>
                <c:pt idx="3">
                  <c:v>Zakho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0.0</c:v>
                </c:pt>
                <c:pt idx="1">
                  <c:v>0.0</c:v>
                </c:pt>
                <c:pt idx="2">
                  <c:v>650.0</c:v>
                </c:pt>
                <c:pt idx="3">
                  <c:v>4526.0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Non-camp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Amedi</c:v>
                </c:pt>
                <c:pt idx="1">
                  <c:v>Dahuk</c:v>
                </c:pt>
                <c:pt idx="2">
                  <c:v>Sumel</c:v>
                </c:pt>
                <c:pt idx="3">
                  <c:v>Zakho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5374.0</c:v>
                </c:pt>
                <c:pt idx="1">
                  <c:v>19872.0</c:v>
                </c:pt>
                <c:pt idx="2">
                  <c:v>26361.0</c:v>
                </c:pt>
                <c:pt idx="3">
                  <c:v>17458.0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2084310392"/>
        <c:axId val="2083329496"/>
      </c:barChart>
      <c:catAx>
        <c:axId val="2084310392"/>
        <c:scaling>
          <c:orientation val="minMax"/>
        </c:scaling>
        <c:delete val="0"/>
        <c:axPos val="b"/>
        <c:majorTickMark val="none"/>
        <c:minorTickMark val="none"/>
        <c:tickLblPos val="nextTo"/>
        <c:crossAx val="2083329496"/>
        <c:crosses val="autoZero"/>
        <c:auto val="1"/>
        <c:lblAlgn val="ctr"/>
        <c:lblOffset val="100"/>
        <c:noMultiLvlLbl val="0"/>
      </c:catAx>
      <c:valAx>
        <c:axId val="208332949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208431039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0008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>
              <a:defRPr sz="1300"/>
            </a:lvl1pPr>
          </a:lstStyle>
          <a:p>
            <a:fld id="{12381A15-447F-4DD4-BE92-B6C845C6DFBC}" type="datetimeFigureOut">
              <a:rPr lang="en-GB" smtClean="0"/>
              <a:pPr/>
              <a:t>28/09/2014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0008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>
              <a:defRPr sz="1300"/>
            </a:lvl1pPr>
          </a:lstStyle>
          <a:p>
            <a:fld id="{6774B565-FA1E-4D79-963C-08C1D37076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6023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0008" y="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/>
          <a:lstStyle>
            <a:lvl1pPr algn="r">
              <a:defRPr sz="1300"/>
            </a:lvl1pPr>
          </a:lstStyle>
          <a:p>
            <a:fld id="{7642051B-1B52-401F-AE1C-323DF4C20EDD}" type="datetimeFigureOut">
              <a:rPr lang="en-GB" smtClean="0"/>
              <a:pPr/>
              <a:t>28/09/2014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5038" y="749300"/>
            <a:ext cx="4997450" cy="3748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0" tIns="48175" rIns="96350" bIns="4817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753" y="4747578"/>
            <a:ext cx="5494020" cy="4497705"/>
          </a:xfrm>
          <a:prstGeom prst="rect">
            <a:avLst/>
          </a:prstGeom>
        </p:spPr>
        <p:txBody>
          <a:bodyPr vert="horz" lIns="96350" tIns="48175" rIns="96350" bIns="4817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0008" y="9493420"/>
            <a:ext cx="2975928" cy="499745"/>
          </a:xfrm>
          <a:prstGeom prst="rect">
            <a:avLst/>
          </a:prstGeom>
        </p:spPr>
        <p:txBody>
          <a:bodyPr vert="horz" lIns="96350" tIns="48175" rIns="96350" bIns="48175" rtlCol="0" anchor="b"/>
          <a:lstStyle>
            <a:lvl1pPr algn="r">
              <a:defRPr sz="1300"/>
            </a:lvl1pPr>
          </a:lstStyle>
          <a:p>
            <a:fld id="{712D3970-3CF0-432F-B2B8-46278E180B3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38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D3970-3CF0-432F-B2B8-46278E180B3C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824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44824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70176"/>
            <a:ext cx="6400800" cy="12709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941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253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934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6064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8260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163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214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587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44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170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024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2441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1416"/>
                </a:solidFill>
              </a:defRPr>
            </a:lvl1pPr>
          </a:lstStyle>
          <a:p>
            <a:fld id="{1327C452-0D12-48F3-BB65-BBA3E6350F2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467544" y="6309320"/>
            <a:ext cx="1908720" cy="400110"/>
            <a:chOff x="3671392" y="6341258"/>
            <a:chExt cx="1908720" cy="400110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341258"/>
              <a:ext cx="1584176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800" b="1" i="0" u="none" strike="noStrike" cap="none" normalizeH="0" baseline="0" dirty="0" smtClean="0">
                  <a:ln>
                    <a:noFill/>
                  </a:ln>
                  <a:solidFill>
                    <a:srgbClr val="7F1416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 Cluster - Iraq</a:t>
              </a:r>
              <a:endParaRPr kumimoji="0" lang="en-GB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600" b="0" i="0" u="none" strike="noStrike" cap="none" normalizeH="0" baseline="0" dirty="0" err="1" smtClean="0">
                  <a:ln>
                    <a:noFill/>
                  </a:ln>
                  <a:solidFill>
                    <a:srgbClr val="7F1416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kumimoji="0" lang="en-GB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600" b="0" i="0" u="none" strike="noStrike" cap="none" normalizeH="0" baseline="0" dirty="0" smtClean="0">
                  <a:ln>
                    <a:noFill/>
                  </a:ln>
                  <a:solidFill>
                    <a:srgbClr val="595959"/>
                  </a:solidFill>
                  <a:effectLst/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 userDrawn="1"/>
        </p:nvSpPr>
        <p:spPr>
          <a:xfrm>
            <a:off x="0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1836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 userDrawn="1"/>
        </p:nvSpPr>
        <p:spPr>
          <a:xfrm>
            <a:off x="3672000" y="6741368"/>
            <a:ext cx="1836000" cy="116632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5508000" y="6741368"/>
            <a:ext cx="1836000" cy="116632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7326256" y="6741368"/>
            <a:ext cx="1836000" cy="116632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104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548680"/>
            <a:ext cx="8712968" cy="5472608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Shelter </a:t>
            </a:r>
            <a:r>
              <a:rPr lang="en-US" dirty="0"/>
              <a:t>and Non Food Items </a:t>
            </a:r>
            <a:r>
              <a:rPr lang="en-US" dirty="0" smtClean="0"/>
              <a:t>Cluster for </a:t>
            </a:r>
            <a:r>
              <a:rPr lang="en-US" dirty="0" smtClean="0"/>
              <a:t>KR-I.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smtClean="0"/>
              <a:t>Sunday 28</a:t>
            </a:r>
            <a:r>
              <a:rPr lang="en-US" dirty="0" smtClean="0"/>
              <a:t> </a:t>
            </a:r>
            <a:r>
              <a:rPr lang="en-US" dirty="0" smtClean="0"/>
              <a:t>SEPTEMBER 2014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AGENDA:</a:t>
            </a:r>
            <a:br>
              <a:rPr lang="en-US" dirty="0" smtClean="0"/>
            </a:b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 smtClean="0"/>
              <a:t>	1</a:t>
            </a:r>
            <a:r>
              <a:rPr lang="en-US" sz="1600" dirty="0"/>
              <a:t>. Welcome and introductions</a:t>
            </a:r>
            <a:br>
              <a:rPr lang="en-US" sz="1600" dirty="0"/>
            </a:br>
            <a:r>
              <a:rPr lang="en-US" sz="1600" dirty="0" smtClean="0"/>
              <a:t>	2</a:t>
            </a:r>
            <a:r>
              <a:rPr lang="en-US" sz="1600" dirty="0"/>
              <a:t>. </a:t>
            </a:r>
            <a:r>
              <a:rPr lang="en-US" sz="1600" dirty="0" err="1" smtClean="0"/>
              <a:t>Winterisation</a:t>
            </a:r>
            <a:r>
              <a:rPr lang="en-US" sz="1600" dirty="0" smtClean="0"/>
              <a:t> gap analysis</a:t>
            </a:r>
            <a:br>
              <a:rPr lang="en-US" sz="1600" dirty="0" smtClean="0"/>
            </a:br>
            <a:r>
              <a:rPr lang="en-US" sz="1600" dirty="0" smtClean="0"/>
              <a:t> </a:t>
            </a:r>
            <a:r>
              <a:rPr lang="en-US" sz="1600" dirty="0" smtClean="0"/>
              <a:t>	</a:t>
            </a:r>
            <a:r>
              <a:rPr lang="en-US" sz="1600" dirty="0" smtClean="0"/>
              <a:t>3. </a:t>
            </a:r>
            <a:r>
              <a:rPr lang="en-US" sz="1600" dirty="0"/>
              <a:t>AOB</a:t>
            </a:r>
            <a:r>
              <a:rPr lang="en-US" dirty="0"/>
              <a:t/>
            </a:r>
            <a:br>
              <a:rPr lang="en-US" dirty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574800" y="64643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55700" y="64897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4182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Winterisation</a:t>
            </a:r>
            <a:r>
              <a:rPr lang="en-US" dirty="0" smtClean="0"/>
              <a:t> – type of assistance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2</a:t>
            </a:fld>
            <a:endParaRPr lang="en-GB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025809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25721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Winterisation</a:t>
            </a:r>
            <a:r>
              <a:rPr lang="en-US" dirty="0"/>
              <a:t> </a:t>
            </a:r>
            <a:r>
              <a:rPr lang="en-US" dirty="0" smtClean="0"/>
              <a:t>- targeting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455311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043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Winterisation</a:t>
            </a:r>
            <a:r>
              <a:rPr lang="en-US" dirty="0" smtClean="0"/>
              <a:t> - needs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4</a:t>
            </a:fld>
            <a:endParaRPr lang="en-GB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289767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0620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helter Cluster Red Theme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s" ma:contentTypeID="0x010100AA7AFC8FE433CD4B94E991D812AE17EB0012C8363683965D4A9FA4C95B03EAB92C" ma:contentTypeVersion="77" ma:contentTypeDescription="" ma:contentTypeScope="" ma:versionID="34f1f6072362767f0d71cf8a3f2425b2">
  <xsd:schema xmlns:xsd="http://www.w3.org/2001/XMLSchema" xmlns:xs="http://www.w3.org/2001/XMLSchema" xmlns:p="http://schemas.microsoft.com/office/2006/metadata/properties" xmlns:ns1="http://schemas.microsoft.com/sharepoint/v3" xmlns:ns2="96664bca-06c0-4657-b6f9-0a997f5ff9b9" xmlns:ns3="c2760211-3e43-4ff7-a9ea-22e8b7d99117" xmlns:ns4="410da107-b4b9-4416-82f0-a17ea7b4313c" xmlns:ns5="44d82dea-fc32-4e1e-a3c6-c3136ef66f65" targetNamespace="http://schemas.microsoft.com/office/2006/metadata/properties" ma:root="true" ma:fieldsID="fecf8cd9e7e49007e81170c0e004d15e" ns1:_="" ns2:_="" ns3:_="" ns4:_="" ns5:_="">
    <xsd:import namespace="http://schemas.microsoft.com/sharepoint/v3"/>
    <xsd:import namespace="96664bca-06c0-4657-b6f9-0a997f5ff9b9"/>
    <xsd:import namespace="c2760211-3e43-4ff7-a9ea-22e8b7d99117"/>
    <xsd:import namespace="410da107-b4b9-4416-82f0-a17ea7b4313c"/>
    <xsd:import namespace="44d82dea-fc32-4e1e-a3c6-c3136ef66f65"/>
    <xsd:element name="properties">
      <xsd:complexType>
        <xsd:sequence>
          <xsd:element name="documentManagement">
            <xsd:complexType>
              <xsd:all>
                <xsd:element ref="ns2:Document_x0020_Description" minOccurs="0"/>
                <xsd:element ref="ns2:Report_x0020_Date" minOccurs="0"/>
                <xsd:element ref="ns2:Publishing_x0020_Agency1" minOccurs="0"/>
                <xsd:element ref="ns3:Is_x0020_Key_x0020_Document1" minOccurs="0"/>
                <xsd:element ref="ns2:Is_x0020_Reference_x0020_Doc" minOccurs="0"/>
                <xsd:element ref="ns2:Is_x0020_Cluster_x0020_Management_x003f_" minOccurs="0"/>
                <xsd:element ref="ns2:Inter_x0020_Cluster" minOccurs="0"/>
                <xsd:element ref="ns2:IM" minOccurs="0"/>
                <xsd:element ref="ns2:A_x002c_M_x0020_and_x0020_E" minOccurs="0"/>
                <xsd:element ref="ns2:Shelter_x0020_Planning" minOccurs="0"/>
                <xsd:element ref="ns2:Shelter_x0020_Technical" minOccurs="0"/>
                <xsd:element ref="ns2:Shelter_x0020_Programming" minOccurs="0"/>
                <xsd:element ref="ns2:NFI_x0020_Guidance" minOccurs="0"/>
                <xsd:element ref="ns2:Cross_x0020_Cutting" minOccurs="0"/>
                <xsd:element ref="ns2:Media_x0020_Comms" minOccurs="0"/>
                <xsd:element ref="ns2:Event_x0020_Day" minOccurs="0"/>
                <xsd:element ref="ns2:Event_x0020_Month" minOccurs="0"/>
                <xsd:element ref="ns2:Event_x0020_Year" minOccurs="0"/>
                <xsd:element ref="ns2:Websio_x0020_Document_x0020_Preview" minOccurs="0"/>
                <xsd:element ref="ns2:p4235251fcc1450fb6d384a4ad55daef" minOccurs="0"/>
                <xsd:element ref="ns2:g7e01d2410934a95afa409e0dbebe315" minOccurs="0"/>
                <xsd:element ref="ns2:fbbb2add3bda4432ae4dea6625736703" minOccurs="0"/>
                <xsd:element ref="ns3:CountryTaxHTField0" minOccurs="0"/>
                <xsd:element ref="ns2:mff2b4bb9c8044d88061963b2a68513a" minOccurs="0"/>
                <xsd:element ref="ns2:b1a5a839b88a4a15abdc90cae864525c" minOccurs="0"/>
                <xsd:element ref="ns2:TaxCatchAll" minOccurs="0"/>
                <xsd:element ref="ns3:Event_x0020_TypeTaxHTField0" minOccurs="0"/>
                <xsd:element ref="ns2:hd9d801fa33a4aa2b8220e3e5f4d4756" minOccurs="0"/>
                <xsd:element ref="ns3:Degree_x0020_Of_x0020_DisplacementTaxHTField0" minOccurs="0"/>
                <xsd:element ref="ns4:Current_x0020_Lead_x0020_AgencyTaxHTField0" minOccurs="0"/>
                <xsd:element ref="ns2:a83348d14d814196bcaad6bde9cb9d0c" minOccurs="0"/>
                <xsd:element ref="ns5:Damage_x0020_LocationTaxHTField0" minOccurs="0"/>
                <xsd:element ref="ns2:TaxKeywordTaxHTField" minOccurs="0"/>
                <xsd:element ref="ns3:Site_x0020_TypeTaxHTField0" minOccurs="0"/>
                <xsd:element ref="ns5:Status_x0020_Of_x0020_SiteTaxHTField0" minOccurs="0"/>
                <xsd:element ref="ns2:e7570bd437624e0480332ee2423de9d8" minOccurs="0"/>
                <xsd:element ref="ns2:p866212cea484a06bc999f7bb36c5e20" minOccurs="0"/>
                <xsd:element ref="ns2:p9d35d47f93d40ab99282662ef2417ca" minOccurs="0"/>
                <xsd:element ref="ns2:TaxCatchAllLabel" minOccurs="0"/>
                <xsd:element ref="ns3:RegionTaxHTField0" minOccurs="0"/>
                <xsd:element ref="ns2:ff39aabcbcfa4b29888983c5e6d736f9" minOccurs="0"/>
                <xsd:element ref="ns2:e6f2ccbddc7344129cbcce7800e6bf7e" minOccurs="0"/>
                <xsd:element ref="ns1:RoutingRuleDescription" minOccurs="0"/>
                <xsd:element ref="ns2:g2834a0a4b5b445382f80b4d1c20b873" minOccurs="0"/>
                <xsd:element ref="ns2:ied6aaf0461f439496f935d3461379e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73" nillable="true" ma:displayName="Description" ma:hidden="true" ma:internalName="RoutingRuleDescription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64bca-06c0-4657-b6f9-0a997f5ff9b9" elementFormDefault="qualified">
    <xsd:import namespace="http://schemas.microsoft.com/office/2006/documentManagement/types"/>
    <xsd:import namespace="http://schemas.microsoft.com/office/infopath/2007/PartnerControls"/>
    <xsd:element name="Document_x0020_Description" ma:index="2" nillable="true" ma:displayName="Document Description" ma:internalName="Document_x0020_Description">
      <xsd:simpleType>
        <xsd:restriction base="dms:Note">
          <xsd:maxLength value="255"/>
        </xsd:restriction>
      </xsd:simpleType>
    </xsd:element>
    <xsd:element name="Report_x0020_Date" ma:index="3" nillable="true" ma:displayName="Report Date" ma:format="DateOnly" ma:internalName="Report_x0020_Date">
      <xsd:simpleType>
        <xsd:restriction base="dms:DateTime"/>
      </xsd:simpleType>
    </xsd:element>
    <xsd:element name="Publishing_x0020_Agency1" ma:index="4" nillable="true" ma:displayName="Publishing Agency" ma:internalName="Publishing_x0020_Agency1" ma:readOnly="false">
      <xsd:simpleType>
        <xsd:restriction base="dms:Text">
          <xsd:maxLength value="255"/>
        </xsd:restriction>
      </xsd:simpleType>
    </xsd:element>
    <xsd:element name="Is_x0020_Reference_x0020_Doc" ma:index="6" nillable="true" ma:displayName="Is Reference Doc?" ma:default="0" ma:internalName="Is_x0020_Reference_x0020_Doc">
      <xsd:simpleType>
        <xsd:restriction base="dms:Boolean"/>
      </xsd:simpleType>
    </xsd:element>
    <xsd:element name="Is_x0020_Cluster_x0020_Management_x003f_" ma:index="8" nillable="true" ma:displayName="Is Coordination?" ma:default="0" ma:internalName="Is_x0020_Cluster_x0020_Management_x003F_">
      <xsd:simpleType>
        <xsd:restriction base="dms:Boolean"/>
      </xsd:simpleType>
    </xsd:element>
    <xsd:element name="Inter_x0020_Cluster" ma:index="9" nillable="true" ma:displayName="Is Inter Cluster?" ma:default="0" ma:internalName="Inter_x0020_Cluster">
      <xsd:simpleType>
        <xsd:restriction base="dms:Boolean"/>
      </xsd:simpleType>
    </xsd:element>
    <xsd:element name="IM" ma:index="10" nillable="true" ma:displayName="Is IM?" ma:default="0" ma:internalName="IM">
      <xsd:simpleType>
        <xsd:restriction base="dms:Boolean"/>
      </xsd:simpleType>
    </xsd:element>
    <xsd:element name="A_x002c_M_x0020_and_x0020_E" ma:index="11" nillable="true" ma:displayName="Is A,M and E?" ma:default="0" ma:internalName="A_x002C_M_x0020_and_x0020_E">
      <xsd:simpleType>
        <xsd:restriction base="dms:Boolean"/>
      </xsd:simpleType>
    </xsd:element>
    <xsd:element name="Shelter_x0020_Planning" ma:index="12" nillable="true" ma:displayName="Is Shelter Planning?" ma:default="0" ma:internalName="Shelter_x0020_Planning">
      <xsd:simpleType>
        <xsd:restriction base="dms:Boolean"/>
      </xsd:simpleType>
    </xsd:element>
    <xsd:element name="Shelter_x0020_Technical" ma:index="13" nillable="true" ma:displayName="Is Shelter Specifications?" ma:default="0" ma:internalName="Shelter_x0020_Technical">
      <xsd:simpleType>
        <xsd:restriction base="dms:Boolean"/>
      </xsd:simpleType>
    </xsd:element>
    <xsd:element name="Shelter_x0020_Programming" ma:index="14" nillable="true" ma:displayName="Is Shelter Programming" ma:default="0" ma:internalName="Shelter_x0020_Programming">
      <xsd:simpleType>
        <xsd:restriction base="dms:Boolean"/>
      </xsd:simpleType>
    </xsd:element>
    <xsd:element name="NFI_x0020_Guidance" ma:index="15" nillable="true" ma:displayName="Is NFI Guidance?" ma:default="0" ma:internalName="NFI_x0020_Guidance">
      <xsd:simpleType>
        <xsd:restriction base="dms:Boolean"/>
      </xsd:simpleType>
    </xsd:element>
    <xsd:element name="Cross_x0020_Cutting" ma:index="16" nillable="true" ma:displayName="Is Cross Cutting?" ma:default="0" ma:internalName="Cross_x0020_Cutting">
      <xsd:simpleType>
        <xsd:restriction base="dms:Boolean"/>
      </xsd:simpleType>
    </xsd:element>
    <xsd:element name="Media_x0020_Comms" ma:index="17" nillable="true" ma:displayName="Is Communications?" ma:default="0" ma:internalName="Media_x0020_Comms">
      <xsd:simpleType>
        <xsd:restriction base="dms:Boolean"/>
      </xsd:simpleType>
    </xsd:element>
    <xsd:element name="Event_x0020_Day" ma:index="39" nillable="true" ma:displayName="Event Day" ma:decimals="0" ma:internalName="Event_x0020_Day" ma:readOnly="false" ma:percentage="FALSE">
      <xsd:simpleType>
        <xsd:restriction base="dms:Number"/>
      </xsd:simpleType>
    </xsd:element>
    <xsd:element name="Event_x0020_Month" ma:index="40" nillable="true" ma:displayName="Event Month" ma:internalName="Event_x0020_Month">
      <xsd:simpleType>
        <xsd:restriction base="dms:Text">
          <xsd:maxLength value="255"/>
        </xsd:restriction>
      </xsd:simpleType>
    </xsd:element>
    <xsd:element name="Event_x0020_Year" ma:index="41" nillable="true" ma:displayName="Event Year" ma:internalName="Event_x0020_Year">
      <xsd:simpleType>
        <xsd:restriction base="dms:Number"/>
      </xsd:simpleType>
    </xsd:element>
    <xsd:element name="Websio_x0020_Document_x0020_Preview" ma:index="43" nillable="true" ma:displayName="Websio Document Preview" ma:hidden="true" ma:internalName="Websio_x0020_Document_x0020_Preview">
      <xsd:simpleType>
        <xsd:restriction base="dms:Text"/>
      </xsd:simpleType>
    </xsd:element>
    <xsd:element name="p4235251fcc1450fb6d384a4ad55daef" ma:index="44" nillable="true" ma:taxonomy="true" ma:internalName="p4235251fcc1450fb6d384a4ad55daef" ma:taxonomyFieldName="AM_x0026_E" ma:displayName="AM&amp;E" ma:default="" ma:fieldId="{94235251-fcc1-450f-b6d3-84a4ad55daef}" ma:taxonomyMulti="true" ma:sspId="31bb8de2-2522-46a2-961a-21ec87b7ce6b" ma:termSetId="fc0942ea-7101-4cef-983d-3f0c29343c77" ma:anchorId="64078d6a-a8a4-4604-937a-604e2be1b1f3" ma:open="false" ma:isKeyword="false">
      <xsd:complexType>
        <xsd:sequence>
          <xsd:element ref="pc:Terms" minOccurs="0" maxOccurs="1"/>
        </xsd:sequence>
      </xsd:complexType>
    </xsd:element>
    <xsd:element name="g7e01d2410934a95afa409e0dbebe315" ma:index="45" nillable="true" ma:taxonomy="true" ma:internalName="g7e01d2410934a95afa409e0dbebe315" ma:taxonomyFieldName="Shelter_x0020_Programming1" ma:displayName="Shelter Programming" ma:default="" ma:fieldId="{07e01d24-1093-4a95-afa4-09e0dbebe315}" ma:taxonomyMulti="true" ma:sspId="31bb8de2-2522-46a2-961a-21ec87b7ce6b" ma:termSetId="fc0942ea-7101-4cef-983d-3f0c29343c77" ma:anchorId="6ffc187a-f185-482a-93e7-cea189b516b1" ma:open="false" ma:isKeyword="false">
      <xsd:complexType>
        <xsd:sequence>
          <xsd:element ref="pc:Terms" minOccurs="0" maxOccurs="1"/>
        </xsd:sequence>
      </xsd:complexType>
    </xsd:element>
    <xsd:element name="fbbb2add3bda4432ae4dea6625736703" ma:index="47" nillable="true" ma:taxonomy="true" ma:internalName="fbbb2add3bda4432ae4dea6625736703" ma:taxonomyFieldName="Shelter_x0020_Technical1" ma:displayName="Shelter Specifications" ma:default="" ma:fieldId="{fbbb2add-3bda-4432-ae4d-ea6625736703}" ma:taxonomyMulti="true" ma:sspId="31bb8de2-2522-46a2-961a-21ec87b7ce6b" ma:termSetId="fc0942ea-7101-4cef-983d-3f0c29343c77" ma:anchorId="f6aa237b-9a9e-4828-bc8f-7a5502b6ad3b" ma:open="false" ma:isKeyword="false">
      <xsd:complexType>
        <xsd:sequence>
          <xsd:element ref="pc:Terms" minOccurs="0" maxOccurs="1"/>
        </xsd:sequence>
      </xsd:complexType>
    </xsd:element>
    <xsd:element name="mff2b4bb9c8044d88061963b2a68513a" ma:index="49" nillable="true" ma:taxonomy="true" ma:internalName="mff2b4bb9c8044d88061963b2a68513a" ma:taxonomyFieldName="Cross_x0020_Cutting1" ma:displayName="Cross Cutting" ma:default="" ma:fieldId="{6ff2b4bb-9c80-44d8-8061-963b2a68513a}" ma:taxonomyMulti="true" ma:sspId="31bb8de2-2522-46a2-961a-21ec87b7ce6b" ma:termSetId="fc0942ea-7101-4cef-983d-3f0c29343c77" ma:anchorId="c9c5ac22-9574-4787-b9be-c380f5d93423" ma:open="false" ma:isKeyword="false">
      <xsd:complexType>
        <xsd:sequence>
          <xsd:element ref="pc:Terms" minOccurs="0" maxOccurs="1"/>
        </xsd:sequence>
      </xsd:complexType>
    </xsd:element>
    <xsd:element name="b1a5a839b88a4a15abdc90cae864525c" ma:index="50" ma:taxonomy="true" ma:internalName="b1a5a839b88a4a15abdc90cae864525c" ma:taxonomyFieldName="Document_x0020_Language" ma:displayName="Document Language" ma:default="115;#English|53eb1c9d-8416-419a-9260-1df8e70b86c2" ma:fieldId="{b1a5a839-b88a-4a15-abdc-90cae864525c}" ma:sspId="31bb8de2-2522-46a2-961a-21ec87b7ce6b" ma:termSetId="fc0942ea-7101-4cef-983d-3f0c29343c77" ma:anchorId="3f8ae703-20f8-43f3-a840-a904dae7223a" ma:open="false" ma:isKeyword="false">
      <xsd:complexType>
        <xsd:sequence>
          <xsd:element ref="pc:Terms" minOccurs="0" maxOccurs="1"/>
        </xsd:sequence>
      </xsd:complexType>
    </xsd:element>
    <xsd:element name="TaxCatchAll" ma:index="51" nillable="true" ma:displayName="Taxonomy Catch All Column" ma:description="" ma:hidden="true" ma:list="{3a036ed0-d222-47b6-8583-8ea0c1662976}" ma:internalName="TaxCatchAll" ma:showField="CatchAllData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d9d801fa33a4aa2b8220e3e5f4d4756" ma:index="53" nillable="true" ma:taxonomy="true" ma:internalName="hd9d801fa33a4aa2b8220e3e5f4d4756" ma:taxonomyFieldName="InterCluster" ma:displayName="InterCluster" ma:default="" ma:fieldId="{1d9d801f-a33a-4aa2-b822-0e3e5f4d4756}" ma:taxonomyMulti="true" ma:sspId="31bb8de2-2522-46a2-961a-21ec87b7ce6b" ma:termSetId="fc0942ea-7101-4cef-983d-3f0c29343c77" ma:anchorId="470ba90d-466f-484c-b12a-234bc55ee74d" ma:open="false" ma:isKeyword="false">
      <xsd:complexType>
        <xsd:sequence>
          <xsd:element ref="pc:Terms" minOccurs="0" maxOccurs="1"/>
        </xsd:sequence>
      </xsd:complexType>
    </xsd:element>
    <xsd:element name="a83348d14d814196bcaad6bde9cb9d0c" ma:index="57" nillable="true" ma:taxonomy="true" ma:internalName="a83348d14d814196bcaad6bde9cb9d0c" ma:taxonomyFieldName="Management_x002F_Coordination" ma:displayName="Coordination" ma:readOnly="false" ma:default="" ma:fieldId="{a83348d1-4d81-4196-bcaa-d6bde9cb9d0c}" ma:taxonomyMulti="true" ma:sspId="31bb8de2-2522-46a2-961a-21ec87b7ce6b" ma:termSetId="fc0942ea-7101-4cef-983d-3f0c29343c77" ma:anchorId="e05f679b-4c94-4f3d-ae2a-25f1b2852231" ma:open="false" ma:isKeyword="false">
      <xsd:complexType>
        <xsd:sequence>
          <xsd:element ref="pc:Terms" minOccurs="0" maxOccurs="1"/>
        </xsd:sequence>
      </xsd:complexType>
    </xsd:element>
    <xsd:element name="TaxKeywordTaxHTField" ma:index="59" nillable="true" ma:taxonomy="true" ma:internalName="TaxKeywordTaxHTField" ma:taxonomyFieldName="TaxKeyword" ma:displayName="Other Keywords" ma:readOnly="false" ma:fieldId="{23f27201-bee3-471e-b2e7-b64fd8b7ca38}" ma:taxonomyMulti="true" ma:sspId="31bb8de2-2522-46a2-961a-21ec87b7ce6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e7570bd437624e0480332ee2423de9d8" ma:index="62" nillable="true" ma:taxonomy="true" ma:internalName="e7570bd437624e0480332ee2423de9d8" ma:taxonomyFieldName="Information_x0020_Management" ma:displayName="Information Management" ma:default="" ma:fieldId="{e7570bd4-3762-4e04-8033-2ee2423de9d8}" ma:taxonomyMulti="true" ma:sspId="31bb8de2-2522-46a2-961a-21ec87b7ce6b" ma:termSetId="fc0942ea-7101-4cef-983d-3f0c29343c77" ma:anchorId="9a84bd8f-7ea1-4b49-af83-e1dff044a912" ma:open="false" ma:isKeyword="false">
      <xsd:complexType>
        <xsd:sequence>
          <xsd:element ref="pc:Terms" minOccurs="0" maxOccurs="1"/>
        </xsd:sequence>
      </xsd:complexType>
    </xsd:element>
    <xsd:element name="p866212cea484a06bc999f7bb36c5e20" ma:index="63" nillable="true" ma:taxonomy="true" ma:internalName="p866212cea484a06bc999f7bb36c5e20" ma:taxonomyFieldName="Miscellaneoud_x0020_Terms" ma:displayName="Miscellaneous Terms" ma:default="" ma:fieldId="{9866212c-ea48-4a06-bc99-9f7bb36c5e20}" ma:taxonomyMulti="true" ma:sspId="31bb8de2-2522-46a2-961a-21ec87b7ce6b" ma:termSetId="fc0942ea-7101-4cef-983d-3f0c29343c77" ma:anchorId="54a1997e-7057-4841-9f7a-089c4d2738e1" ma:open="false" ma:isKeyword="false">
      <xsd:complexType>
        <xsd:sequence>
          <xsd:element ref="pc:Terms" minOccurs="0" maxOccurs="1"/>
        </xsd:sequence>
      </xsd:complexType>
    </xsd:element>
    <xsd:element name="p9d35d47f93d40ab99282662ef2417ca" ma:index="65" nillable="true" ma:taxonomy="true" ma:internalName="p9d35d47f93d40ab99282662ef2417ca" ma:taxonomyFieldName="NFI_x0020_Guidance1" ma:displayName="NFI Guidance" ma:default="" ma:fieldId="{99d35d47-f93d-40ab-9928-2662ef2417ca}" ma:taxonomyMulti="true" ma:sspId="31bb8de2-2522-46a2-961a-21ec87b7ce6b" ma:termSetId="fc0942ea-7101-4cef-983d-3f0c29343c77" ma:anchorId="e2765451-e2db-4bc1-bb0f-bd12364b4471" ma:open="false" ma:isKeyword="false">
      <xsd:complexType>
        <xsd:sequence>
          <xsd:element ref="pc:Terms" minOccurs="0" maxOccurs="1"/>
        </xsd:sequence>
      </xsd:complexType>
    </xsd:element>
    <xsd:element name="TaxCatchAllLabel" ma:index="67" nillable="true" ma:displayName="Taxonomy Catch All Column1" ma:description="" ma:hidden="true" ma:list="{3a036ed0-d222-47b6-8583-8ea0c1662976}" ma:internalName="TaxCatchAllLabel" ma:readOnly="true" ma:showField="CatchAllDataLabel" ma:web="96664bca-06c0-4657-b6f9-0a997f5ff9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f39aabcbcfa4b29888983c5e6d736f9" ma:index="69" nillable="true" ma:taxonomy="true" ma:internalName="ff39aabcbcfa4b29888983c5e6d736f9" ma:taxonomyFieldName="Communications" ma:displayName="Communications" ma:default="" ma:fieldId="{ff39aabc-bcfa-4b29-8889-83c5e6d736f9}" ma:taxonomyMulti="true" ma:sspId="31bb8de2-2522-46a2-961a-21ec87b7ce6b" ma:termSetId="2f8f2b4b-d4e1-4fa6-a1ae-b4e143ba8fb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6f2ccbddc7344129cbcce7800e6bf7e" ma:index="72" nillable="true" ma:taxonomy="true" ma:internalName="e6f2ccbddc7344129cbcce7800e6bf7e" ma:taxonomyFieldName="Document_x0020_Category" ma:displayName="Document Category" ma:default="" ma:fieldId="{e6f2ccbd-dc73-4412-9cbc-ce7800e6bf7e}" ma:taxonomyMulti="true" ma:sspId="31bb8de2-2522-46a2-961a-21ec87b7ce6b" ma:termSetId="fc0942ea-7101-4cef-983d-3f0c29343c77" ma:anchorId="2f0acb8a-9894-40ab-bdeb-14b10062243e" ma:open="false" ma:isKeyword="false">
      <xsd:complexType>
        <xsd:sequence>
          <xsd:element ref="pc:Terms" minOccurs="0" maxOccurs="1"/>
        </xsd:sequence>
      </xsd:complexType>
    </xsd:element>
    <xsd:element name="g2834a0a4b5b445382f80b4d1c20b873" ma:index="74" nillable="true" ma:taxonomy="true" ma:internalName="g2834a0a4b5b445382f80b4d1c20b873" ma:taxonomyFieldName="Responses_x0020_sites" ma:displayName="Response site" ma:default="485;#Iraq|30b88636-4227-464b-9017-cb6f35771387" ma:fieldId="{02834a0a-4b5b-4453-82f8-0b4d1c20b873}" ma:sspId="31bb8de2-2522-46a2-961a-21ec87b7ce6b" ma:termSetId="c88c7c60-b560-48ad-baaa-30f828e9201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ed6aaf0461f439496f935d3461379e0" ma:index="75" nillable="true" ma:taxonomy="true" ma:internalName="ied6aaf0461f439496f935d3461379e0" ma:taxonomyFieldName="Shelter_x0020_Planning1" ma:displayName="Shelter Planning" ma:default="" ma:fieldId="{2ed6aaf0-461f-4394-96f9-35d3461379e0}" ma:taxonomyMulti="true" ma:sspId="31bb8de2-2522-46a2-961a-21ec87b7ce6b" ma:termSetId="fc0942ea-7101-4cef-983d-3f0c29343c77" ma:anchorId="a9c87c9d-9d88-4522-b16d-9a64592835e3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760211-3e43-4ff7-a9ea-22e8b7d99117" elementFormDefault="qualified">
    <xsd:import namespace="http://schemas.microsoft.com/office/2006/documentManagement/types"/>
    <xsd:import namespace="http://schemas.microsoft.com/office/infopath/2007/PartnerControls"/>
    <xsd:element name="Is_x0020_Key_x0020_Document1" ma:index="5" nillable="true" ma:displayName="Is Key Document?" ma:default="0" ma:internalName="Is_x0020_Key_x0020_Document1">
      <xsd:simpleType>
        <xsd:restriction base="dms:Boolean"/>
      </xsd:simpleType>
    </xsd:element>
    <xsd:element name="CountryTaxHTField0" ma:index="48" nillable="true" ma:taxonomy="true" ma:internalName="CountryTaxHTField0" ma:taxonomyFieldName="Country" ma:displayName="Country" ma:default="486;#Iraq|30b88636-4227-464b-9017-cb6f35771387" ma:fieldId="{942e2469-e9bf-41fa-8fad-a32765061e66}" ma:sspId="31bb8de2-2522-46a2-961a-21ec87b7ce6b" ma:termSetId="ad519c2a-14d0-4119-8cdc-b9a52bc5b30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vent_x0020_TypeTaxHTField0" ma:index="52" nillable="true" ma:taxonomy="true" ma:internalName="Event_x0020_TypeTaxHTField0" ma:taxonomyFieldName="Event_x0020_Type" ma:displayName="Event Type" ma:default="312;#Conflict|cd1719c2-e0d5-486c-9a70-d3abb04d6e72" ma:fieldId="{d2819105-16ee-476a-a49b-7913380fbc9d}" ma:taxonomyMulti="true" ma:sspId="31bb8de2-2522-46a2-961a-21ec87b7ce6b" ma:termSetId="0eaafbb5-4d8c-4c82-bb5b-501da8d1474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egree_x0020_Of_x0020_DisplacementTaxHTField0" ma:index="54" nillable="true" ma:taxonomy="true" ma:internalName="Degree_x0020_Of_x0020_DisplacementTaxHTField0" ma:taxonomyFieldName="Degree_x0020_Of_x0020_Displacement" ma:displayName="Degree Of Displacement" ma:default="" ma:fieldId="{8d36c8ee-9bdf-45f8-b12b-68c9c2a5dddc}" ma:sspId="31bb8de2-2522-46a2-961a-21ec87b7ce6b" ma:termSetId="0ecb1a3f-12f4-47b9-a783-88f4976f6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ite_x0020_TypeTaxHTField0" ma:index="60" nillable="true" ma:taxonomy="true" ma:internalName="Site_x0020_TypeTaxHTField0" ma:taxonomyFieldName="Site_x0020_Type" ma:displayName="Site Type" ma:default="11;#Response|6bd9b9ba-7d2f-42c0-b763-fbe6e7a871e1" ma:fieldId="{ccd48824-457c-44cf-ba2d-889d91075ddc}" ma:sspId="31bb8de2-2522-46a2-961a-21ec87b7ce6b" ma:termSetId="e2abc14b-db18-48c1-8087-07344f87300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gionTaxHTField0" ma:index="68" nillable="true" ma:taxonomy="true" ma:internalName="RegionTaxHTField0" ma:taxonomyFieldName="Region" ma:displayName="Region" ma:default="258;#MENA|6c3e7270-66b5-4b3d-8268-bc97a34080a4" ma:fieldId="{af22edad-9239-4d75-8f67-d09707ae69d6}" ma:sspId="31bb8de2-2522-46a2-961a-21ec87b7ce6b" ma:termSetId="71828aff-fb7f-4f7b-be9f-2eb2e6e3d75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0da107-b4b9-4416-82f0-a17ea7b4313c" elementFormDefault="qualified">
    <xsd:import namespace="http://schemas.microsoft.com/office/2006/documentManagement/types"/>
    <xsd:import namespace="http://schemas.microsoft.com/office/infopath/2007/PartnerControls"/>
    <xsd:element name="Current_x0020_Lead_x0020_AgencyTaxHTField0" ma:index="56" nillable="true" ma:taxonomy="true" ma:internalName="Current_x0020_Lead_x0020_AgencyTaxHTField0" ma:taxonomyFieldName="Current_x0020_Lead_x0020_Agency" ma:displayName="Emergency Lead Agency" ma:default="" ma:fieldId="{2eba69d1-0ed3-4998-b497-06086d343192}" ma:sspId="31bb8de2-2522-46a2-961a-21ec87b7ce6b" ma:termSetId="4713f10a-82b4-4a3e-b646-90b814a0dee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d82dea-fc32-4e1e-a3c6-c3136ef66f65" elementFormDefault="qualified">
    <xsd:import namespace="http://schemas.microsoft.com/office/2006/documentManagement/types"/>
    <xsd:import namespace="http://schemas.microsoft.com/office/infopath/2007/PartnerControls"/>
    <xsd:element name="Damage_x0020_LocationTaxHTField0" ma:index="58" nillable="true" ma:taxonomy="true" ma:internalName="Damage_x0020_LocationTaxHTField0" ma:taxonomyFieldName="Damage_x0020_Location" ma:displayName="Damage Location" ma:default="" ma:fieldId="{c46b9bb5-ec8d-4991-ac82-8192f2f89d75}" ma:taxonomyMulti="true" ma:sspId="31bb8de2-2522-46a2-961a-21ec87b7ce6b" ma:termSetId="a720a396-a0fa-4309-92b6-8330774ebe4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tatus_x0020_Of_x0020_SiteTaxHTField0" ma:index="61" nillable="true" ma:taxonomy="true" ma:internalName="Status_x0020_Of_x0020_SiteTaxHTField0" ma:taxonomyFieldName="Status_x0020_Of_x0020_Site" ma:displayName="Site Status" ma:default="15;#Active|319c008f-4e4c-46bc-95eb-65641b9bd58c" ma:fieldId="{3818a4dd-3292-4cd0-97d2-80aec5764792}" ma:sspId="31bb8de2-2522-46a2-961a-21ec87b7ce6b" ma:termSetId="6b025238-0067-4eb3-9e39-f0f2cf91778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6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Websio_x0020_Document_x0020_Preview xmlns="96664bca-06c0-4657-b6f9-0a997f5ff9b9">/MENA/Iraq/_layouts/WebsioPreviewField/preview.aspx?ID=f82c78c3-8c21-4534-84b5-3e47cb8a24ad&amp;WebID=87c917af-3ac1-4eea-be65-82903caf9981&amp;SiteID=0e29c24b-3e6a-4c7c-8cc1-69b27805b55c</Websio_x0020_Document_x0020_Preview>
    <TaxKeywordTaxHTField xmlns="96664bca-06c0-4657-b6f9-0a997f5ff9b9">
      <Terms xmlns="http://schemas.microsoft.com/office/infopath/2007/PartnerControls"/>
    </TaxKeywordTaxHTField>
    <ff39aabcbcfa4b29888983c5e6d736f9 xmlns="96664bca-06c0-4657-b6f9-0a997f5ff9b9">
      <Terms xmlns="http://schemas.microsoft.com/office/infopath/2007/PartnerControls"/>
    </ff39aabcbcfa4b29888983c5e6d736f9>
    <TaxCatchAll xmlns="96664bca-06c0-4657-b6f9-0a997f5ff9b9">
      <Value>128</Value>
      <Value>15</Value>
      <Value>312</Value>
      <Value>11</Value>
      <Value>258</Value>
      <Value>486</Value>
      <Value>485</Value>
      <Value>115</Value>
    </TaxCatchAll>
    <mff2b4bb9c8044d88061963b2a68513a xmlns="96664bca-06c0-4657-b6f9-0a997f5ff9b9">
      <Terms xmlns="http://schemas.microsoft.com/office/infopath/2007/PartnerControls"/>
    </mff2b4bb9c8044d88061963b2a68513a>
    <Inter_x0020_Cluster xmlns="96664bca-06c0-4657-b6f9-0a997f5ff9b9">false</Inter_x0020_Cluster>
    <e7570bd437624e0480332ee2423de9d8 xmlns="96664bca-06c0-4657-b6f9-0a997f5ff9b9">
      <Terms xmlns="http://schemas.microsoft.com/office/infopath/2007/PartnerControls"/>
    </e7570bd437624e0480332ee2423de9d8>
    <Cross_x0020_Cutting xmlns="96664bca-06c0-4657-b6f9-0a997f5ff9b9">false</Cross_x0020_Cutting>
    <Is_x0020_Key_x0020_Document1 xmlns="c2760211-3e43-4ff7-a9ea-22e8b7d99117">false</Is_x0020_Key_x0020_Document1>
    <p4235251fcc1450fb6d384a4ad55daef xmlns="96664bca-06c0-4657-b6f9-0a997f5ff9b9">
      <Terms xmlns="http://schemas.microsoft.com/office/infopath/2007/PartnerControls"/>
    </p4235251fcc1450fb6d384a4ad55daef>
    <Site_x0020_Type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Response</TermName>
          <TermId xmlns="http://schemas.microsoft.com/office/infopath/2007/PartnerControls">6bd9b9ba-7d2f-42c0-b763-fbe6e7a871e1</TermId>
        </TermInfo>
      </Terms>
    </Site_x0020_TypeTaxHTField0>
    <g7e01d2410934a95afa409e0dbebe315 xmlns="96664bca-06c0-4657-b6f9-0a997f5ff9b9">
      <Terms xmlns="http://schemas.microsoft.com/office/infopath/2007/PartnerControls"/>
    </g7e01d2410934a95afa409e0dbebe315>
    <hd9d801fa33a4aa2b8220e3e5f4d4756 xmlns="96664bca-06c0-4657-b6f9-0a997f5ff9b9">
      <Terms xmlns="http://schemas.microsoft.com/office/infopath/2007/PartnerControls"/>
    </hd9d801fa33a4aa2b8220e3e5f4d4756>
    <Event_x0020_Month xmlns="96664bca-06c0-4657-b6f9-0a997f5ff9b9" xsi:nil="true"/>
    <Country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Iraq</TermName>
          <TermId xmlns="http://schemas.microsoft.com/office/infopath/2007/PartnerControls">30b88636-4227-464b-9017-cb6f35771387</TermId>
        </TermInfo>
      </Terms>
    </CountryTaxHTField0>
    <Shelter_x0020_Technical xmlns="96664bca-06c0-4657-b6f9-0a997f5ff9b9">false</Shelter_x0020_Technical>
    <Degree_x0020_Of_x0020_DisplacementTaxHTField0 xmlns="c2760211-3e43-4ff7-a9ea-22e8b7d99117">
      <Terms xmlns="http://schemas.microsoft.com/office/infopath/2007/PartnerControls"/>
    </Degree_x0020_Of_x0020_DisplacementTaxHTField0>
    <Is_x0020_Cluster_x0020_Management_x003f_ xmlns="96664bca-06c0-4657-b6f9-0a997f5ff9b9">true</Is_x0020_Cluster_x0020_Management_x003f_>
    <IM xmlns="96664bca-06c0-4657-b6f9-0a997f5ff9b9">false</IM>
    <Event_x0020_Day xmlns="96664bca-06c0-4657-b6f9-0a997f5ff9b9" xsi:nil="true"/>
    <ied6aaf0461f439496f935d3461379e0 xmlns="96664bca-06c0-4657-b6f9-0a997f5ff9b9">
      <Terms xmlns="http://schemas.microsoft.com/office/infopath/2007/PartnerControls"/>
    </ied6aaf0461f439496f935d3461379e0>
    <Is_x0020_Reference_x0020_Doc xmlns="96664bca-06c0-4657-b6f9-0a997f5ff9b9">false</Is_x0020_Reference_x0020_Doc>
    <Event_x0020_Year xmlns="96664bca-06c0-4657-b6f9-0a997f5ff9b9" xsi:nil="true"/>
    <A_x002c_M_x0020_and_x0020_E xmlns="96664bca-06c0-4657-b6f9-0a997f5ff9b9">false</A_x002c_M_x0020_and_x0020_E>
    <Event_x0020_Type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Conflict</TermName>
          <TermId xmlns="http://schemas.microsoft.com/office/infopath/2007/PartnerControls">cd1719c2-e0d5-486c-9a70-d3abb04d6e72</TermId>
        </TermInfo>
      </Terms>
    </Event_x0020_TypeTaxHTField0>
    <e6f2ccbddc7344129cbcce7800e6bf7e xmlns="96664bca-06c0-4657-b6f9-0a997f5ff9b9">
      <Terms xmlns="http://schemas.microsoft.com/office/infopath/2007/PartnerControls"/>
    </e6f2ccbddc7344129cbcce7800e6bf7e>
    <g2834a0a4b5b445382f80b4d1c20b873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Iraq</TermName>
          <TermId xmlns="http://schemas.microsoft.com/office/infopath/2007/PartnerControls">30b88636-4227-464b-9017-cb6f35771387</TermId>
        </TermInfo>
      </Terms>
    </g2834a0a4b5b445382f80b4d1c20b873>
    <Document_x0020_Description xmlns="96664bca-06c0-4657-b6f9-0a997f5ff9b9">&lt;div class="ExternalClass6C4ACAC1147F4BB0876498710618DC7A"&gt;&lt;p&gt;KR-I SHELTER CLUSTER MEETING PRESENTATION 28.09​&lt;/p&gt;&lt;/div&gt;</Document_x0020_Description>
    <b1a5a839b88a4a15abdc90cae864525c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53eb1c9d-8416-419a-9260-1df8e70b86c2</TermId>
        </TermInfo>
      </Terms>
    </b1a5a839b88a4a15abdc90cae864525c>
    <p866212cea484a06bc999f7bb36c5e20 xmlns="96664bca-06c0-4657-b6f9-0a997f5ff9b9">
      <Terms xmlns="http://schemas.microsoft.com/office/infopath/2007/PartnerControls"/>
    </p866212cea484a06bc999f7bb36c5e20>
    <RoutingRuleDescription xmlns="http://schemas.microsoft.com/sharepoint/v3" xsi:nil="true"/>
    <Publishing_x0020_Agency1 xmlns="96664bca-06c0-4657-b6f9-0a997f5ff9b9">Shelter/NFI Cluster - KR-I</Publishing_x0020_Agency1>
    <fbbb2add3bda4432ae4dea6625736703 xmlns="96664bca-06c0-4657-b6f9-0a997f5ff9b9">
      <Terms xmlns="http://schemas.microsoft.com/office/infopath/2007/PartnerControls"/>
    </fbbb2add3bda4432ae4dea6625736703>
    <Shelter_x0020_Programming xmlns="96664bca-06c0-4657-b6f9-0a997f5ff9b9">false</Shelter_x0020_Programming>
    <Status_x0020_Of_x0020_SiteTaxHTField0 xmlns="44d82dea-fc32-4e1e-a3c6-c3136ef66f65">
      <Terms xmlns="http://schemas.microsoft.com/office/infopath/2007/PartnerControls">
        <TermInfo xmlns="http://schemas.microsoft.com/office/infopath/2007/PartnerControls">
          <TermName xmlns="http://schemas.microsoft.com/office/infopath/2007/PartnerControls">Active</TermName>
          <TermId xmlns="http://schemas.microsoft.com/office/infopath/2007/PartnerControls">319c008f-4e4c-46bc-95eb-65641b9bd58c</TermId>
        </TermInfo>
      </Terms>
    </Status_x0020_Of_x0020_SiteTaxHTField0>
    <Shelter_x0020_Planning xmlns="96664bca-06c0-4657-b6f9-0a997f5ff9b9">false</Shelter_x0020_Planning>
    <Media_x0020_Comms xmlns="96664bca-06c0-4657-b6f9-0a997f5ff9b9">false</Media_x0020_Comms>
    <a83348d14d814196bcaad6bde9cb9d0c xmlns="96664bca-06c0-4657-b6f9-0a997f5ff9b9">
      <Terms xmlns="http://schemas.microsoft.com/office/infopath/2007/PartnerControls">
        <TermInfo xmlns="http://schemas.microsoft.com/office/infopath/2007/PartnerControls">
          <TermName xmlns="http://schemas.microsoft.com/office/infopath/2007/PartnerControls">Meeting Agenda</TermName>
          <TermId xmlns="http://schemas.microsoft.com/office/infopath/2007/PartnerControls">f126eb47-8e23-4d13-b40c-a2d9ba1c70ad</TermId>
        </TermInfo>
      </Terms>
    </a83348d14d814196bcaad6bde9cb9d0c>
    <RegionTaxHTField0 xmlns="c2760211-3e43-4ff7-a9ea-22e8b7d99117">
      <Terms xmlns="http://schemas.microsoft.com/office/infopath/2007/PartnerControls">
        <TermInfo xmlns="http://schemas.microsoft.com/office/infopath/2007/PartnerControls">
          <TermName xmlns="http://schemas.microsoft.com/office/infopath/2007/PartnerControls">MENA</TermName>
          <TermId xmlns="http://schemas.microsoft.com/office/infopath/2007/PartnerControls">6c3e7270-66b5-4b3d-8268-bc97a34080a4</TermId>
        </TermInfo>
      </Terms>
    </RegionTaxHTField0>
    <Damage_x0020_LocationTaxHTField0 xmlns="44d82dea-fc32-4e1e-a3c6-c3136ef66f65">
      <Terms xmlns="http://schemas.microsoft.com/office/infopath/2007/PartnerControls"/>
    </Damage_x0020_LocationTaxHTField0>
    <NFI_x0020_Guidance xmlns="96664bca-06c0-4657-b6f9-0a997f5ff9b9">false</NFI_x0020_Guidance>
    <p9d35d47f93d40ab99282662ef2417ca xmlns="96664bca-06c0-4657-b6f9-0a997f5ff9b9">
      <Terms xmlns="http://schemas.microsoft.com/office/infopath/2007/PartnerControls"/>
    </p9d35d47f93d40ab99282662ef2417ca>
    <Report_x0020_Date xmlns="96664bca-06c0-4657-b6f9-0a997f5ff9b9">2014-09-28T00:00:00+00:00</Report_x0020_Date>
    <Current_x0020_Lead_x0020_AgencyTaxHTField0 xmlns="410da107-b4b9-4416-82f0-a17ea7b4313c">
      <Terms xmlns="http://schemas.microsoft.com/office/infopath/2007/PartnerControls"/>
    </Current_x0020_Lead_x0020_AgencyTaxHTField0>
  </documentManagement>
</p:properties>
</file>

<file path=customXml/itemProps1.xml><?xml version="1.0" encoding="utf-8"?>
<ds:datastoreItem xmlns:ds="http://schemas.openxmlformats.org/officeDocument/2006/customXml" ds:itemID="{15D149D1-AF24-4E88-BC95-72E512F4729C}"/>
</file>

<file path=customXml/itemProps2.xml><?xml version="1.0" encoding="utf-8"?>
<ds:datastoreItem xmlns:ds="http://schemas.openxmlformats.org/officeDocument/2006/customXml" ds:itemID="{B92021E4-FB18-41BB-82FD-DF26C4255F3D}"/>
</file>

<file path=customXml/itemProps3.xml><?xml version="1.0" encoding="utf-8"?>
<ds:datastoreItem xmlns:ds="http://schemas.openxmlformats.org/officeDocument/2006/customXml" ds:itemID="{1C3ECD35-7172-4F78-965D-C150E41533C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1338</TotalTime>
  <Words>47</Words>
  <Application>Microsoft Macintosh PowerPoint</Application>
  <PresentationFormat>On-screen Show (4:3)</PresentationFormat>
  <Paragraphs>13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Shelter Cluster Red Theme</vt:lpstr>
      <vt:lpstr> Shelter and Non Food Items Cluster for KR-I.    Sunday 28 SEPTEMBER 2014   AGENDA:   1. Welcome and introductions  2. Winterisation gap analysis   3. AOB </vt:lpstr>
      <vt:lpstr>Winterisation – type of assistance</vt:lpstr>
      <vt:lpstr>Winterisation - targeting</vt:lpstr>
      <vt:lpstr>Winterisation - needs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KR-I SHELTER CLUSTER MEETING PRESENTATION 28.09</dc:title>
  <dc:creator>Timo</dc:creator>
  <cp:keywords/>
  <cp:lastModifiedBy>Bo Hurkmans</cp:lastModifiedBy>
  <cp:revision>101</cp:revision>
  <cp:lastPrinted>2013-03-26T11:03:47Z</cp:lastPrinted>
  <dcterms:created xsi:type="dcterms:W3CDTF">2013-03-18T13:20:47Z</dcterms:created>
  <dcterms:modified xsi:type="dcterms:W3CDTF">2014-09-28T04:44:13Z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0x010100AA7AFC8FE433CD4B94E991D812AE17EB0012C8363683965D4A9FA4C95B03EAB92C</vt:lpwstr>
  </property>
  <property fmtid="{D5CDD505-2E9C-101B-9397-08002B2CF9AE}" pid="3" name="TaxKeyword">
    <vt:lpwstr/>
  </property>
  <property fmtid="{D5CDD505-2E9C-101B-9397-08002B2CF9AE}" pid="4" name="Site Type">
    <vt:lpwstr>11;#Response|6bd9b9ba-7d2f-42c0-b763-fbe6e7a871e1</vt:lpwstr>
  </property>
  <property fmtid="{D5CDD505-2E9C-101B-9397-08002B2CF9AE}" pid="5" name="Region">
    <vt:lpwstr>258;#MENA|6c3e7270-66b5-4b3d-8268-bc97a34080a4</vt:lpwstr>
  </property>
  <property fmtid="{D5CDD505-2E9C-101B-9397-08002B2CF9AE}" pid="6" name="Document Language">
    <vt:lpwstr>115;#English|53eb1c9d-8416-419a-9260-1df8e70b86c2</vt:lpwstr>
  </property>
  <property fmtid="{D5CDD505-2E9C-101B-9397-08002B2CF9AE}" pid="7" name="Document Category">
    <vt:lpwstr/>
  </property>
  <property fmtid="{D5CDD505-2E9C-101B-9397-08002B2CF9AE}" pid="8" name="Shelter Programming1">
    <vt:lpwstr/>
  </property>
  <property fmtid="{D5CDD505-2E9C-101B-9397-08002B2CF9AE}" pid="9" name="Miscellaneoud Terms">
    <vt:lpwstr/>
  </property>
  <property fmtid="{D5CDD505-2E9C-101B-9397-08002B2CF9AE}" pid="10" name="Information Management">
    <vt:lpwstr/>
  </property>
  <property fmtid="{D5CDD505-2E9C-101B-9397-08002B2CF9AE}" pid="11" name="NFI Guidance1">
    <vt:lpwstr/>
  </property>
  <property fmtid="{D5CDD505-2E9C-101B-9397-08002B2CF9AE}" pid="13" name="Responses sites">
    <vt:lpwstr>485;#Iraq|30b88636-4227-464b-9017-cb6f35771387</vt:lpwstr>
  </property>
  <property fmtid="{D5CDD505-2E9C-101B-9397-08002B2CF9AE}" pid="14" name="Country">
    <vt:lpwstr>486;#Iraq|30b88636-4227-464b-9017-cb6f35771387</vt:lpwstr>
  </property>
  <property fmtid="{D5CDD505-2E9C-101B-9397-08002B2CF9AE}" pid="15" name="Damage Location">
    <vt:lpwstr/>
  </property>
  <property fmtid="{D5CDD505-2E9C-101B-9397-08002B2CF9AE}" pid="17" name="InterCluster">
    <vt:lpwstr/>
  </property>
  <property fmtid="{D5CDD505-2E9C-101B-9397-08002B2CF9AE}" pid="18" name="Management/Coordination">
    <vt:lpwstr>128;#Meeting Agenda|f126eb47-8e23-4d13-b40c-a2d9ba1c70ad</vt:lpwstr>
  </property>
  <property fmtid="{D5CDD505-2E9C-101B-9397-08002B2CF9AE}" pid="20" name="Cross Cutting1">
    <vt:lpwstr/>
  </property>
  <property fmtid="{D5CDD505-2E9C-101B-9397-08002B2CF9AE}" pid="21" name="Status Of Site">
    <vt:lpwstr>15;#Active|319c008f-4e4c-46bc-95eb-65641b9bd58c</vt:lpwstr>
  </property>
  <property fmtid="{D5CDD505-2E9C-101B-9397-08002B2CF9AE}" pid="22" name="AM&amp;E">
    <vt:lpwstr/>
  </property>
  <property fmtid="{D5CDD505-2E9C-101B-9397-08002B2CF9AE}" pid="23" name="Shelter Technical1">
    <vt:lpwstr/>
  </property>
  <property fmtid="{D5CDD505-2E9C-101B-9397-08002B2CF9AE}" pid="24" name="Shelter Planning1">
    <vt:lpwstr/>
  </property>
  <property fmtid="{D5CDD505-2E9C-101B-9397-08002B2CF9AE}" pid="25" name="Event Type">
    <vt:lpwstr>312;#Conflict|cd1719c2-e0d5-486c-9a70-d3abb04d6e72</vt:lpwstr>
  </property>
  <property fmtid="{D5CDD505-2E9C-101B-9397-08002B2CF9AE}" pid="26" name="Communications">
    <vt:lpwstr/>
  </property>
</Properties>
</file>