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6" r:id="rId2"/>
    <p:sldId id="378" r:id="rId3"/>
    <p:sldId id="379" r:id="rId4"/>
    <p:sldId id="402" r:id="rId5"/>
    <p:sldId id="403" r:id="rId6"/>
    <p:sldId id="399" r:id="rId7"/>
    <p:sldId id="385" r:id="rId8"/>
    <p:sldId id="351" r:id="rId9"/>
    <p:sldId id="383" r:id="rId10"/>
    <p:sldId id="382" r:id="rId11"/>
    <p:sldId id="352" r:id="rId12"/>
    <p:sldId id="348"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0000"/>
    <a:srgbClr val="713605"/>
    <a:srgbClr val="996633"/>
    <a:srgbClr val="EBC581"/>
    <a:srgbClr val="663300"/>
    <a:srgbClr val="F0D39E"/>
    <a:srgbClr val="C64420"/>
    <a:srgbClr val="B2CB7F"/>
    <a:srgbClr val="A7C46E"/>
    <a:srgbClr val="B9D8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7312" autoAdjust="0"/>
  </p:normalViewPr>
  <p:slideViewPr>
    <p:cSldViewPr>
      <p:cViewPr>
        <p:scale>
          <a:sx n="100" d="100"/>
          <a:sy n="100" d="100"/>
        </p:scale>
        <p:origin x="-1326"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70FEFB-3E11-4D0A-927E-FBFC7012C141}" type="datetimeFigureOut">
              <a:rPr lang="en-US" smtClean="0"/>
              <a:pPr/>
              <a:t>28/06/2013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11DFCA-791B-4D96-920A-5EAB7C4C2813}" type="slidenum">
              <a:rPr lang="en-US" smtClean="0"/>
              <a:pPr/>
              <a:t>‹#›</a:t>
            </a:fld>
            <a:endParaRPr lang="en-US"/>
          </a:p>
        </p:txBody>
      </p:sp>
    </p:spTree>
    <p:extLst>
      <p:ext uri="{BB962C8B-B14F-4D97-AF65-F5344CB8AC3E}">
        <p14:creationId xmlns:p14="http://schemas.microsoft.com/office/powerpoint/2010/main" val="168255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1DFCA-791B-4D96-920A-5EAB7C4C281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11DFCA-791B-4D96-920A-5EAB7C4C281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1DEBD-11A6-4BFB-8CFD-AD822908C3A2}" type="slidenum">
              <a:rPr lang="ar-SY"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D046F-783F-4E89-B02C-C59E6F9B6516}" type="datetimeFigureOut">
              <a:rPr lang="en-US" smtClean="0"/>
              <a:pPr/>
              <a:t>28/06/2013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85E58-398F-4BE8-BB06-C475C3BC77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D046F-783F-4E89-B02C-C59E6F9B6516}" type="datetimeFigureOut">
              <a:rPr lang="en-US" smtClean="0"/>
              <a:pPr/>
              <a:t>28/06/2013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85E58-398F-4BE8-BB06-C475C3BC77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7"/>
          <p:cNvSpPr txBox="1">
            <a:spLocks noChangeArrowheads="1"/>
          </p:cNvSpPr>
          <p:nvPr/>
        </p:nvSpPr>
        <p:spPr bwMode="auto">
          <a:xfrm>
            <a:off x="495300" y="1659057"/>
            <a:ext cx="8305800" cy="3277810"/>
          </a:xfrm>
          <a:prstGeom prst="rect">
            <a:avLst/>
          </a:prstGeom>
          <a:noFill/>
          <a:ln w="9525">
            <a:noFill/>
            <a:miter lim="800000"/>
            <a:headEnd/>
            <a:tailEnd/>
          </a:ln>
          <a:effectLst/>
        </p:spPr>
        <p:txBody>
          <a:bodyPr wrap="square" lIns="91429" tIns="45715" rIns="91429" bIns="45715">
            <a:spAutoFit/>
          </a:bodyPr>
          <a:lstStyle/>
          <a:p>
            <a:pPr algn="ctr">
              <a:lnSpc>
                <a:spcPct val="150000"/>
              </a:lnSpc>
              <a:spcBef>
                <a:spcPct val="50000"/>
              </a:spcBef>
            </a:pPr>
            <a:r>
              <a:rPr lang="ar-SY" sz="3200" b="1" dirty="0" smtClean="0">
                <a:solidFill>
                  <a:srgbClr val="A80000"/>
                </a:solidFill>
                <a:latin typeface="Simplified Arabic"/>
                <a:ea typeface="Times New Roman"/>
                <a:cs typeface="AL-Mohanad Black"/>
              </a:rPr>
              <a:t>برنامج المساعدة الطارئة للأسر المهجرة</a:t>
            </a:r>
            <a:endParaRPr lang="ar-SY" b="1" dirty="0" smtClean="0">
              <a:solidFill>
                <a:srgbClr val="A80000"/>
              </a:solidFill>
              <a:latin typeface="Times New Roman" pitchFamily="18" charset="0"/>
            </a:endParaRPr>
          </a:p>
          <a:p>
            <a:pPr algn="ctr">
              <a:lnSpc>
                <a:spcPct val="150000"/>
              </a:lnSpc>
            </a:pPr>
            <a:r>
              <a:rPr lang="ar-SY" sz="2600" b="1" dirty="0" smtClean="0">
                <a:solidFill>
                  <a:srgbClr val="A80000"/>
                </a:solidFill>
                <a:latin typeface="Simplified Arabic"/>
                <a:ea typeface="Times New Roman"/>
                <a:cs typeface="AL-Mohanad Black" pitchFamily="2" charset="-78"/>
              </a:rPr>
              <a:t>برامج </a:t>
            </a:r>
            <a:r>
              <a:rPr lang="ar-SY" sz="2600" b="1" dirty="0">
                <a:solidFill>
                  <a:srgbClr val="A80000"/>
                </a:solidFill>
                <a:latin typeface="Simplified Arabic"/>
                <a:ea typeface="Times New Roman"/>
                <a:cs typeface="AL-Mohanad Black" pitchFamily="2" charset="-78"/>
              </a:rPr>
              <a:t>التعاون بين</a:t>
            </a:r>
            <a:endParaRPr lang="en-US" sz="2600" b="1" dirty="0">
              <a:solidFill>
                <a:srgbClr val="A80000"/>
              </a:solidFill>
              <a:latin typeface="Times New Roman"/>
              <a:ea typeface="Times New Roman"/>
              <a:cs typeface="AL-Mohanad Black" pitchFamily="2" charset="-78"/>
            </a:endParaRPr>
          </a:p>
          <a:p>
            <a:pPr algn="ctr">
              <a:lnSpc>
                <a:spcPct val="150000"/>
              </a:lnSpc>
            </a:pPr>
            <a:r>
              <a:rPr lang="ar-SY" sz="2600" b="1" dirty="0">
                <a:solidFill>
                  <a:srgbClr val="A80000"/>
                </a:solidFill>
                <a:latin typeface="Simplified Arabic"/>
                <a:ea typeface="Times New Roman"/>
                <a:cs typeface="AL-Mohanad Black" pitchFamily="2" charset="-78"/>
              </a:rPr>
              <a:t>وزارة الإدارة المحلية</a:t>
            </a:r>
            <a:endParaRPr lang="en-US" sz="2600" b="1" dirty="0">
              <a:solidFill>
                <a:srgbClr val="A80000"/>
              </a:solidFill>
              <a:latin typeface="Times New Roman"/>
              <a:ea typeface="Times New Roman"/>
              <a:cs typeface="AL-Mohanad Black" pitchFamily="2" charset="-78"/>
            </a:endParaRPr>
          </a:p>
          <a:p>
            <a:pPr algn="ctr">
              <a:lnSpc>
                <a:spcPct val="150000"/>
              </a:lnSpc>
            </a:pPr>
            <a:r>
              <a:rPr lang="ar-SY" sz="2600" dirty="0">
                <a:solidFill>
                  <a:srgbClr val="A80000"/>
                </a:solidFill>
                <a:latin typeface="Simplified Arabic"/>
                <a:ea typeface="Times New Roman"/>
                <a:cs typeface="AL-Mohanad Black" pitchFamily="2" charset="-78"/>
              </a:rPr>
              <a:t>و</a:t>
            </a:r>
            <a:endParaRPr lang="en-US" sz="2600" dirty="0">
              <a:solidFill>
                <a:srgbClr val="A80000"/>
              </a:solidFill>
              <a:latin typeface="Times New Roman"/>
              <a:ea typeface="Times New Roman"/>
              <a:cs typeface="AL-Mohanad Black" pitchFamily="2" charset="-78"/>
            </a:endParaRPr>
          </a:p>
          <a:p>
            <a:pPr algn="ctr">
              <a:lnSpc>
                <a:spcPct val="150000"/>
              </a:lnSpc>
            </a:pPr>
            <a:r>
              <a:rPr lang="ar-SY" sz="2800" b="1" dirty="0" smtClean="0">
                <a:solidFill>
                  <a:srgbClr val="A80000"/>
                </a:solidFill>
                <a:latin typeface="Simplified Arabic"/>
                <a:ea typeface="Times New Roman"/>
                <a:cs typeface="AL-Mohanad Black" pitchFamily="2" charset="-78"/>
              </a:rPr>
              <a:t>منظومة الأمم المتحدة العاملة في سورية</a:t>
            </a:r>
            <a:endParaRPr lang="en-US" sz="2600" dirty="0">
              <a:solidFill>
                <a:srgbClr val="A80000"/>
              </a:solidFill>
              <a:latin typeface="Times New Roman"/>
              <a:ea typeface="Times New Roman"/>
              <a:cs typeface="AL-Mohanad Black" pitchFamily="2" charset="-78"/>
            </a:endParaRPr>
          </a:p>
        </p:txBody>
      </p:sp>
      <p:sp>
        <p:nvSpPr>
          <p:cNvPr id="7" name="Text Box 41"/>
          <p:cNvSpPr txBox="1">
            <a:spLocks noChangeArrowheads="1"/>
          </p:cNvSpPr>
          <p:nvPr/>
        </p:nvSpPr>
        <p:spPr bwMode="auto">
          <a:xfrm>
            <a:off x="5874568" y="459244"/>
            <a:ext cx="2907432" cy="784790"/>
          </a:xfrm>
          <a:prstGeom prst="rect">
            <a:avLst/>
          </a:prstGeom>
          <a:noFill/>
          <a:ln w="9525">
            <a:noFill/>
            <a:miter lim="800000"/>
            <a:headEnd/>
            <a:tailEnd/>
          </a:ln>
          <a:effectLst/>
        </p:spPr>
        <p:txBody>
          <a:bodyPr wrap="square" lIns="91396" tIns="45700" rIns="91396" bIns="45700">
            <a:spAutoFit/>
          </a:bodyPr>
          <a:lstStyle/>
          <a:p>
            <a:pPr algn="ctr">
              <a:spcBef>
                <a:spcPct val="50000"/>
              </a:spcBef>
            </a:pPr>
            <a:r>
              <a:rPr lang="ar-SY" b="1" dirty="0">
                <a:solidFill>
                  <a:srgbClr val="525252"/>
                </a:solidFill>
                <a:cs typeface="AL-Mohanad Black" pitchFamily="2" charset="-78"/>
              </a:rPr>
              <a:t>الجمهوريــة العربيـة الســوريـة</a:t>
            </a:r>
          </a:p>
          <a:p>
            <a:pPr algn="ctr">
              <a:spcBef>
                <a:spcPct val="50000"/>
              </a:spcBef>
            </a:pPr>
            <a:r>
              <a:rPr lang="ar-SY" b="1" dirty="0">
                <a:solidFill>
                  <a:srgbClr val="525252"/>
                </a:solidFill>
                <a:cs typeface="AL-Mohanad Black" pitchFamily="2" charset="-78"/>
              </a:rPr>
              <a:t>وزارة الإدارة </a:t>
            </a:r>
            <a:r>
              <a:rPr lang="ar-SY" b="1" dirty="0" smtClean="0">
                <a:solidFill>
                  <a:srgbClr val="525252"/>
                </a:solidFill>
                <a:cs typeface="AL-Mohanad Black" pitchFamily="2" charset="-78"/>
              </a:rPr>
              <a:t>المحليـة</a:t>
            </a:r>
            <a:endParaRPr lang="ar-SY" b="1" dirty="0">
              <a:solidFill>
                <a:srgbClr val="525252"/>
              </a:solidFill>
              <a:cs typeface="AL-Mohanad Black" pitchFamily="2" charset="-78"/>
            </a:endParaRPr>
          </a:p>
        </p:txBody>
      </p:sp>
      <p:pic>
        <p:nvPicPr>
          <p:cNvPr id="8" name="Picture 2" descr="F:\Kassioun\الأربعين\اربع ملفات لمقام الاربعين\لقطات من الاربعين\دمشق 12.jpg"/>
          <p:cNvPicPr>
            <a:picLocks noChangeAspect="1" noChangeArrowheads="1"/>
          </p:cNvPicPr>
          <p:nvPr/>
        </p:nvPicPr>
        <p:blipFill>
          <a:blip r:embed="rId2" cstate="print"/>
          <a:srcRect/>
          <a:stretch>
            <a:fillRect/>
          </a:stretch>
        </p:blipFill>
        <p:spPr bwMode="auto">
          <a:xfrm>
            <a:off x="0" y="5517233"/>
            <a:ext cx="8610600" cy="1340768"/>
          </a:xfrm>
          <a:prstGeom prst="rect">
            <a:avLst/>
          </a:prstGeom>
          <a:noFill/>
        </p:spPr>
      </p:pic>
      <p:pic>
        <p:nvPicPr>
          <p:cNvPr id="9" name="Picture 2" descr="biglogo"/>
          <p:cNvPicPr>
            <a:picLocks noChangeAspect="1" noChangeArrowheads="1"/>
          </p:cNvPicPr>
          <p:nvPr/>
        </p:nvPicPr>
        <p:blipFill>
          <a:blip r:embed="rId3" cstate="print"/>
          <a:srcRect/>
          <a:stretch>
            <a:fillRect/>
          </a:stretch>
        </p:blipFill>
        <p:spPr bwMode="auto">
          <a:xfrm>
            <a:off x="762000" y="379938"/>
            <a:ext cx="1368152" cy="106786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9088" y="459245"/>
            <a:ext cx="951526" cy="98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408236" y="2103060"/>
            <a:ext cx="7910264" cy="2677656"/>
          </a:xfrm>
          <a:prstGeom prst="rect">
            <a:avLst/>
          </a:prstGeom>
          <a:noFill/>
        </p:spPr>
        <p:txBody>
          <a:bodyPr wrap="square">
            <a:spAutoFit/>
          </a:bodyPr>
          <a:lstStyle/>
          <a:p>
            <a:pPr algn="justLow" rtl="1">
              <a:defRPr/>
            </a:pPr>
            <a:r>
              <a:rPr lang="ar-SY" sz="2400" b="1" dirty="0" smtClean="0">
                <a:cs typeface="AL-Mohanad Black" pitchFamily="2" charset="-78"/>
              </a:rPr>
              <a:t>2ـ </a:t>
            </a:r>
            <a:r>
              <a:rPr lang="ar-SY" sz="2400" b="1" dirty="0">
                <a:cs typeface="AL-Mohanad Black" pitchFamily="2" charset="-78"/>
              </a:rPr>
              <a:t>مشروع بناء مشيدات كمراكز إيواء مؤقت للمواطنين المهجرين داخل وخارج حدود الوطن.</a:t>
            </a:r>
            <a:endParaRPr lang="en-US" sz="2400" b="1" dirty="0">
              <a:cs typeface="AL-Mohanad Black" pitchFamily="2" charset="-78"/>
            </a:endParaRPr>
          </a:p>
          <a:p>
            <a:pPr algn="justLow" rtl="1" fontAlgn="auto">
              <a:spcBef>
                <a:spcPts val="0"/>
              </a:spcBef>
              <a:spcAft>
                <a:spcPts val="0"/>
              </a:spcAft>
              <a:defRPr/>
            </a:pPr>
            <a:endParaRPr lang="ar-SY" sz="2400" dirty="0" smtClean="0">
              <a:cs typeface="AL-Mohanad Black" pitchFamily="2" charset="-78"/>
            </a:endParaRPr>
          </a:p>
          <a:p>
            <a:pPr algn="justLow" rtl="1" fontAlgn="auto">
              <a:spcBef>
                <a:spcPts val="0"/>
              </a:spcBef>
              <a:spcAft>
                <a:spcPts val="0"/>
              </a:spcAft>
              <a:defRPr/>
            </a:pPr>
            <a:r>
              <a:rPr lang="ar-SA" sz="2400" dirty="0" smtClean="0">
                <a:cs typeface="AL-Mohanad Black" pitchFamily="2" charset="-78"/>
              </a:rPr>
              <a:t>انطلاقاً من الرؤية المتكاملة للحكومة لجهة إيجاد الحلول السريعة </a:t>
            </a:r>
            <a:r>
              <a:rPr lang="ar-SY" sz="2400" dirty="0" smtClean="0">
                <a:cs typeface="AL-Mohanad Black" pitchFamily="2" charset="-78"/>
              </a:rPr>
              <a:t>والعملية لإيواء المتضررين من الاعمال الإرهابية.</a:t>
            </a:r>
          </a:p>
          <a:p>
            <a:pPr algn="justLow" rtl="1" fontAlgn="auto">
              <a:spcBef>
                <a:spcPts val="0"/>
              </a:spcBef>
              <a:spcAft>
                <a:spcPts val="0"/>
              </a:spcAft>
              <a:defRPr/>
            </a:pPr>
            <a:endParaRPr lang="ar-SY" sz="2400" dirty="0" smtClean="0">
              <a:latin typeface="+mn-lt"/>
              <a:cs typeface="+mn-cs"/>
            </a:endParaRPr>
          </a:p>
          <a:p>
            <a:pPr algn="justLow" rtl="1" fontAlgn="auto">
              <a:spcBef>
                <a:spcPts val="0"/>
              </a:spcBef>
              <a:spcAft>
                <a:spcPts val="0"/>
              </a:spcAft>
              <a:defRPr/>
            </a:pPr>
            <a:endParaRPr lang="en-US" sz="2400" dirty="0">
              <a:latin typeface="+mn-lt"/>
              <a:cs typeface="+mn-cs"/>
            </a:endParaRPr>
          </a:p>
        </p:txBody>
      </p:sp>
      <p:sp>
        <p:nvSpPr>
          <p:cNvPr id="3" name="مربع نص 6"/>
          <p:cNvSpPr txBox="1"/>
          <p:nvPr/>
        </p:nvSpPr>
        <p:spPr>
          <a:xfrm>
            <a:off x="408236" y="533400"/>
            <a:ext cx="7910264" cy="1200329"/>
          </a:xfrm>
          <a:prstGeom prst="rect">
            <a:avLst/>
          </a:prstGeom>
          <a:noFill/>
        </p:spPr>
        <p:txBody>
          <a:bodyPr wrap="square">
            <a:spAutoFit/>
          </a:bodyPr>
          <a:lstStyle/>
          <a:p>
            <a:pPr algn="r" rtl="1"/>
            <a:r>
              <a:rPr lang="ar-SY" sz="2400" b="1" u="sng" dirty="0" smtClean="0">
                <a:solidFill>
                  <a:srgbClr val="C00000"/>
                </a:solidFill>
                <a:cs typeface="AL-Mohanad Black" pitchFamily="2" charset="-78"/>
              </a:rPr>
              <a:t>خطة عمل وزارة الإدارة المحلية لعام 2013 لتأمين مراكز الإيواء المؤقت وتأهيلها وتجهيزها.</a:t>
            </a:r>
          </a:p>
          <a:p>
            <a:pPr algn="r" rtl="1"/>
            <a:endParaRPr lang="en-US" sz="2400" dirty="0" smtClean="0">
              <a:solidFill>
                <a:srgbClr val="C00000"/>
              </a:solidFill>
            </a:endParaRPr>
          </a:p>
        </p:txBody>
      </p:sp>
    </p:spTree>
    <p:extLst>
      <p:ext uri="{BB962C8B-B14F-4D97-AF65-F5344CB8AC3E}">
        <p14:creationId xmlns:p14="http://schemas.microsoft.com/office/powerpoint/2010/main" val="311656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6"/>
          <p:cNvSpPr txBox="1"/>
          <p:nvPr/>
        </p:nvSpPr>
        <p:spPr>
          <a:xfrm>
            <a:off x="539552" y="404664"/>
            <a:ext cx="8014022" cy="5786199"/>
          </a:xfrm>
          <a:prstGeom prst="rect">
            <a:avLst/>
          </a:prstGeom>
          <a:noFill/>
        </p:spPr>
        <p:txBody>
          <a:bodyPr wrap="square">
            <a:spAutoFit/>
          </a:bodyPr>
          <a:lstStyle/>
          <a:p>
            <a:pPr algn="just" rtl="1"/>
            <a:r>
              <a:rPr lang="ar-SY" sz="2200" b="1" dirty="0" smtClean="0">
                <a:cs typeface="AL-Mohanad Black" pitchFamily="2" charset="-78"/>
              </a:rPr>
              <a:t>قررت لجنة إعادة الإعمار باجتماعها الرابع المنعقد بتاريخ 14\3\2013 برئاسة السيد نائب رئيس مجلس الوزراء لشؤون الخدمات ـ وزير الإدارة المحلية وعضوية عدد من السادة الوزراء الموافقة على:</a:t>
            </a:r>
          </a:p>
          <a:p>
            <a:pPr algn="just" rtl="1"/>
            <a:endParaRPr lang="ar-SY" sz="2200" dirty="0" smtClean="0">
              <a:cs typeface="AL-Mohanad Black" pitchFamily="2" charset="-78"/>
            </a:endParaRPr>
          </a:p>
          <a:p>
            <a:pPr algn="just" rtl="1"/>
            <a:r>
              <a:rPr lang="ar-SY" sz="2200" dirty="0" smtClean="0">
                <a:cs typeface="AL-Mohanad Black" pitchFamily="2" charset="-78"/>
              </a:rPr>
              <a:t> </a:t>
            </a:r>
            <a:r>
              <a:rPr lang="ar-SY" sz="2000" dirty="0" smtClean="0">
                <a:cs typeface="AL-Mohanad Black" pitchFamily="2" charset="-78"/>
              </a:rPr>
              <a:t>- إنشاء عشر وحدات سكنية جديدة تستخدم كمراكز إيواء مؤقت تتسع لـ10000 شخص من الأسر المهجرة و بواقع 6000 شخص في المدينة السكنية التابعة للمدينة الصناعية </a:t>
            </a:r>
            <a:r>
              <a:rPr lang="ar-SY" sz="2000" dirty="0" err="1" smtClean="0">
                <a:cs typeface="AL-Mohanad Black" pitchFamily="2" charset="-78"/>
              </a:rPr>
              <a:t>بعدرا</a:t>
            </a:r>
            <a:r>
              <a:rPr lang="ar-SY" sz="2000" dirty="0" smtClean="0">
                <a:cs typeface="AL-Mohanad Black" pitchFamily="2" charset="-78"/>
              </a:rPr>
              <a:t> و4000 نسمة في المدينة السكنية التابعة للمدينة الصناعية بحسيا، وفق نموذجين الأول متصل للوحدة السكنية وبطابق واحد، والثاني نموذج معدني على شكل مساكن رباعية، و ذلك خلال ستة أشهر من تاريخ توقيع العقد مع لجنة إعادة الإعمار بحيث تتضمن كل وحدة سكنية مركز خدمي يشمل (مركز تعليمي ـنقطة طبيةـ محطة معالجة...) وكل ما يلبي الاحتياجات الأساسية للأخوة المهجرين ويضمن لهم الحياة الكريمة، </a:t>
            </a:r>
          </a:p>
          <a:p>
            <a:pPr algn="just" rtl="1"/>
            <a:endParaRPr lang="ar-SY" sz="2000" dirty="0" smtClean="0">
              <a:cs typeface="AL-Mohanad Black" pitchFamily="2" charset="-78"/>
            </a:endParaRPr>
          </a:p>
          <a:p>
            <a:pPr algn="just" rtl="1">
              <a:spcAft>
                <a:spcPts val="600"/>
              </a:spcAft>
            </a:pPr>
            <a:r>
              <a:rPr lang="ar-SY" sz="2000" dirty="0" smtClean="0">
                <a:cs typeface="AL-Mohanad Black" pitchFamily="2" charset="-78"/>
              </a:rPr>
              <a:t>- وقد تمِ رصد الاعتماد اللازم لهذا المشروع بمبلغ يقَدر بـ800 مليون ليرة سورية ، يخصص منها 300 مليون ليرة سورية من حساب لجنة إعادة الإعمار لإنشاء 4 وحدات سكنية تتسع لـ 4000 شخص في حمص  ويخصَص 400 مليون ليرة سورية من الموازنة المستقلة لمحافظة دمشق لإنشاء 5 وحدات سكنية في مدينة عدرا الصناعية لصالح محافظة دمشق، وتخصص 100 مليون ليرة سورية من الموازنة المستقلة لوزارة الإدارة المحلية  لإنشاء وحدة سكنية تتسع لـ1000 شخص في مدينة عدرا الصناعية.</a:t>
            </a:r>
            <a:endParaRPr lang="en-US" sz="2000" dirty="0">
              <a:cs typeface="AL-Mohanad Black" pitchFamily="2" charset="-78"/>
            </a:endParaRPr>
          </a:p>
        </p:txBody>
      </p:sp>
    </p:spTree>
    <p:extLst>
      <p:ext uri="{BB962C8B-B14F-4D97-AF65-F5344CB8AC3E}">
        <p14:creationId xmlns:p14="http://schemas.microsoft.com/office/powerpoint/2010/main" val="38158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Text Box 16"/>
          <p:cNvSpPr txBox="1">
            <a:spLocks noChangeArrowheads="1"/>
          </p:cNvSpPr>
          <p:nvPr/>
        </p:nvSpPr>
        <p:spPr bwMode="auto">
          <a:xfrm>
            <a:off x="5600700" y="395288"/>
            <a:ext cx="3290888" cy="265112"/>
          </a:xfrm>
          <a:prstGeom prst="rect">
            <a:avLst/>
          </a:prstGeom>
          <a:noFill/>
          <a:ln w="9525" algn="ctr">
            <a:noFill/>
            <a:miter lim="800000"/>
            <a:headEnd/>
            <a:tailEnd/>
          </a:ln>
          <a:effectLst/>
        </p:spPr>
        <p:txBody>
          <a:bodyPr lIns="65274" tIns="32637" rIns="65274" bIns="32637">
            <a:spAutoFit/>
          </a:bodyPr>
          <a:lstStyle/>
          <a:p>
            <a:pPr defTabSz="652463">
              <a:spcBef>
                <a:spcPct val="50000"/>
              </a:spcBef>
            </a:pPr>
            <a:endParaRPr lang="en-US" sz="1300" dirty="0"/>
          </a:p>
        </p:txBody>
      </p:sp>
      <p:sp>
        <p:nvSpPr>
          <p:cNvPr id="29723" name="Text Box 27"/>
          <p:cNvSpPr txBox="1">
            <a:spLocks noChangeArrowheads="1"/>
          </p:cNvSpPr>
          <p:nvPr/>
        </p:nvSpPr>
        <p:spPr bwMode="auto">
          <a:xfrm>
            <a:off x="381000" y="1219200"/>
            <a:ext cx="8305800" cy="938708"/>
          </a:xfrm>
          <a:prstGeom prst="rect">
            <a:avLst/>
          </a:prstGeom>
          <a:noFill/>
          <a:ln w="9525">
            <a:noFill/>
            <a:miter lim="800000"/>
            <a:headEnd/>
            <a:tailEnd/>
          </a:ln>
          <a:effectLst/>
        </p:spPr>
        <p:txBody>
          <a:bodyPr wrap="square" lIns="91429" tIns="45715" rIns="91429" bIns="45715">
            <a:spAutoFit/>
          </a:bodyPr>
          <a:lstStyle/>
          <a:p>
            <a:pPr algn="ctr">
              <a:lnSpc>
                <a:spcPct val="150000"/>
              </a:lnSpc>
              <a:spcBef>
                <a:spcPct val="50000"/>
              </a:spcBef>
            </a:pPr>
            <a:r>
              <a:rPr lang="ar-SY" sz="4000" dirty="0" smtClean="0">
                <a:solidFill>
                  <a:srgbClr val="A20000"/>
                </a:solidFill>
                <a:effectLst>
                  <a:outerShdw blurRad="38100" dist="38100" dir="2700000" algn="tl">
                    <a:srgbClr val="000000">
                      <a:alpha val="43137"/>
                    </a:srgbClr>
                  </a:outerShdw>
                </a:effectLst>
                <a:latin typeface="Simplified Arabic"/>
                <a:ea typeface="Times New Roman"/>
                <a:cs typeface="AL-Mohanad Black"/>
              </a:rPr>
              <a:t>شكراً لإصغائكم</a:t>
            </a:r>
            <a:endParaRPr lang="en-US" sz="4000" dirty="0">
              <a:solidFill>
                <a:srgbClr val="C00000"/>
              </a:solidFill>
              <a:effectLst>
                <a:innerShdw blurRad="711200" dist="1422400" dir="18900000">
                  <a:prstClr val="black">
                    <a:alpha val="50000"/>
                  </a:prstClr>
                </a:innerShdw>
              </a:effectLst>
              <a:latin typeface="Times New Roman"/>
              <a:ea typeface="Times New Roman"/>
              <a:cs typeface="AL-Mohanad Black" pitchFamily="2" charset="-78"/>
            </a:endParaRPr>
          </a:p>
        </p:txBody>
      </p:sp>
      <p:sp>
        <p:nvSpPr>
          <p:cNvPr id="29724" name="Text Box 28"/>
          <p:cNvSpPr txBox="1">
            <a:spLocks noChangeArrowheads="1"/>
          </p:cNvSpPr>
          <p:nvPr/>
        </p:nvSpPr>
        <p:spPr bwMode="auto">
          <a:xfrm>
            <a:off x="3886200" y="457200"/>
            <a:ext cx="1524000" cy="366713"/>
          </a:xfrm>
          <a:prstGeom prst="rect">
            <a:avLst/>
          </a:prstGeom>
          <a:noFill/>
          <a:ln w="9525">
            <a:noFill/>
            <a:miter lim="800000"/>
            <a:headEnd/>
            <a:tailEnd/>
          </a:ln>
          <a:effectLst/>
        </p:spPr>
        <p:txBody>
          <a:bodyPr lIns="91429" tIns="45715" rIns="91429" bIns="45715">
            <a:spAutoFit/>
          </a:bodyPr>
          <a:lstStyle/>
          <a:p>
            <a:pPr>
              <a:spcBef>
                <a:spcPct val="50000"/>
              </a:spcBef>
            </a:pPr>
            <a:endParaRPr lang="en-US" sz="1800" dirty="0"/>
          </a:p>
        </p:txBody>
      </p:sp>
      <p:sp>
        <p:nvSpPr>
          <p:cNvPr id="29726" name="Text Box 30"/>
          <p:cNvSpPr txBox="1">
            <a:spLocks noChangeArrowheads="1"/>
          </p:cNvSpPr>
          <p:nvPr/>
        </p:nvSpPr>
        <p:spPr bwMode="auto">
          <a:xfrm>
            <a:off x="3733800" y="381000"/>
            <a:ext cx="1371600" cy="366713"/>
          </a:xfrm>
          <a:prstGeom prst="rect">
            <a:avLst/>
          </a:prstGeom>
          <a:noFill/>
          <a:ln w="9525">
            <a:noFill/>
            <a:miter lim="800000"/>
            <a:headEnd/>
            <a:tailEnd/>
          </a:ln>
          <a:effectLst/>
        </p:spPr>
        <p:txBody>
          <a:bodyPr lIns="91429" tIns="45715" rIns="91429" bIns="45715">
            <a:spAutoFit/>
          </a:bodyPr>
          <a:lstStyle/>
          <a:p>
            <a:pPr>
              <a:spcBef>
                <a:spcPct val="50000"/>
              </a:spcBef>
            </a:pPr>
            <a:endParaRPr lang="en-US" sz="1800" dirty="0"/>
          </a:p>
        </p:txBody>
      </p:sp>
      <p:sp>
        <p:nvSpPr>
          <p:cNvPr id="29728" name="Text Box 32"/>
          <p:cNvSpPr txBox="1">
            <a:spLocks noChangeArrowheads="1"/>
          </p:cNvSpPr>
          <p:nvPr/>
        </p:nvSpPr>
        <p:spPr bwMode="auto">
          <a:xfrm>
            <a:off x="457200" y="3810000"/>
            <a:ext cx="1905000" cy="366713"/>
          </a:xfrm>
          <a:prstGeom prst="rect">
            <a:avLst/>
          </a:prstGeom>
          <a:noFill/>
          <a:ln w="9525">
            <a:noFill/>
            <a:miter lim="800000"/>
            <a:headEnd/>
            <a:tailEnd/>
          </a:ln>
          <a:effectLst/>
        </p:spPr>
        <p:txBody>
          <a:bodyPr lIns="91429" tIns="45715" rIns="91429" bIns="45715">
            <a:spAutoFit/>
          </a:bodyPr>
          <a:lstStyle/>
          <a:p>
            <a:pPr>
              <a:spcBef>
                <a:spcPct val="50000"/>
              </a:spcBef>
            </a:pPr>
            <a:endParaRPr lang="en-US" sz="1800" dirty="0"/>
          </a:p>
        </p:txBody>
      </p:sp>
      <p:sp>
        <p:nvSpPr>
          <p:cNvPr id="29732" name="Text Box 36"/>
          <p:cNvSpPr txBox="1">
            <a:spLocks noChangeArrowheads="1"/>
          </p:cNvSpPr>
          <p:nvPr/>
        </p:nvSpPr>
        <p:spPr bwMode="auto">
          <a:xfrm>
            <a:off x="3733800" y="381000"/>
            <a:ext cx="2133600" cy="366713"/>
          </a:xfrm>
          <a:prstGeom prst="rect">
            <a:avLst/>
          </a:prstGeom>
          <a:noFill/>
          <a:ln w="9525">
            <a:noFill/>
            <a:miter lim="800000"/>
            <a:headEnd/>
            <a:tailEnd/>
          </a:ln>
          <a:effectLst/>
        </p:spPr>
        <p:txBody>
          <a:bodyPr lIns="91429" tIns="45715" rIns="91429" bIns="45715">
            <a:spAutoFit/>
          </a:bodyPr>
          <a:lstStyle/>
          <a:p>
            <a:pPr>
              <a:spcBef>
                <a:spcPct val="50000"/>
              </a:spcBef>
            </a:pPr>
            <a:endParaRPr lang="en-US" sz="1800" dirty="0"/>
          </a:p>
        </p:txBody>
      </p:sp>
      <p:sp>
        <p:nvSpPr>
          <p:cNvPr id="29734" name="Text Box 38"/>
          <p:cNvSpPr txBox="1">
            <a:spLocks noChangeArrowheads="1"/>
          </p:cNvSpPr>
          <p:nvPr/>
        </p:nvSpPr>
        <p:spPr bwMode="auto">
          <a:xfrm>
            <a:off x="3946525" y="3922713"/>
            <a:ext cx="184150" cy="366712"/>
          </a:xfrm>
          <a:prstGeom prst="rect">
            <a:avLst/>
          </a:prstGeom>
          <a:noFill/>
          <a:ln w="9525">
            <a:noFill/>
            <a:miter lim="800000"/>
            <a:headEnd/>
            <a:tailEnd/>
          </a:ln>
          <a:effectLst/>
        </p:spPr>
        <p:txBody>
          <a:bodyPr wrap="none" lIns="91429" tIns="45715" rIns="91429" bIns="45715">
            <a:spAutoFit/>
          </a:bodyPr>
          <a:lstStyle/>
          <a:p>
            <a:endParaRPr lang="en-US" sz="1800" dirty="0"/>
          </a:p>
        </p:txBody>
      </p:sp>
      <p:pic>
        <p:nvPicPr>
          <p:cNvPr id="12" name="Picture 7" descr="E:\pics\MAM Eastern Region\JNW60028.jpg"/>
          <p:cNvPicPr>
            <a:picLocks noChangeAspect="1" noChangeArrowheads="1"/>
          </p:cNvPicPr>
          <p:nvPr/>
        </p:nvPicPr>
        <p:blipFill>
          <a:blip r:embed="rId3" cstate="print"/>
          <a:srcRect/>
          <a:stretch>
            <a:fillRect/>
          </a:stretch>
        </p:blipFill>
        <p:spPr bwMode="auto">
          <a:xfrm>
            <a:off x="0" y="2758693"/>
            <a:ext cx="6172200" cy="4099307"/>
          </a:xfrm>
          <a:prstGeom prst="rect">
            <a:avLst/>
          </a:prstGeom>
          <a:noFill/>
        </p:spPr>
      </p:pic>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229600" cy="1143000"/>
          </a:xfrm>
          <a:solidFill>
            <a:srgbClr val="D3A37F"/>
          </a:solidFill>
        </p:spPr>
        <p:txBody>
          <a:bodyPr>
            <a:normAutofit/>
          </a:bodyPr>
          <a:lstStyle/>
          <a:p>
            <a:r>
              <a:rPr lang="ar-SY" sz="2200" b="1" dirty="0" smtClean="0">
                <a:solidFill>
                  <a:srgbClr val="A80000"/>
                </a:solidFill>
                <a:effectLst>
                  <a:outerShdw blurRad="38100" dist="38100" dir="2700000" algn="tl">
                    <a:srgbClr val="000000">
                      <a:alpha val="43137"/>
                    </a:srgbClr>
                  </a:outerShdw>
                </a:effectLst>
                <a:latin typeface="Simplified Arabic"/>
                <a:ea typeface="Times New Roman"/>
                <a:cs typeface="AL-Mohanad Black"/>
              </a:rPr>
              <a:t>أولاً: برنامج المساعدة الطارئة للمواطنين المتضررين </a:t>
            </a:r>
            <a:br>
              <a:rPr lang="ar-SY" sz="2200" b="1" dirty="0" smtClean="0">
                <a:solidFill>
                  <a:srgbClr val="A80000"/>
                </a:solidFill>
                <a:effectLst>
                  <a:outerShdw blurRad="38100" dist="38100" dir="2700000" algn="tl">
                    <a:srgbClr val="000000">
                      <a:alpha val="43137"/>
                    </a:srgbClr>
                  </a:outerShdw>
                </a:effectLst>
                <a:latin typeface="Simplified Arabic"/>
                <a:ea typeface="Times New Roman"/>
                <a:cs typeface="AL-Mohanad Black"/>
              </a:rPr>
            </a:br>
            <a:r>
              <a:rPr lang="ar-SY" sz="2200" b="1" dirty="0" smtClean="0">
                <a:solidFill>
                  <a:srgbClr val="A80000"/>
                </a:solidFill>
                <a:effectLst>
                  <a:outerShdw blurRad="38100" dist="38100" dir="2700000" algn="tl">
                    <a:srgbClr val="000000">
                      <a:alpha val="43137"/>
                    </a:srgbClr>
                  </a:outerShdw>
                </a:effectLst>
                <a:latin typeface="Simplified Arabic"/>
                <a:ea typeface="Times New Roman"/>
                <a:cs typeface="AL-Mohanad Black"/>
              </a:rPr>
              <a:t>في سورية</a:t>
            </a:r>
            <a:endParaRPr lang="ar-SY" sz="2200" b="1" dirty="0">
              <a:solidFill>
                <a:srgbClr val="A80000"/>
              </a:solidFill>
              <a:effectLst>
                <a:outerShdw blurRad="38100" dist="38100" dir="2700000" algn="tl">
                  <a:srgbClr val="000000">
                    <a:alpha val="43137"/>
                  </a:srgbClr>
                </a:outerShdw>
              </a:effectLst>
              <a:latin typeface="Times New Roman" pitchFamily="18" charset="0"/>
              <a:ea typeface="+mn-ea"/>
              <a:cs typeface="+mn-cs"/>
            </a:endParaRPr>
          </a:p>
        </p:txBody>
      </p:sp>
      <p:pic>
        <p:nvPicPr>
          <p:cNvPr id="6" name="Picture 5"/>
          <p:cNvPicPr/>
          <p:nvPr/>
        </p:nvPicPr>
        <p:blipFill>
          <a:blip r:embed="rId3" cstate="print"/>
          <a:srcRect/>
          <a:stretch>
            <a:fillRect/>
          </a:stretch>
        </p:blipFill>
        <p:spPr bwMode="auto">
          <a:xfrm>
            <a:off x="7581900" y="404664"/>
            <a:ext cx="1028700" cy="904875"/>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67544" y="354931"/>
            <a:ext cx="1073150" cy="985837"/>
          </a:xfrm>
          <a:prstGeom prst="rect">
            <a:avLst/>
          </a:prstGeom>
          <a:noFill/>
          <a:ln w="9525">
            <a:noFill/>
            <a:miter lim="800000"/>
            <a:headEnd/>
            <a:tailEnd/>
          </a:ln>
        </p:spPr>
      </p:pic>
      <p:sp>
        <p:nvSpPr>
          <p:cNvPr id="12" name="Content Placeholder 5"/>
          <p:cNvSpPr>
            <a:spLocks noGrp="1"/>
          </p:cNvSpPr>
          <p:nvPr>
            <p:ph idx="1"/>
          </p:nvPr>
        </p:nvSpPr>
        <p:spPr>
          <a:xfrm>
            <a:off x="467544" y="2057400"/>
            <a:ext cx="8066856" cy="5141167"/>
          </a:xfrm>
        </p:spPr>
        <p:txBody>
          <a:bodyPr>
            <a:noAutofit/>
          </a:bodyPr>
          <a:lstStyle/>
          <a:p>
            <a:pPr lvl="0" algn="just" rtl="1">
              <a:lnSpc>
                <a:spcPct val="150000"/>
              </a:lnSpc>
              <a:buNone/>
            </a:pPr>
            <a:r>
              <a:rPr lang="ar-SY" sz="2000" b="1" dirty="0" smtClean="0">
                <a:solidFill>
                  <a:srgbClr val="713605"/>
                </a:solidFill>
              </a:rPr>
              <a:t>من </a:t>
            </a:r>
            <a:r>
              <a:rPr lang="ar-SY" sz="2000" b="1" dirty="0" err="1" smtClean="0">
                <a:solidFill>
                  <a:srgbClr val="713605"/>
                </a:solidFill>
              </a:rPr>
              <a:t>خلال:</a:t>
            </a:r>
            <a:endParaRPr lang="ar-SY" sz="2000" b="1" dirty="0" smtClean="0">
              <a:solidFill>
                <a:srgbClr val="713605"/>
              </a:solidFill>
            </a:endParaRPr>
          </a:p>
          <a:p>
            <a:pPr lvl="0" algn="just" rtl="1">
              <a:lnSpc>
                <a:spcPct val="150000"/>
              </a:lnSpc>
              <a:buFont typeface="Wingdings" pitchFamily="2" charset="2"/>
              <a:buChar char="q"/>
            </a:pPr>
            <a:r>
              <a:rPr lang="ar-SY" sz="2000" b="1" dirty="0" smtClean="0">
                <a:solidFill>
                  <a:srgbClr val="663300"/>
                </a:solidFill>
              </a:rPr>
              <a:t>اتفاقية تعاون إطارية </a:t>
            </a:r>
            <a:r>
              <a:rPr lang="ar-SY" sz="2000" dirty="0" smtClean="0">
                <a:solidFill>
                  <a:srgbClr val="663300"/>
                </a:solidFill>
              </a:rPr>
              <a:t>بين ووزارة الإدارة المحلية ومفوضية اللاجئين يتم التنفيذ من خلالها محلياً.</a:t>
            </a:r>
          </a:p>
          <a:p>
            <a:pPr lvl="0" algn="just" rtl="1">
              <a:lnSpc>
                <a:spcPct val="150000"/>
              </a:lnSpc>
              <a:buFont typeface="Wingdings" pitchFamily="2" charset="2"/>
              <a:buChar char="q"/>
            </a:pPr>
            <a:r>
              <a:rPr lang="ar-SY" sz="2000" b="1" dirty="0" smtClean="0">
                <a:solidFill>
                  <a:srgbClr val="663300"/>
                </a:solidFill>
              </a:rPr>
              <a:t>اتفاقيات فرعية ثلاثية الأطراف </a:t>
            </a:r>
            <a:r>
              <a:rPr lang="ar-SY" sz="2000" dirty="0" smtClean="0">
                <a:solidFill>
                  <a:srgbClr val="663300"/>
                </a:solidFill>
              </a:rPr>
              <a:t>بين وزارة الإدارة المحلية ومفوضية اللاجئين ومنظمات غير حكومية دولية ومحلية مثل: منظمة الإسعاف الأولي </a:t>
            </a:r>
            <a:r>
              <a:rPr lang="en-US" sz="2000" dirty="0" smtClean="0">
                <a:solidFill>
                  <a:srgbClr val="663300"/>
                </a:solidFill>
              </a:rPr>
              <a:t>PU </a:t>
            </a:r>
            <a:r>
              <a:rPr lang="ar-SY" sz="2000" dirty="0" smtClean="0">
                <a:solidFill>
                  <a:srgbClr val="663300"/>
                </a:solidFill>
              </a:rPr>
              <a:t> الفرنسية، المجلس الدانماركي </a:t>
            </a:r>
            <a:r>
              <a:rPr lang="en-US" sz="2000" dirty="0" smtClean="0">
                <a:solidFill>
                  <a:srgbClr val="663300"/>
                </a:solidFill>
              </a:rPr>
              <a:t>DSR</a:t>
            </a:r>
            <a:r>
              <a:rPr lang="ar-SY" sz="2000" dirty="0" smtClean="0">
                <a:solidFill>
                  <a:srgbClr val="663300"/>
                </a:solidFill>
              </a:rPr>
              <a:t>، منظمة الإغاثة الإسلامية الفرنسية </a:t>
            </a:r>
            <a:r>
              <a:rPr lang="en-US" sz="2000" dirty="0" smtClean="0">
                <a:solidFill>
                  <a:srgbClr val="663300"/>
                </a:solidFill>
              </a:rPr>
              <a:t>SIF</a:t>
            </a:r>
            <a:r>
              <a:rPr lang="ar-SY" sz="2000" dirty="0" smtClean="0">
                <a:solidFill>
                  <a:srgbClr val="663300"/>
                </a:solidFill>
              </a:rPr>
              <a:t>، الأمانة السورية </a:t>
            </a:r>
            <a:r>
              <a:rPr lang="ar-SY" sz="2000" dirty="0">
                <a:solidFill>
                  <a:srgbClr val="663300"/>
                </a:solidFill>
              </a:rPr>
              <a:t>للتنمية، الجمعية السورية للتنمية الإجتماعية </a:t>
            </a:r>
            <a:r>
              <a:rPr lang="en-US" sz="2000" dirty="0" smtClean="0">
                <a:solidFill>
                  <a:srgbClr val="663300"/>
                </a:solidFill>
              </a:rPr>
              <a:t>SSSD</a:t>
            </a:r>
            <a:r>
              <a:rPr lang="ar-SY" sz="2000" dirty="0" smtClean="0">
                <a:solidFill>
                  <a:srgbClr val="663300"/>
                </a:solidFill>
              </a:rPr>
              <a:t>.</a:t>
            </a:r>
          </a:p>
          <a:p>
            <a:pPr lvl="0" algn="just" rtl="1">
              <a:lnSpc>
                <a:spcPct val="150000"/>
              </a:lnSpc>
              <a:buFont typeface="Wingdings" pitchFamily="2" charset="2"/>
              <a:buChar char="q"/>
            </a:pPr>
            <a:r>
              <a:rPr lang="ar-SY" sz="2000" b="1" dirty="0" smtClean="0">
                <a:solidFill>
                  <a:srgbClr val="663300"/>
                </a:solidFill>
              </a:rPr>
              <a:t>اتفاقيات ثنائية </a:t>
            </a:r>
            <a:r>
              <a:rPr lang="ar-SY" sz="2000" dirty="0" smtClean="0">
                <a:solidFill>
                  <a:srgbClr val="663300"/>
                </a:solidFill>
              </a:rPr>
              <a:t>بين وزارة الإدارة المحلية ومنظمة الهجرة الدولية </a:t>
            </a:r>
            <a:r>
              <a:rPr lang="en-US" sz="2000" dirty="0" smtClean="0">
                <a:solidFill>
                  <a:srgbClr val="663300"/>
                </a:solidFill>
              </a:rPr>
              <a:t>IOM </a:t>
            </a:r>
            <a:r>
              <a:rPr lang="ar-SY" sz="2000" dirty="0" smtClean="0">
                <a:solidFill>
                  <a:srgbClr val="663300"/>
                </a:solidFill>
              </a:rPr>
              <a:t> والمنظمات الغير حكومية مثل </a:t>
            </a:r>
            <a:r>
              <a:rPr lang="en-US" sz="2000" dirty="0" smtClean="0">
                <a:solidFill>
                  <a:srgbClr val="663300"/>
                </a:solidFill>
              </a:rPr>
              <a:t>DRC </a:t>
            </a:r>
            <a:r>
              <a:rPr lang="ar-SY" sz="2000" dirty="0" err="1" smtClean="0">
                <a:solidFill>
                  <a:srgbClr val="663300"/>
                </a:solidFill>
              </a:rPr>
              <a:t>،</a:t>
            </a:r>
            <a:r>
              <a:rPr lang="ar-SY" sz="2000" dirty="0" smtClean="0">
                <a:solidFill>
                  <a:srgbClr val="663300"/>
                </a:solidFill>
              </a:rPr>
              <a:t> </a:t>
            </a:r>
            <a:r>
              <a:rPr lang="en-US" sz="2000" dirty="0" smtClean="0">
                <a:solidFill>
                  <a:srgbClr val="663300"/>
                </a:solidFill>
              </a:rPr>
              <a:t>PU</a:t>
            </a:r>
            <a:r>
              <a:rPr lang="ar-SY" sz="2000" dirty="0" err="1" smtClean="0">
                <a:solidFill>
                  <a:srgbClr val="663300"/>
                </a:solidFill>
              </a:rPr>
              <a:t>.....</a:t>
            </a:r>
            <a:r>
              <a:rPr lang="ar-SY" sz="2000" dirty="0" smtClean="0">
                <a:solidFill>
                  <a:srgbClr val="6633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229600" cy="1143000"/>
          </a:xfrm>
          <a:solidFill>
            <a:srgbClr val="D3A37F"/>
          </a:solidFill>
        </p:spPr>
        <p:txBody>
          <a:bodyPr>
            <a:normAutofit/>
          </a:bodyPr>
          <a:lstStyle/>
          <a:p>
            <a:r>
              <a:rPr lang="ar-SY" sz="2200" b="1" dirty="0" smtClean="0">
                <a:solidFill>
                  <a:srgbClr val="A80000"/>
                </a:solidFill>
                <a:effectLst>
                  <a:outerShdw blurRad="38100" dist="38100" dir="2700000" algn="tl">
                    <a:srgbClr val="000000">
                      <a:alpha val="43137"/>
                    </a:srgbClr>
                  </a:outerShdw>
                </a:effectLst>
                <a:latin typeface="Simplified Arabic"/>
                <a:ea typeface="Times New Roman"/>
                <a:cs typeface="AL-Mohanad Black"/>
              </a:rPr>
              <a:t>أولاً: برنامج المساعدة الطارئة للمواطنين المتضررين </a:t>
            </a:r>
            <a:br>
              <a:rPr lang="ar-SY" sz="2200" b="1" dirty="0" smtClean="0">
                <a:solidFill>
                  <a:srgbClr val="A80000"/>
                </a:solidFill>
                <a:effectLst>
                  <a:outerShdw blurRad="38100" dist="38100" dir="2700000" algn="tl">
                    <a:srgbClr val="000000">
                      <a:alpha val="43137"/>
                    </a:srgbClr>
                  </a:outerShdw>
                </a:effectLst>
                <a:latin typeface="Simplified Arabic"/>
                <a:ea typeface="Times New Roman"/>
                <a:cs typeface="AL-Mohanad Black"/>
              </a:rPr>
            </a:br>
            <a:r>
              <a:rPr lang="ar-SY" sz="2200" b="1" dirty="0" smtClean="0">
                <a:solidFill>
                  <a:srgbClr val="A80000"/>
                </a:solidFill>
                <a:effectLst>
                  <a:outerShdw blurRad="38100" dist="38100" dir="2700000" algn="tl">
                    <a:srgbClr val="000000">
                      <a:alpha val="43137"/>
                    </a:srgbClr>
                  </a:outerShdw>
                </a:effectLst>
                <a:latin typeface="Simplified Arabic"/>
                <a:ea typeface="Times New Roman"/>
                <a:cs typeface="AL-Mohanad Black"/>
              </a:rPr>
              <a:t>في سورية</a:t>
            </a:r>
            <a:endParaRPr lang="ar-SY" sz="2200" b="1" dirty="0">
              <a:solidFill>
                <a:srgbClr val="A80000"/>
              </a:solidFill>
              <a:effectLst>
                <a:outerShdw blurRad="38100" dist="38100" dir="2700000" algn="tl">
                  <a:srgbClr val="000000">
                    <a:alpha val="43137"/>
                  </a:srgbClr>
                </a:outerShdw>
              </a:effectLst>
              <a:latin typeface="Times New Roman" pitchFamily="18" charset="0"/>
              <a:ea typeface="+mn-ea"/>
              <a:cs typeface="+mn-cs"/>
            </a:endParaRPr>
          </a:p>
        </p:txBody>
      </p:sp>
      <p:pic>
        <p:nvPicPr>
          <p:cNvPr id="6" name="Picture 5"/>
          <p:cNvPicPr/>
          <p:nvPr/>
        </p:nvPicPr>
        <p:blipFill>
          <a:blip r:embed="rId3" cstate="print"/>
          <a:srcRect/>
          <a:stretch>
            <a:fillRect/>
          </a:stretch>
        </p:blipFill>
        <p:spPr bwMode="auto">
          <a:xfrm>
            <a:off x="7581900" y="404664"/>
            <a:ext cx="1028700" cy="904875"/>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467544" y="354931"/>
            <a:ext cx="1073150" cy="985837"/>
          </a:xfrm>
          <a:prstGeom prst="rect">
            <a:avLst/>
          </a:prstGeom>
          <a:noFill/>
          <a:ln w="9525">
            <a:noFill/>
            <a:miter lim="800000"/>
            <a:headEnd/>
            <a:tailEnd/>
          </a:ln>
        </p:spPr>
      </p:pic>
      <p:sp>
        <p:nvSpPr>
          <p:cNvPr id="12" name="Content Placeholder 5"/>
          <p:cNvSpPr>
            <a:spLocks noGrp="1"/>
          </p:cNvSpPr>
          <p:nvPr>
            <p:ph idx="1"/>
          </p:nvPr>
        </p:nvSpPr>
        <p:spPr>
          <a:xfrm>
            <a:off x="467544" y="1752601"/>
            <a:ext cx="8219256" cy="4419600"/>
          </a:xfrm>
        </p:spPr>
        <p:txBody>
          <a:bodyPr>
            <a:noAutofit/>
          </a:bodyPr>
          <a:lstStyle/>
          <a:p>
            <a:pPr algn="just" rtl="1">
              <a:lnSpc>
                <a:spcPct val="150000"/>
              </a:lnSpc>
              <a:buNone/>
            </a:pPr>
            <a:r>
              <a:rPr lang="ar-SY" sz="2000" b="1" dirty="0" smtClean="0">
                <a:solidFill>
                  <a:srgbClr val="663300"/>
                </a:solidFill>
                <a:cs typeface="AL-Mohanad Black" pitchFamily="2" charset="-78"/>
              </a:rPr>
              <a:t>تقديم الدعم الفني </a:t>
            </a:r>
            <a:r>
              <a:rPr lang="ar-SY" sz="2000" dirty="0">
                <a:solidFill>
                  <a:srgbClr val="663300"/>
                </a:solidFill>
                <a:cs typeface="AL-Mohanad Black" pitchFamily="2" charset="-78"/>
              </a:rPr>
              <a:t>لوزار</a:t>
            </a:r>
            <a:r>
              <a:rPr lang="ar-SY" sz="2000" dirty="0" smtClean="0">
                <a:solidFill>
                  <a:srgbClr val="663300"/>
                </a:solidFill>
                <a:cs typeface="AL-Mohanad Black" pitchFamily="2" charset="-78"/>
              </a:rPr>
              <a:t>ة الإدارة المحلية وتأمين التدريب اللازم للكوادر المحلية في الوزارة والمحافظات والجهات المعنية بالعمل </a:t>
            </a:r>
            <a:r>
              <a:rPr lang="ar-SY" sz="2000" dirty="0" err="1" smtClean="0">
                <a:solidFill>
                  <a:srgbClr val="663300"/>
                </a:solidFill>
                <a:cs typeface="AL-Mohanad Black" pitchFamily="2" charset="-78"/>
              </a:rPr>
              <a:t>الإنساني.</a:t>
            </a:r>
            <a:r>
              <a:rPr lang="ar-SY" sz="2000" dirty="0" smtClean="0">
                <a:solidFill>
                  <a:srgbClr val="663300"/>
                </a:solidFill>
                <a:cs typeface="AL-Mohanad Black" pitchFamily="2" charset="-78"/>
              </a:rPr>
              <a:t> </a:t>
            </a:r>
          </a:p>
          <a:p>
            <a:pPr lvl="0" algn="just" rtl="1">
              <a:lnSpc>
                <a:spcPct val="150000"/>
              </a:lnSpc>
              <a:buNone/>
            </a:pPr>
            <a:r>
              <a:rPr lang="ar-SY" sz="2000" dirty="0" smtClean="0">
                <a:cs typeface="AL-Mohanad Black" pitchFamily="2" charset="-78"/>
              </a:rPr>
              <a:t>حيث قامت وزارة الإدارة المحلية بتشكيل وحدة إدارة برنامج الاستجابة الإنسانية في مديرية التعاون الدولي بالوزارة، تختص بإدارة بنك المعلومات المركزي ومنظومة الإدارة الشاملة للاستجابة الإنسانية على مستوى كافة المحافظات، وتقوم بالتنسيق مع وحدات فرعية في المحافظات وكافة الجهات المعنية بالعمل الإغاثي لحصر أعداد الأسر المهجرة وتحديد احتياجاتها والمساعدات الإنسانية المقدمة ليتسنى تأمين الموارد اللازمة وفق الإمكانيات المتوفرة إما من حساب لجنة إعادة الإعمار أو لجنة الإغاثة العليا أو من خلال المنظمات الدولية وذلك وفقاً للأولويات التي ترسمها نتائج تحليل البيانات المتوفرة.</a:t>
            </a:r>
            <a:endParaRPr lang="ar-SY" sz="2000" dirty="0" smtClean="0">
              <a:solidFill>
                <a:srgbClr val="663300"/>
              </a:solidFill>
              <a:cs typeface="AL-Mohanad Blac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8229600" cy="1143000"/>
          </a:xfrm>
        </p:spPr>
        <p:txBody>
          <a:bodyPr>
            <a:normAutofit/>
          </a:bodyPr>
          <a:lstStyle/>
          <a:p>
            <a:pPr algn="r" rtl="1"/>
            <a:r>
              <a:rPr lang="ar-SY" sz="2800" b="1" dirty="0" smtClean="0">
                <a:solidFill>
                  <a:srgbClr val="A80000"/>
                </a:solidFill>
              </a:rPr>
              <a:t>مهام وحدة إدارة البرنامج </a:t>
            </a:r>
            <a:r>
              <a:rPr lang="en-US" sz="2800" b="1" dirty="0">
                <a:solidFill>
                  <a:srgbClr val="A80000"/>
                </a:solidFill>
              </a:rPr>
              <a:t>PMU </a:t>
            </a:r>
            <a:r>
              <a:rPr lang="ar-SY" sz="2800" b="1" dirty="0" smtClean="0">
                <a:solidFill>
                  <a:srgbClr val="A80000"/>
                </a:solidFill>
              </a:rPr>
              <a:t>:</a:t>
            </a:r>
            <a:endParaRPr lang="ar-SY" sz="2800" b="1" dirty="0">
              <a:solidFill>
                <a:srgbClr val="A80000"/>
              </a:solidFill>
            </a:endParaRPr>
          </a:p>
        </p:txBody>
      </p:sp>
      <p:sp>
        <p:nvSpPr>
          <p:cNvPr id="3" name="عنصر نائب للمحتوى 2"/>
          <p:cNvSpPr>
            <a:spLocks noGrp="1"/>
          </p:cNvSpPr>
          <p:nvPr>
            <p:ph idx="1"/>
          </p:nvPr>
        </p:nvSpPr>
        <p:spPr>
          <a:xfrm>
            <a:off x="457200" y="1219200"/>
            <a:ext cx="8229600" cy="5334000"/>
          </a:xfrm>
        </p:spPr>
        <p:txBody>
          <a:bodyPr>
            <a:normAutofit/>
          </a:bodyPr>
          <a:lstStyle/>
          <a:p>
            <a:pPr algn="just" rtl="1">
              <a:lnSpc>
                <a:spcPct val="200000"/>
              </a:lnSpc>
              <a:buNone/>
            </a:pPr>
            <a:r>
              <a:rPr lang="ar-SY" sz="2000" dirty="0">
                <a:cs typeface="AL-Mohanad Black" pitchFamily="2" charset="-78"/>
              </a:rPr>
              <a:t>1-إدارة النشاطات اليومية لبرنامج التعاون المتعلق بالإيواء.</a:t>
            </a:r>
            <a:endParaRPr lang="en-US" sz="2000" dirty="0">
              <a:cs typeface="AL-Mohanad Black" pitchFamily="2" charset="-78"/>
            </a:endParaRPr>
          </a:p>
          <a:p>
            <a:pPr algn="just" rtl="1">
              <a:lnSpc>
                <a:spcPct val="200000"/>
              </a:lnSpc>
              <a:buNone/>
            </a:pPr>
            <a:r>
              <a:rPr lang="ar-SY" sz="2000" dirty="0">
                <a:cs typeface="AL-Mohanad Black" pitchFamily="2" charset="-78"/>
              </a:rPr>
              <a:t>2-التنسيق بين وزارة الإدارة المحلية والأمم المتحدة وغيرها من الوكالات الوطنية والدولية.</a:t>
            </a:r>
          </a:p>
          <a:p>
            <a:pPr algn="just" rtl="1">
              <a:lnSpc>
                <a:spcPct val="200000"/>
              </a:lnSpc>
              <a:buNone/>
            </a:pPr>
            <a:r>
              <a:rPr lang="ar-SY" sz="2000" dirty="0">
                <a:cs typeface="AL-Mohanad Black" pitchFamily="2" charset="-78"/>
              </a:rPr>
              <a:t>3-  دعم إدارة البيانات (الإنسانية و مراحل إعادة البناء).</a:t>
            </a:r>
          </a:p>
          <a:p>
            <a:pPr algn="just" rtl="1">
              <a:lnSpc>
                <a:spcPct val="200000"/>
              </a:lnSpc>
              <a:buNone/>
            </a:pPr>
            <a:r>
              <a:rPr lang="ar-SY" sz="2000" dirty="0">
                <a:cs typeface="AL-Mohanad Black" pitchFamily="2" charset="-78"/>
              </a:rPr>
              <a:t>4-تقدير احتياجات مراكز الإيواء و احتياجات الأسر المهجرة في مراكز الإيواء وضمن الوحدات الإدارية و تحديد أولوية العمل. </a:t>
            </a:r>
          </a:p>
          <a:p>
            <a:pPr algn="just" rtl="1">
              <a:lnSpc>
                <a:spcPct val="200000"/>
              </a:lnSpc>
              <a:buNone/>
            </a:pPr>
            <a:r>
              <a:rPr lang="ar-SY" sz="2000" dirty="0">
                <a:cs typeface="AL-Mohanad Black" pitchFamily="2" charset="-78"/>
              </a:rPr>
              <a:t>5-  ضمان مراقبة تطبيق المعايير الفنية  في مواقع العمل.</a:t>
            </a:r>
          </a:p>
          <a:p>
            <a:pPr algn="just" rtl="1">
              <a:lnSpc>
                <a:spcPct val="200000"/>
              </a:lnSpc>
              <a:buNone/>
            </a:pPr>
            <a:r>
              <a:rPr lang="ar-SY" sz="2000" dirty="0">
                <a:cs typeface="AL-Mohanad Black" pitchFamily="2" charset="-78"/>
              </a:rPr>
              <a:t>6-الضمان بأن المعيارين الإنساني و الطارئ يوجهان بشكل صحيح باستراتيجيات التنمية الطويلة المدى التي تربط قضايا مراكز الإيواء باستراتيجيات إعادة الإسكان و العودة.</a:t>
            </a:r>
            <a:endParaRPr lang="en-US" sz="2000" dirty="0">
              <a:cs typeface="AL-Mohanad Black" pitchFamily="2" charset="-78"/>
            </a:endParaRPr>
          </a:p>
        </p:txBody>
      </p:sp>
    </p:spTree>
    <p:extLst>
      <p:ext uri="{BB962C8B-B14F-4D97-AF65-F5344CB8AC3E}">
        <p14:creationId xmlns:p14="http://schemas.microsoft.com/office/powerpoint/2010/main" val="296933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19200"/>
            <a:ext cx="8153400" cy="5181600"/>
          </a:xfrm>
        </p:spPr>
        <p:txBody>
          <a:bodyPr>
            <a:normAutofit/>
          </a:bodyPr>
          <a:lstStyle/>
          <a:p>
            <a:pPr algn="just" rtl="1">
              <a:lnSpc>
                <a:spcPct val="200000"/>
              </a:lnSpc>
              <a:buNone/>
            </a:pPr>
            <a:r>
              <a:rPr lang="ar-SY" sz="2000" dirty="0">
                <a:cs typeface="AL-Mohanad Black" pitchFamily="2" charset="-78"/>
              </a:rPr>
              <a:t>7- دعم عملية إعادة تأهيل الملاجئ مادياً و تقنياً.</a:t>
            </a:r>
          </a:p>
          <a:p>
            <a:pPr algn="just" rtl="1">
              <a:lnSpc>
                <a:spcPct val="200000"/>
              </a:lnSpc>
              <a:buNone/>
            </a:pPr>
            <a:r>
              <a:rPr lang="ar-SY" sz="2000" dirty="0">
                <a:cs typeface="AL-Mohanad Black" pitchFamily="2" charset="-78"/>
              </a:rPr>
              <a:t>8-ضمان الإدارة الشفافة و الفعالة من أموال البرنامج.</a:t>
            </a:r>
          </a:p>
          <a:p>
            <a:pPr algn="just" rtl="1">
              <a:lnSpc>
                <a:spcPct val="200000"/>
              </a:lnSpc>
              <a:buNone/>
            </a:pPr>
            <a:r>
              <a:rPr lang="ar-SY" sz="2000" dirty="0" smtClean="0">
                <a:cs typeface="AL-Mohanad Black" pitchFamily="2" charset="-78"/>
              </a:rPr>
              <a:t>9-ِتحضير </a:t>
            </a:r>
            <a:r>
              <a:rPr lang="ar-SY" sz="2000" dirty="0">
                <a:cs typeface="AL-Mohanad Black" pitchFamily="2" charset="-78"/>
              </a:rPr>
              <a:t>تقارير عن تقدّم العملِ الذي يَمتثلُ إلى الأُمم المتّحدةِ و مانح متطلبات التقرير.</a:t>
            </a:r>
          </a:p>
          <a:p>
            <a:pPr algn="just" rtl="1">
              <a:lnSpc>
                <a:spcPct val="200000"/>
              </a:lnSpc>
              <a:buNone/>
            </a:pPr>
            <a:r>
              <a:rPr lang="ar-SY" sz="2000" dirty="0" smtClean="0">
                <a:cs typeface="AL-Mohanad Black" pitchFamily="2" charset="-78"/>
              </a:rPr>
              <a:t>10-مراقبة </a:t>
            </a:r>
            <a:r>
              <a:rPr lang="ar-SY" sz="2000" dirty="0">
                <a:cs typeface="AL-Mohanad Black" pitchFamily="2" charset="-78"/>
              </a:rPr>
              <a:t>التقدّمِ ونتائجِ كُلّ المشاريع الفرعيةِ التي طبّقتْ مِن قِبل الشركاءِ المحليّينِ (محافظات، منظمات غير حكومية، الخ. . . ).</a:t>
            </a:r>
          </a:p>
          <a:p>
            <a:pPr algn="just" rtl="1">
              <a:lnSpc>
                <a:spcPct val="200000"/>
              </a:lnSpc>
              <a:buNone/>
            </a:pPr>
            <a:r>
              <a:rPr lang="ar-SY" sz="2000" dirty="0" smtClean="0">
                <a:cs typeface="AL-Mohanad Black" pitchFamily="2" charset="-78"/>
              </a:rPr>
              <a:t>11-مهمات </a:t>
            </a:r>
            <a:r>
              <a:rPr lang="ar-SY" sz="2000" dirty="0">
                <a:cs typeface="AL-Mohanad Black" pitchFamily="2" charset="-78"/>
              </a:rPr>
              <a:t>أخرى </a:t>
            </a:r>
            <a:r>
              <a:rPr lang="ar-SY" sz="2000" dirty="0" smtClean="0">
                <a:cs typeface="AL-Mohanad Black" pitchFamily="2" charset="-78"/>
              </a:rPr>
              <a:t>تستجد لضمان </a:t>
            </a:r>
            <a:r>
              <a:rPr lang="ar-SY" sz="2000" dirty="0">
                <a:cs typeface="AL-Mohanad Black" pitchFamily="2" charset="-78"/>
              </a:rPr>
              <a:t>التنفيذ الفعال للملاجئ في سوريا.</a:t>
            </a:r>
          </a:p>
        </p:txBody>
      </p:sp>
      <p:sp>
        <p:nvSpPr>
          <p:cNvPr id="4" name="عنوان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SY" sz="2800" b="1" smtClean="0">
                <a:solidFill>
                  <a:srgbClr val="A80000"/>
                </a:solidFill>
              </a:rPr>
              <a:t>مهام وحدة إدارة البرنامج </a:t>
            </a:r>
            <a:r>
              <a:rPr lang="en-US" sz="2800" b="1" smtClean="0">
                <a:solidFill>
                  <a:srgbClr val="A80000"/>
                </a:solidFill>
              </a:rPr>
              <a:t>PMU </a:t>
            </a:r>
            <a:r>
              <a:rPr lang="ar-SY" sz="2800" b="1" smtClean="0">
                <a:solidFill>
                  <a:srgbClr val="A80000"/>
                </a:solidFill>
              </a:rPr>
              <a:t>:</a:t>
            </a:r>
            <a:endParaRPr lang="ar-SY" sz="2800" b="1" dirty="0">
              <a:solidFill>
                <a:srgbClr val="A80000"/>
              </a:solidFill>
            </a:endParaRPr>
          </a:p>
        </p:txBody>
      </p:sp>
    </p:spTree>
    <p:extLst>
      <p:ext uri="{BB962C8B-B14F-4D97-AF65-F5344CB8AC3E}">
        <p14:creationId xmlns:p14="http://schemas.microsoft.com/office/powerpoint/2010/main" val="389707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000" b="1" dirty="0">
                <a:solidFill>
                  <a:srgbClr val="A80000"/>
                </a:solidFill>
              </a:rPr>
              <a:t>Program management unit structure: </a:t>
            </a:r>
            <a:endParaRPr lang="ar-SY"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41130"/>
            <a:ext cx="7997963" cy="420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737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440" y="335995"/>
            <a:ext cx="9007560" cy="6369605"/>
          </a:xfrm>
        </p:spPr>
      </p:pic>
    </p:spTree>
    <p:extLst>
      <p:ext uri="{BB962C8B-B14F-4D97-AF65-F5344CB8AC3E}">
        <p14:creationId xmlns:p14="http://schemas.microsoft.com/office/powerpoint/2010/main" val="2508064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09600" y="2103060"/>
            <a:ext cx="7910264" cy="830997"/>
          </a:xfrm>
          <a:prstGeom prst="rect">
            <a:avLst/>
          </a:prstGeom>
          <a:noFill/>
        </p:spPr>
        <p:txBody>
          <a:bodyPr wrap="square">
            <a:spAutoFit/>
          </a:bodyPr>
          <a:lstStyle/>
          <a:p>
            <a:pPr lvl="0" algn="justLow" rtl="1">
              <a:defRPr/>
            </a:pPr>
            <a:r>
              <a:rPr lang="ar-SY" sz="2400" b="1" dirty="0" smtClean="0">
                <a:cs typeface="AL-Mohanad Black" pitchFamily="2" charset="-78"/>
              </a:rPr>
              <a:t>1ـ تأهيل </a:t>
            </a:r>
            <a:r>
              <a:rPr lang="ar-SY" sz="2400" b="1" dirty="0">
                <a:cs typeface="AL-Mohanad Black" pitchFamily="2" charset="-78"/>
              </a:rPr>
              <a:t>مراكز الإيواء البديلة وتجهيزها بالاحتياجات الأساسية غير الغذائية بالشكل اللائق لإيواء الوافدين</a:t>
            </a:r>
            <a:r>
              <a:rPr lang="ar-SY" sz="2400" b="1" dirty="0" smtClean="0">
                <a:cs typeface="AL-Mohanad Black" pitchFamily="2" charset="-78"/>
              </a:rPr>
              <a:t>.</a:t>
            </a:r>
            <a:endParaRPr lang="ar-SY" sz="2400" dirty="0" smtClean="0">
              <a:cs typeface="AL-Mohanad Black" pitchFamily="2" charset="-78"/>
            </a:endParaRPr>
          </a:p>
        </p:txBody>
      </p:sp>
      <p:sp>
        <p:nvSpPr>
          <p:cNvPr id="3" name="مربع نص 6"/>
          <p:cNvSpPr txBox="1"/>
          <p:nvPr/>
        </p:nvSpPr>
        <p:spPr>
          <a:xfrm>
            <a:off x="408236" y="533400"/>
            <a:ext cx="7910264" cy="1200329"/>
          </a:xfrm>
          <a:prstGeom prst="rect">
            <a:avLst/>
          </a:prstGeom>
          <a:noFill/>
        </p:spPr>
        <p:txBody>
          <a:bodyPr wrap="square">
            <a:spAutoFit/>
          </a:bodyPr>
          <a:lstStyle/>
          <a:p>
            <a:pPr algn="r" rtl="1"/>
            <a:r>
              <a:rPr lang="ar-SY" sz="2400" b="1" u="sng" dirty="0" smtClean="0">
                <a:solidFill>
                  <a:srgbClr val="C00000"/>
                </a:solidFill>
                <a:cs typeface="AL-Mohanad Black" pitchFamily="2" charset="-78"/>
              </a:rPr>
              <a:t>خطة عمل وزارة الإدارة المحلية لعام 2013 لتأمين مراكز الإيواء المؤقت وتأهيلها وتجهيزها.</a:t>
            </a:r>
          </a:p>
          <a:p>
            <a:pPr algn="r" rtl="1"/>
            <a:endParaRPr lang="en-US" sz="2400" dirty="0" smtClean="0">
              <a:solidFill>
                <a:srgbClr val="C00000"/>
              </a:solidFill>
            </a:endParaRPr>
          </a:p>
        </p:txBody>
      </p:sp>
    </p:spTree>
    <p:extLst>
      <p:ext uri="{BB962C8B-B14F-4D97-AF65-F5344CB8AC3E}">
        <p14:creationId xmlns:p14="http://schemas.microsoft.com/office/powerpoint/2010/main" val="365319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04800"/>
            <a:ext cx="8564211" cy="6057752"/>
          </a:xfrm>
        </p:spPr>
      </p:pic>
    </p:spTree>
    <p:extLst>
      <p:ext uri="{BB962C8B-B14F-4D97-AF65-F5344CB8AC3E}">
        <p14:creationId xmlns:p14="http://schemas.microsoft.com/office/powerpoint/2010/main" val="1411520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s" ma:contentTypeID="0x010100AA7AFC8FE433CD4B94E991D812AE17EB00A7C67632C14FA647B5FB76646D0077D7" ma:contentTypeVersion="76" ma:contentTypeDescription="" ma:contentTypeScope="" ma:versionID="b8f101360a3f2c27030e9f98f60eb7fc">
  <xsd:schema xmlns:xsd="http://www.w3.org/2001/XMLSchema" xmlns:xs="http://www.w3.org/2001/XMLSchema" xmlns:p="http://schemas.microsoft.com/office/2006/metadata/properties" xmlns:ns1="http://schemas.microsoft.com/sharepoint/v3" xmlns:ns2="96664bca-06c0-4657-b6f9-0a997f5ff9b9" xmlns:ns3="c2760211-3e43-4ff7-a9ea-22e8b7d99117" xmlns:ns4="410da107-b4b9-4416-82f0-a17ea7b4313c" xmlns:ns5="44d82dea-fc32-4e1e-a3c6-c3136ef66f65" targetNamespace="http://schemas.microsoft.com/office/2006/metadata/properties" ma:root="true" ma:fieldsID="cb3fdc33b6e8158ef1d4309fb0c11444" ns1:_="" ns2:_="" ns3:_="" ns4:_="" ns5:_="">
    <xsd:import namespace="http://schemas.microsoft.com/sharepoint/v3"/>
    <xsd:import namespace="96664bca-06c0-4657-b6f9-0a997f5ff9b9"/>
    <xsd:import namespace="c2760211-3e43-4ff7-a9ea-22e8b7d99117"/>
    <xsd:import namespace="410da107-b4b9-4416-82f0-a17ea7b4313c"/>
    <xsd:import namespace="44d82dea-fc32-4e1e-a3c6-c3136ef66f65"/>
    <xsd:element name="properties">
      <xsd:complexType>
        <xsd:sequence>
          <xsd:element name="documentManagement">
            <xsd:complexType>
              <xsd:all>
                <xsd:element ref="ns2:Document_x0020_Description" minOccurs="0"/>
                <xsd:element ref="ns2:Report_x0020_Date" minOccurs="0"/>
                <xsd:element ref="ns2:Publishing_x0020_Agency1" minOccurs="0"/>
                <xsd:element ref="ns3:Is_x0020_Key_x0020_Document1" minOccurs="0"/>
                <xsd:element ref="ns2:Is_x0020_Reference_x0020_Doc" minOccurs="0"/>
                <xsd:element ref="ns2:Is_x0020_Cluster_x0020_Management_x003f_" minOccurs="0"/>
                <xsd:element ref="ns2:Inter_x0020_Cluster" minOccurs="0"/>
                <xsd:element ref="ns2:IM" minOccurs="0"/>
                <xsd:element ref="ns2:A_x002c_M_x0020_and_x0020_E" minOccurs="0"/>
                <xsd:element ref="ns2:Shelter_x0020_Planning" minOccurs="0"/>
                <xsd:element ref="ns2:Shelter_x0020_Technical" minOccurs="0"/>
                <xsd:element ref="ns2:Shelter_x0020_Programming" minOccurs="0"/>
                <xsd:element ref="ns2:NFI_x0020_Guidance" minOccurs="0"/>
                <xsd:element ref="ns2:Cross_x0020_Cutting" minOccurs="0"/>
                <xsd:element ref="ns2:Media_x0020_Comms" minOccurs="0"/>
                <xsd:element ref="ns2:Event_x0020_Day" minOccurs="0"/>
                <xsd:element ref="ns2:Event_x0020_Month" minOccurs="0"/>
                <xsd:element ref="ns2:Event_x0020_Year" minOccurs="0"/>
                <xsd:element ref="ns2:Websio_x0020_Document_x0020_Preview" minOccurs="0"/>
                <xsd:element ref="ns2:p4235251fcc1450fb6d384a4ad55daef" minOccurs="0"/>
                <xsd:element ref="ns2:g7e01d2410934a95afa409e0dbebe315" minOccurs="0"/>
                <xsd:element ref="ns2:fbbb2add3bda4432ae4dea6625736703" minOccurs="0"/>
                <xsd:element ref="ns3:CountryTaxHTField0" minOccurs="0"/>
                <xsd:element ref="ns2:mff2b4bb9c8044d88061963b2a68513a" minOccurs="0"/>
                <xsd:element ref="ns2:b1a5a839b88a4a15abdc90cae864525c" minOccurs="0"/>
                <xsd:element ref="ns2:TaxCatchAll" minOccurs="0"/>
                <xsd:element ref="ns3:Event_x0020_TypeTaxHTField0" minOccurs="0"/>
                <xsd:element ref="ns2:hd9d801fa33a4aa2b8220e3e5f4d4756" minOccurs="0"/>
                <xsd:element ref="ns3:Degree_x0020_Of_x0020_DisplacementTaxHTField0" minOccurs="0"/>
                <xsd:element ref="ns4:Current_x0020_Lead_x0020_AgencyTaxHTField0" minOccurs="0"/>
                <xsd:element ref="ns2:a83348d14d814196bcaad6bde9cb9d0c" minOccurs="0"/>
                <xsd:element ref="ns5:Damage_x0020_LocationTaxHTField0" minOccurs="0"/>
                <xsd:element ref="ns2:TaxKeywordTaxHTField" minOccurs="0"/>
                <xsd:element ref="ns3:Site_x0020_TypeTaxHTField0" minOccurs="0"/>
                <xsd:element ref="ns5:Status_x0020_Of_x0020_SiteTaxHTField0" minOccurs="0"/>
                <xsd:element ref="ns2:e7570bd437624e0480332ee2423de9d8" minOccurs="0"/>
                <xsd:element ref="ns2:p866212cea484a06bc999f7bb36c5e20" minOccurs="0"/>
                <xsd:element ref="ns2:p9d35d47f93d40ab99282662ef2417ca" minOccurs="0"/>
                <xsd:element ref="ns2:TaxCatchAllLabel" minOccurs="0"/>
                <xsd:element ref="ns3:RegionTaxHTField0" minOccurs="0"/>
                <xsd:element ref="ns2:ff39aabcbcfa4b29888983c5e6d736f9" minOccurs="0"/>
                <xsd:element ref="ns2:e6f2ccbddc7344129cbcce7800e6bf7e" minOccurs="0"/>
                <xsd:element ref="ns1:RoutingRuleDescription" minOccurs="0"/>
                <xsd:element ref="ns2:g2834a0a4b5b445382f80b4d1c20b873" minOccurs="0"/>
                <xsd:element ref="ns2:ied6aaf0461f439496f935d3461379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3"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internalName="Document_x0020_Description">
      <xsd:simpleType>
        <xsd:restriction base="dms:Note">
          <xsd:maxLength value="255"/>
        </xsd:restriction>
      </xsd:simpleType>
    </xsd:element>
    <xsd:element name="Report_x0020_Date" ma:index="3" nillable="true" ma:displayName="Report Date" ma:format="DateOnly" ma:internalName="Report_x0020_Date">
      <xsd:simpleType>
        <xsd:restriction base="dms:DateTime"/>
      </xsd:simpleType>
    </xsd:element>
    <xsd:element name="Publishing_x0020_Agency1" ma:index="4" nillable="true" ma:displayName="Publishing Agency" ma:internalName="Publishing_x0020_Agency1" ma:readOnly="false">
      <xsd:simpleType>
        <xsd:restriction base="dms:Text">
          <xsd:maxLength value="255"/>
        </xsd:restriction>
      </xsd:simpleType>
    </xsd:element>
    <xsd:element name="Is_x0020_Reference_x0020_Doc" ma:index="6" nillable="true" ma:displayName="Is Reference Doc?" ma:default="0" ma:internalName="Is_x0020_Reference_x0020_Doc">
      <xsd:simpleType>
        <xsd:restriction base="dms:Boolean"/>
      </xsd:simpleType>
    </xsd:element>
    <xsd:element name="Is_x0020_Cluster_x0020_Management_x003f_" ma:index="8" nillable="true" ma:displayName="Is Coordination?" ma:default="0" ma:internalName="Is_x0020_Cluster_x0020_Management_x003F_">
      <xsd:simpleType>
        <xsd:restriction base="dms:Boolean"/>
      </xsd:simpleType>
    </xsd:element>
    <xsd:element name="Inter_x0020_Cluster" ma:index="9" nillable="true" ma:displayName="Is Inter Cluster?" ma:default="0" ma:internalName="Inter_x0020_Cluster">
      <xsd:simpleType>
        <xsd:restriction base="dms:Boolean"/>
      </xsd:simpleType>
    </xsd:element>
    <xsd:element name="IM" ma:index="10" nillable="true" ma:displayName="Is IM?" ma:default="0" ma:internalName="IM">
      <xsd:simpleType>
        <xsd:restriction base="dms:Boolean"/>
      </xsd:simpleType>
    </xsd:element>
    <xsd:element name="A_x002c_M_x0020_and_x0020_E" ma:index="11" nillable="true" ma:displayName="Is A,M and E?" ma:default="0" ma:internalName="A_x002C_M_x0020_and_x0020_E">
      <xsd:simpleType>
        <xsd:restriction base="dms:Boolean"/>
      </xsd:simpleType>
    </xsd:element>
    <xsd:element name="Shelter_x0020_Planning" ma:index="12" nillable="true" ma:displayName="Is Shelter Planning?" ma:default="0" ma:internalName="Shelter_x0020_Planning">
      <xsd:simpleType>
        <xsd:restriction base="dms:Boolean"/>
      </xsd:simpleType>
    </xsd:element>
    <xsd:element name="Shelter_x0020_Technical" ma:index="13" nillable="true" ma:displayName="Is Shelter Specifications?" ma:default="0" ma:internalName="Shelter_x0020_Technical">
      <xsd:simpleType>
        <xsd:restriction base="dms:Boolean"/>
      </xsd:simpleType>
    </xsd:element>
    <xsd:element name="Shelter_x0020_Programming" ma:index="14" nillable="true" ma:displayName="Is Shelter Programming" ma:default="0" ma:internalName="Shelter_x0020_Programming">
      <xsd:simpleType>
        <xsd:restriction base="dms:Boolean"/>
      </xsd:simpleType>
    </xsd:element>
    <xsd:element name="NFI_x0020_Guidance" ma:index="15" nillable="true" ma:displayName="Is NFI Guidance?" ma:default="0" ma:internalName="NFI_x0020_Guidance">
      <xsd:simpleType>
        <xsd:restriction base="dms:Boolean"/>
      </xsd:simpleType>
    </xsd:element>
    <xsd:element name="Cross_x0020_Cutting" ma:index="16" nillable="true" ma:displayName="Is Cross Cutting?" ma:default="0" ma:internalName="Cross_x0020_Cutting">
      <xsd:simpleType>
        <xsd:restriction base="dms:Boolean"/>
      </xsd:simpleType>
    </xsd:element>
    <xsd:element name="Media_x0020_Comms" ma:index="17" nillable="true" ma:displayName="Is Communications?" ma:default="0" ma:internalName="Media_x0020_Comms">
      <xsd:simpleType>
        <xsd:restriction base="dms:Boolean"/>
      </xsd:simpleType>
    </xsd:element>
    <xsd:element name="Event_x0020_Day" ma:index="39" nillable="true" ma:displayName="Event Day" ma:decimals="0" ma:internalName="Event_x0020_Day" ma:readOnly="false" ma:percentage="FALSE">
      <xsd:simpleType>
        <xsd:restriction base="dms:Number"/>
      </xsd:simpleType>
    </xsd:element>
    <xsd:element name="Event_x0020_Month" ma:index="40" nillable="true" ma:displayName="Event Month" ma:internalName="Event_x0020_Month">
      <xsd:simpleType>
        <xsd:restriction base="dms:Text">
          <xsd:maxLength value="255"/>
        </xsd:restriction>
      </xsd:simpleType>
    </xsd:element>
    <xsd:element name="Event_x0020_Year" ma:index="41" nillable="true" ma:displayName="Event Year" ma:internalName="Event_x0020_Year">
      <xsd:simpleType>
        <xsd:restriction base="dms:Number"/>
      </xsd:simpleType>
    </xsd:element>
    <xsd:element name="Websio_x0020_Document_x0020_Preview" ma:index="43" nillable="true" ma:displayName="Websio Document Preview" ma:hidden="true" ma:internalName="Websio_x0020_Document_x0020_Preview">
      <xsd:simpleType>
        <xsd:restriction base="dms:Text"/>
      </xsd:simpleType>
    </xsd:element>
    <xsd:element name="p4235251fcc1450fb6d384a4ad55daef" ma:index="44" nillable="true" ma:taxonomy="true" ma:internalName="p4235251fcc1450fb6d384a4ad55daef" ma:taxonomyFieldName="AM_x0026_E" ma:displayName="AM&amp;E" ma:default="" ma:fieldId="{94235251-fcc1-450f-b6d3-84a4ad55daef}" ma:taxonomyMulti="true" ma:sspId="31bb8de2-2522-46a2-961a-21ec87b7ce6b" ma:termSetId="fc0942ea-7101-4cef-983d-3f0c29343c77" ma:anchorId="64078d6a-a8a4-4604-937a-604e2be1b1f3" ma:open="false" ma:isKeyword="false">
      <xsd:complexType>
        <xsd:sequence>
          <xsd:element ref="pc:Terms" minOccurs="0" maxOccurs="1"/>
        </xsd:sequence>
      </xsd:complexType>
    </xsd:element>
    <xsd:element name="g7e01d2410934a95afa409e0dbebe315" ma:index="45"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fbbb2add3bda4432ae4dea6625736703" ma:index="47"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element name="mff2b4bb9c8044d88061963b2a68513a" ma:index="49"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b1a5a839b88a4a15abdc90cae864525c" ma:index="50" ma:taxonomy="true" ma:internalName="b1a5a839b88a4a15abdc90cae864525c" ma:taxonomyFieldName="Document_x0020_Language" ma:displayName="Document Language" ma:default="115;#English|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TaxCatchAll" ma:index="51" nillable="true" ma:displayName="Taxonomy Catch All Column" ma:descriptio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hd9d801fa33a4aa2b8220e3e5f4d4756" ma:index="53"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a83348d14d814196bcaad6bde9cb9d0c" ma:index="57" nillable="true" ma:taxonomy="true" ma:internalName="a83348d14d814196bcaad6bde9cb9d0c" ma:taxonomyFieldName="Management_x002F_Coordination" ma:displayName="Coordination" ma:readOnly="false"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TaxKeywordTaxHTField" ma:index="59" nillable="true" ma:taxonomy="true" ma:internalName="TaxKeywordTaxHTField" ma:taxonomyFieldName="TaxKeyword" ma:displayName="Other Keywords" ma:readOnly="false" ma:fieldId="{23f27201-bee3-471e-b2e7-b64fd8b7ca38}" ma:taxonomyMulti="true" ma:sspId="31bb8de2-2522-46a2-961a-21ec87b7ce6b" ma:termSetId="00000000-0000-0000-0000-000000000000" ma:anchorId="00000000-0000-0000-0000-000000000000" ma:open="true" ma:isKeyword="true">
      <xsd:complexType>
        <xsd:sequence>
          <xsd:element ref="pc:Terms" minOccurs="0" maxOccurs="1"/>
        </xsd:sequence>
      </xsd:complexType>
    </xsd:element>
    <xsd:element name="e7570bd437624e0480332ee2423de9d8" ma:index="62"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p866212cea484a06bc999f7bb36c5e20" ma:index="63" nillable="true" ma:taxonomy="true" ma:internalName="p866212cea484a06bc999f7bb36c5e20" ma:taxonomyFieldName="Miscellaneoud_x0020_Terms" ma:displayName="Miscellaneous Terms" ma:default="" ma:fieldId="{9866212c-ea48-4a06-bc99-9f7bb36c5e20}" ma:taxonomyMulti="true" ma:sspId="31bb8de2-2522-46a2-961a-21ec87b7ce6b" ma:termSetId="fc0942ea-7101-4cef-983d-3f0c29343c77" ma:anchorId="54a1997e-7057-4841-9f7a-089c4d2738e1" ma:open="false" ma:isKeyword="false">
      <xsd:complexType>
        <xsd:sequence>
          <xsd:element ref="pc:Terms" minOccurs="0" maxOccurs="1"/>
        </xsd:sequence>
      </xsd:complexType>
    </xsd:element>
    <xsd:element name="p9d35d47f93d40ab99282662ef2417ca" ma:index="65"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TaxCatchAllLabel" ma:index="67" nillable="true" ma:displayName="Taxonomy Catch All Column1" ma:description="" ma:hidden="true" ma:list="{3a036ed0-d222-47b6-8583-8ea0c1662976}" ma:internalName="TaxCatchAllLabel" ma:readOnly="true" ma:showField="CatchAllDataLabel"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ff39aabcbcfa4b29888983c5e6d736f9" ma:index="69"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e6f2ccbddc7344129cbcce7800e6bf7e" ma:index="72"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g2834a0a4b5b445382f80b4d1c20b873" ma:index="74" nillable="true" ma:taxonomy="true" ma:internalName="g2834a0a4b5b445382f80b4d1c20b873" ma:taxonomyFieldName="Responses_x0020_sites" ma:displayName="Response site" ma:default=""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ied6aaf0461f439496f935d3461379e0" ma:index="75" nillable="true" ma:taxonomy="true" ma:internalName="ied6aaf0461f439496f935d3461379e0" ma:taxonomyFieldName="Shelter_x0020_Planning1" ma:displayName="Shelter Planning" ma:default="" ma:fieldId="{2ed6aaf0-461f-4394-96f9-35d3461379e0}"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5" nillable="true" ma:displayName="Is Key Document?" ma:default="0" ma:internalName="Is_x0020_Key_x0020_Document1">
      <xsd:simpleType>
        <xsd:restriction base="dms:Boolean"/>
      </xsd:simpleType>
    </xsd:element>
    <xsd:element name="CountryTaxHTField0" ma:index="48" nillable="true" ma:taxonomy="true" ma:internalName="CountryTaxHTField0" ma:taxonomyFieldName="Country" ma:displayName="Country" ma:default="" ma:fieldId="{942e2469-e9bf-41fa-8fad-a32765061e66}" ma:sspId="31bb8de2-2522-46a2-961a-21ec87b7ce6b" ma:termSetId="ad519c2a-14d0-4119-8cdc-b9a52bc5b307" ma:anchorId="00000000-0000-0000-0000-000000000000" ma:open="false" ma:isKeyword="false">
      <xsd:complexType>
        <xsd:sequence>
          <xsd:element ref="pc:Terms" minOccurs="0" maxOccurs="1"/>
        </xsd:sequence>
      </xsd:complexType>
    </xsd:element>
    <xsd:element name="Event_x0020_TypeTaxHTField0" ma:index="52" nillable="true" ma:taxonomy="true" ma:internalName="Event_x0020_TypeTaxHTField0" ma:taxonomyFieldName="Event_x0020_Type" ma:displayName="Event Type" ma:default="" ma:fieldId="{d2819105-16ee-476a-a49b-7913380fbc9d}" ma:taxonomyMulti="true" ma:sspId="31bb8de2-2522-46a2-961a-21ec87b7ce6b" ma:termSetId="0eaafbb5-4d8c-4c82-bb5b-501da8d14740" ma:anchorId="00000000-0000-0000-0000-000000000000" ma:open="false" ma:isKeyword="false">
      <xsd:complexType>
        <xsd:sequence>
          <xsd:element ref="pc:Terms" minOccurs="0" maxOccurs="1"/>
        </xsd:sequence>
      </xsd:complexType>
    </xsd:element>
    <xsd:element name="Degree_x0020_Of_x0020_DisplacementTaxHTField0" ma:index="54" nillable="true" ma:taxonomy="true" ma:internalName="Degree_x0020_Of_x0020_DisplacementTaxHTField0" ma:taxonomyFieldName="Degree_x0020_Of_x0020_Displacement" ma:displayName="Degree Of Displacement" ma:default="" ma:fieldId="{8d36c8ee-9bdf-45f8-b12b-68c9c2a5dddc}" ma:sspId="31bb8de2-2522-46a2-961a-21ec87b7ce6b" ma:termSetId="0ecb1a3f-12f4-47b9-a783-88f4976f6dc3" ma:anchorId="00000000-0000-0000-0000-000000000000" ma:open="false" ma:isKeyword="false">
      <xsd:complexType>
        <xsd:sequence>
          <xsd:element ref="pc:Terms" minOccurs="0" maxOccurs="1"/>
        </xsd:sequence>
      </xsd:complexType>
    </xsd:element>
    <xsd:element name="Site_x0020_TypeTaxHTField0" ma:index="60" nillable="true" ma:taxonomy="true" ma:internalName="Site_x0020_TypeTaxHTField0" ma:taxonomyFieldName="Site_x0020_Type" ma:displayName="Site Type" ma:default="" ma:fieldId="{ccd48824-457c-44cf-ba2d-889d91075ddc}" ma:sspId="31bb8de2-2522-46a2-961a-21ec87b7ce6b" ma:termSetId="e2abc14b-db18-48c1-8087-07344f87300c" ma:anchorId="00000000-0000-0000-0000-000000000000" ma:open="false" ma:isKeyword="false">
      <xsd:complexType>
        <xsd:sequence>
          <xsd:element ref="pc:Terms" minOccurs="0" maxOccurs="1"/>
        </xsd:sequence>
      </xsd:complexType>
    </xsd:element>
    <xsd:element name="RegionTaxHTField0" ma:index="68"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0da107-b4b9-4416-82f0-a17ea7b4313c" elementFormDefault="qualified">
    <xsd:import namespace="http://schemas.microsoft.com/office/2006/documentManagement/types"/>
    <xsd:import namespace="http://schemas.microsoft.com/office/infopath/2007/PartnerControls"/>
    <xsd:element name="Current_x0020_Lead_x0020_AgencyTaxHTField0" ma:index="56" nillable="true" ma:taxonomy="true" ma:internalName="Current_x0020_Lead_x0020_AgencyTaxHTField0" ma:taxonomyFieldName="Current_x0020_Lead_x0020_Agency" ma:displayName="Emergency Lead Agency" ma:default="" ma:fieldId="{2eba69d1-0ed3-4998-b497-06086d343192}" ma:sspId="31bb8de2-2522-46a2-961a-21ec87b7ce6b" ma:termSetId="4713f10a-82b4-4a3e-b646-90b814a0dee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82dea-fc32-4e1e-a3c6-c3136ef66f65" elementFormDefault="qualified">
    <xsd:import namespace="http://schemas.microsoft.com/office/2006/documentManagement/types"/>
    <xsd:import namespace="http://schemas.microsoft.com/office/infopath/2007/PartnerControls"/>
    <xsd:element name="Damage_x0020_LocationTaxHTField0" ma:index="58" nillable="true" ma:taxonomy="true" ma:internalName="Damage_x0020_LocationTaxHTField0" ma:taxonomyFieldName="Damage_x0020_Location" ma:displayName="Damage Location" ma:default="" ma:fieldId="{c46b9bb5-ec8d-4991-ac82-8192f2f89d75}" ma:taxonomyMulti="true" ma:sspId="31bb8de2-2522-46a2-961a-21ec87b7ce6b" ma:termSetId="a720a396-a0fa-4309-92b6-8330774ebe4f" ma:anchorId="00000000-0000-0000-0000-000000000000" ma:open="false" ma:isKeyword="false">
      <xsd:complexType>
        <xsd:sequence>
          <xsd:element ref="pc:Terms" minOccurs="0" maxOccurs="1"/>
        </xsd:sequence>
      </xsd:complexType>
    </xsd:element>
    <xsd:element name="Status_x0020_Of_x0020_SiteTaxHTField0" ma:index="61" nillable="true" ma:taxonomy="true" ma:internalName="Status_x0020_Of_x0020_SiteTaxHTField0" ma:taxonomyFieldName="Status_x0020_Of_x0020_Site" ma:displayName="Site Status" ma:default="" ma:fieldId="{3818a4dd-3292-4cd0-97d2-80aec5764792}" ma:sspId="31bb8de2-2522-46a2-961a-21ec87b7ce6b" ma:termSetId="6b025238-0067-4eb3-9e39-f0f2cf91778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ff2b4bb9c8044d88061963b2a68513a xmlns="96664bca-06c0-4657-b6f9-0a997f5ff9b9">
      <Terms xmlns="http://schemas.microsoft.com/office/infopath/2007/PartnerControls"/>
    </mff2b4bb9c8044d88061963b2a68513a>
    <Inter_x0020_Cluster xmlns="96664bca-06c0-4657-b6f9-0a997f5ff9b9">false</Inter_x0020_Cluster>
    <e7570bd437624e0480332ee2423de9d8 xmlns="96664bca-06c0-4657-b6f9-0a997f5ff9b9">
      <Terms xmlns="http://schemas.microsoft.com/office/infopath/2007/PartnerControls"/>
    </e7570bd437624e0480332ee2423de9d8>
    <Cross_x0020_Cutting xmlns="96664bca-06c0-4657-b6f9-0a997f5ff9b9">false</Cross_x0020_Cutting>
    <Is_x0020_Key_x0020_Document1 xmlns="c2760211-3e43-4ff7-a9ea-22e8b7d99117">false</Is_x0020_Key_x0020_Document1>
    <p4235251fcc1450fb6d384a4ad55daef xmlns="96664bca-06c0-4657-b6f9-0a997f5ff9b9">
      <Terms xmlns="http://schemas.microsoft.com/office/infopath/2007/PartnerControls"/>
    </p4235251fcc1450fb6d384a4ad55daef>
    <Site_x0020_TypeTaxHTField0 xmlns="c2760211-3e43-4ff7-a9ea-22e8b7d99117">
      <Terms xmlns="http://schemas.microsoft.com/office/infopath/2007/PartnerControls"/>
    </Site_x0020_TypeTaxHTField0>
    <g7e01d2410934a95afa409e0dbebe315 xmlns="96664bca-06c0-4657-b6f9-0a997f5ff9b9">
      <Terms xmlns="http://schemas.microsoft.com/office/infopath/2007/PartnerControls"/>
    </g7e01d2410934a95afa409e0dbebe315>
    <hd9d801fa33a4aa2b8220e3e5f4d4756 xmlns="96664bca-06c0-4657-b6f9-0a997f5ff9b9">
      <Terms xmlns="http://schemas.microsoft.com/office/infopath/2007/PartnerControls"/>
    </hd9d801fa33a4aa2b8220e3e5f4d4756>
    <Event_x0020_Month xmlns="96664bca-06c0-4657-b6f9-0a997f5ff9b9" xsi:nil="true"/>
    <CountryTaxHTField0 xmlns="c2760211-3e43-4ff7-a9ea-22e8b7d99117">
      <Terms xmlns="http://schemas.microsoft.com/office/infopath/2007/PartnerControls"/>
    </CountryTaxHTField0>
    <Shelter_x0020_Technical xmlns="96664bca-06c0-4657-b6f9-0a997f5ff9b9">false</Shelter_x0020_Technical>
    <Degree_x0020_Of_x0020_DisplacementTaxHTField0 xmlns="c2760211-3e43-4ff7-a9ea-22e8b7d99117">
      <Terms xmlns="http://schemas.microsoft.com/office/infopath/2007/PartnerControls"/>
    </Degree_x0020_Of_x0020_DisplacementTaxHTField0>
    <Is_x0020_Cluster_x0020_Management_x003f_ xmlns="96664bca-06c0-4657-b6f9-0a997f5ff9b9">false</Is_x0020_Cluster_x0020_Management_x003f_>
    <IM xmlns="96664bca-06c0-4657-b6f9-0a997f5ff9b9">false</IM>
    <Event_x0020_Day xmlns="96664bca-06c0-4657-b6f9-0a997f5ff9b9" xsi:nil="true"/>
    <TaxKeywordTaxHTField xmlns="96664bca-06c0-4657-b6f9-0a997f5ff9b9">
      <Terms xmlns="http://schemas.microsoft.com/office/infopath/2007/PartnerControls"/>
    </TaxKeywordTaxHTField>
    <ied6aaf0461f439496f935d3461379e0 xmlns="96664bca-06c0-4657-b6f9-0a997f5ff9b9">
      <Terms xmlns="http://schemas.microsoft.com/office/infopath/2007/PartnerControls"/>
    </ied6aaf0461f439496f935d3461379e0>
    <Is_x0020_Reference_x0020_Doc xmlns="96664bca-06c0-4657-b6f9-0a997f5ff9b9">false</Is_x0020_Reference_x0020_Doc>
    <Event_x0020_Year xmlns="96664bca-06c0-4657-b6f9-0a997f5ff9b9" xsi:nil="true"/>
    <A_x002c_M_x0020_and_x0020_E xmlns="96664bca-06c0-4657-b6f9-0a997f5ff9b9">false</A_x002c_M_x0020_and_x0020_E>
    <Event_x0020_TypeTaxHTField0 xmlns="c2760211-3e43-4ff7-a9ea-22e8b7d99117">
      <Terms xmlns="http://schemas.microsoft.com/office/infopath/2007/PartnerControls">
        <TermInfo xmlns="http://schemas.microsoft.com/office/infopath/2007/PartnerControls">
          <TermName xmlns="http://schemas.microsoft.com/office/infopath/2007/PartnerControls">Conflict</TermName>
          <TermId xmlns="http://schemas.microsoft.com/office/infopath/2007/PartnerControls">cd1719c2-e0d5-486c-9a70-d3abb04d6e72</TermId>
        </TermInfo>
      </Terms>
    </Event_x0020_TypeTaxHTField0>
    <ff39aabcbcfa4b29888983c5e6d736f9 xmlns="96664bca-06c0-4657-b6f9-0a997f5ff9b9">
      <Terms xmlns="http://schemas.microsoft.com/office/infopath/2007/PartnerControls"/>
    </ff39aabcbcfa4b29888983c5e6d736f9>
    <e6f2ccbddc7344129cbcce7800e6bf7e xmlns="96664bca-06c0-4657-b6f9-0a997f5ff9b9">
      <Terms xmlns="http://schemas.microsoft.com/office/infopath/2007/PartnerControls"/>
    </e6f2ccbddc7344129cbcce7800e6bf7e>
    <g2834a0a4b5b445382f80b4d1c20b873 xmlns="96664bca-06c0-4657-b6f9-0a997f5ff9b9">
      <Terms xmlns="http://schemas.microsoft.com/office/infopath/2007/PartnerControls">
        <TermInfo xmlns="http://schemas.microsoft.com/office/infopath/2007/PartnerControls">
          <TermName xmlns="http://schemas.microsoft.com/office/infopath/2007/PartnerControls">Syria</TermName>
          <TermId xmlns="http://schemas.microsoft.com/office/infopath/2007/PartnerControls">d6cf60a7-9726-462c-becf-f06163c2ac1b</TermId>
        </TermInfo>
      </Terms>
    </g2834a0a4b5b445382f80b4d1c20b873>
    <Document_x0020_Description xmlns="96664bca-06c0-4657-b6f9-0a997f5ff9b9" xsi:nil="true"/>
    <Websio_x0020_Document_x0020_Preview xmlns="96664bca-06c0-4657-b6f9-0a997f5ff9b9">/MENA/Syria/_layouts/WebsioPreviewField/preview.aspx?ID=6345d0a2-33e8-4313-9963-633a314eac4c&amp;WebID=adee9491-ac20-4a56-9e38-b82acd5a4298&amp;SiteID=0e29c24b-3e6a-4c7c-8cc1-69b27805b55c</Websio_x0020_Document_x0020_Preview>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Arabic</TermName>
          <TermId xmlns="http://schemas.microsoft.com/office/infopath/2007/PartnerControls">3e6671fa-ebb0-4354-99f3-d3ba1267daf7</TermId>
        </TermInfo>
      </Terms>
    </b1a5a839b88a4a15abdc90cae864525c>
    <p866212cea484a06bc999f7bb36c5e20 xmlns="96664bca-06c0-4657-b6f9-0a997f5ff9b9">
      <Terms xmlns="http://schemas.microsoft.com/office/infopath/2007/PartnerControls"/>
    </p866212cea484a06bc999f7bb36c5e20>
    <RoutingRuleDescription xmlns="http://schemas.microsoft.com/sharepoint/v3" xsi:nil="true"/>
    <Publishing_x0020_Agency1 xmlns="96664bca-06c0-4657-b6f9-0a997f5ff9b9" xsi:nil="true"/>
    <fbbb2add3bda4432ae4dea6625736703 xmlns="96664bca-06c0-4657-b6f9-0a997f5ff9b9">
      <Terms xmlns="http://schemas.microsoft.com/office/infopath/2007/PartnerControls"/>
    </fbbb2add3bda4432ae4dea6625736703>
    <TaxCatchAll xmlns="96664bca-06c0-4657-b6f9-0a997f5ff9b9">
      <Value>316</Value>
      <Value>258</Value>
      <Value>312</Value>
      <Value>275</Value>
    </TaxCatchAll>
    <Shelter_x0020_Programming xmlns="96664bca-06c0-4657-b6f9-0a997f5ff9b9">false</Shelter_x0020_Programming>
    <Status_x0020_Of_x0020_SiteTaxHTField0 xmlns="44d82dea-fc32-4e1e-a3c6-c3136ef66f65">
      <Terms xmlns="http://schemas.microsoft.com/office/infopath/2007/PartnerControls"/>
    </Status_x0020_Of_x0020_SiteTaxHTField0>
    <Shelter_x0020_Planning xmlns="96664bca-06c0-4657-b6f9-0a997f5ff9b9">false</Shelter_x0020_Planning>
    <Media_x0020_Comms xmlns="96664bca-06c0-4657-b6f9-0a997f5ff9b9">false</Media_x0020_Comms>
    <a83348d14d814196bcaad6bde9cb9d0c xmlns="96664bca-06c0-4657-b6f9-0a997f5ff9b9">
      <Terms xmlns="http://schemas.microsoft.com/office/infopath/2007/PartnerControls"/>
    </a83348d14d814196bcaad6bde9cb9d0c>
    <RegionTaxHTField0 xmlns="c2760211-3e43-4ff7-a9ea-22e8b7d99117">
      <Terms xmlns="http://schemas.microsoft.com/office/infopath/2007/PartnerControls">
        <TermInfo xmlns="http://schemas.microsoft.com/office/infopath/2007/PartnerControls">
          <TermName xmlns="http://schemas.microsoft.com/office/infopath/2007/PartnerControls">MENA</TermName>
          <TermId xmlns="http://schemas.microsoft.com/office/infopath/2007/PartnerControls">6c3e7270-66b5-4b3d-8268-bc97a34080a4</TermId>
        </TermInfo>
      </Terms>
    </RegionTaxHTField0>
    <Damage_x0020_LocationTaxHTField0 xmlns="44d82dea-fc32-4e1e-a3c6-c3136ef66f65">
      <Terms xmlns="http://schemas.microsoft.com/office/infopath/2007/PartnerControls"/>
    </Damage_x0020_LocationTaxHTField0>
    <NFI_x0020_Guidance xmlns="96664bca-06c0-4657-b6f9-0a997f5ff9b9">false</NFI_x0020_Guidance>
    <p9d35d47f93d40ab99282662ef2417ca xmlns="96664bca-06c0-4657-b6f9-0a997f5ff9b9">
      <Terms xmlns="http://schemas.microsoft.com/office/infopath/2007/PartnerControls"/>
    </p9d35d47f93d40ab99282662ef2417ca>
    <Report_x0020_Date xmlns="96664bca-06c0-4657-b6f9-0a997f5ff9b9" xsi:nil="true"/>
    <Current_x0020_Lead_x0020_AgencyTaxHTField0 xmlns="410da107-b4b9-4416-82f0-a17ea7b4313c">
      <Terms xmlns="http://schemas.microsoft.com/office/infopath/2007/PartnerControls"/>
    </Current_x0020_Lead_x0020_AgencyTaxHTField0>
  </documentManagement>
</p:properties>
</file>

<file path=customXml/itemProps1.xml><?xml version="1.0" encoding="utf-8"?>
<ds:datastoreItem xmlns:ds="http://schemas.openxmlformats.org/officeDocument/2006/customXml" ds:itemID="{2909A8EA-B186-4605-9B6D-F8F37F146580}"/>
</file>

<file path=customXml/itemProps2.xml><?xml version="1.0" encoding="utf-8"?>
<ds:datastoreItem xmlns:ds="http://schemas.openxmlformats.org/officeDocument/2006/customXml" ds:itemID="{B8FC7C9C-A089-4CB9-BE72-7C3A2EAA311E}"/>
</file>

<file path=customXml/itemProps3.xml><?xml version="1.0" encoding="utf-8"?>
<ds:datastoreItem xmlns:ds="http://schemas.openxmlformats.org/officeDocument/2006/customXml" ds:itemID="{08D9A10A-D226-4040-B0A3-79CFA92A8366}"/>
</file>

<file path=docProps/app.xml><?xml version="1.0" encoding="utf-8"?>
<Properties xmlns="http://schemas.openxmlformats.org/officeDocument/2006/extended-properties" xmlns:vt="http://schemas.openxmlformats.org/officeDocument/2006/docPropsVTypes">
  <TotalTime>3692</TotalTime>
  <Words>674</Words>
  <Application>Microsoft Office PowerPoint</Application>
  <PresentationFormat>On-screen Show (4:3)</PresentationFormat>
  <Paragraphs>44</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أولاً: برنامج المساعدة الطارئة للمواطنين المتضررين  في سورية</vt:lpstr>
      <vt:lpstr>أولاً: برنامج المساعدة الطارئة للمواطنين المتضررين  في سورية</vt:lpstr>
      <vt:lpstr>مهام وحدة إدارة البرنامج PMU :</vt:lpstr>
      <vt:lpstr>PowerPoint Presentation</vt:lpstr>
      <vt:lpstr>Program management unit structure: </vt:lpstr>
      <vt:lpstr>PowerPoint Presentation</vt:lpstr>
      <vt:lpstr>PowerPoint Presentation</vt:lpstr>
      <vt:lpstr>PowerPoint Presentation</vt:lpstr>
      <vt:lpstr>PowerPoint Presentation</vt:lpstr>
      <vt:lpstr>PowerPoint Presentation</vt:lpstr>
      <vt:lpstr>PowerPoint Presentation</vt:lpstr>
    </vt:vector>
  </TitlesOfParts>
  <Company>MAM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Abdallah</dc:creator>
  <cp:keywords/>
  <cp:lastModifiedBy>Mathias Goemaere</cp:lastModifiedBy>
  <cp:revision>614</cp:revision>
  <dcterms:created xsi:type="dcterms:W3CDTF">2009-09-29T07:29:17Z</dcterms:created>
  <dcterms:modified xsi:type="dcterms:W3CDTF">2013-06-28T13:15:10Z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0x010100AA7AFC8FE433CD4B94E991D812AE17EB00A7C67632C14FA647B5FB76646D0077D7</vt:lpwstr>
  </property>
  <property fmtid="{D5CDD505-2E9C-101B-9397-08002B2CF9AE}" pid="3" name="TaxKeyword">
    <vt:lpwstr/>
  </property>
  <property fmtid="{D5CDD505-2E9C-101B-9397-08002B2CF9AE}" pid="5" name="Region">
    <vt:lpwstr>258;#MENA|6c3e7270-66b5-4b3d-8268-bc97a34080a4</vt:lpwstr>
  </property>
  <property fmtid="{D5CDD505-2E9C-101B-9397-08002B2CF9AE}" pid="6" name="Document Language">
    <vt:lpwstr>275;#Arabic|3e6671fa-ebb0-4354-99f3-d3ba1267daf7</vt:lpwstr>
  </property>
  <property fmtid="{D5CDD505-2E9C-101B-9397-08002B2CF9AE}" pid="7" name="Document Category">
    <vt:lpwstr/>
  </property>
  <property fmtid="{D5CDD505-2E9C-101B-9397-08002B2CF9AE}" pid="8" name="Shelter Programming1">
    <vt:lpwstr/>
  </property>
  <property fmtid="{D5CDD505-2E9C-101B-9397-08002B2CF9AE}" pid="9" name="Miscellaneoud Terms">
    <vt:lpwstr/>
  </property>
  <property fmtid="{D5CDD505-2E9C-101B-9397-08002B2CF9AE}" pid="10" name="Information Management">
    <vt:lpwstr/>
  </property>
  <property fmtid="{D5CDD505-2E9C-101B-9397-08002B2CF9AE}" pid="11" name="NFI Guidance1">
    <vt:lpwstr/>
  </property>
  <property fmtid="{D5CDD505-2E9C-101B-9397-08002B2CF9AE}" pid="13" name="Responses sites">
    <vt:lpwstr>316;#Syria|d6cf60a7-9726-462c-becf-f06163c2ac1b</vt:lpwstr>
  </property>
  <property fmtid="{D5CDD505-2E9C-101B-9397-08002B2CF9AE}" pid="15" name="Damage Location">
    <vt:lpwstr/>
  </property>
  <property fmtid="{D5CDD505-2E9C-101B-9397-08002B2CF9AE}" pid="17" name="InterCluster">
    <vt:lpwstr/>
  </property>
  <property fmtid="{D5CDD505-2E9C-101B-9397-08002B2CF9AE}" pid="18" name="Management/Coordination">
    <vt:lpwstr/>
  </property>
  <property fmtid="{D5CDD505-2E9C-101B-9397-08002B2CF9AE}" pid="20" name="Cross Cutting1">
    <vt:lpwstr/>
  </property>
  <property fmtid="{D5CDD505-2E9C-101B-9397-08002B2CF9AE}" pid="22" name="AM&amp;E">
    <vt:lpwstr/>
  </property>
  <property fmtid="{D5CDD505-2E9C-101B-9397-08002B2CF9AE}" pid="23" name="Shelter Technical1">
    <vt:lpwstr/>
  </property>
  <property fmtid="{D5CDD505-2E9C-101B-9397-08002B2CF9AE}" pid="24" name="Shelter Planning1">
    <vt:lpwstr/>
  </property>
  <property fmtid="{D5CDD505-2E9C-101B-9397-08002B2CF9AE}" pid="25" name="Event Type">
    <vt:lpwstr>312;#Conflict|cd1719c2-e0d5-486c-9a70-d3abb04d6e72</vt:lpwstr>
  </property>
</Properties>
</file>