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2" r:id="rId3"/>
    <p:sldId id="303" r:id="rId4"/>
    <p:sldId id="304" r:id="rId5"/>
    <p:sldId id="301" r:id="rId6"/>
    <p:sldId id="298" r:id="rId7"/>
    <p:sldId id="290" r:id="rId8"/>
    <p:sldId id="278" r:id="rId9"/>
    <p:sldId id="279" r:id="rId10"/>
    <p:sldId id="280" r:id="rId11"/>
    <p:sldId id="291" r:id="rId12"/>
    <p:sldId id="282" r:id="rId13"/>
    <p:sldId id="281" r:id="rId14"/>
    <p:sldId id="294" r:id="rId15"/>
    <p:sldId id="283" r:id="rId16"/>
    <p:sldId id="284" r:id="rId17"/>
    <p:sldId id="285" r:id="rId18"/>
    <p:sldId id="286" r:id="rId19"/>
    <p:sldId id="300" r:id="rId20"/>
    <p:sldId id="299" r:id="rId21"/>
    <p:sldId id="295" r:id="rId22"/>
    <p:sldId id="288" r:id="rId23"/>
    <p:sldId id="296" r:id="rId24"/>
    <p:sldId id="297" r:id="rId25"/>
    <p:sldId id="308" r:id="rId26"/>
    <p:sldId id="305" r:id="rId27"/>
    <p:sldId id="306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4676" autoAdjust="0"/>
  </p:normalViewPr>
  <p:slideViewPr>
    <p:cSldViewPr>
      <p:cViewPr>
        <p:scale>
          <a:sx n="100" d="100"/>
          <a:sy n="100" d="100"/>
        </p:scale>
        <p:origin x="-93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1695B-AD4A-4FC7-B6C0-4C3932869327}" type="datetimeFigureOut">
              <a:rPr lang="en-GB" smtClean="0"/>
              <a:t>21/10/2013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662A9-EE40-40CA-BAB2-43CF29B2B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33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5446" indent="-28286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1456" indent="-2262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4038" indent="-2262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6620" indent="-2262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765A0B-AE7A-41F9-B18F-A903484F8F54}" type="slidenum">
              <a:rPr lang="fr-FR">
                <a:solidFill>
                  <a:prstClr val="black"/>
                </a:solidFill>
              </a:rPr>
              <a:pPr eaLnBrk="1" hangingPunct="1"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Question the participants, ask them to give examples: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Emergency shelter: when it rains, I take shelter under the awning of a store while waiting for the end of the shower.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Temporary shelter: my house was destroyed, so I built a temporary shelter before being able to build a permanent house. I won’t be staying in this temporary shelter for very long….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Transitional shelter: before being able to build a permanent house, I’ll gradually transform my temporary shelter to a transitional shelter. I am improving my temporary shelter to make it more comfortable….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Permanent shelter: my house is my permanent shelter.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5446" indent="-28286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1456" indent="-2262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4038" indent="-2262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6620" indent="-2262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9203" indent="-226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1785" indent="-226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4367" indent="-226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6949" indent="-226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808358-D5FE-4797-A491-C7FDCDB1A8BD}" type="slidenum">
              <a:rPr lang="fr-FR">
                <a:solidFill>
                  <a:prstClr val="black"/>
                </a:solidFill>
              </a:rPr>
              <a:pPr eaLnBrk="1" hangingPunct="1"/>
              <a:t>20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Question the participants, ask them to give examples: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Emergency shelter: when it rains, I take shelter under the awning of a store while waiting for the end of the shower.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Temporary shelter: my house was destroyed, so I built a temporary shelter before being able to build a permanent house. I won’t be staying in this temporary shelter for very long….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Transitional shelter: before being able to build a permanent house, I’ll gradually transform my temporary shelter to a transitional shelter. I am improving my temporary shelter to make it more comfortable….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Permanent shelter: my house is my permanent shelter.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4B21BB-D53E-4220-ACAA-E42573EB0E2E}" type="slidenum">
              <a:rPr lang="fr-FR" smtClean="0"/>
              <a:pPr eaLnBrk="1" hangingPunct="1"/>
              <a:t>25</a:t>
            </a:fld>
            <a:endParaRPr lang="fr-FR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Refer to the IFRC shelter kit guidelines to explain the contents.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Emphasize the importance and the quality of the information in this guide.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4B21BB-D53E-4220-ACAA-E42573EB0E2E}" type="slidenum">
              <a:rPr lang="fr-FR" smtClean="0"/>
              <a:pPr eaLnBrk="1" hangingPunct="1"/>
              <a:t>26</a:t>
            </a:fld>
            <a:endParaRPr lang="fr-FR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Refer to the IFRC shelter kit guidelines to explain the contents.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Emphasize the importance and the quality of the information in this guide.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645114-869B-4F97-A512-EF5E2509DE88}" type="slidenum">
              <a:rPr lang="fr-FR" smtClean="0"/>
              <a:pPr eaLnBrk="1" hangingPunct="1"/>
              <a:t>27</a:t>
            </a:fld>
            <a:endParaRPr lang="fr-FR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mtClean="0"/>
              <a:t>Display fully the Guide – Tarpaulin.</a:t>
            </a:r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782EA2-8F29-4972-BE61-E0D32797D828}" type="slidenum">
              <a:rPr lang="fr-FR" smtClean="0"/>
              <a:pPr eaLnBrk="1" hangingPunct="1"/>
              <a:t>28</a:t>
            </a:fld>
            <a:endParaRPr lang="fr-FR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If the time is limited, then do not present this guide. Make reference to this guide during the presentation of the technical file at the end of the day.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Draft – response options for discussion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dswd.gov.ph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05EB5-9578-4702-8688-6D9F982D9BED}" type="datetimeFigureOut">
              <a:rPr lang="en-GB" smtClean="0"/>
              <a:pPr/>
              <a:t>21/10/2013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Shelter response options for discussion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4" y="260648"/>
            <a:ext cx="45037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Department of Social Welfare and Development Logo">
            <a:hlinkClick r:id="rId14" tooltip="&quot;Department of Social Welfare and Development Logo&quot;"/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98989"/>
            <a:ext cx="3657600" cy="95123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02624" cy="367240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Shelter Cluster Meeting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>Bohol Earthquake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18:00,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October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21,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2013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2736"/>
            <a:ext cx="3644974" cy="54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5" y="1196752"/>
            <a:ext cx="9144000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279904" cy="55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Temporary Shelter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3781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Example Option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8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491656" cy="47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27"/>
            <a:ext cx="5639717" cy="679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175"/>
            <a:ext cx="5927749" cy="70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7"/>
            <a:ext cx="5986105" cy="62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Transitional Shelter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3781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4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Discussion on shelter response strategy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3781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3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AC2822-518C-428B-A5EC-08D3064D86E7}" type="slidenum">
              <a:rPr lang="en-GB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5400" dirty="0" smtClean="0">
              <a:solidFill>
                <a:srgbClr val="FF0000"/>
              </a:solidFill>
              <a:latin typeface="Haettenschweiler" pitchFamily="34" charset="0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348" y="2573034"/>
            <a:ext cx="2838103" cy="189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43870" y="2704144"/>
            <a:ext cx="37444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400" dirty="0">
                <a:latin typeface="Arial" pitchFamily="34" charset="0"/>
              </a:rPr>
              <a:t>Haiti, 2010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</a:rPr>
              <a:t>Materials</a:t>
            </a:r>
            <a:r>
              <a:rPr lang="en-GB" sz="1400" dirty="0">
                <a:latin typeface="Arial" pitchFamily="34" charset="0"/>
              </a:rPr>
              <a:t>: Wood framed walls with plywood sheathing, metal roofing on wood trusses, concrete slab floor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</a:rPr>
              <a:t>Anticipated </a:t>
            </a:r>
            <a:r>
              <a:rPr lang="en-GB" sz="1400" dirty="0">
                <a:latin typeface="Arial" pitchFamily="34" charset="0"/>
              </a:rPr>
              <a:t>lifespan: 3 – 5 years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</a:rPr>
              <a:t>cost </a:t>
            </a:r>
            <a:r>
              <a:rPr lang="en-GB" sz="1400" dirty="0">
                <a:latin typeface="Arial" pitchFamily="34" charset="0"/>
              </a:rPr>
              <a:t>per shelter: 1,560CHF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</a:rPr>
              <a:t>project </a:t>
            </a:r>
            <a:r>
              <a:rPr lang="en-GB" sz="1400" dirty="0">
                <a:latin typeface="Arial" pitchFamily="34" charset="0"/>
              </a:rPr>
              <a:t>cost per shelter: 2,300CHF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721815"/>
            <a:ext cx="2304256" cy="189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88208" y="4869701"/>
            <a:ext cx="335985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</a:rPr>
              <a:t>Philippines, 2011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</a:rPr>
              <a:t>Materials</a:t>
            </a:r>
            <a:r>
              <a:rPr lang="en-GB" sz="1400" dirty="0">
                <a:latin typeface="Arial" pitchFamily="34" charset="0"/>
              </a:rPr>
              <a:t>: Concrete footings, coconut wood frame, plywood floor, </a:t>
            </a:r>
            <a:r>
              <a:rPr lang="en-GB" sz="1400" dirty="0" err="1">
                <a:latin typeface="Arial" pitchFamily="34" charset="0"/>
              </a:rPr>
              <a:t>amaken</a:t>
            </a:r>
            <a:r>
              <a:rPr lang="en-GB" sz="1400" dirty="0">
                <a:latin typeface="Arial" pitchFamily="34" charset="0"/>
              </a:rPr>
              <a:t> walls and corrugated iron roof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</a:rPr>
              <a:t>Anticipated </a:t>
            </a:r>
            <a:r>
              <a:rPr lang="en-GB" sz="1400" dirty="0">
                <a:latin typeface="Arial" pitchFamily="34" charset="0"/>
              </a:rPr>
              <a:t>lifespan: 5 years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</a:rPr>
              <a:t>material </a:t>
            </a:r>
            <a:r>
              <a:rPr lang="en-GB" sz="1400" dirty="0">
                <a:latin typeface="Arial" pitchFamily="34" charset="0"/>
              </a:rPr>
              <a:t>cost </a:t>
            </a:r>
            <a:r>
              <a:rPr lang="en-GB" sz="1400" dirty="0" smtClean="0">
                <a:latin typeface="Arial" pitchFamily="34" charset="0"/>
              </a:rPr>
              <a:t>: </a:t>
            </a:r>
            <a:r>
              <a:rPr lang="en-GB" sz="1400" dirty="0">
                <a:latin typeface="Arial" pitchFamily="34" charset="0"/>
              </a:rPr>
              <a:t>US$ 550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19672" y="890284"/>
            <a:ext cx="709081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120000"/>
              </a:lnSpc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</a:rPr>
              <a:t>Transitional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</a:rPr>
              <a:t>shelter – </a:t>
            </a:r>
          </a:p>
          <a:p>
            <a:pPr marL="1257300" lvl="2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latin typeface="Arial" pitchFamily="34" charset="0"/>
              </a:rPr>
              <a:t>a few months to years – more durable than temporary</a:t>
            </a:r>
          </a:p>
          <a:p>
            <a:pPr marL="1257300" lvl="2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GB" sz="1400" dirty="0">
                <a:latin typeface="Arial" pitchFamily="34" charset="0"/>
              </a:rPr>
              <a:t>designed to facilitate the transition </a:t>
            </a:r>
            <a:r>
              <a:rPr lang="en-GB" sz="1400" dirty="0" smtClean="0">
                <a:latin typeface="Arial" pitchFamily="34" charset="0"/>
              </a:rPr>
              <a:t>to </a:t>
            </a:r>
            <a:r>
              <a:rPr lang="en-GB" sz="1400" dirty="0">
                <a:latin typeface="Arial" pitchFamily="34" charset="0"/>
              </a:rPr>
              <a:t>more durable </a:t>
            </a:r>
            <a:r>
              <a:rPr lang="en-GB" sz="1400" dirty="0" smtClean="0">
                <a:latin typeface="Arial" pitchFamily="34" charset="0"/>
              </a:rPr>
              <a:t>solutions</a:t>
            </a:r>
            <a:r>
              <a:rPr lang="en-US" sz="1400" i="1" dirty="0">
                <a:latin typeface="Arial" pitchFamily="34" charset="0"/>
              </a:rPr>
              <a:t>	</a:t>
            </a:r>
            <a:endParaRPr lang="en-US" sz="1400" dirty="0">
              <a:latin typeface="Arial" pitchFamily="34" charset="0"/>
            </a:endParaRPr>
          </a:p>
          <a:p>
            <a:pPr marL="1257300" lvl="2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GB" sz="1400" dirty="0">
                <a:latin typeface="Arial" pitchFamily="34" charset="0"/>
              </a:rPr>
              <a:t>made from materials that can be upgraded or re-used in more permanent structures, or that can be relocated from temporary to permanent locations.</a:t>
            </a:r>
          </a:p>
          <a:p>
            <a:pPr marL="1200150" lvl="2" indent="-285750"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en-GB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Transitional Shelter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3781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Example Option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7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2" y="1053987"/>
            <a:ext cx="7734350" cy="58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8" y="1700808"/>
            <a:ext cx="8428490" cy="429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7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1" y="1196752"/>
            <a:ext cx="850158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6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837F5F-02FA-4DCF-92EF-29B36B838A71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827584" y="1771997"/>
            <a:ext cx="80279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Reference documents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5734050"/>
            <a:ext cx="9144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/>
              <a:t>	We invite you to read this guide most attentively!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13874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9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837F5F-02FA-4DCF-92EF-29B36B838A71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403350" y="2060575"/>
            <a:ext cx="77406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>
              <a:spcBef>
                <a:spcPct val="50000"/>
              </a:spcBef>
              <a:buFont typeface="Wingdings" pitchFamily="2" charset="2"/>
              <a:buNone/>
            </a:pPr>
            <a:endParaRPr lang="en-GB" sz="100"/>
          </a:p>
          <a:p>
            <a:pPr marL="342900" indent="-342900">
              <a:spcBef>
                <a:spcPct val="20000"/>
              </a:spcBef>
            </a:pPr>
            <a:r>
              <a:rPr lang="en-GB" sz="2400">
                <a:sym typeface="Wingdings" pitchFamily="2" charset="2"/>
              </a:rPr>
              <a:t>    This guide contains information on: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>
                <a:sym typeface="Wingdings" pitchFamily="2" charset="2"/>
              </a:rPr>
              <a:t>what is the shelter kit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>
                <a:sym typeface="Wingdings" pitchFamily="2" charset="2"/>
              </a:rPr>
              <a:t>what is an emergency shelter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>
                <a:sym typeface="Wingdings" pitchFamily="2" charset="2"/>
              </a:rPr>
              <a:t>planning an emergency shelter programme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>
                <a:sym typeface="Wingdings" pitchFamily="2" charset="2"/>
              </a:rPr>
              <a:t>construction and repairs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>
                <a:sym typeface="Wingdings" pitchFamily="2" charset="2"/>
              </a:rPr>
              <a:t>the specifics of the shelter kit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>
                <a:sym typeface="Wingdings" pitchFamily="2" charset="2"/>
              </a:rPr>
              <a:t>examples of emergency shelters</a:t>
            </a:r>
          </a:p>
          <a:p>
            <a:pPr marL="342900" indent="-342900">
              <a:spcBef>
                <a:spcPct val="20000"/>
              </a:spcBef>
            </a:pPr>
            <a:endParaRPr lang="en-GB" sz="2400">
              <a:sym typeface="Wingdings" pitchFamily="2" charset="2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116013" y="908050"/>
            <a:ext cx="80279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600" b="1">
                <a:solidFill>
                  <a:srgbClr val="FF0000"/>
                </a:solidFill>
              </a:rPr>
              <a:t>IFRC shelter kit guidelines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5734050"/>
            <a:ext cx="9144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/>
              <a:t>	We invite you to read this guide most attentively!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13874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3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EE08D1-E29E-4083-B8C2-D1EB31773385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827088" y="1557338"/>
            <a:ext cx="80645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>
              <a:spcBef>
                <a:spcPct val="50000"/>
              </a:spcBef>
              <a:buFont typeface="Wingdings" pitchFamily="2" charset="2"/>
              <a:buNone/>
            </a:pPr>
            <a:endParaRPr lang="en-US" sz="100" dirty="0"/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ym typeface="Wingdings" pitchFamily="2" charset="2"/>
              </a:rPr>
              <a:t>   		 </a:t>
            </a:r>
            <a:r>
              <a:rPr lang="en-US" sz="2000" dirty="0">
                <a:sym typeface="Wingdings" pitchFamily="2" charset="2"/>
              </a:rPr>
              <a:t>This guide explains the principal uses of tarpaulins in the construction of family shelters, toilet blocks and infrastructure.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ym typeface="Wingdings" pitchFamily="2" charset="2"/>
              </a:rPr>
              <a:t>Tarpaulin, by itself, is not a solution for construction. It must be</a:t>
            </a:r>
            <a:r>
              <a:rPr lang="en-US" sz="2000" b="1" dirty="0">
                <a:sym typeface="Wingdings" pitchFamily="2" charset="2"/>
              </a:rPr>
              <a:t> combined with other building materials to create a</a:t>
            </a:r>
            <a:r>
              <a:rPr lang="en-US" sz="2000" dirty="0">
                <a:sym typeface="Wingdings" pitchFamily="2" charset="2"/>
              </a:rPr>
              <a:t>  </a:t>
            </a:r>
            <a:r>
              <a:rPr lang="en-US" sz="2000" b="1" dirty="0">
                <a:sym typeface="Wingdings" pitchFamily="2" charset="2"/>
              </a:rPr>
              <a:t>structure</a:t>
            </a:r>
            <a:r>
              <a:rPr lang="en-US" sz="2000" dirty="0">
                <a:sym typeface="Wingdings" pitchFamily="2" charset="2"/>
              </a:rPr>
              <a:t> with </a:t>
            </a:r>
            <a:r>
              <a:rPr lang="en-US" sz="2000" b="1" dirty="0">
                <a:sym typeface="Wingdings" pitchFamily="2" charset="2"/>
              </a:rPr>
              <a:t>fastenings for a strong attachment </a:t>
            </a:r>
            <a:r>
              <a:rPr lang="en-US" sz="2000" dirty="0">
                <a:sym typeface="Wingdings" pitchFamily="2" charset="2"/>
              </a:rPr>
              <a:t>(Lumber, Bamboo, Rope, Tying wire, Nails…)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b="1" dirty="0">
                <a:sym typeface="Wingdings" pitchFamily="2" charset="2"/>
              </a:rPr>
              <a:t>Give preference to local building materials</a:t>
            </a:r>
            <a:r>
              <a:rPr lang="en-US" sz="2000" dirty="0">
                <a:sym typeface="Wingdings" pitchFamily="2" charset="2"/>
              </a:rPr>
              <a:t> which are </a:t>
            </a:r>
            <a:r>
              <a:rPr lang="en-US" sz="2000" b="1" dirty="0">
                <a:sym typeface="Wingdings" pitchFamily="2" charset="2"/>
              </a:rPr>
              <a:t>more durable</a:t>
            </a:r>
            <a:r>
              <a:rPr lang="en-US" sz="2000" dirty="0">
                <a:sym typeface="Wingdings" pitchFamily="2" charset="2"/>
              </a:rPr>
              <a:t> than tarpaulin: palm leaves, banana trees or other, thatch, straw, adobe (especially for the walls)…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ym typeface="Wingdings" pitchFamily="2" charset="2"/>
              </a:rPr>
              <a:t>Tarpaulin only represents a </a:t>
            </a:r>
            <a:r>
              <a:rPr lang="en-US" sz="2000" b="1" dirty="0">
                <a:sym typeface="Wingdings" pitchFamily="2" charset="2"/>
              </a:rPr>
              <a:t>temporary solution</a:t>
            </a:r>
            <a:r>
              <a:rPr lang="en-US" sz="2000" dirty="0">
                <a:sym typeface="Wingdings" pitchFamily="2" charset="2"/>
              </a:rPr>
              <a:t> (lifespan of less than </a:t>
            </a:r>
            <a:r>
              <a:rPr lang="en-US" sz="2000" b="1" dirty="0">
                <a:sym typeface="Wingdings" pitchFamily="2" charset="2"/>
              </a:rPr>
              <a:t>2 years</a:t>
            </a:r>
            <a:r>
              <a:rPr lang="en-US" sz="2000" dirty="0">
                <a:sym typeface="Wingdings" pitchFamily="2" charset="2"/>
              </a:rPr>
              <a:t>)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827088" y="908050"/>
            <a:ext cx="77771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Guide: Plastic sheeting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5805488"/>
            <a:ext cx="914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The technical sheets are provided in your folder Shelter Techniques!</a:t>
            </a:r>
          </a:p>
        </p:txBody>
      </p:sp>
      <p:pic>
        <p:nvPicPr>
          <p:cNvPr id="1536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1124744"/>
            <a:ext cx="1105868" cy="156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2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1262C6-7E47-4A70-A986-AE9603A6926C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692275" y="1844675"/>
            <a:ext cx="63357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>
              <a:spcBef>
                <a:spcPct val="50000"/>
              </a:spcBef>
              <a:buFont typeface="Wingdings" pitchFamily="2" charset="2"/>
              <a:buNone/>
            </a:pPr>
            <a:endParaRPr lang="en-US" sz="100"/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400">
              <a:sym typeface="Wingdings" pitchFamily="2" charset="2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827088" y="765175"/>
            <a:ext cx="77771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Guide: Timber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0" y="5805488"/>
            <a:ext cx="914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The technical sheets are provided in your folder Shelter Techniques!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1547664" y="1844675"/>
            <a:ext cx="80645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22338" lvl="2" indent="-7938">
              <a:spcBef>
                <a:spcPct val="50000"/>
              </a:spcBef>
              <a:buFont typeface="Wingdings" pitchFamily="2" charset="2"/>
              <a:buNone/>
            </a:pPr>
            <a:endParaRPr lang="en-US" sz="100" dirty="0"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ym typeface="Wingdings" pitchFamily="2" charset="2"/>
              </a:rPr>
              <a:t>This guide provides information on: 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ym typeface="Wingdings" pitchFamily="2" charset="2"/>
              </a:rPr>
              <a:t>Selection of timber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ym typeface="Wingdings" pitchFamily="2" charset="2"/>
              </a:rPr>
              <a:t>Specifications of the timber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ym typeface="Wingdings" pitchFamily="2" charset="2"/>
              </a:rPr>
              <a:t>Purchase of the timber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ym typeface="Wingdings" pitchFamily="2" charset="2"/>
              </a:rPr>
              <a:t>Utilization of the timber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ym typeface="Wingdings" pitchFamily="2" charset="2"/>
              </a:rPr>
              <a:t>And, the distribution of the timber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sym typeface="Wingdings" pitchFamily="2" charset="2"/>
              </a:rPr>
              <a:t>as construction material for small to medium sized buildings during humanitarian operations.</a:t>
            </a:r>
          </a:p>
          <a:p>
            <a:pPr marL="742950" lvl="1" indent="-285750">
              <a:spcBef>
                <a:spcPct val="20000"/>
              </a:spcBef>
            </a:pPr>
            <a:endParaRPr lang="en-US" sz="900" dirty="0">
              <a:sym typeface="Wingdings" pitchFamily="2" charset="2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sym typeface="Wingdings" pitchFamily="2" charset="2"/>
              </a:rPr>
              <a:t>We are committed to the utilization of timber in construction.</a:t>
            </a:r>
          </a:p>
          <a:p>
            <a:pPr marL="742950" lvl="1" indent="-285750">
              <a:spcBef>
                <a:spcPct val="20000"/>
              </a:spcBef>
            </a:pPr>
            <a:endParaRPr lang="en-US" sz="2000" dirty="0">
              <a:sym typeface="Wingdings" pitchFamily="2" charset="2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000" dirty="0">
              <a:sym typeface="Wingdings" pitchFamily="2" charset="2"/>
            </a:endParaRPr>
          </a:p>
        </p:txBody>
      </p:sp>
      <p:pic>
        <p:nvPicPr>
          <p:cNvPr id="16391" name="Picture 8" descr="timber_1page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" y="1196975"/>
            <a:ext cx="1531987" cy="211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754047"/>
              </p:ext>
            </p:extLst>
          </p:nvPr>
        </p:nvGraphicFramePr>
        <p:xfrm>
          <a:off x="971600" y="1268760"/>
          <a:ext cx="7128792" cy="4752528"/>
        </p:xfrm>
        <a:graphic>
          <a:graphicData uri="http://schemas.openxmlformats.org/drawingml/2006/table">
            <a:tbl>
              <a:tblPr/>
              <a:tblGrid>
                <a:gridCol w="2376264"/>
                <a:gridCol w="2376264"/>
                <a:gridCol w="2376264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life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 tents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to 6 months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shelter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Tarpaulins, salvaged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materials, tools, design and technical guidance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to 6 months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Transitional shelter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Timber, bamboo, nippa palm,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tarpaulins, CGI, design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technical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guidance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to </a:t>
                      </a:r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 </a:t>
                      </a:r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months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 recovery – durable shelter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Reinforced concrete frame</a:t>
                      </a:r>
                    </a:p>
                    <a:p>
                      <a:pPr algn="l" fontAlgn="ctr"/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Timber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frame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40" y="980728"/>
            <a:ext cx="7787208" cy="652934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Beyond </a:t>
            </a:r>
            <a:r>
              <a:rPr lang="en-GB" sz="2800" dirty="0" smtClean="0">
                <a:solidFill>
                  <a:srgbClr val="FF0000"/>
                </a:solidFill>
              </a:rPr>
              <a:t>life saving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/>
              <a:t>Beyond survival, the key considerations are:</a:t>
            </a:r>
          </a:p>
          <a:p>
            <a:pPr lvl="0"/>
            <a:r>
              <a:rPr lang="en-GB" sz="1600" dirty="0" smtClean="0"/>
              <a:t>health</a:t>
            </a:r>
          </a:p>
          <a:p>
            <a:pPr lvl="0"/>
            <a:r>
              <a:rPr lang="en-GB" sz="1600" dirty="0" smtClean="0"/>
              <a:t>providing </a:t>
            </a:r>
            <a:r>
              <a:rPr lang="en-GB" sz="1600" dirty="0"/>
              <a:t>protection from the climate</a:t>
            </a:r>
          </a:p>
          <a:p>
            <a:pPr lvl="0"/>
            <a:r>
              <a:rPr lang="en-GB" sz="1600" dirty="0"/>
              <a:t>ensuring </a:t>
            </a:r>
            <a:r>
              <a:rPr lang="en-GB" sz="1600" dirty="0" smtClean="0"/>
              <a:t>privacy, dignity and culture</a:t>
            </a:r>
            <a:endParaRPr lang="en-GB" sz="1600" dirty="0"/>
          </a:p>
          <a:p>
            <a:pPr lvl="0"/>
            <a:r>
              <a:rPr lang="en-GB" sz="1600" dirty="0"/>
              <a:t>providing personal safety and security</a:t>
            </a:r>
          </a:p>
          <a:p>
            <a:r>
              <a:rPr lang="en-GB" sz="1600" dirty="0" smtClean="0"/>
              <a:t>livelihood </a:t>
            </a:r>
            <a:r>
              <a:rPr lang="en-GB" sz="1600" dirty="0"/>
              <a:t>support</a:t>
            </a:r>
          </a:p>
        </p:txBody>
      </p:sp>
      <p:pic>
        <p:nvPicPr>
          <p:cNvPr id="4" name="Picture 10" descr="Dsc0009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09" y="3782025"/>
            <a:ext cx="2665675" cy="199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Jhumka Jail images 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729055"/>
            <a:ext cx="273630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photos wally vietnam 0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705170"/>
            <a:ext cx="2739943" cy="210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0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Temporary Shelter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3781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8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55576" y="1628800"/>
            <a:ext cx="813759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3">
              <a:lnSpc>
                <a:spcPct val="120000"/>
              </a:lnSpc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</a:rPr>
              <a:t>Temporary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</a:rPr>
              <a:t>shelter – </a:t>
            </a:r>
          </a:p>
          <a:p>
            <a:pPr marL="1714500" lvl="5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GB" sz="1400" dirty="0" smtClean="0">
                <a:latin typeface="Arial" pitchFamily="34" charset="0"/>
              </a:rPr>
              <a:t>basic and rapid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but also adequate – must be habitable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marL="1714500" lvl="5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short term - few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weeks to a few months</a:t>
            </a:r>
          </a:p>
          <a:p>
            <a:pPr marL="1714500" lvl="5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GB" sz="1400" dirty="0" smtClean="0">
                <a:latin typeface="Arial" pitchFamily="34" charset="0"/>
              </a:rPr>
              <a:t>prioritises </a:t>
            </a:r>
            <a:r>
              <a:rPr lang="en-GB" sz="1400" dirty="0">
                <a:latin typeface="Arial" pitchFamily="34" charset="0"/>
              </a:rPr>
              <a:t>speed and limiting costs of the </a:t>
            </a:r>
            <a:r>
              <a:rPr lang="en-GB" sz="1400" dirty="0" smtClean="0">
                <a:latin typeface="Arial" pitchFamily="34" charset="0"/>
              </a:rPr>
              <a:t>construction</a:t>
            </a:r>
            <a:endParaRPr lang="en-GB" sz="1400" dirty="0">
              <a:latin typeface="Arial" pitchFamily="34" charset="0"/>
            </a:endParaRPr>
          </a:p>
          <a:p>
            <a:pPr marL="1714500" lvl="5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made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of salvaged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or bought materials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, tarpaulins,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etc. </a:t>
            </a:r>
            <a:r>
              <a:rPr lang="en-US" sz="1400" i="1" dirty="0">
                <a:solidFill>
                  <a:srgbClr val="333399"/>
                </a:solidFill>
                <a:latin typeface="Arial" pitchFamily="34" charset="0"/>
              </a:rPr>
              <a:t>	</a:t>
            </a:r>
            <a:r>
              <a:rPr lang="en-US" sz="1400" dirty="0">
                <a:solidFill>
                  <a:srgbClr val="333399"/>
                </a:solidFill>
                <a:latin typeface="Arial" pitchFamily="34" charset="0"/>
              </a:rPr>
              <a:t>		</a:t>
            </a:r>
          </a:p>
        </p:txBody>
      </p:sp>
      <p:pic>
        <p:nvPicPr>
          <p:cNvPr id="5" name="Picture 6" descr="D:\My Documents\Geneva\Photo divers\DSC005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006" y="3518911"/>
            <a:ext cx="2891988" cy="216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D:\Dropbox\Shelter\7 Trainings and workshops\Vietnam\SKT Vietnam 27 Aug 2013\IMG_03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386" y="3501008"/>
            <a:ext cx="3047805" cy="20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SC Philippines Bopha-Pablo 2012 (1)\08 Assessments\Photos\Davao Oriental Photos - 13 04 11\IMG_2569 Debris and makeshift shelt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80839"/>
            <a:ext cx="28042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Temporary Shelter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3781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Example Option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0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s" ma:contentTypeID="0x010100AA7AFC8FE433CD4B94E991D812AE17EB0017603ED712EB2444B03E150D2A4D1DF6" ma:contentTypeVersion="77" ma:contentTypeDescription="" ma:contentTypeScope="" ma:versionID="3d0dc37f153f1fd7792c80f38f905010">
  <xsd:schema xmlns:xsd="http://www.w3.org/2001/XMLSchema" xmlns:xs="http://www.w3.org/2001/XMLSchema" xmlns:p="http://schemas.microsoft.com/office/2006/metadata/properties" xmlns:ns1="http://schemas.microsoft.com/sharepoint/v3" xmlns:ns2="96664bca-06c0-4657-b6f9-0a997f5ff9b9" xmlns:ns3="c2760211-3e43-4ff7-a9ea-22e8b7d99117" xmlns:ns4="410da107-b4b9-4416-82f0-a17ea7b4313c" xmlns:ns5="44d82dea-fc32-4e1e-a3c6-c3136ef66f65" targetNamespace="http://schemas.microsoft.com/office/2006/metadata/properties" ma:root="true" ma:fieldsID="a073a57462dea1561808f8ce11f8fa7c" ns1:_="" ns2:_="" ns3:_="" ns4:_="" ns5:_="">
    <xsd:import namespace="http://schemas.microsoft.com/sharepoint/v3"/>
    <xsd:import namespace="96664bca-06c0-4657-b6f9-0a997f5ff9b9"/>
    <xsd:import namespace="c2760211-3e43-4ff7-a9ea-22e8b7d99117"/>
    <xsd:import namespace="410da107-b4b9-4416-82f0-a17ea7b4313c"/>
    <xsd:import namespace="44d82dea-fc32-4e1e-a3c6-c3136ef66f65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Report_x0020_Date" minOccurs="0"/>
                <xsd:element ref="ns2:Publishing_x0020_Agency1" minOccurs="0"/>
                <xsd:element ref="ns3:Is_x0020_Key_x0020_Document1" minOccurs="0"/>
                <xsd:element ref="ns2:Is_x0020_Reference_x0020_Doc" minOccurs="0"/>
                <xsd:element ref="ns2:Is_x0020_Cluster_x0020_Management_x003f_" minOccurs="0"/>
                <xsd:element ref="ns2:Inter_x0020_Cluster" minOccurs="0"/>
                <xsd:element ref="ns2:IM" minOccurs="0"/>
                <xsd:element ref="ns2:A_x002c_M_x0020_and_x0020_E" minOccurs="0"/>
                <xsd:element ref="ns2:Shelter_x0020_Planning" minOccurs="0"/>
                <xsd:element ref="ns2:Shelter_x0020_Technical" minOccurs="0"/>
                <xsd:element ref="ns2:Shelter_x0020_Programming" minOccurs="0"/>
                <xsd:element ref="ns2:NFI_x0020_Guidance" minOccurs="0"/>
                <xsd:element ref="ns2:Cross_x0020_Cutting" minOccurs="0"/>
                <xsd:element ref="ns2:Media_x0020_Comms" minOccurs="0"/>
                <xsd:element ref="ns2:Event_x0020_Day" minOccurs="0"/>
                <xsd:element ref="ns2:Event_x0020_Month" minOccurs="0"/>
                <xsd:element ref="ns2:Event_x0020_Year" minOccurs="0"/>
                <xsd:element ref="ns2:Websio_x0020_Document_x0020_Preview" minOccurs="0"/>
                <xsd:element ref="ns2:p4235251fcc1450fb6d384a4ad55daef" minOccurs="0"/>
                <xsd:element ref="ns2:g7e01d2410934a95afa409e0dbebe315" minOccurs="0"/>
                <xsd:element ref="ns2:fbbb2add3bda4432ae4dea6625736703" minOccurs="0"/>
                <xsd:element ref="ns3:CountryTaxHTField0" minOccurs="0"/>
                <xsd:element ref="ns2:mff2b4bb9c8044d88061963b2a68513a" minOccurs="0"/>
                <xsd:element ref="ns2:b1a5a839b88a4a15abdc90cae864525c" minOccurs="0"/>
                <xsd:element ref="ns2:TaxCatchAll" minOccurs="0"/>
                <xsd:element ref="ns3:Event_x0020_TypeTaxHTField0" minOccurs="0"/>
                <xsd:element ref="ns2:hd9d801fa33a4aa2b8220e3e5f4d4756" minOccurs="0"/>
                <xsd:element ref="ns3:Degree_x0020_Of_x0020_DisplacementTaxHTField0" minOccurs="0"/>
                <xsd:element ref="ns4:Current_x0020_Lead_x0020_AgencyTaxHTField0" minOccurs="0"/>
                <xsd:element ref="ns2:a83348d14d814196bcaad6bde9cb9d0c" minOccurs="0"/>
                <xsd:element ref="ns5:Damage_x0020_LocationTaxHTField0" minOccurs="0"/>
                <xsd:element ref="ns2:TaxKeywordTaxHTField" minOccurs="0"/>
                <xsd:element ref="ns3:Site_x0020_TypeTaxHTField0" minOccurs="0"/>
                <xsd:element ref="ns5:Status_x0020_Of_x0020_SiteTaxHTField0" minOccurs="0"/>
                <xsd:element ref="ns2:e7570bd437624e0480332ee2423de9d8" minOccurs="0"/>
                <xsd:element ref="ns2:p866212cea484a06bc999f7bb36c5e20" minOccurs="0"/>
                <xsd:element ref="ns2:p9d35d47f93d40ab99282662ef2417ca" minOccurs="0"/>
                <xsd:element ref="ns2:TaxCatchAllLabel" minOccurs="0"/>
                <xsd:element ref="ns3:RegionTaxHTField0" minOccurs="0"/>
                <xsd:element ref="ns2:ff39aabcbcfa4b29888983c5e6d736f9" minOccurs="0"/>
                <xsd:element ref="ns2:e6f2ccbddc7344129cbcce7800e6bf7e" minOccurs="0"/>
                <xsd:element ref="ns1:RoutingRuleDescription" minOccurs="0"/>
                <xsd:element ref="ns2:g2834a0a4b5b445382f80b4d1c20b873" minOccurs="0"/>
                <xsd:element ref="ns2:ied6aaf0461f439496f935d3461379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73" nillable="true" ma:displayName="Description" ma:hidden="true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64bca-06c0-4657-b6f9-0a997f5ff9b9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2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Report_x0020_Date" ma:index="3" nillable="true" ma:displayName="Report Date" ma:format="DateOnly" ma:internalName="Report_x0020_Date">
      <xsd:simpleType>
        <xsd:restriction base="dms:DateTime"/>
      </xsd:simpleType>
    </xsd:element>
    <xsd:element name="Publishing_x0020_Agency1" ma:index="4" nillable="true" ma:displayName="Publishing Agency" ma:internalName="Publishing_x0020_Agency1" ma:readOnly="false">
      <xsd:simpleType>
        <xsd:restriction base="dms:Text">
          <xsd:maxLength value="255"/>
        </xsd:restriction>
      </xsd:simpleType>
    </xsd:element>
    <xsd:element name="Is_x0020_Reference_x0020_Doc" ma:index="6" nillable="true" ma:displayName="Is Reference Doc?" ma:default="0" ma:internalName="Is_x0020_Reference_x0020_Doc">
      <xsd:simpleType>
        <xsd:restriction base="dms:Boolean"/>
      </xsd:simpleType>
    </xsd:element>
    <xsd:element name="Is_x0020_Cluster_x0020_Management_x003f_" ma:index="8" nillable="true" ma:displayName="Is Coordination?" ma:default="0" ma:internalName="Is_x0020_Cluster_x0020_Management_x003F_">
      <xsd:simpleType>
        <xsd:restriction base="dms:Boolean"/>
      </xsd:simpleType>
    </xsd:element>
    <xsd:element name="Inter_x0020_Cluster" ma:index="9" nillable="true" ma:displayName="Is Inter Cluster?" ma:default="0" ma:internalName="Inter_x0020_Cluster">
      <xsd:simpleType>
        <xsd:restriction base="dms:Boolean"/>
      </xsd:simpleType>
    </xsd:element>
    <xsd:element name="IM" ma:index="10" nillable="true" ma:displayName="Is IM?" ma:default="0" ma:internalName="IM">
      <xsd:simpleType>
        <xsd:restriction base="dms:Boolean"/>
      </xsd:simpleType>
    </xsd:element>
    <xsd:element name="A_x002c_M_x0020_and_x0020_E" ma:index="11" nillable="true" ma:displayName="Is A,M and E?" ma:default="0" ma:internalName="A_x002C_M_x0020_and_x0020_E">
      <xsd:simpleType>
        <xsd:restriction base="dms:Boolean"/>
      </xsd:simpleType>
    </xsd:element>
    <xsd:element name="Shelter_x0020_Planning" ma:index="12" nillable="true" ma:displayName="Is Shelter Planning?" ma:default="0" ma:internalName="Shelter_x0020_Planning">
      <xsd:simpleType>
        <xsd:restriction base="dms:Boolean"/>
      </xsd:simpleType>
    </xsd:element>
    <xsd:element name="Shelter_x0020_Technical" ma:index="13" nillable="true" ma:displayName="Is Shelter Specifications?" ma:default="0" ma:internalName="Shelter_x0020_Technical">
      <xsd:simpleType>
        <xsd:restriction base="dms:Boolean"/>
      </xsd:simpleType>
    </xsd:element>
    <xsd:element name="Shelter_x0020_Programming" ma:index="14" nillable="true" ma:displayName="Is Shelter Programming" ma:default="0" ma:internalName="Shelter_x0020_Programming">
      <xsd:simpleType>
        <xsd:restriction base="dms:Boolean"/>
      </xsd:simpleType>
    </xsd:element>
    <xsd:element name="NFI_x0020_Guidance" ma:index="15" nillable="true" ma:displayName="Is NFI Guidance?" ma:default="0" ma:internalName="NFI_x0020_Guidance">
      <xsd:simpleType>
        <xsd:restriction base="dms:Boolean"/>
      </xsd:simpleType>
    </xsd:element>
    <xsd:element name="Cross_x0020_Cutting" ma:index="16" nillable="true" ma:displayName="Is Cross Cutting?" ma:default="0" ma:internalName="Cross_x0020_Cutting">
      <xsd:simpleType>
        <xsd:restriction base="dms:Boolean"/>
      </xsd:simpleType>
    </xsd:element>
    <xsd:element name="Media_x0020_Comms" ma:index="17" nillable="true" ma:displayName="Is Communications?" ma:default="0" ma:internalName="Media_x0020_Comms">
      <xsd:simpleType>
        <xsd:restriction base="dms:Boolean"/>
      </xsd:simpleType>
    </xsd:element>
    <xsd:element name="Event_x0020_Day" ma:index="39" nillable="true" ma:displayName="Event Day" ma:decimals="0" ma:internalName="Event_x0020_Day" ma:readOnly="false" ma:percentage="FALSE">
      <xsd:simpleType>
        <xsd:restriction base="dms:Number"/>
      </xsd:simpleType>
    </xsd:element>
    <xsd:element name="Event_x0020_Month" ma:index="40" nillable="true" ma:displayName="Event Month" ma:internalName="Event_x0020_Month">
      <xsd:simpleType>
        <xsd:restriction base="dms:Text">
          <xsd:maxLength value="255"/>
        </xsd:restriction>
      </xsd:simpleType>
    </xsd:element>
    <xsd:element name="Event_x0020_Year" ma:index="41" nillable="true" ma:displayName="Event Year" ma:internalName="Event_x0020_Year">
      <xsd:simpleType>
        <xsd:restriction base="dms:Number"/>
      </xsd:simpleType>
    </xsd:element>
    <xsd:element name="Websio_x0020_Document_x0020_Preview" ma:index="43" nillable="true" ma:displayName="Websio Document Preview" ma:hidden="true" ma:internalName="Websio_x0020_Document_x0020_Preview">
      <xsd:simpleType>
        <xsd:restriction base="dms:Text"/>
      </xsd:simpleType>
    </xsd:element>
    <xsd:element name="p4235251fcc1450fb6d384a4ad55daef" ma:index="44" nillable="true" ma:taxonomy="true" ma:internalName="p4235251fcc1450fb6d384a4ad55daef" ma:taxonomyFieldName="AM_x0026_E" ma:displayName="AM&amp;E" ma:default="" ma:fieldId="{94235251-fcc1-450f-b6d3-84a4ad55daef}" ma:taxonomyMulti="true" ma:sspId="31bb8de2-2522-46a2-961a-21ec87b7ce6b" ma:termSetId="fc0942ea-7101-4cef-983d-3f0c29343c77" ma:anchorId="64078d6a-a8a4-4604-937a-604e2be1b1f3" ma:open="false" ma:isKeyword="false">
      <xsd:complexType>
        <xsd:sequence>
          <xsd:element ref="pc:Terms" minOccurs="0" maxOccurs="1"/>
        </xsd:sequence>
      </xsd:complexType>
    </xsd:element>
    <xsd:element name="g7e01d2410934a95afa409e0dbebe315" ma:index="45" nillable="true" ma:taxonomy="true" ma:internalName="g7e01d2410934a95afa409e0dbebe315" ma:taxonomyFieldName="Shelter_x0020_Programming1" ma:displayName="Shelter Programming" ma:default="" ma:fieldId="{07e01d24-1093-4a95-afa4-09e0dbebe315}" ma:taxonomyMulti="true" ma:sspId="31bb8de2-2522-46a2-961a-21ec87b7ce6b" ma:termSetId="fc0942ea-7101-4cef-983d-3f0c29343c77" ma:anchorId="6ffc187a-f185-482a-93e7-cea189b516b1" ma:open="false" ma:isKeyword="false">
      <xsd:complexType>
        <xsd:sequence>
          <xsd:element ref="pc:Terms" minOccurs="0" maxOccurs="1"/>
        </xsd:sequence>
      </xsd:complexType>
    </xsd:element>
    <xsd:element name="fbbb2add3bda4432ae4dea6625736703" ma:index="47" nillable="true" ma:taxonomy="true" ma:internalName="fbbb2add3bda4432ae4dea6625736703" ma:taxonomyFieldName="Shelter_x0020_Technical1" ma:displayName="Shelter Specifications" ma:default="" ma:fieldId="{fbbb2add-3bda-4432-ae4d-ea6625736703}" ma:taxonomyMulti="true" ma:sspId="31bb8de2-2522-46a2-961a-21ec87b7ce6b" ma:termSetId="fc0942ea-7101-4cef-983d-3f0c29343c77" ma:anchorId="f6aa237b-9a9e-4828-bc8f-7a5502b6ad3b" ma:open="false" ma:isKeyword="false">
      <xsd:complexType>
        <xsd:sequence>
          <xsd:element ref="pc:Terms" minOccurs="0" maxOccurs="1"/>
        </xsd:sequence>
      </xsd:complexType>
    </xsd:element>
    <xsd:element name="mff2b4bb9c8044d88061963b2a68513a" ma:index="49" nillable="true" ma:taxonomy="true" ma:internalName="mff2b4bb9c8044d88061963b2a68513a" ma:taxonomyFieldName="Cross_x0020_Cutting1" ma:displayName="Cross Cutting" ma:default="" ma:fieldId="{6ff2b4bb-9c80-44d8-8061-963b2a68513a}" ma:taxonomyMulti="true" ma:sspId="31bb8de2-2522-46a2-961a-21ec87b7ce6b" ma:termSetId="fc0942ea-7101-4cef-983d-3f0c29343c77" ma:anchorId="c9c5ac22-9574-4787-b9be-c380f5d93423" ma:open="false" ma:isKeyword="false">
      <xsd:complexType>
        <xsd:sequence>
          <xsd:element ref="pc:Terms" minOccurs="0" maxOccurs="1"/>
        </xsd:sequence>
      </xsd:complexType>
    </xsd:element>
    <xsd:element name="b1a5a839b88a4a15abdc90cae864525c" ma:index="50" ma:taxonomy="true" ma:internalName="b1a5a839b88a4a15abdc90cae864525c" ma:taxonomyFieldName="Document_x0020_Language" ma:displayName="Document Language" ma:default="115;#English|53eb1c9d-8416-419a-9260-1df8e70b86c2" ma:fieldId="{b1a5a839-b88a-4a15-abdc-90cae864525c}" ma:sspId="31bb8de2-2522-46a2-961a-21ec87b7ce6b" ma:termSetId="fc0942ea-7101-4cef-983d-3f0c29343c77" ma:anchorId="3f8ae703-20f8-43f3-a840-a904dae7223a" ma:open="false" ma:isKeyword="false">
      <xsd:complexType>
        <xsd:sequence>
          <xsd:element ref="pc:Terms" minOccurs="0" maxOccurs="1"/>
        </xsd:sequence>
      </xsd:complexType>
    </xsd:element>
    <xsd:element name="TaxCatchAll" ma:index="51" nillable="true" ma:displayName="Taxonomy Catch All Column" ma:description="" ma:hidden="true" ma:list="{3a036ed0-d222-47b6-8583-8ea0c1662976}" ma:internalName="TaxCatchAll" ma:showField="CatchAllData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d9d801fa33a4aa2b8220e3e5f4d4756" ma:index="53" nillable="true" ma:taxonomy="true" ma:internalName="hd9d801fa33a4aa2b8220e3e5f4d4756" ma:taxonomyFieldName="InterCluster" ma:displayName="InterCluster" ma:default="" ma:fieldId="{1d9d801f-a33a-4aa2-b822-0e3e5f4d4756}" ma:taxonomyMulti="true" ma:sspId="31bb8de2-2522-46a2-961a-21ec87b7ce6b" ma:termSetId="fc0942ea-7101-4cef-983d-3f0c29343c77" ma:anchorId="470ba90d-466f-484c-b12a-234bc55ee74d" ma:open="false" ma:isKeyword="false">
      <xsd:complexType>
        <xsd:sequence>
          <xsd:element ref="pc:Terms" minOccurs="0" maxOccurs="1"/>
        </xsd:sequence>
      </xsd:complexType>
    </xsd:element>
    <xsd:element name="a83348d14d814196bcaad6bde9cb9d0c" ma:index="57" nillable="true" ma:taxonomy="true" ma:internalName="a83348d14d814196bcaad6bde9cb9d0c" ma:taxonomyFieldName="Management_x002F_Coordination" ma:displayName="Coordination" ma:readOnly="false" ma:default="" ma:fieldId="{a83348d1-4d81-4196-bcaa-d6bde9cb9d0c}" ma:taxonomyMulti="true" ma:sspId="31bb8de2-2522-46a2-961a-21ec87b7ce6b" ma:termSetId="fc0942ea-7101-4cef-983d-3f0c29343c77" ma:anchorId="e05f679b-4c94-4f3d-ae2a-25f1b2852231" ma:open="false" ma:isKeyword="false">
      <xsd:complexType>
        <xsd:sequence>
          <xsd:element ref="pc:Terms" minOccurs="0" maxOccurs="1"/>
        </xsd:sequence>
      </xsd:complexType>
    </xsd:element>
    <xsd:element name="TaxKeywordTaxHTField" ma:index="59" nillable="true" ma:taxonomy="true" ma:internalName="TaxKeywordTaxHTField" ma:taxonomyFieldName="TaxKeyword" ma:displayName="Other Keywords" ma:readOnly="false" ma:fieldId="{23f27201-bee3-471e-b2e7-b64fd8b7ca38}" ma:taxonomyMulti="true" ma:sspId="31bb8de2-2522-46a2-961a-21ec87b7ce6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7570bd437624e0480332ee2423de9d8" ma:index="62" nillable="true" ma:taxonomy="true" ma:internalName="e7570bd437624e0480332ee2423de9d8" ma:taxonomyFieldName="Information_x0020_Management" ma:displayName="Information Management" ma:default="" ma:fieldId="{e7570bd4-3762-4e04-8033-2ee2423de9d8}" ma:taxonomyMulti="true" ma:sspId="31bb8de2-2522-46a2-961a-21ec87b7ce6b" ma:termSetId="fc0942ea-7101-4cef-983d-3f0c29343c77" ma:anchorId="9a84bd8f-7ea1-4b49-af83-e1dff044a912" ma:open="false" ma:isKeyword="false">
      <xsd:complexType>
        <xsd:sequence>
          <xsd:element ref="pc:Terms" minOccurs="0" maxOccurs="1"/>
        </xsd:sequence>
      </xsd:complexType>
    </xsd:element>
    <xsd:element name="p866212cea484a06bc999f7bb36c5e20" ma:index="63" nillable="true" ma:taxonomy="true" ma:internalName="p866212cea484a06bc999f7bb36c5e20" ma:taxonomyFieldName="Miscellaneoud_x0020_Terms" ma:displayName="Miscellaneous Terms" ma:default="" ma:fieldId="{9866212c-ea48-4a06-bc99-9f7bb36c5e20}" ma:taxonomyMulti="true" ma:sspId="31bb8de2-2522-46a2-961a-21ec87b7ce6b" ma:termSetId="fc0942ea-7101-4cef-983d-3f0c29343c77" ma:anchorId="54a1997e-7057-4841-9f7a-089c4d2738e1" ma:open="false" ma:isKeyword="false">
      <xsd:complexType>
        <xsd:sequence>
          <xsd:element ref="pc:Terms" minOccurs="0" maxOccurs="1"/>
        </xsd:sequence>
      </xsd:complexType>
    </xsd:element>
    <xsd:element name="p9d35d47f93d40ab99282662ef2417ca" ma:index="65" nillable="true" ma:taxonomy="true" ma:internalName="p9d35d47f93d40ab99282662ef2417ca" ma:taxonomyFieldName="NFI_x0020_Guidance1" ma:displayName="NFI Guidance" ma:default="" ma:fieldId="{99d35d47-f93d-40ab-9928-2662ef2417ca}" ma:taxonomyMulti="true" ma:sspId="31bb8de2-2522-46a2-961a-21ec87b7ce6b" ma:termSetId="fc0942ea-7101-4cef-983d-3f0c29343c77" ma:anchorId="e2765451-e2db-4bc1-bb0f-bd12364b4471" ma:open="false" ma:isKeyword="false">
      <xsd:complexType>
        <xsd:sequence>
          <xsd:element ref="pc:Terms" minOccurs="0" maxOccurs="1"/>
        </xsd:sequence>
      </xsd:complexType>
    </xsd:element>
    <xsd:element name="TaxCatchAllLabel" ma:index="67" nillable="true" ma:displayName="Taxonomy Catch All Column1" ma:description="" ma:hidden="true" ma:list="{3a036ed0-d222-47b6-8583-8ea0c1662976}" ma:internalName="TaxCatchAllLabel" ma:readOnly="true" ma:showField="CatchAllDataLabel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f39aabcbcfa4b29888983c5e6d736f9" ma:index="69" nillable="true" ma:taxonomy="true" ma:internalName="ff39aabcbcfa4b29888983c5e6d736f9" ma:taxonomyFieldName="Communications" ma:displayName="Communications" ma:default="" ma:fieldId="{ff39aabc-bcfa-4b29-8889-83c5e6d736f9}" ma:taxonomyMulti="true" ma:sspId="31bb8de2-2522-46a2-961a-21ec87b7ce6b" ma:termSetId="2f8f2b4b-d4e1-4fa6-a1ae-b4e143ba8fb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6f2ccbddc7344129cbcce7800e6bf7e" ma:index="72" nillable="true" ma:taxonomy="true" ma:internalName="e6f2ccbddc7344129cbcce7800e6bf7e" ma:taxonomyFieldName="Document_x0020_Category" ma:displayName="Document Category" ma:default="" ma:fieldId="{e6f2ccbd-dc73-4412-9cbc-ce7800e6bf7e}" ma:taxonomyMulti="true" ma:sspId="31bb8de2-2522-46a2-961a-21ec87b7ce6b" ma:termSetId="fc0942ea-7101-4cef-983d-3f0c29343c77" ma:anchorId="2f0acb8a-9894-40ab-bdeb-14b10062243e" ma:open="false" ma:isKeyword="false">
      <xsd:complexType>
        <xsd:sequence>
          <xsd:element ref="pc:Terms" minOccurs="0" maxOccurs="1"/>
        </xsd:sequence>
      </xsd:complexType>
    </xsd:element>
    <xsd:element name="g2834a0a4b5b445382f80b4d1c20b873" ma:index="74" nillable="true" ma:taxonomy="true" ma:internalName="g2834a0a4b5b445382f80b4d1c20b873" ma:taxonomyFieldName="Responses_x0020_sites" ma:displayName="Response site" ma:default="" ma:fieldId="{02834a0a-4b5b-4453-82f8-0b4d1c20b873}" ma:sspId="31bb8de2-2522-46a2-961a-21ec87b7ce6b" ma:termSetId="c88c7c60-b560-48ad-baaa-30f828e920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d6aaf0461f439496f935d3461379e0" ma:index="75" nillable="true" ma:taxonomy="true" ma:internalName="ied6aaf0461f439496f935d3461379e0" ma:taxonomyFieldName="Shelter_x0020_Planning1" ma:displayName="Shelter Planning" ma:default="" ma:fieldId="{2ed6aaf0-461f-4394-96f9-35d3461379e0}" ma:taxonomyMulti="true" ma:sspId="31bb8de2-2522-46a2-961a-21ec87b7ce6b" ma:termSetId="fc0942ea-7101-4cef-983d-3f0c29343c77" ma:anchorId="a9c87c9d-9d88-4522-b16d-9a64592835e3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60211-3e43-4ff7-a9ea-22e8b7d99117" elementFormDefault="qualified">
    <xsd:import namespace="http://schemas.microsoft.com/office/2006/documentManagement/types"/>
    <xsd:import namespace="http://schemas.microsoft.com/office/infopath/2007/PartnerControls"/>
    <xsd:element name="Is_x0020_Key_x0020_Document1" ma:index="5" nillable="true" ma:displayName="Is Key Document?" ma:default="0" ma:internalName="Is_x0020_Key_x0020_Document1">
      <xsd:simpleType>
        <xsd:restriction base="dms:Boolean"/>
      </xsd:simpleType>
    </xsd:element>
    <xsd:element name="CountryTaxHTField0" ma:index="48" nillable="true" ma:taxonomy="true" ma:internalName="CountryTaxHTField0" ma:taxonomyFieldName="Country" ma:displayName="Country" ma:default="" ma:fieldId="{942e2469-e9bf-41fa-8fad-a32765061e66}" ma:sspId="31bb8de2-2522-46a2-961a-21ec87b7ce6b" ma:termSetId="ad519c2a-14d0-4119-8cdc-b9a52bc5b3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vent_x0020_TypeTaxHTField0" ma:index="52" nillable="true" ma:taxonomy="true" ma:internalName="Event_x0020_TypeTaxHTField0" ma:taxonomyFieldName="Event_x0020_Type" ma:displayName="Event Type" ma:readOnly="false" ma:default="" ma:fieldId="{d2819105-16ee-476a-a49b-7913380fbc9d}" ma:taxonomyMulti="true" ma:sspId="31bb8de2-2522-46a2-961a-21ec87b7ce6b" ma:termSetId="0eaafbb5-4d8c-4c82-bb5b-501da8d1474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gree_x0020_Of_x0020_DisplacementTaxHTField0" ma:index="54" nillable="true" ma:taxonomy="true" ma:internalName="Degree_x0020_Of_x0020_DisplacementTaxHTField0" ma:taxonomyFieldName="Degree_x0020_Of_x0020_Displacement" ma:displayName="Degree Of Displacement" ma:default="" ma:fieldId="{8d36c8ee-9bdf-45f8-b12b-68c9c2a5dddc}" ma:sspId="31bb8de2-2522-46a2-961a-21ec87b7ce6b" ma:termSetId="0ecb1a3f-12f4-47b9-a783-88f4976f6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te_x0020_TypeTaxHTField0" ma:index="60" nillable="true" ma:taxonomy="true" ma:internalName="Site_x0020_TypeTaxHTField0" ma:taxonomyFieldName="Site_x0020_Type" ma:displayName="Site Type" ma:default="" ma:fieldId="{ccd48824-457c-44cf-ba2d-889d91075ddc}" ma:sspId="31bb8de2-2522-46a2-961a-21ec87b7ce6b" ma:termSetId="e2abc14b-db18-48c1-8087-07344f8730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gionTaxHTField0" ma:index="68" nillable="true" ma:taxonomy="true" ma:internalName="RegionTaxHTField0" ma:taxonomyFieldName="Region" ma:displayName="Region" ma:default="" ma:fieldId="{af22edad-9239-4d75-8f67-d09707ae69d6}" ma:sspId="31bb8de2-2522-46a2-961a-21ec87b7ce6b" ma:termSetId="71828aff-fb7f-4f7b-be9f-2eb2e6e3d75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da107-b4b9-4416-82f0-a17ea7b4313c" elementFormDefault="qualified">
    <xsd:import namespace="http://schemas.microsoft.com/office/2006/documentManagement/types"/>
    <xsd:import namespace="http://schemas.microsoft.com/office/infopath/2007/PartnerControls"/>
    <xsd:element name="Current_x0020_Lead_x0020_AgencyTaxHTField0" ma:index="56" nillable="true" ma:taxonomy="true" ma:internalName="Current_x0020_Lead_x0020_AgencyTaxHTField0" ma:taxonomyFieldName="Current_x0020_Lead_x0020_Agency" ma:displayName="Emergency Lead Agency" ma:default="" ma:fieldId="{2eba69d1-0ed3-4998-b497-06086d343192}" ma:sspId="31bb8de2-2522-46a2-961a-21ec87b7ce6b" ma:termSetId="4713f10a-82b4-4a3e-b646-90b814a0dee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82dea-fc32-4e1e-a3c6-c3136ef66f65" elementFormDefault="qualified">
    <xsd:import namespace="http://schemas.microsoft.com/office/2006/documentManagement/types"/>
    <xsd:import namespace="http://schemas.microsoft.com/office/infopath/2007/PartnerControls"/>
    <xsd:element name="Damage_x0020_LocationTaxHTField0" ma:index="58" nillable="true" ma:taxonomy="true" ma:internalName="Damage_x0020_LocationTaxHTField0" ma:taxonomyFieldName="Damage_x0020_Location" ma:displayName="Damage Location" ma:default="" ma:fieldId="{c46b9bb5-ec8d-4991-ac82-8192f2f89d75}" ma:taxonomyMulti="true" ma:sspId="31bb8de2-2522-46a2-961a-21ec87b7ce6b" ma:termSetId="a720a396-a0fa-4309-92b6-8330774ebe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tatus_x0020_Of_x0020_SiteTaxHTField0" ma:index="61" nillable="true" ma:taxonomy="true" ma:internalName="Status_x0020_Of_x0020_SiteTaxHTField0" ma:taxonomyFieldName="Status_x0020_Of_x0020_Site" ma:displayName="Site Status" ma:default="" ma:fieldId="{3818a4dd-3292-4cd0-97d2-80aec5764792}" ma:sspId="31bb8de2-2522-46a2-961a-21ec87b7ce6b" ma:termSetId="6b025238-0067-4eb3-9e39-f0f2cf91778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ff2b4bb9c8044d88061963b2a68513a xmlns="96664bca-06c0-4657-b6f9-0a997f5ff9b9">
      <Terms xmlns="http://schemas.microsoft.com/office/infopath/2007/PartnerControls"/>
    </mff2b4bb9c8044d88061963b2a68513a>
    <Inter_x0020_Cluster xmlns="96664bca-06c0-4657-b6f9-0a997f5ff9b9">false</Inter_x0020_Cluster>
    <e7570bd437624e0480332ee2423de9d8 xmlns="96664bca-06c0-4657-b6f9-0a997f5ff9b9">
      <Terms xmlns="http://schemas.microsoft.com/office/infopath/2007/PartnerControls"/>
    </e7570bd437624e0480332ee2423de9d8>
    <Cross_x0020_Cutting xmlns="96664bca-06c0-4657-b6f9-0a997f5ff9b9">false</Cross_x0020_Cutting>
    <Is_x0020_Key_x0020_Document1 xmlns="c2760211-3e43-4ff7-a9ea-22e8b7d99117">false</Is_x0020_Key_x0020_Document1>
    <p4235251fcc1450fb6d384a4ad55daef xmlns="96664bca-06c0-4657-b6f9-0a997f5ff9b9">
      <Terms xmlns="http://schemas.microsoft.com/office/infopath/2007/PartnerControls"/>
    </p4235251fcc1450fb6d384a4ad55daef>
    <Site_x0020_Type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Response</TermName>
          <TermId xmlns="http://schemas.microsoft.com/office/infopath/2007/PartnerControls">6bd9b9ba-7d2f-42c0-b763-fbe6e7a871e1</TermId>
        </TermInfo>
      </Terms>
    </Site_x0020_TypeTaxHTField0>
    <g7e01d2410934a95afa409e0dbebe315 xmlns="96664bca-06c0-4657-b6f9-0a997f5ff9b9">
      <Terms xmlns="http://schemas.microsoft.com/office/infopath/2007/PartnerControls"/>
    </g7e01d2410934a95afa409e0dbebe315>
    <hd9d801fa33a4aa2b8220e3e5f4d4756 xmlns="96664bca-06c0-4657-b6f9-0a997f5ff9b9">
      <Terms xmlns="http://schemas.microsoft.com/office/infopath/2007/PartnerControls"/>
    </hd9d801fa33a4aa2b8220e3e5f4d4756>
    <Event_x0020_Month xmlns="96664bca-06c0-4657-b6f9-0a997f5ff9b9" xsi:nil="true"/>
    <Country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Philippines</TermName>
          <TermId xmlns="http://schemas.microsoft.com/office/infopath/2007/PartnerControls">753a7b2d-32c5-43de-b643-9fe2fe455068</TermId>
        </TermInfo>
      </Terms>
    </CountryTaxHTField0>
    <Shelter_x0020_Technical xmlns="96664bca-06c0-4657-b6f9-0a997f5ff9b9">false</Shelter_x0020_Technical>
    <Degree_x0020_Of_x0020_DisplacementTaxHTField0 xmlns="c2760211-3e43-4ff7-a9ea-22e8b7d99117">
      <Terms xmlns="http://schemas.microsoft.com/office/infopath/2007/PartnerControls"/>
    </Degree_x0020_Of_x0020_DisplacementTaxHTField0>
    <Is_x0020_Cluster_x0020_Management_x003f_ xmlns="96664bca-06c0-4657-b6f9-0a997f5ff9b9">false</Is_x0020_Cluster_x0020_Management_x003f_>
    <IM xmlns="96664bca-06c0-4657-b6f9-0a997f5ff9b9">false</IM>
    <Event_x0020_Day xmlns="96664bca-06c0-4657-b6f9-0a997f5ff9b9" xsi:nil="true"/>
    <TaxKeywordTaxHTField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Meeting presentation</TermName>
          <TermId xmlns="http://schemas.microsoft.com/office/infopath/2007/PartnerControls">86488951-889a-4ac7-8836-c5be12635f19</TermId>
        </TermInfo>
      </Terms>
    </TaxKeywordTaxHTField>
    <ied6aaf0461f439496f935d3461379e0 xmlns="96664bca-06c0-4657-b6f9-0a997f5ff9b9">
      <Terms xmlns="http://schemas.microsoft.com/office/infopath/2007/PartnerControls"/>
    </ied6aaf0461f439496f935d3461379e0>
    <Is_x0020_Reference_x0020_Doc xmlns="96664bca-06c0-4657-b6f9-0a997f5ff9b9">false</Is_x0020_Reference_x0020_Doc>
    <Event_x0020_Year xmlns="96664bca-06c0-4657-b6f9-0a997f5ff9b9">2013</Event_x0020_Year>
    <A_x002c_M_x0020_and_x0020_E xmlns="96664bca-06c0-4657-b6f9-0a997f5ff9b9">false</A_x002c_M_x0020_and_x0020_E>
    <Event_x0020_Type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Earthquake</TermName>
          <TermId xmlns="http://schemas.microsoft.com/office/infopath/2007/PartnerControls">b1e55d7f-42fe-4729-a412-f81796823767</TermId>
        </TermInfo>
      </Terms>
    </Event_x0020_TypeTaxHTField0>
    <ff39aabcbcfa4b29888983c5e6d736f9 xmlns="96664bca-06c0-4657-b6f9-0a997f5ff9b9">
      <Terms xmlns="http://schemas.microsoft.com/office/infopath/2007/PartnerControls"/>
    </ff39aabcbcfa4b29888983c5e6d736f9>
    <e6f2ccbddc7344129cbcce7800e6bf7e xmlns="96664bca-06c0-4657-b6f9-0a997f5ff9b9">
      <Terms xmlns="http://schemas.microsoft.com/office/infopath/2007/PartnerControls"/>
    </e6f2ccbddc7344129cbcce7800e6bf7e>
    <g2834a0a4b5b445382f80b4d1c20b873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Bohol Earthquake 2013</TermName>
          <TermId xmlns="http://schemas.microsoft.com/office/infopath/2007/PartnerControls">49729840-7a70-4748-a97f-b25c4b341c44</TermId>
        </TermInfo>
      </Terms>
    </g2834a0a4b5b445382f80b4d1c20b873>
    <Document_x0020_Description xmlns="96664bca-06c0-4657-b6f9-0a997f5ff9b9">&lt;div class="ExternalClassE0CF15E6AD3B4086BE32B13CA8445443"&gt;&lt;p&gt;​Shelter Cluster Meeting Presentation_Temp shelter V1&lt;/p&gt;&lt;/div&gt;</Document_x0020_Description>
    <Websio_x0020_Document_x0020_Preview xmlns="96664bca-06c0-4657-b6f9-0a997f5ff9b9">/Asia/Philippines/Bohol Earthquake 2013/_layouts/WebsioPreviewField/preview.aspx?ID=2b7c8727-9654-4a49-bf3a-d123040fb75b&amp;WebID=07d99399-6d01-42f0-9f06-3714a4691d89&amp;SiteID=0e29c24b-3e6a-4c7c-8cc1-69b27805b55c</Websio_x0020_Document_x0020_Preview>
    <b1a5a839b88a4a15abdc90cae864525c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53eb1c9d-8416-419a-9260-1df8e70b86c2</TermId>
        </TermInfo>
      </Terms>
    </b1a5a839b88a4a15abdc90cae864525c>
    <p866212cea484a06bc999f7bb36c5e20 xmlns="96664bca-06c0-4657-b6f9-0a997f5ff9b9">
      <Terms xmlns="http://schemas.microsoft.com/office/infopath/2007/PartnerControls"/>
    </p866212cea484a06bc999f7bb36c5e20>
    <RoutingRuleDescription xmlns="http://schemas.microsoft.com/sharepoint/v3" xsi:nil="true"/>
    <Publishing_x0020_Agency1 xmlns="96664bca-06c0-4657-b6f9-0a997f5ff9b9" xsi:nil="true"/>
    <fbbb2add3bda4432ae4dea6625736703 xmlns="96664bca-06c0-4657-b6f9-0a997f5ff9b9">
      <Terms xmlns="http://schemas.microsoft.com/office/infopath/2007/PartnerControls"/>
    </fbbb2add3bda4432ae4dea6625736703>
    <TaxCatchAll xmlns="96664bca-06c0-4657-b6f9-0a997f5ff9b9">
      <Value>44</Value>
      <Value>39</Value>
      <Value>15</Value>
      <Value>427</Value>
      <Value>11</Value>
      <Value>423</Value>
      <Value>5</Value>
      <Value>117</Value>
      <Value>115</Value>
    </TaxCatchAll>
    <Shelter_x0020_Programming xmlns="96664bca-06c0-4657-b6f9-0a997f5ff9b9">false</Shelter_x0020_Programming>
    <Status_x0020_Of_x0020_SiteTaxHTField0 xmlns="44d82dea-fc32-4e1e-a3c6-c3136ef66f65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319c008f-4e4c-46bc-95eb-65641b9bd58c</TermId>
        </TermInfo>
      </Terms>
    </Status_x0020_Of_x0020_SiteTaxHTField0>
    <Shelter_x0020_Planning xmlns="96664bca-06c0-4657-b6f9-0a997f5ff9b9">false</Shelter_x0020_Planning>
    <Media_x0020_Comms xmlns="96664bca-06c0-4657-b6f9-0a997f5ff9b9">false</Media_x0020_Comms>
    <a83348d14d814196bcaad6bde9cb9d0c xmlns="96664bca-06c0-4657-b6f9-0a997f5ff9b9">
      <Terms xmlns="http://schemas.microsoft.com/office/infopath/2007/PartnerControls"/>
    </a83348d14d814196bcaad6bde9cb9d0c>
    <Region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Asia/Pacific</TermName>
          <TermId xmlns="http://schemas.microsoft.com/office/infopath/2007/PartnerControls">006cb068-6581-4ba7-b0e0-a9a495bc13fa</TermId>
        </TermInfo>
      </Terms>
    </RegionTaxHTField0>
    <Damage_x0020_LocationTaxHTField0 xmlns="44d82dea-fc32-4e1e-a3c6-c3136ef66f65">
      <Terms xmlns="http://schemas.microsoft.com/office/infopath/2007/PartnerControls"/>
    </Damage_x0020_LocationTaxHTField0>
    <NFI_x0020_Guidance xmlns="96664bca-06c0-4657-b6f9-0a997f5ff9b9">false</NFI_x0020_Guidance>
    <p9d35d47f93d40ab99282662ef2417ca xmlns="96664bca-06c0-4657-b6f9-0a997f5ff9b9">
      <Terms xmlns="http://schemas.microsoft.com/office/infopath/2007/PartnerControls"/>
    </p9d35d47f93d40ab99282662ef2417ca>
    <Report_x0020_Date xmlns="96664bca-06c0-4657-b6f9-0a997f5ff9b9">2013-10-24T00:00:00+00:00</Report_x0020_Date>
    <Current_x0020_Lead_x0020_AgencyTaxHTField0 xmlns="410da107-b4b9-4416-82f0-a17ea7b431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IFRC</TermName>
          <TermId xmlns="http://schemas.microsoft.com/office/infopath/2007/PartnerControls">0e7dd7e8-b714-4971-a101-594bd0ec6546</TermId>
        </TermInfo>
      </Terms>
    </Current_x0020_Lead_x0020_AgencyTaxHTField0>
  </documentManagement>
</p:properties>
</file>

<file path=customXml/itemProps1.xml><?xml version="1.0" encoding="utf-8"?>
<ds:datastoreItem xmlns:ds="http://schemas.openxmlformats.org/officeDocument/2006/customXml" ds:itemID="{07C81F94-B085-45F7-A6E8-92AD93A14FBB}"/>
</file>

<file path=customXml/itemProps2.xml><?xml version="1.0" encoding="utf-8"?>
<ds:datastoreItem xmlns:ds="http://schemas.openxmlformats.org/officeDocument/2006/customXml" ds:itemID="{8682AC01-2861-405A-A001-6894252E702E}"/>
</file>

<file path=customXml/itemProps3.xml><?xml version="1.0" encoding="utf-8"?>
<ds:datastoreItem xmlns:ds="http://schemas.openxmlformats.org/officeDocument/2006/customXml" ds:itemID="{030163F3-51AB-42B7-A768-0AA009857168}"/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702</Words>
  <Application>Microsoft Office PowerPoint</Application>
  <PresentationFormat>On-screen Show (4:3)</PresentationFormat>
  <Paragraphs>120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   Shelter Cluster Meeting   Bohol Earthquake  18:00, October 21, 2013     </vt:lpstr>
      <vt:lpstr>Discussion on shelter response strategy</vt:lpstr>
      <vt:lpstr>PowerPoint Presentation</vt:lpstr>
      <vt:lpstr>Beyond life saving </vt:lpstr>
      <vt:lpstr>Temporary Shelter </vt:lpstr>
      <vt:lpstr>PowerPoint Presentation</vt:lpstr>
      <vt:lpstr>Temporary Shelter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Temporary Shelter </vt:lpstr>
      <vt:lpstr>PowerPoint Presentation</vt:lpstr>
      <vt:lpstr>PowerPoint Presentation</vt:lpstr>
      <vt:lpstr>PowerPoint Presentation</vt:lpstr>
      <vt:lpstr>PowerPoint Presentation</vt:lpstr>
      <vt:lpstr>Transitional Shelter </vt:lpstr>
      <vt:lpstr>PowerPoint Presentation</vt:lpstr>
      <vt:lpstr>Transitional Shelter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patrick.elliott</dc:creator>
  <cp:keywords>Meeting presentation</cp:keywords>
  <cp:lastModifiedBy>Patrick ELLIOTT</cp:lastModifiedBy>
  <cp:revision>78</cp:revision>
  <dcterms:created xsi:type="dcterms:W3CDTF">2012-12-09T06:18:03Z</dcterms:created>
  <dcterms:modified xsi:type="dcterms:W3CDTF">2013-10-21T08:22:22Z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0x010100AA7AFC8FE433CD4B94E991D812AE17EB0017603ED712EB2444B03E150D2A4D1DF6</vt:lpwstr>
  </property>
  <property fmtid="{D5CDD505-2E9C-101B-9397-08002B2CF9AE}" pid="3" name="TaxKeyword">
    <vt:lpwstr>427;#Meeting presentation|86488951-889a-4ac7-8836-c5be12635f19</vt:lpwstr>
  </property>
  <property fmtid="{D5CDD505-2E9C-101B-9397-08002B2CF9AE}" pid="4" name="Site Type">
    <vt:lpwstr>11;#Response|6bd9b9ba-7d2f-42c0-b763-fbe6e7a871e1</vt:lpwstr>
  </property>
  <property fmtid="{D5CDD505-2E9C-101B-9397-08002B2CF9AE}" pid="5" name="Region">
    <vt:lpwstr>5;#Asia/Pacific|006cb068-6581-4ba7-b0e0-a9a495bc13fa</vt:lpwstr>
  </property>
  <property fmtid="{D5CDD505-2E9C-101B-9397-08002B2CF9AE}" pid="6" name="Document Language">
    <vt:lpwstr>115;#English|53eb1c9d-8416-419a-9260-1df8e70b86c2</vt:lpwstr>
  </property>
  <property fmtid="{D5CDD505-2E9C-101B-9397-08002B2CF9AE}" pid="7" name="Document Category">
    <vt:lpwstr/>
  </property>
  <property fmtid="{D5CDD505-2E9C-101B-9397-08002B2CF9AE}" pid="8" name="Shelter Programming1">
    <vt:lpwstr/>
  </property>
  <property fmtid="{D5CDD505-2E9C-101B-9397-08002B2CF9AE}" pid="9" name="Miscellaneoud Terms">
    <vt:lpwstr/>
  </property>
  <property fmtid="{D5CDD505-2E9C-101B-9397-08002B2CF9AE}" pid="10" name="Information Management">
    <vt:lpwstr/>
  </property>
  <property fmtid="{D5CDD505-2E9C-101B-9397-08002B2CF9AE}" pid="11" name="NFI Guidance1">
    <vt:lpwstr/>
  </property>
  <property fmtid="{D5CDD505-2E9C-101B-9397-08002B2CF9AE}" pid="13" name="Responses sites">
    <vt:lpwstr>423;#Bohol Earthquake 2013|49729840-7a70-4748-a97f-b25c4b341c44</vt:lpwstr>
  </property>
  <property fmtid="{D5CDD505-2E9C-101B-9397-08002B2CF9AE}" pid="14" name="Country">
    <vt:lpwstr>117;#Philippines|753a7b2d-32c5-43de-b643-9fe2fe455068</vt:lpwstr>
  </property>
  <property fmtid="{D5CDD505-2E9C-101B-9397-08002B2CF9AE}" pid="15" name="Damage Location">
    <vt:lpwstr/>
  </property>
  <property fmtid="{D5CDD505-2E9C-101B-9397-08002B2CF9AE}" pid="17" name="InterCluster">
    <vt:lpwstr/>
  </property>
  <property fmtid="{D5CDD505-2E9C-101B-9397-08002B2CF9AE}" pid="18" name="Management/Coordination">
    <vt:lpwstr/>
  </property>
  <property fmtid="{D5CDD505-2E9C-101B-9397-08002B2CF9AE}" pid="19" name="Current Lead Agency">
    <vt:lpwstr>39;#IFRC|0e7dd7e8-b714-4971-a101-594bd0ec6546</vt:lpwstr>
  </property>
  <property fmtid="{D5CDD505-2E9C-101B-9397-08002B2CF9AE}" pid="20" name="Cross Cutting1">
    <vt:lpwstr/>
  </property>
  <property fmtid="{D5CDD505-2E9C-101B-9397-08002B2CF9AE}" pid="21" name="Status Of Site">
    <vt:lpwstr>15;#Active|319c008f-4e4c-46bc-95eb-65641b9bd58c</vt:lpwstr>
  </property>
  <property fmtid="{D5CDD505-2E9C-101B-9397-08002B2CF9AE}" pid="22" name="AM&amp;E">
    <vt:lpwstr/>
  </property>
  <property fmtid="{D5CDD505-2E9C-101B-9397-08002B2CF9AE}" pid="23" name="Shelter Technical1">
    <vt:lpwstr/>
  </property>
  <property fmtid="{D5CDD505-2E9C-101B-9397-08002B2CF9AE}" pid="24" name="Shelter Planning1">
    <vt:lpwstr/>
  </property>
  <property fmtid="{D5CDD505-2E9C-101B-9397-08002B2CF9AE}" pid="25" name="Event Type">
    <vt:lpwstr>44;#Earthquake|b1e55d7f-42fe-4729-a412-f81796823767</vt:lpwstr>
  </property>
</Properties>
</file>