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11"/>
  </p:notesMasterIdLst>
  <p:handoutMasterIdLst>
    <p:handoutMasterId r:id="rId12"/>
  </p:handoutMasterIdLst>
  <p:sldIdLst>
    <p:sldId id="258" r:id="rId5"/>
    <p:sldId id="262" r:id="rId6"/>
    <p:sldId id="263" r:id="rId7"/>
    <p:sldId id="264" r:id="rId8"/>
    <p:sldId id="260" r:id="rId9"/>
    <p:sldId id="257" r:id="rId10"/>
  </p:sldIdLst>
  <p:sldSz cx="9144000" cy="6858000" type="screen4x3"/>
  <p:notesSz cx="6867525" cy="9994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9FD5"/>
    <a:srgbClr val="04314C"/>
    <a:srgbClr val="7F14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8692" autoAdjust="0"/>
  </p:normalViewPr>
  <p:slideViewPr>
    <p:cSldViewPr>
      <p:cViewPr>
        <p:scale>
          <a:sx n="100" d="100"/>
          <a:sy n="100" d="100"/>
        </p:scale>
        <p:origin x="-264" y="5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8" d="100"/>
        <a:sy n="188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3148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12381A15-447F-4DD4-BE92-B6C845C6DFBC}" type="datetimeFigureOut">
              <a:rPr lang="en-GB" smtClean="0"/>
              <a:pPr/>
              <a:t>16/09/2014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6774B565-FA1E-4D79-963C-08C1D37076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023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7642051B-1B52-401F-AE1C-323DF4C20EDD}" type="datetimeFigureOut">
              <a:rPr lang="en-GB" smtClean="0"/>
              <a:pPr/>
              <a:t>16/09/2014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0" tIns="48175" rIns="96350" bIns="4817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753" y="4747578"/>
            <a:ext cx="5494020" cy="4497705"/>
          </a:xfrm>
          <a:prstGeom prst="rect">
            <a:avLst/>
          </a:prstGeom>
        </p:spPr>
        <p:txBody>
          <a:bodyPr vert="horz" lIns="96350" tIns="48175" rIns="96350" bIns="4817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712D3970-3CF0-432F-B2B8-46278E180B3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38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824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824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824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70176"/>
            <a:ext cx="6400800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941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253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934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064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260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163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214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87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44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170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024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2441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fld id="{1327C452-0D12-48F3-BB65-BBA3E6350F2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6309320"/>
            <a:ext cx="1908720" cy="400110"/>
            <a:chOff x="3671392" y="6341258"/>
            <a:chExt cx="1908720" cy="400110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341258"/>
              <a:ext cx="158417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800" b="1" i="0" u="none" strike="noStrike" cap="none" normalizeH="0" baseline="0" dirty="0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- Iraq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err="1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 userDrawn="1"/>
        </p:nvSpPr>
        <p:spPr>
          <a:xfrm>
            <a:off x="0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6741368"/>
            <a:ext cx="1836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10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548680"/>
            <a:ext cx="8712968" cy="5472608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National Shelter </a:t>
            </a:r>
            <a:r>
              <a:rPr lang="en-US" dirty="0"/>
              <a:t>and Non Food Items </a:t>
            </a:r>
            <a:r>
              <a:rPr lang="en-US" dirty="0" smtClean="0"/>
              <a:t>Cluster for Iraq.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Wednesday 17 SEPTEMBER 2014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AGENDA:</a:t>
            </a:r>
            <a:br>
              <a:rPr lang="en-US" dirty="0" smtClean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smtClean="0"/>
              <a:t>	1</a:t>
            </a:r>
            <a:r>
              <a:rPr lang="en-US" sz="1600" dirty="0"/>
              <a:t>. Welcome and introductions</a:t>
            </a:r>
            <a:br>
              <a:rPr lang="en-US" sz="1600" dirty="0"/>
            </a:br>
            <a:r>
              <a:rPr lang="en-US" sz="1600" dirty="0" smtClean="0"/>
              <a:t>	2</a:t>
            </a:r>
            <a:r>
              <a:rPr lang="en-US" sz="1600" dirty="0"/>
              <a:t>. Opening remarks</a:t>
            </a:r>
            <a:br>
              <a:rPr lang="en-US" sz="1600" dirty="0"/>
            </a:br>
            <a:r>
              <a:rPr lang="en-US" sz="1600" dirty="0" smtClean="0"/>
              <a:t>	3</a:t>
            </a:r>
            <a:r>
              <a:rPr lang="en-US" sz="1600" dirty="0"/>
              <a:t>. </a:t>
            </a:r>
            <a:r>
              <a:rPr lang="en-US" sz="1600" dirty="0" err="1"/>
              <a:t>Finalisation</a:t>
            </a:r>
            <a:r>
              <a:rPr lang="en-US" sz="1600" dirty="0"/>
              <a:t> of National Shelter/NFI Cluster Strategy</a:t>
            </a:r>
            <a:br>
              <a:rPr lang="en-US" sz="1600" dirty="0"/>
            </a:br>
            <a:r>
              <a:rPr lang="en-US" sz="1600" dirty="0" smtClean="0"/>
              <a:t>	4</a:t>
            </a:r>
            <a:r>
              <a:rPr lang="en-US" sz="1600" dirty="0"/>
              <a:t>. Update on Sub-National Shelter/NFI Cluster Operational Plan for KR-I</a:t>
            </a:r>
            <a:br>
              <a:rPr lang="en-US" sz="1600" dirty="0"/>
            </a:br>
            <a:r>
              <a:rPr lang="en-US" sz="1600" dirty="0" smtClean="0"/>
              <a:t>	5</a:t>
            </a:r>
            <a:r>
              <a:rPr lang="en-US" sz="1600" dirty="0"/>
              <a:t>. AOB</a:t>
            </a:r>
            <a:r>
              <a:rPr lang="en-US" dirty="0"/>
              <a:t/>
            </a:r>
            <a:br>
              <a:rPr lang="en-US" dirty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574800" y="64643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55700" y="64897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418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8520" cy="1418760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sz="4400" kern="1200" dirty="0" smtClean="0">
                <a:solidFill>
                  <a:srgbClr val="775F55"/>
                </a:solidFill>
                <a:latin typeface="Arial"/>
                <a:ea typeface="+mn-ea"/>
                <a:cs typeface="+mn-cs"/>
              </a:rPr>
              <a:t>Strategic Points of Engagement</a:t>
            </a:r>
            <a:endParaRPr lang="en-US" sz="4400" kern="1200" dirty="0">
              <a:solidFill>
                <a:srgbClr val="775F55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09600" y="1828800"/>
            <a:ext cx="1905000" cy="685800"/>
          </a:xfrm>
          <a:prstGeom prst="roundRect">
            <a:avLst/>
          </a:prstGeom>
          <a:solidFill>
            <a:srgbClr val="D730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>
                    <a:lumMod val="95000"/>
                  </a:schemeClr>
                </a:solidFill>
              </a:rPr>
              <a:t>IDP in Open Air</a:t>
            </a:r>
            <a:endParaRPr lang="en-US" sz="1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09600" y="2590800"/>
            <a:ext cx="1905000" cy="685800"/>
          </a:xfrm>
          <a:prstGeom prst="roundRect">
            <a:avLst/>
          </a:prstGeom>
          <a:solidFill>
            <a:srgbClr val="FC8D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>
                    <a:lumMod val="95000"/>
                  </a:schemeClr>
                </a:solidFill>
              </a:rPr>
              <a:t>Squatted Schools</a:t>
            </a:r>
            <a:endParaRPr lang="en-US" sz="1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09600" y="3352800"/>
            <a:ext cx="1905000" cy="685800"/>
          </a:xfrm>
          <a:prstGeom prst="roundRect">
            <a:avLst/>
          </a:prstGeom>
          <a:solidFill>
            <a:srgbClr val="FDCC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FF0000"/>
                </a:solidFill>
              </a:rPr>
              <a:t>Improvised Spontaneous sites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09600" y="4114800"/>
            <a:ext cx="1905000" cy="685800"/>
          </a:xfrm>
          <a:prstGeom prst="roundRect">
            <a:avLst/>
          </a:prstGeom>
          <a:solidFill>
            <a:srgbClr val="FDCC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FF0000"/>
                </a:solidFill>
              </a:rPr>
              <a:t>Organized  spontaneous sites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9600" y="5638800"/>
            <a:ext cx="1905000" cy="685800"/>
          </a:xfrm>
          <a:prstGeom prst="roundRect">
            <a:avLst/>
          </a:prstGeom>
          <a:solidFill>
            <a:srgbClr val="FEF0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FF0000"/>
                </a:solidFill>
              </a:rPr>
              <a:t>Hosted Accommodation 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09600" y="4876800"/>
            <a:ext cx="1905000" cy="685800"/>
          </a:xfrm>
          <a:prstGeom prst="roundRect">
            <a:avLst/>
          </a:prstGeom>
          <a:solidFill>
            <a:srgbClr val="FEF0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FF0000"/>
                </a:solidFill>
              </a:rPr>
              <a:t>Rented Accommodation 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3581400" y="2209800"/>
            <a:ext cx="21336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 smtClean="0"/>
              <a:t>Supported host/rent arrangement</a:t>
            </a:r>
            <a:endParaRPr lang="en-US" sz="1600" i="1" dirty="0"/>
          </a:p>
        </p:txBody>
      </p:sp>
      <p:sp>
        <p:nvSpPr>
          <p:cNvPr id="16" name="Oval 15"/>
          <p:cNvSpPr/>
          <p:nvPr/>
        </p:nvSpPr>
        <p:spPr>
          <a:xfrm>
            <a:off x="3581400" y="4572000"/>
            <a:ext cx="2057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 smtClean="0"/>
              <a:t>Alternative communal shelter</a:t>
            </a:r>
            <a:endParaRPr lang="en-US" sz="1600" i="1" dirty="0"/>
          </a:p>
        </p:txBody>
      </p:sp>
      <p:sp>
        <p:nvSpPr>
          <p:cNvPr id="17" name="Oval 16"/>
          <p:cNvSpPr/>
          <p:nvPr/>
        </p:nvSpPr>
        <p:spPr>
          <a:xfrm>
            <a:off x="3581400" y="5562600"/>
            <a:ext cx="21336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 smtClean="0"/>
              <a:t>Establishment of camps</a:t>
            </a:r>
            <a:endParaRPr lang="en-US" sz="1600" i="1" dirty="0"/>
          </a:p>
        </p:txBody>
      </p:sp>
      <p:sp>
        <p:nvSpPr>
          <p:cNvPr id="18" name="Rectangle 17"/>
          <p:cNvSpPr/>
          <p:nvPr/>
        </p:nvSpPr>
        <p:spPr>
          <a:xfrm>
            <a:off x="3429000" y="1600200"/>
            <a:ext cx="2362200" cy="5029200"/>
          </a:xfrm>
          <a:prstGeom prst="rect">
            <a:avLst/>
          </a:prstGeom>
          <a:noFill/>
          <a:ln w="571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505200" y="16002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Stabilization Options</a:t>
            </a:r>
            <a:endParaRPr lang="en-US" dirty="0"/>
          </a:p>
        </p:txBody>
      </p:sp>
      <p:sp>
        <p:nvSpPr>
          <p:cNvPr id="20" name="Right Arrow 19"/>
          <p:cNvSpPr/>
          <p:nvPr/>
        </p:nvSpPr>
        <p:spPr>
          <a:xfrm>
            <a:off x="5867400" y="3124200"/>
            <a:ext cx="685800" cy="2209800"/>
          </a:xfrm>
          <a:prstGeom prst="rightArrow">
            <a:avLst>
              <a:gd name="adj1" fmla="val 63270"/>
              <a:gd name="adj2" fmla="val 70238"/>
            </a:avLst>
          </a:prstGeom>
          <a:noFill/>
          <a:ln w="793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858000" y="4343400"/>
            <a:ext cx="2057400" cy="914400"/>
          </a:xfrm>
          <a:prstGeom prst="rect">
            <a:avLst/>
          </a:prstGeom>
          <a:solidFill>
            <a:srgbClr val="FC8D59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Collective Center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858000" y="2209800"/>
            <a:ext cx="2057400" cy="914400"/>
          </a:xfrm>
          <a:prstGeom prst="rect">
            <a:avLst/>
          </a:prstGeom>
          <a:solidFill>
            <a:srgbClr val="FEF0D9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Support to Return (rehabilitation)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858000" y="3276600"/>
            <a:ext cx="2057400" cy="914400"/>
          </a:xfrm>
          <a:prstGeom prst="rect">
            <a:avLst/>
          </a:prstGeom>
          <a:solidFill>
            <a:srgbClr val="FDCC8A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Self supported Accommodation (host/rent)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58000" y="5486400"/>
            <a:ext cx="2057400" cy="914400"/>
          </a:xfrm>
          <a:prstGeom prst="rect">
            <a:avLst/>
          </a:prstGeom>
          <a:solidFill>
            <a:srgbClr val="D7301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Camps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629400" y="1600200"/>
            <a:ext cx="2362200" cy="5029200"/>
          </a:xfrm>
          <a:prstGeom prst="rect">
            <a:avLst/>
          </a:prstGeom>
          <a:noFill/>
          <a:ln w="381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6781800" y="1600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Post Emergency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3581400" y="3505200"/>
            <a:ext cx="21336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 smtClean="0"/>
              <a:t>Improved collective shelter</a:t>
            </a:r>
            <a:endParaRPr lang="en-US" sz="1600" i="1" dirty="0"/>
          </a:p>
        </p:txBody>
      </p:sp>
      <p:sp>
        <p:nvSpPr>
          <p:cNvPr id="28" name="Oval 27"/>
          <p:cNvSpPr/>
          <p:nvPr/>
        </p:nvSpPr>
        <p:spPr>
          <a:xfrm>
            <a:off x="76200" y="1524000"/>
            <a:ext cx="381000" cy="381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/>
              <a:t> </a:t>
            </a:r>
            <a:endParaRPr lang="en-US" sz="5400" dirty="0"/>
          </a:p>
        </p:txBody>
      </p:sp>
      <p:sp>
        <p:nvSpPr>
          <p:cNvPr id="29" name="Oval 28"/>
          <p:cNvSpPr/>
          <p:nvPr/>
        </p:nvSpPr>
        <p:spPr>
          <a:xfrm>
            <a:off x="76200" y="6324600"/>
            <a:ext cx="381000" cy="381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/>
              <a:t>+</a:t>
            </a:r>
            <a:endParaRPr lang="en-US" sz="5400" dirty="0"/>
          </a:p>
        </p:txBody>
      </p:sp>
      <p:sp>
        <p:nvSpPr>
          <p:cNvPr id="30" name="Oval 29"/>
          <p:cNvSpPr/>
          <p:nvPr/>
        </p:nvSpPr>
        <p:spPr>
          <a:xfrm>
            <a:off x="2743200" y="6324600"/>
            <a:ext cx="381000" cy="381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/>
              <a:t> </a:t>
            </a:r>
            <a:endParaRPr lang="en-US" sz="5400" dirty="0"/>
          </a:p>
        </p:txBody>
      </p:sp>
      <p:sp>
        <p:nvSpPr>
          <p:cNvPr id="31" name="Oval 30"/>
          <p:cNvSpPr/>
          <p:nvPr/>
        </p:nvSpPr>
        <p:spPr>
          <a:xfrm>
            <a:off x="2743200" y="1524000"/>
            <a:ext cx="381000" cy="381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/>
              <a:t>+</a:t>
            </a:r>
            <a:endParaRPr lang="en-US" sz="5400" dirty="0"/>
          </a:p>
        </p:txBody>
      </p:sp>
      <p:sp>
        <p:nvSpPr>
          <p:cNvPr id="12" name="Up Arrow 11"/>
          <p:cNvSpPr/>
          <p:nvPr/>
        </p:nvSpPr>
        <p:spPr>
          <a:xfrm>
            <a:off x="2667000" y="1828800"/>
            <a:ext cx="533400" cy="4572000"/>
          </a:xfrm>
          <a:prstGeom prst="up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PRIORITY</a:t>
            </a:r>
            <a:endParaRPr lang="en-US" b="1" dirty="0"/>
          </a:p>
        </p:txBody>
      </p:sp>
      <p:sp>
        <p:nvSpPr>
          <p:cNvPr id="10" name="Down Arrow 9"/>
          <p:cNvSpPr/>
          <p:nvPr/>
        </p:nvSpPr>
        <p:spPr>
          <a:xfrm>
            <a:off x="0" y="1828800"/>
            <a:ext cx="533400" cy="457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VIABILITY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2743200" y="6027003"/>
            <a:ext cx="389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-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6200" y="1219200"/>
            <a:ext cx="389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-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830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ustomShape 1"/>
          <p:cNvSpPr/>
          <p:nvPr/>
        </p:nvSpPr>
        <p:spPr>
          <a:xfrm>
            <a:off x="457200" y="273600"/>
            <a:ext cx="8228520" cy="1144440"/>
          </a:xfrm>
          <a:prstGeom prst="rect">
            <a:avLst/>
          </a:prstGeom>
          <a:noFill/>
          <a:ln>
            <a:noFill/>
          </a:ln>
        </p:spPr>
      </p:sp>
      <p:sp>
        <p:nvSpPr>
          <p:cNvPr id="164" name="CustomShape 2"/>
          <p:cNvSpPr/>
          <p:nvPr/>
        </p:nvSpPr>
        <p:spPr>
          <a:xfrm>
            <a:off x="457200" y="1604520"/>
            <a:ext cx="8228520" cy="3976920"/>
          </a:xfrm>
          <a:prstGeom prst="rect">
            <a:avLst/>
          </a:prstGeom>
          <a:noFill/>
          <a:ln>
            <a:noFill/>
          </a:ln>
        </p:spPr>
      </p:sp>
      <p:pic>
        <p:nvPicPr>
          <p:cNvPr id="165" name="Picture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280" cy="6477000"/>
          </a:xfrm>
          <a:prstGeom prst="rect">
            <a:avLst/>
          </a:prstGeom>
          <a:ln>
            <a:noFill/>
          </a:ln>
        </p:spPr>
      </p:pic>
      <p:sp>
        <p:nvSpPr>
          <p:cNvPr id="166" name="CustomShape 3"/>
          <p:cNvSpPr/>
          <p:nvPr/>
        </p:nvSpPr>
        <p:spPr>
          <a:xfrm>
            <a:off x="0" y="6324600"/>
            <a:ext cx="5933520" cy="33720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400" b="1" dirty="0">
                <a:solidFill>
                  <a:srgbClr val="000000"/>
                </a:solidFill>
                <a:latin typeface="Arial"/>
                <a:ea typeface="DejaVu Sans"/>
              </a:rPr>
              <a:t>Data Source: IOM- Displacement Tracking matrix - </a:t>
            </a:r>
            <a:r>
              <a:rPr lang="en-US" sz="1400" b="1" u="sng" dirty="0">
                <a:solidFill>
                  <a:srgbClr val="000000"/>
                </a:solidFill>
                <a:latin typeface="Arial"/>
                <a:ea typeface="DejaVu Sans"/>
              </a:rPr>
              <a:t>http://iomiraq.net/dtm-page</a:t>
            </a:r>
            <a:r>
              <a:rPr lang="en-US" sz="1400" b="1" dirty="0">
                <a:solidFill>
                  <a:srgbClr val="000000"/>
                </a:solidFill>
                <a:latin typeface="Arial"/>
                <a:ea typeface="DejaVu Sans"/>
              </a:rPr>
              <a:t> as of 1 Sept 2014 </a:t>
            </a:r>
            <a:endParaRPr sz="1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6581001"/>
            <a:ext cx="54825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/>
              <a:t>Note: Figures only depict the situation of IDPs displaced since January 2014.</a:t>
            </a:r>
            <a:endParaRPr lang="en-US" sz="1200" i="1" dirty="0"/>
          </a:p>
        </p:txBody>
      </p:sp>
      <p:sp>
        <p:nvSpPr>
          <p:cNvPr id="8" name="Up Arrow 7"/>
          <p:cNvSpPr/>
          <p:nvPr/>
        </p:nvSpPr>
        <p:spPr>
          <a:xfrm>
            <a:off x="8610600" y="609600"/>
            <a:ext cx="533400" cy="5334000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VIABILITY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408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611560" y="889844"/>
            <a:ext cx="7632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Planning Scenario: </a:t>
            </a:r>
            <a:endParaRPr lang="en-GB" b="1" dirty="0" smtClean="0"/>
          </a:p>
          <a:p>
            <a:endParaRPr lang="en-US" dirty="0"/>
          </a:p>
          <a:p>
            <a:r>
              <a:rPr lang="en-US" dirty="0"/>
              <a:t>Planning figure: 1.8 million people displaced across Iraq since January 2014.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Assessments </a:t>
            </a:r>
            <a:r>
              <a:rPr lang="en-US" dirty="0"/>
              <a:t>among the </a:t>
            </a:r>
            <a:r>
              <a:rPr lang="en-US" dirty="0" smtClean="0"/>
              <a:t>860,000 </a:t>
            </a:r>
            <a:r>
              <a:rPr lang="en-US" dirty="0"/>
              <a:t>displaced persons in KR-I have identified 480,000 persons in need of urgent shelter and winterization assistance.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Among </a:t>
            </a:r>
            <a:r>
              <a:rPr lang="en-US" dirty="0"/>
              <a:t>the </a:t>
            </a:r>
            <a:r>
              <a:rPr lang="en-US" dirty="0" smtClean="0"/>
              <a:t>940,000 </a:t>
            </a:r>
            <a:r>
              <a:rPr lang="en-US" dirty="0"/>
              <a:t>displaced across 14 other Governorates, assessments indicate that 70% (</a:t>
            </a:r>
            <a:r>
              <a:rPr lang="en-US" dirty="0" smtClean="0"/>
              <a:t>660,000 </a:t>
            </a:r>
            <a:r>
              <a:rPr lang="en-US" dirty="0"/>
              <a:t>persons) are still in need of humanitarian assistance and with an estimated </a:t>
            </a:r>
            <a:r>
              <a:rPr lang="en-US" dirty="0" smtClean="0"/>
              <a:t>30% </a:t>
            </a:r>
            <a:r>
              <a:rPr lang="en-US" dirty="0"/>
              <a:t>(</a:t>
            </a:r>
            <a:r>
              <a:rPr lang="en-US" dirty="0" smtClean="0"/>
              <a:t>200,000 </a:t>
            </a:r>
            <a:r>
              <a:rPr lang="en-US" dirty="0"/>
              <a:t>persons) in need of shelter assistance and </a:t>
            </a:r>
            <a:r>
              <a:rPr lang="en-US" dirty="0" smtClean="0"/>
              <a:t>app. 70</a:t>
            </a:r>
            <a:r>
              <a:rPr lang="en-US" dirty="0"/>
              <a:t>% (</a:t>
            </a:r>
            <a:r>
              <a:rPr lang="en-US" dirty="0" smtClean="0"/>
              <a:t>460,000</a:t>
            </a:r>
            <a:r>
              <a:rPr lang="en-US" dirty="0"/>
              <a:t>) lacking basic NFI’s.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Total shelter requirements: </a:t>
            </a:r>
            <a:r>
              <a:rPr lang="en-US" dirty="0" smtClean="0"/>
              <a:t>680,000 </a:t>
            </a:r>
            <a:r>
              <a:rPr lang="en-US" dirty="0"/>
              <a:t>persons</a:t>
            </a:r>
          </a:p>
          <a:p>
            <a:r>
              <a:rPr lang="en-US" dirty="0"/>
              <a:t>Total NFI requirements: </a:t>
            </a:r>
            <a:r>
              <a:rPr lang="en-US" dirty="0" smtClean="0"/>
              <a:t>940,000 persons</a:t>
            </a:r>
          </a:p>
          <a:p>
            <a:endParaRPr lang="en-US" dirty="0"/>
          </a:p>
          <a:p>
            <a:r>
              <a:rPr lang="en-US" dirty="0"/>
              <a:t>Total Target Population: </a:t>
            </a:r>
            <a:r>
              <a:rPr lang="en-US" dirty="0" smtClean="0"/>
              <a:t>1,260,000 </a:t>
            </a:r>
            <a:r>
              <a:rPr lang="en-US" dirty="0"/>
              <a:t>persons* (70% of total displaced population)</a:t>
            </a:r>
          </a:p>
        </p:txBody>
      </p:sp>
    </p:spTree>
    <p:extLst>
      <p:ext uri="{BB962C8B-B14F-4D97-AF65-F5344CB8AC3E}">
        <p14:creationId xmlns:p14="http://schemas.microsoft.com/office/powerpoint/2010/main" val="819946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869160"/>
            <a:ext cx="6400800" cy="127099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  </a:t>
            </a:r>
          </a:p>
          <a:p>
            <a:endParaRPr lang="en-US" dirty="0" smtClean="0"/>
          </a:p>
          <a:p>
            <a:r>
              <a:rPr lang="en-US" dirty="0"/>
              <a:t> </a:t>
            </a:r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7772400" cy="720080"/>
          </a:xfrm>
        </p:spPr>
        <p:txBody>
          <a:bodyPr>
            <a:normAutofit/>
          </a:bodyPr>
          <a:lstStyle/>
          <a:p>
            <a:r>
              <a:rPr lang="en-US" sz="1400" u="sng" dirty="0" smtClean="0"/>
              <a:t>NATIONAL SHELTER AND NFI STRATEGY FOR IRAQ – DRAFT:</a:t>
            </a:r>
            <a:endParaRPr lang="en-US" sz="1400" u="sng" dirty="0"/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452017" y="981522"/>
            <a:ext cx="7729189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US" sz="1400" u="sng" dirty="0" smtClean="0"/>
              <a:t>NATIONAL CLUSTER OBJECTIVES  -  DRAFT  :</a:t>
            </a:r>
            <a:endParaRPr lang="en-US" sz="1400" u="sng" dirty="0"/>
          </a:p>
        </p:txBody>
      </p:sp>
      <p:sp>
        <p:nvSpPr>
          <p:cNvPr id="2" name="Rectangle 1"/>
          <p:cNvSpPr/>
          <p:nvPr/>
        </p:nvSpPr>
        <p:spPr>
          <a:xfrm>
            <a:off x="424904" y="1700808"/>
            <a:ext cx="832355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AutoNum type="arabicPeriod"/>
            </a:pPr>
            <a:r>
              <a:rPr lang="en-US" dirty="0" smtClean="0"/>
              <a:t>Respond </a:t>
            </a:r>
            <a:r>
              <a:rPr lang="en-US" dirty="0"/>
              <a:t>in a timely manner </a:t>
            </a:r>
            <a:r>
              <a:rPr lang="en-US" dirty="0" smtClean="0"/>
              <a:t>and mobilize </a:t>
            </a:r>
            <a:r>
              <a:rPr lang="en-US" dirty="0"/>
              <a:t>support to assist the Iraqi authorities and civil society to meet the needs for emergency shelter and non-food items of displaced population and </a:t>
            </a:r>
            <a:r>
              <a:rPr lang="en-US" dirty="0" smtClean="0"/>
              <a:t>affected </a:t>
            </a:r>
            <a:r>
              <a:rPr lang="en-US" dirty="0"/>
              <a:t>communities</a:t>
            </a:r>
            <a:r>
              <a:rPr lang="en-US" dirty="0" smtClean="0"/>
              <a:t>.</a:t>
            </a:r>
          </a:p>
          <a:p>
            <a:pPr lvl="0" algn="just"/>
            <a:endParaRPr lang="en-US" dirty="0" smtClean="0"/>
          </a:p>
          <a:p>
            <a:pPr marL="342900" lvl="0" indent="-342900" algn="just">
              <a:buAutoNum type="arabicPeriod" startAt="2"/>
            </a:pPr>
            <a:r>
              <a:rPr lang="en-US" dirty="0" smtClean="0"/>
              <a:t>Develop </a:t>
            </a:r>
            <a:r>
              <a:rPr lang="en-US" dirty="0"/>
              <a:t>immediate, mid-term and longer term operational plans anchored in regional actualities and ensuring coherence and compliance to applicable standards – including mitigating and addressing extreme seasonal climatic conditions. </a:t>
            </a:r>
            <a:endParaRPr lang="en-US" dirty="0" smtClean="0"/>
          </a:p>
          <a:p>
            <a:pPr marL="342900" lvl="0" indent="-342900" algn="just">
              <a:buAutoNum type="arabicPeriod" startAt="2"/>
            </a:pPr>
            <a:endParaRPr lang="en-US" dirty="0"/>
          </a:p>
          <a:p>
            <a:pPr marL="342900" lvl="0" indent="-342900" algn="just">
              <a:buAutoNum type="arabicPeriod" startAt="3"/>
            </a:pPr>
            <a:r>
              <a:rPr lang="en-US" dirty="0" smtClean="0"/>
              <a:t>To </a:t>
            </a:r>
            <a:r>
              <a:rPr lang="en-US" dirty="0"/>
              <a:t>strengthen the overall shelter response capacity in a well-coordinated manner (to identify viable shelter options, cover gaps, address vulnerabilities, avoid overlap and ensure resilience leading to durable solutions.) </a:t>
            </a:r>
            <a:endParaRPr lang="en-US" dirty="0" smtClean="0"/>
          </a:p>
          <a:p>
            <a:pPr marL="342900" lvl="0" indent="-342900" algn="just">
              <a:buAutoNum type="arabicPeriod" startAt="3"/>
            </a:pPr>
            <a:endParaRPr lang="en-US" dirty="0"/>
          </a:p>
          <a:p>
            <a:pPr marL="342900" lvl="0" indent="-342900" algn="just">
              <a:buAutoNum type="arabicPeriod" startAt="4"/>
            </a:pPr>
            <a:r>
              <a:rPr lang="en-US" dirty="0" smtClean="0"/>
              <a:t>Monitor </a:t>
            </a:r>
            <a:r>
              <a:rPr lang="en-US" dirty="0"/>
              <a:t>and respond with appropriate interventions to address changes in </a:t>
            </a:r>
            <a:r>
              <a:rPr lang="en-US" dirty="0" smtClean="0"/>
              <a:t>the</a:t>
            </a:r>
          </a:p>
          <a:p>
            <a:pPr lvl="0" algn="just"/>
            <a:r>
              <a:rPr lang="en-US" dirty="0" smtClean="0"/>
              <a:t>      displacement </a:t>
            </a:r>
            <a:r>
              <a:rPr lang="en-US" dirty="0"/>
              <a:t>situation (secondary displacement) including provision of </a:t>
            </a:r>
            <a:r>
              <a:rPr lang="en-US" dirty="0" smtClean="0"/>
              <a:t>shelter/NFI</a:t>
            </a:r>
          </a:p>
          <a:p>
            <a:pPr lvl="0" algn="just"/>
            <a:r>
              <a:rPr lang="en-US" dirty="0" smtClean="0"/>
              <a:t>      assistance </a:t>
            </a:r>
            <a:r>
              <a:rPr lang="en-US" dirty="0"/>
              <a:t>for returnees and their communities.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72307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944216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869160"/>
            <a:ext cx="6400800" cy="127099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  </a:t>
            </a:r>
          </a:p>
          <a:p>
            <a:endParaRPr lang="en-US" dirty="0" smtClean="0"/>
          </a:p>
          <a:p>
            <a:r>
              <a:rPr lang="en-US" dirty="0"/>
              <a:t> </a:t>
            </a:r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374650" y="211138"/>
            <a:ext cx="8013774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b="1" dirty="0"/>
              <a:t>NATIONAL SHELTER/NFI CLUSTER STRUCTURE </a:t>
            </a:r>
            <a:r>
              <a:rPr lang="en-US" b="1" dirty="0" smtClean="0"/>
              <a:t>– IRAQ  -   DRAFT.</a:t>
            </a:r>
            <a:endParaRPr lang="en-US" b="1" dirty="0"/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3600450" y="992188"/>
            <a:ext cx="1773238" cy="4619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200" b="1"/>
              <a:t>NATIONAL SHELTER/NFI  </a:t>
            </a:r>
          </a:p>
          <a:p>
            <a:r>
              <a:rPr lang="en-US" sz="1200" b="1"/>
              <a:t>CLUSTER COORDINATOR</a:t>
            </a: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5659438" y="1879600"/>
            <a:ext cx="2001837" cy="4603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1200" b="1"/>
              <a:t>Sub-National Cluster  </a:t>
            </a:r>
          </a:p>
          <a:p>
            <a:pPr algn="ctr"/>
            <a:r>
              <a:rPr lang="en-US" sz="1200" b="1"/>
              <a:t>Coordinator - North</a:t>
            </a:r>
          </a:p>
        </p:txBody>
      </p:sp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1357313" y="1879600"/>
            <a:ext cx="2001837" cy="4603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1200" b="1" dirty="0"/>
              <a:t>Sub-National Cluster  </a:t>
            </a:r>
          </a:p>
          <a:p>
            <a:pPr algn="ctr"/>
            <a:r>
              <a:rPr lang="en-US" sz="1200" b="1" dirty="0"/>
              <a:t>Coordinator – South/Central</a:t>
            </a:r>
          </a:p>
        </p:txBody>
      </p:sp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3481388" y="1879600"/>
            <a:ext cx="2044700" cy="2762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200" b="1" dirty="0"/>
              <a:t>National Technical Task Force</a:t>
            </a:r>
          </a:p>
        </p:txBody>
      </p:sp>
      <p:sp>
        <p:nvSpPr>
          <p:cNvPr id="10" name="TextBox 8"/>
          <p:cNvSpPr txBox="1">
            <a:spLocks noChangeArrowheads="1"/>
          </p:cNvSpPr>
          <p:nvPr/>
        </p:nvSpPr>
        <p:spPr bwMode="auto">
          <a:xfrm>
            <a:off x="224631" y="2590800"/>
            <a:ext cx="1847850" cy="276225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200" b="1" dirty="0"/>
              <a:t>Thematic Working Groups</a:t>
            </a:r>
          </a:p>
        </p:txBody>
      </p:sp>
      <p:sp>
        <p:nvSpPr>
          <p:cNvPr id="11" name="TextBox 9"/>
          <p:cNvSpPr txBox="1">
            <a:spLocks noChangeArrowheads="1"/>
          </p:cNvSpPr>
          <p:nvPr/>
        </p:nvSpPr>
        <p:spPr bwMode="auto">
          <a:xfrm>
            <a:off x="6604000" y="2590800"/>
            <a:ext cx="1849438" cy="276225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200" b="1" dirty="0"/>
              <a:t>Thematic Working Groups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24631" y="3713956"/>
            <a:ext cx="429926" cy="276999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200" b="1" dirty="0" smtClean="0"/>
              <a:t>TBC</a:t>
            </a:r>
            <a:endParaRPr lang="en-US" sz="1200" b="1" dirty="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24631" y="3991769"/>
            <a:ext cx="429926" cy="276999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200" b="1" dirty="0" smtClean="0"/>
              <a:t>TBC</a:t>
            </a:r>
            <a:endParaRPr lang="en-US" sz="1200" b="1" dirty="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24631" y="3396436"/>
            <a:ext cx="398462" cy="27622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200" b="1" dirty="0"/>
              <a:t>NFI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200400" y="5094288"/>
            <a:ext cx="1150938" cy="2778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1200" b="1"/>
              <a:t>Governate W.G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68350" y="5094288"/>
            <a:ext cx="1150938" cy="2778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1200" b="1" dirty="0" err="1"/>
              <a:t>Governate</a:t>
            </a:r>
            <a:r>
              <a:rPr lang="en-US" sz="1200" b="1" dirty="0"/>
              <a:t> W.G</a:t>
            </a:r>
          </a:p>
        </p:txBody>
      </p:sp>
      <p:sp>
        <p:nvSpPr>
          <p:cNvPr id="20" name="TextBox 24"/>
          <p:cNvSpPr txBox="1">
            <a:spLocks noChangeArrowheads="1"/>
          </p:cNvSpPr>
          <p:nvPr/>
        </p:nvSpPr>
        <p:spPr bwMode="auto">
          <a:xfrm>
            <a:off x="1981200" y="5094288"/>
            <a:ext cx="1150938" cy="2778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1200" b="1"/>
              <a:t>Governate W.G</a:t>
            </a:r>
          </a:p>
        </p:txBody>
      </p:sp>
      <p:sp>
        <p:nvSpPr>
          <p:cNvPr id="21" name="TextBox 25"/>
          <p:cNvSpPr txBox="1">
            <a:spLocks noChangeArrowheads="1"/>
          </p:cNvSpPr>
          <p:nvPr/>
        </p:nvSpPr>
        <p:spPr bwMode="auto">
          <a:xfrm>
            <a:off x="4530725" y="5094288"/>
            <a:ext cx="1150938" cy="2778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1200" b="1"/>
              <a:t>Governate W.G</a:t>
            </a:r>
          </a:p>
        </p:txBody>
      </p:sp>
      <p:sp>
        <p:nvSpPr>
          <p:cNvPr id="22" name="TextBox 26"/>
          <p:cNvSpPr txBox="1">
            <a:spLocks noChangeArrowheads="1"/>
          </p:cNvSpPr>
          <p:nvPr/>
        </p:nvSpPr>
        <p:spPr bwMode="auto">
          <a:xfrm>
            <a:off x="7029450" y="5094288"/>
            <a:ext cx="1150938" cy="2778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1200" b="1"/>
              <a:t>Governate W.G</a:t>
            </a:r>
          </a:p>
        </p:txBody>
      </p:sp>
      <p:sp>
        <p:nvSpPr>
          <p:cNvPr id="23" name="TextBox 27"/>
          <p:cNvSpPr txBox="1">
            <a:spLocks noChangeArrowheads="1"/>
          </p:cNvSpPr>
          <p:nvPr/>
        </p:nvSpPr>
        <p:spPr bwMode="auto">
          <a:xfrm>
            <a:off x="5813425" y="5094288"/>
            <a:ext cx="1150938" cy="2778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1200" b="1"/>
              <a:t>Governate W.G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4487863" y="1454150"/>
            <a:ext cx="0" cy="425450"/>
          </a:xfrm>
          <a:prstGeom prst="line">
            <a:avLst/>
          </a:prstGeom>
          <a:ln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7" idx="0"/>
          </p:cNvCxnSpPr>
          <p:nvPr/>
        </p:nvCxnSpPr>
        <p:spPr>
          <a:xfrm>
            <a:off x="5373688" y="1454150"/>
            <a:ext cx="1287462" cy="425450"/>
          </a:xfrm>
          <a:prstGeom prst="line">
            <a:avLst/>
          </a:prstGeom>
          <a:ln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8" idx="0"/>
          </p:cNvCxnSpPr>
          <p:nvPr/>
        </p:nvCxnSpPr>
        <p:spPr>
          <a:xfrm flipV="1">
            <a:off x="2357438" y="1454150"/>
            <a:ext cx="1246187" cy="425450"/>
          </a:xfrm>
          <a:prstGeom prst="line">
            <a:avLst/>
          </a:prstGeom>
          <a:ln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10" idx="0"/>
          </p:cNvCxnSpPr>
          <p:nvPr/>
        </p:nvCxnSpPr>
        <p:spPr>
          <a:xfrm flipH="1">
            <a:off x="1148556" y="2305050"/>
            <a:ext cx="227807" cy="285750"/>
          </a:xfrm>
          <a:prstGeom prst="line">
            <a:avLst/>
          </a:prstGeom>
          <a:ln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623093" y="2879725"/>
            <a:ext cx="0" cy="252413"/>
          </a:xfrm>
          <a:prstGeom prst="line">
            <a:avLst/>
          </a:prstGeom>
          <a:ln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661275" y="2355850"/>
            <a:ext cx="193675" cy="234950"/>
          </a:xfrm>
          <a:prstGeom prst="line">
            <a:avLst/>
          </a:prstGeom>
          <a:ln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8177213" y="2879725"/>
            <a:ext cx="0" cy="239713"/>
          </a:xfrm>
          <a:prstGeom prst="line">
            <a:avLst/>
          </a:prstGeom>
          <a:ln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3360738" y="2155825"/>
            <a:ext cx="242887" cy="184150"/>
          </a:xfrm>
          <a:prstGeom prst="line">
            <a:avLst/>
          </a:prstGeom>
          <a:ln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 flipV="1">
            <a:off x="5367338" y="2155825"/>
            <a:ext cx="314325" cy="200025"/>
          </a:xfrm>
          <a:prstGeom prst="line">
            <a:avLst/>
          </a:prstGeom>
          <a:ln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endCxn id="20" idx="0"/>
          </p:cNvCxnSpPr>
          <p:nvPr/>
        </p:nvCxnSpPr>
        <p:spPr>
          <a:xfrm flipH="1">
            <a:off x="2557463" y="2349500"/>
            <a:ext cx="127000" cy="27447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endCxn id="15" idx="0"/>
          </p:cNvCxnSpPr>
          <p:nvPr/>
        </p:nvCxnSpPr>
        <p:spPr>
          <a:xfrm>
            <a:off x="2995613" y="2339975"/>
            <a:ext cx="781050" cy="275431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endCxn id="21" idx="0"/>
          </p:cNvCxnSpPr>
          <p:nvPr/>
        </p:nvCxnSpPr>
        <p:spPr>
          <a:xfrm flipH="1">
            <a:off x="5106988" y="2400300"/>
            <a:ext cx="909637" cy="26939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205538" y="2370138"/>
            <a:ext cx="0" cy="268763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endCxn id="22" idx="0"/>
          </p:cNvCxnSpPr>
          <p:nvPr/>
        </p:nvCxnSpPr>
        <p:spPr>
          <a:xfrm>
            <a:off x="6388100" y="2370138"/>
            <a:ext cx="1216025" cy="272415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1465263" y="2349500"/>
            <a:ext cx="909637" cy="274002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74"/>
          <p:cNvSpPr txBox="1">
            <a:spLocks noChangeArrowheads="1"/>
          </p:cNvSpPr>
          <p:nvPr/>
        </p:nvSpPr>
        <p:spPr bwMode="auto">
          <a:xfrm>
            <a:off x="6481763" y="1112838"/>
            <a:ext cx="1568450" cy="4619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1200" b="1"/>
              <a:t>Information Management Officer</a:t>
            </a:r>
          </a:p>
        </p:txBody>
      </p:sp>
      <p:cxnSp>
        <p:nvCxnSpPr>
          <p:cNvPr id="40" name="Straight Connector 39"/>
          <p:cNvCxnSpPr>
            <a:endCxn id="39" idx="1"/>
          </p:cNvCxnSpPr>
          <p:nvPr/>
        </p:nvCxnSpPr>
        <p:spPr>
          <a:xfrm>
            <a:off x="5367338" y="1344613"/>
            <a:ext cx="1114425" cy="0"/>
          </a:xfrm>
          <a:prstGeom prst="line">
            <a:avLst/>
          </a:prstGeom>
          <a:ln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24631" y="3119437"/>
            <a:ext cx="723211" cy="276999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200" b="1" dirty="0" smtClean="0"/>
              <a:t>SHELTER</a:t>
            </a:r>
            <a:endParaRPr lang="en-US" sz="1200" b="1" dirty="0"/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8150855" y="3707607"/>
            <a:ext cx="429926" cy="276999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200" b="1" dirty="0" smtClean="0"/>
              <a:t>TBC</a:t>
            </a:r>
            <a:endParaRPr lang="en-US" sz="1200" b="1" dirty="0"/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8150855" y="3984606"/>
            <a:ext cx="429926" cy="276999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200" b="1" dirty="0" smtClean="0"/>
              <a:t>TBC</a:t>
            </a:r>
            <a:endParaRPr lang="en-US" sz="1200" b="1" dirty="0"/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8182319" y="3396435"/>
            <a:ext cx="398462" cy="27622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200" b="1" dirty="0"/>
              <a:t>NFI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7857570" y="3119436"/>
            <a:ext cx="723211" cy="276999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200" b="1" dirty="0" smtClean="0"/>
              <a:t>SHELTER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583757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s" ma:contentTypeID="0x010100AA7AFC8FE433CD4B94E991D812AE17EB0012C8363683965D4A9FA4C95B03EAB92C" ma:contentTypeVersion="77" ma:contentTypeDescription="" ma:contentTypeScope="" ma:versionID="34f1f6072362767f0d71cf8a3f2425b2">
  <xsd:schema xmlns:xsd="http://www.w3.org/2001/XMLSchema" xmlns:xs="http://www.w3.org/2001/XMLSchema" xmlns:p="http://schemas.microsoft.com/office/2006/metadata/properties" xmlns:ns1="http://schemas.microsoft.com/sharepoint/v3" xmlns:ns2="96664bca-06c0-4657-b6f9-0a997f5ff9b9" xmlns:ns3="c2760211-3e43-4ff7-a9ea-22e8b7d99117" xmlns:ns4="410da107-b4b9-4416-82f0-a17ea7b4313c" xmlns:ns5="44d82dea-fc32-4e1e-a3c6-c3136ef66f65" targetNamespace="http://schemas.microsoft.com/office/2006/metadata/properties" ma:root="true" ma:fieldsID="fecf8cd9e7e49007e81170c0e004d15e" ns1:_="" ns2:_="" ns3:_="" ns4:_="" ns5:_="">
    <xsd:import namespace="http://schemas.microsoft.com/sharepoint/v3"/>
    <xsd:import namespace="96664bca-06c0-4657-b6f9-0a997f5ff9b9"/>
    <xsd:import namespace="c2760211-3e43-4ff7-a9ea-22e8b7d99117"/>
    <xsd:import namespace="410da107-b4b9-4416-82f0-a17ea7b4313c"/>
    <xsd:import namespace="44d82dea-fc32-4e1e-a3c6-c3136ef66f65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  <xsd:element ref="ns2:Report_x0020_Date" minOccurs="0"/>
                <xsd:element ref="ns2:Publishing_x0020_Agency1" minOccurs="0"/>
                <xsd:element ref="ns3:Is_x0020_Key_x0020_Document1" minOccurs="0"/>
                <xsd:element ref="ns2:Is_x0020_Reference_x0020_Doc" minOccurs="0"/>
                <xsd:element ref="ns2:Is_x0020_Cluster_x0020_Management_x003f_" minOccurs="0"/>
                <xsd:element ref="ns2:Inter_x0020_Cluster" minOccurs="0"/>
                <xsd:element ref="ns2:IM" minOccurs="0"/>
                <xsd:element ref="ns2:A_x002c_M_x0020_and_x0020_E" minOccurs="0"/>
                <xsd:element ref="ns2:Shelter_x0020_Planning" minOccurs="0"/>
                <xsd:element ref="ns2:Shelter_x0020_Technical" minOccurs="0"/>
                <xsd:element ref="ns2:Shelter_x0020_Programming" minOccurs="0"/>
                <xsd:element ref="ns2:NFI_x0020_Guidance" minOccurs="0"/>
                <xsd:element ref="ns2:Cross_x0020_Cutting" minOccurs="0"/>
                <xsd:element ref="ns2:Media_x0020_Comms" minOccurs="0"/>
                <xsd:element ref="ns2:Event_x0020_Day" minOccurs="0"/>
                <xsd:element ref="ns2:Event_x0020_Month" minOccurs="0"/>
                <xsd:element ref="ns2:Event_x0020_Year" minOccurs="0"/>
                <xsd:element ref="ns2:Websio_x0020_Document_x0020_Preview" minOccurs="0"/>
                <xsd:element ref="ns2:p4235251fcc1450fb6d384a4ad55daef" minOccurs="0"/>
                <xsd:element ref="ns2:g7e01d2410934a95afa409e0dbebe315" minOccurs="0"/>
                <xsd:element ref="ns2:fbbb2add3bda4432ae4dea6625736703" minOccurs="0"/>
                <xsd:element ref="ns3:CountryTaxHTField0" minOccurs="0"/>
                <xsd:element ref="ns2:mff2b4bb9c8044d88061963b2a68513a" minOccurs="0"/>
                <xsd:element ref="ns2:b1a5a839b88a4a15abdc90cae864525c" minOccurs="0"/>
                <xsd:element ref="ns2:TaxCatchAll" minOccurs="0"/>
                <xsd:element ref="ns3:Event_x0020_TypeTaxHTField0" minOccurs="0"/>
                <xsd:element ref="ns2:hd9d801fa33a4aa2b8220e3e5f4d4756" minOccurs="0"/>
                <xsd:element ref="ns3:Degree_x0020_Of_x0020_DisplacementTaxHTField0" minOccurs="0"/>
                <xsd:element ref="ns4:Current_x0020_Lead_x0020_AgencyTaxHTField0" minOccurs="0"/>
                <xsd:element ref="ns2:a83348d14d814196bcaad6bde9cb9d0c" minOccurs="0"/>
                <xsd:element ref="ns5:Damage_x0020_LocationTaxHTField0" minOccurs="0"/>
                <xsd:element ref="ns2:TaxKeywordTaxHTField" minOccurs="0"/>
                <xsd:element ref="ns3:Site_x0020_TypeTaxHTField0" minOccurs="0"/>
                <xsd:element ref="ns5:Status_x0020_Of_x0020_SiteTaxHTField0" minOccurs="0"/>
                <xsd:element ref="ns2:e7570bd437624e0480332ee2423de9d8" minOccurs="0"/>
                <xsd:element ref="ns2:p866212cea484a06bc999f7bb36c5e20" minOccurs="0"/>
                <xsd:element ref="ns2:p9d35d47f93d40ab99282662ef2417ca" minOccurs="0"/>
                <xsd:element ref="ns2:TaxCatchAllLabel" minOccurs="0"/>
                <xsd:element ref="ns3:RegionTaxHTField0" minOccurs="0"/>
                <xsd:element ref="ns2:ff39aabcbcfa4b29888983c5e6d736f9" minOccurs="0"/>
                <xsd:element ref="ns2:e6f2ccbddc7344129cbcce7800e6bf7e" minOccurs="0"/>
                <xsd:element ref="ns1:RoutingRuleDescription" minOccurs="0"/>
                <xsd:element ref="ns2:g2834a0a4b5b445382f80b4d1c20b873" minOccurs="0"/>
                <xsd:element ref="ns2:ied6aaf0461f439496f935d3461379e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73" nillable="true" ma:displayName="Description" ma:hidden="true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2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Report_x0020_Date" ma:index="3" nillable="true" ma:displayName="Report Date" ma:format="DateOnly" ma:internalName="Report_x0020_Date">
      <xsd:simpleType>
        <xsd:restriction base="dms:DateTime"/>
      </xsd:simpleType>
    </xsd:element>
    <xsd:element name="Publishing_x0020_Agency1" ma:index="4" nillable="true" ma:displayName="Publishing Agency" ma:internalName="Publishing_x0020_Agency1" ma:readOnly="false">
      <xsd:simpleType>
        <xsd:restriction base="dms:Text">
          <xsd:maxLength value="255"/>
        </xsd:restriction>
      </xsd:simpleType>
    </xsd:element>
    <xsd:element name="Is_x0020_Reference_x0020_Doc" ma:index="6" nillable="true" ma:displayName="Is Reference Doc?" ma:default="0" ma:internalName="Is_x0020_Reference_x0020_Doc">
      <xsd:simpleType>
        <xsd:restriction base="dms:Boolean"/>
      </xsd:simpleType>
    </xsd:element>
    <xsd:element name="Is_x0020_Cluster_x0020_Management_x003f_" ma:index="8" nillable="true" ma:displayName="Is Coordination?" ma:default="0" ma:internalName="Is_x0020_Cluster_x0020_Management_x003F_">
      <xsd:simpleType>
        <xsd:restriction base="dms:Boolean"/>
      </xsd:simpleType>
    </xsd:element>
    <xsd:element name="Inter_x0020_Cluster" ma:index="9" nillable="true" ma:displayName="Is Inter Cluster?" ma:default="0" ma:internalName="Inter_x0020_Cluster">
      <xsd:simpleType>
        <xsd:restriction base="dms:Boolean"/>
      </xsd:simpleType>
    </xsd:element>
    <xsd:element name="IM" ma:index="10" nillable="true" ma:displayName="Is IM?" ma:default="0" ma:internalName="IM">
      <xsd:simpleType>
        <xsd:restriction base="dms:Boolean"/>
      </xsd:simpleType>
    </xsd:element>
    <xsd:element name="A_x002c_M_x0020_and_x0020_E" ma:index="11" nillable="true" ma:displayName="Is A,M and E?" ma:default="0" ma:internalName="A_x002C_M_x0020_and_x0020_E">
      <xsd:simpleType>
        <xsd:restriction base="dms:Boolean"/>
      </xsd:simpleType>
    </xsd:element>
    <xsd:element name="Shelter_x0020_Planning" ma:index="12" nillable="true" ma:displayName="Is Shelter Planning?" ma:default="0" ma:internalName="Shelter_x0020_Planning">
      <xsd:simpleType>
        <xsd:restriction base="dms:Boolean"/>
      </xsd:simpleType>
    </xsd:element>
    <xsd:element name="Shelter_x0020_Technical" ma:index="13" nillable="true" ma:displayName="Is Shelter Specifications?" ma:default="0" ma:internalName="Shelter_x0020_Technical">
      <xsd:simpleType>
        <xsd:restriction base="dms:Boolean"/>
      </xsd:simpleType>
    </xsd:element>
    <xsd:element name="Shelter_x0020_Programming" ma:index="14" nillable="true" ma:displayName="Is Shelter Programming" ma:default="0" ma:internalName="Shelter_x0020_Programming">
      <xsd:simpleType>
        <xsd:restriction base="dms:Boolean"/>
      </xsd:simpleType>
    </xsd:element>
    <xsd:element name="NFI_x0020_Guidance" ma:index="15" nillable="true" ma:displayName="Is NFI Guidance?" ma:default="0" ma:internalName="NFI_x0020_Guidance">
      <xsd:simpleType>
        <xsd:restriction base="dms:Boolean"/>
      </xsd:simpleType>
    </xsd:element>
    <xsd:element name="Cross_x0020_Cutting" ma:index="16" nillable="true" ma:displayName="Is Cross Cutting?" ma:default="0" ma:internalName="Cross_x0020_Cutting">
      <xsd:simpleType>
        <xsd:restriction base="dms:Boolean"/>
      </xsd:simpleType>
    </xsd:element>
    <xsd:element name="Media_x0020_Comms" ma:index="17" nillable="true" ma:displayName="Is Communications?" ma:default="0" ma:internalName="Media_x0020_Comms">
      <xsd:simpleType>
        <xsd:restriction base="dms:Boolean"/>
      </xsd:simpleType>
    </xsd:element>
    <xsd:element name="Event_x0020_Day" ma:index="39" nillable="true" ma:displayName="Event Day" ma:decimals="0" ma:internalName="Event_x0020_Day" ma:readOnly="false" ma:percentage="FALSE">
      <xsd:simpleType>
        <xsd:restriction base="dms:Number"/>
      </xsd:simpleType>
    </xsd:element>
    <xsd:element name="Event_x0020_Month" ma:index="40" nillable="true" ma:displayName="Event Month" ma:internalName="Event_x0020_Month">
      <xsd:simpleType>
        <xsd:restriction base="dms:Text">
          <xsd:maxLength value="255"/>
        </xsd:restriction>
      </xsd:simpleType>
    </xsd:element>
    <xsd:element name="Event_x0020_Year" ma:index="41" nillable="true" ma:displayName="Event Year" ma:internalName="Event_x0020_Year">
      <xsd:simpleType>
        <xsd:restriction base="dms:Number"/>
      </xsd:simpleType>
    </xsd:element>
    <xsd:element name="Websio_x0020_Document_x0020_Preview" ma:index="43" nillable="true" ma:displayName="Websio Document Preview" ma:hidden="true" ma:internalName="Websio_x0020_Document_x0020_Preview">
      <xsd:simpleType>
        <xsd:restriction base="dms:Text"/>
      </xsd:simpleType>
    </xsd:element>
    <xsd:element name="p4235251fcc1450fb6d384a4ad55daef" ma:index="44" nillable="true" ma:taxonomy="true" ma:internalName="p4235251fcc1450fb6d384a4ad55daef" ma:taxonomyFieldName="AM_x0026_E" ma:displayName="AM&amp;E" ma:default="" ma:fieldId="{94235251-fcc1-450f-b6d3-84a4ad55daef}" ma:taxonomyMulti="true" ma:sspId="31bb8de2-2522-46a2-961a-21ec87b7ce6b" ma:termSetId="fc0942ea-7101-4cef-983d-3f0c29343c77" ma:anchorId="64078d6a-a8a4-4604-937a-604e2be1b1f3" ma:open="false" ma:isKeyword="false">
      <xsd:complexType>
        <xsd:sequence>
          <xsd:element ref="pc:Terms" minOccurs="0" maxOccurs="1"/>
        </xsd:sequence>
      </xsd:complexType>
    </xsd:element>
    <xsd:element name="g7e01d2410934a95afa409e0dbebe315" ma:index="45" nillable="true" ma:taxonomy="true" ma:internalName="g7e01d2410934a95afa409e0dbebe315" ma:taxonomyFieldName="Shelter_x0020_Programming1" ma:displayName="Shelter Programming" ma:default="" ma:fieldId="{07e01d24-1093-4a95-afa4-09e0dbebe315}" ma:taxonomyMulti="true" ma:sspId="31bb8de2-2522-46a2-961a-21ec87b7ce6b" ma:termSetId="fc0942ea-7101-4cef-983d-3f0c29343c77" ma:anchorId="6ffc187a-f185-482a-93e7-cea189b516b1" ma:open="false" ma:isKeyword="false">
      <xsd:complexType>
        <xsd:sequence>
          <xsd:element ref="pc:Terms" minOccurs="0" maxOccurs="1"/>
        </xsd:sequence>
      </xsd:complexType>
    </xsd:element>
    <xsd:element name="fbbb2add3bda4432ae4dea6625736703" ma:index="47" nillable="true" ma:taxonomy="true" ma:internalName="fbbb2add3bda4432ae4dea6625736703" ma:taxonomyFieldName="Shelter_x0020_Technical1" ma:displayName="Shelter Specifications" ma:default="" ma:fieldId="{fbbb2add-3bda-4432-ae4d-ea6625736703}" ma:taxonomyMulti="true" ma:sspId="31bb8de2-2522-46a2-961a-21ec87b7ce6b" ma:termSetId="fc0942ea-7101-4cef-983d-3f0c29343c77" ma:anchorId="f6aa237b-9a9e-4828-bc8f-7a5502b6ad3b" ma:open="false" ma:isKeyword="false">
      <xsd:complexType>
        <xsd:sequence>
          <xsd:element ref="pc:Terms" minOccurs="0" maxOccurs="1"/>
        </xsd:sequence>
      </xsd:complexType>
    </xsd:element>
    <xsd:element name="mff2b4bb9c8044d88061963b2a68513a" ma:index="49" nillable="true" ma:taxonomy="true" ma:internalName="mff2b4bb9c8044d88061963b2a68513a" ma:taxonomyFieldName="Cross_x0020_Cutting1" ma:displayName="Cross Cutting" ma:default="" ma:fieldId="{6ff2b4bb-9c80-44d8-8061-963b2a68513a}" ma:taxonomyMulti="true" ma:sspId="31bb8de2-2522-46a2-961a-21ec87b7ce6b" ma:termSetId="fc0942ea-7101-4cef-983d-3f0c29343c77" ma:anchorId="c9c5ac22-9574-4787-b9be-c380f5d93423" ma:open="false" ma:isKeyword="false">
      <xsd:complexType>
        <xsd:sequence>
          <xsd:element ref="pc:Terms" minOccurs="0" maxOccurs="1"/>
        </xsd:sequence>
      </xsd:complexType>
    </xsd:element>
    <xsd:element name="b1a5a839b88a4a15abdc90cae864525c" ma:index="50" ma:taxonomy="true" ma:internalName="b1a5a839b88a4a15abdc90cae864525c" ma:taxonomyFieldName="Document_x0020_Language" ma:displayName="Document Language" ma:default="115;#English|53eb1c9d-8416-419a-9260-1df8e70b86c2" ma:fieldId="{b1a5a839-b88a-4a15-abdc-90cae864525c}" ma:sspId="31bb8de2-2522-46a2-961a-21ec87b7ce6b" ma:termSetId="fc0942ea-7101-4cef-983d-3f0c29343c77" ma:anchorId="3f8ae703-20f8-43f3-a840-a904dae7223a" ma:open="false" ma:isKeyword="false">
      <xsd:complexType>
        <xsd:sequence>
          <xsd:element ref="pc:Terms" minOccurs="0" maxOccurs="1"/>
        </xsd:sequence>
      </xsd:complexType>
    </xsd:element>
    <xsd:element name="TaxCatchAll" ma:index="51" nillable="true" ma:displayName="Taxonomy Catch All Column" ma:description="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d9d801fa33a4aa2b8220e3e5f4d4756" ma:index="53" nillable="true" ma:taxonomy="true" ma:internalName="hd9d801fa33a4aa2b8220e3e5f4d4756" ma:taxonomyFieldName="InterCluster" ma:displayName="InterCluster" ma:default="" ma:fieldId="{1d9d801f-a33a-4aa2-b822-0e3e5f4d4756}" ma:taxonomyMulti="true" ma:sspId="31bb8de2-2522-46a2-961a-21ec87b7ce6b" ma:termSetId="fc0942ea-7101-4cef-983d-3f0c29343c77" ma:anchorId="470ba90d-466f-484c-b12a-234bc55ee74d" ma:open="false" ma:isKeyword="false">
      <xsd:complexType>
        <xsd:sequence>
          <xsd:element ref="pc:Terms" minOccurs="0" maxOccurs="1"/>
        </xsd:sequence>
      </xsd:complexType>
    </xsd:element>
    <xsd:element name="a83348d14d814196bcaad6bde9cb9d0c" ma:index="57" nillable="true" ma:taxonomy="true" ma:internalName="a83348d14d814196bcaad6bde9cb9d0c" ma:taxonomyFieldName="Management_x002F_Coordination" ma:displayName="Coordination" ma:readOnly="false" ma:default="" ma:fieldId="{a83348d1-4d81-4196-bcaa-d6bde9cb9d0c}" ma:taxonomyMulti="true" ma:sspId="31bb8de2-2522-46a2-961a-21ec87b7ce6b" ma:termSetId="fc0942ea-7101-4cef-983d-3f0c29343c77" ma:anchorId="e05f679b-4c94-4f3d-ae2a-25f1b2852231" ma:open="false" ma:isKeyword="false">
      <xsd:complexType>
        <xsd:sequence>
          <xsd:element ref="pc:Terms" minOccurs="0" maxOccurs="1"/>
        </xsd:sequence>
      </xsd:complexType>
    </xsd:element>
    <xsd:element name="TaxKeywordTaxHTField" ma:index="59" nillable="true" ma:taxonomy="true" ma:internalName="TaxKeywordTaxHTField" ma:taxonomyFieldName="TaxKeyword" ma:displayName="Other Keywords" ma:readOnly="false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e7570bd437624e0480332ee2423de9d8" ma:index="62" nillable="true" ma:taxonomy="true" ma:internalName="e7570bd437624e0480332ee2423de9d8" ma:taxonomyFieldName="Information_x0020_Management" ma:displayName="Information Management" ma:default="" ma:fieldId="{e7570bd4-3762-4e04-8033-2ee2423de9d8}" ma:taxonomyMulti="true" ma:sspId="31bb8de2-2522-46a2-961a-21ec87b7ce6b" ma:termSetId="fc0942ea-7101-4cef-983d-3f0c29343c77" ma:anchorId="9a84bd8f-7ea1-4b49-af83-e1dff044a912" ma:open="false" ma:isKeyword="false">
      <xsd:complexType>
        <xsd:sequence>
          <xsd:element ref="pc:Terms" minOccurs="0" maxOccurs="1"/>
        </xsd:sequence>
      </xsd:complexType>
    </xsd:element>
    <xsd:element name="p866212cea484a06bc999f7bb36c5e20" ma:index="63" nillable="true" ma:taxonomy="true" ma:internalName="p866212cea484a06bc999f7bb36c5e20" ma:taxonomyFieldName="Miscellaneoud_x0020_Terms" ma:displayName="Miscellaneous Terms" ma:default="" ma:fieldId="{9866212c-ea48-4a06-bc99-9f7bb36c5e20}" ma:taxonomyMulti="true" ma:sspId="31bb8de2-2522-46a2-961a-21ec87b7ce6b" ma:termSetId="fc0942ea-7101-4cef-983d-3f0c29343c77" ma:anchorId="54a1997e-7057-4841-9f7a-089c4d2738e1" ma:open="false" ma:isKeyword="false">
      <xsd:complexType>
        <xsd:sequence>
          <xsd:element ref="pc:Terms" minOccurs="0" maxOccurs="1"/>
        </xsd:sequence>
      </xsd:complexType>
    </xsd:element>
    <xsd:element name="p9d35d47f93d40ab99282662ef2417ca" ma:index="65" nillable="true" ma:taxonomy="true" ma:internalName="p9d35d47f93d40ab99282662ef2417ca" ma:taxonomyFieldName="NFI_x0020_Guidance1" ma:displayName="NFI Guidance" ma:default="" ma:fieldId="{99d35d47-f93d-40ab-9928-2662ef2417ca}" ma:taxonomyMulti="true" ma:sspId="31bb8de2-2522-46a2-961a-21ec87b7ce6b" ma:termSetId="fc0942ea-7101-4cef-983d-3f0c29343c77" ma:anchorId="e2765451-e2db-4bc1-bb0f-bd12364b4471" ma:open="false" ma:isKeyword="false">
      <xsd:complexType>
        <xsd:sequence>
          <xsd:element ref="pc:Terms" minOccurs="0" maxOccurs="1"/>
        </xsd:sequence>
      </xsd:complexType>
    </xsd:element>
    <xsd:element name="TaxCatchAllLabel" ma:index="67" nillable="true" ma:displayName="Taxonomy Catch All Column1" ma:description="" ma:hidden="true" ma:list="{3a036ed0-d222-47b6-8583-8ea0c1662976}" ma:internalName="TaxCatchAllLabel" ma:readOnly="true" ma:showField="CatchAllDataLabel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f39aabcbcfa4b29888983c5e6d736f9" ma:index="69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6f2ccbddc7344129cbcce7800e6bf7e" ma:index="72" nillable="true" ma:taxonomy="true" ma:internalName="e6f2ccbddc7344129cbcce7800e6bf7e" ma:taxonomyFieldName="Document_x0020_Category" ma:displayName="Document Category" ma:default="" ma:fieldId="{e6f2ccbd-dc73-4412-9cbc-ce7800e6bf7e}" ma:taxonomyMulti="true" ma:sspId="31bb8de2-2522-46a2-961a-21ec87b7ce6b" ma:termSetId="fc0942ea-7101-4cef-983d-3f0c29343c77" ma:anchorId="2f0acb8a-9894-40ab-bdeb-14b10062243e" ma:open="false" ma:isKeyword="false">
      <xsd:complexType>
        <xsd:sequence>
          <xsd:element ref="pc:Terms" minOccurs="0" maxOccurs="1"/>
        </xsd:sequence>
      </xsd:complexType>
    </xsd:element>
    <xsd:element name="g2834a0a4b5b445382f80b4d1c20b873" ma:index="74" nillable="true" ma:taxonomy="true" ma:internalName="g2834a0a4b5b445382f80b4d1c20b873" ma:taxonomyFieldName="Responses_x0020_sites" ma:displayName="Response site" ma:default="485;#Iraq|30b88636-4227-464b-9017-cb6f35771387" ma:fieldId="{02834a0a-4b5b-4453-82f8-0b4d1c20b873}" ma:sspId="31bb8de2-2522-46a2-961a-21ec87b7ce6b" ma:termSetId="c88c7c60-b560-48ad-baaa-30f828e920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d6aaf0461f439496f935d3461379e0" ma:index="75" nillable="true" ma:taxonomy="true" ma:internalName="ied6aaf0461f439496f935d3461379e0" ma:taxonomyFieldName="Shelter_x0020_Planning1" ma:displayName="Shelter Planning" ma:default="" ma:fieldId="{2ed6aaf0-461f-4394-96f9-35d3461379e0}" ma:taxonomyMulti="true" ma:sspId="31bb8de2-2522-46a2-961a-21ec87b7ce6b" ma:termSetId="fc0942ea-7101-4cef-983d-3f0c29343c77" ma:anchorId="a9c87c9d-9d88-4522-b16d-9a64592835e3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60211-3e43-4ff7-a9ea-22e8b7d99117" elementFormDefault="qualified">
    <xsd:import namespace="http://schemas.microsoft.com/office/2006/documentManagement/types"/>
    <xsd:import namespace="http://schemas.microsoft.com/office/infopath/2007/PartnerControls"/>
    <xsd:element name="Is_x0020_Key_x0020_Document1" ma:index="5" nillable="true" ma:displayName="Is Key Document?" ma:default="0" ma:internalName="Is_x0020_Key_x0020_Document1">
      <xsd:simpleType>
        <xsd:restriction base="dms:Boolean"/>
      </xsd:simpleType>
    </xsd:element>
    <xsd:element name="CountryTaxHTField0" ma:index="48" nillable="true" ma:taxonomy="true" ma:internalName="CountryTaxHTField0" ma:taxonomyFieldName="Country" ma:displayName="Country" ma:default="486;#Iraq|30b88636-4227-464b-9017-cb6f35771387" ma:fieldId="{942e2469-e9bf-41fa-8fad-a32765061e66}" ma:sspId="31bb8de2-2522-46a2-961a-21ec87b7ce6b" ma:termSetId="ad519c2a-14d0-4119-8cdc-b9a52bc5b3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vent_x0020_TypeTaxHTField0" ma:index="52" nillable="true" ma:taxonomy="true" ma:internalName="Event_x0020_TypeTaxHTField0" ma:taxonomyFieldName="Event_x0020_Type" ma:displayName="Event Type" ma:default="312;#Conflict|cd1719c2-e0d5-486c-9a70-d3abb04d6e72" ma:fieldId="{d2819105-16ee-476a-a49b-7913380fbc9d}" ma:taxonomyMulti="true" ma:sspId="31bb8de2-2522-46a2-961a-21ec87b7ce6b" ma:termSetId="0eaafbb5-4d8c-4c82-bb5b-501da8d1474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gree_x0020_Of_x0020_DisplacementTaxHTField0" ma:index="54" nillable="true" ma:taxonomy="true" ma:internalName="Degree_x0020_Of_x0020_DisplacementTaxHTField0" ma:taxonomyFieldName="Degree_x0020_Of_x0020_Displacement" ma:displayName="Degree Of Displacement" ma:default="" ma:fieldId="{8d36c8ee-9bdf-45f8-b12b-68c9c2a5dddc}" ma:sspId="31bb8de2-2522-46a2-961a-21ec87b7ce6b" ma:termSetId="0ecb1a3f-12f4-47b9-a783-88f4976f6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_x0020_TypeTaxHTField0" ma:index="60" nillable="true" ma:taxonomy="true" ma:internalName="Site_x0020_TypeTaxHTField0" ma:taxonomyFieldName="Site_x0020_Type" ma:displayName="Site Type" ma:default="11;#Response|6bd9b9ba-7d2f-42c0-b763-fbe6e7a871e1" ma:fieldId="{ccd48824-457c-44cf-ba2d-889d91075ddc}" ma:sspId="31bb8de2-2522-46a2-961a-21ec87b7ce6b" ma:termSetId="e2abc14b-db18-48c1-8087-07344f87300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gionTaxHTField0" ma:index="68" nillable="true" ma:taxonomy="true" ma:internalName="RegionTaxHTField0" ma:taxonomyFieldName="Region" ma:displayName="Region" ma:default="258;#MENA|6c3e7270-66b5-4b3d-8268-bc97a34080a4" ma:fieldId="{af22edad-9239-4d75-8f67-d09707ae69d6}" ma:sspId="31bb8de2-2522-46a2-961a-21ec87b7ce6b" ma:termSetId="71828aff-fb7f-4f7b-be9f-2eb2e6e3d75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0da107-b4b9-4416-82f0-a17ea7b4313c" elementFormDefault="qualified">
    <xsd:import namespace="http://schemas.microsoft.com/office/2006/documentManagement/types"/>
    <xsd:import namespace="http://schemas.microsoft.com/office/infopath/2007/PartnerControls"/>
    <xsd:element name="Current_x0020_Lead_x0020_AgencyTaxHTField0" ma:index="56" nillable="true" ma:taxonomy="true" ma:internalName="Current_x0020_Lead_x0020_AgencyTaxHTField0" ma:taxonomyFieldName="Current_x0020_Lead_x0020_Agency" ma:displayName="Emergency Lead Agency" ma:default="" ma:fieldId="{2eba69d1-0ed3-4998-b497-06086d343192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82dea-fc32-4e1e-a3c6-c3136ef66f65" elementFormDefault="qualified">
    <xsd:import namespace="http://schemas.microsoft.com/office/2006/documentManagement/types"/>
    <xsd:import namespace="http://schemas.microsoft.com/office/infopath/2007/PartnerControls"/>
    <xsd:element name="Damage_x0020_LocationTaxHTField0" ma:index="58" nillable="true" ma:taxonomy="true" ma:internalName="Damage_x0020_LocationTaxHTField0" ma:taxonomyFieldName="Damage_x0020_Location" ma:displayName="Damage Location" ma:default="" ma:fieldId="{c46b9bb5-ec8d-4991-ac82-8192f2f89d75}" ma:taxonomyMulti="true" ma:sspId="31bb8de2-2522-46a2-961a-21ec87b7ce6b" ma:termSetId="a720a396-a0fa-4309-92b6-8330774ebe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tatus_x0020_Of_x0020_SiteTaxHTField0" ma:index="61" nillable="true" ma:taxonomy="true" ma:internalName="Status_x0020_Of_x0020_SiteTaxHTField0" ma:taxonomyFieldName="Status_x0020_Of_x0020_Site" ma:displayName="Site Status" ma:default="15;#Active|319c008f-4e4c-46bc-95eb-65641b9bd58c" ma:fieldId="{3818a4dd-3292-4cd0-97d2-80aec5764792}" ma:sspId="31bb8de2-2522-46a2-961a-21ec87b7ce6b" ma:termSetId="6b025238-0067-4eb3-9e39-f0f2cf91778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Websio_x0020_Document_x0020_Preview xmlns="96664bca-06c0-4657-b6f9-0a997f5ff9b9">/MENA/Iraq/_layouts/WebsioPreviewField/preview.aspx?ID=f33b2307-dab9-41e2-933f-2f7effe27422&amp;WebID=87c917af-3ac1-4eea-be65-82903caf9981&amp;SiteID=0e29c24b-3e6a-4c7c-8cc1-69b27805b55c</Websio_x0020_Document_x0020_Preview>
    <TaxKeywordTaxHTField xmlns="96664bca-06c0-4657-b6f9-0a997f5ff9b9">
      <Terms xmlns="http://schemas.microsoft.com/office/infopath/2007/PartnerControls"/>
    </TaxKeywordTaxHTField>
    <ff39aabcbcfa4b29888983c5e6d736f9 xmlns="96664bca-06c0-4657-b6f9-0a997f5ff9b9">
      <Terms xmlns="http://schemas.microsoft.com/office/infopath/2007/PartnerControls"/>
    </ff39aabcbcfa4b29888983c5e6d736f9>
    <TaxCatchAll xmlns="96664bca-06c0-4657-b6f9-0a997f5ff9b9">
      <Value>128</Value>
      <Value>15</Value>
      <Value>312</Value>
      <Value>11</Value>
      <Value>258</Value>
      <Value>486</Value>
      <Value>485</Value>
      <Value>115</Value>
    </TaxCatchAll>
    <mff2b4bb9c8044d88061963b2a68513a xmlns="96664bca-06c0-4657-b6f9-0a997f5ff9b9">
      <Terms xmlns="http://schemas.microsoft.com/office/infopath/2007/PartnerControls"/>
    </mff2b4bb9c8044d88061963b2a68513a>
    <Inter_x0020_Cluster xmlns="96664bca-06c0-4657-b6f9-0a997f5ff9b9">false</Inter_x0020_Cluster>
    <e7570bd437624e0480332ee2423de9d8 xmlns="96664bca-06c0-4657-b6f9-0a997f5ff9b9">
      <Terms xmlns="http://schemas.microsoft.com/office/infopath/2007/PartnerControls"/>
    </e7570bd437624e0480332ee2423de9d8>
    <Cross_x0020_Cutting xmlns="96664bca-06c0-4657-b6f9-0a997f5ff9b9">false</Cross_x0020_Cutting>
    <Is_x0020_Key_x0020_Document1 xmlns="c2760211-3e43-4ff7-a9ea-22e8b7d99117">false</Is_x0020_Key_x0020_Document1>
    <p4235251fcc1450fb6d384a4ad55daef xmlns="96664bca-06c0-4657-b6f9-0a997f5ff9b9">
      <Terms xmlns="http://schemas.microsoft.com/office/infopath/2007/PartnerControls"/>
    </p4235251fcc1450fb6d384a4ad55daef>
    <Site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Response</TermName>
          <TermId xmlns="http://schemas.microsoft.com/office/infopath/2007/PartnerControls">6bd9b9ba-7d2f-42c0-b763-fbe6e7a871e1</TermId>
        </TermInfo>
      </Terms>
    </Site_x0020_TypeTaxHTField0>
    <g7e01d2410934a95afa409e0dbebe315 xmlns="96664bca-06c0-4657-b6f9-0a997f5ff9b9">
      <Terms xmlns="http://schemas.microsoft.com/office/infopath/2007/PartnerControls"/>
    </g7e01d2410934a95afa409e0dbebe315>
    <hd9d801fa33a4aa2b8220e3e5f4d4756 xmlns="96664bca-06c0-4657-b6f9-0a997f5ff9b9">
      <Terms xmlns="http://schemas.microsoft.com/office/infopath/2007/PartnerControls"/>
    </hd9d801fa33a4aa2b8220e3e5f4d4756>
    <Event_x0020_Month xmlns="96664bca-06c0-4657-b6f9-0a997f5ff9b9" xsi:nil="true"/>
    <Country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Iraq</TermName>
          <TermId xmlns="http://schemas.microsoft.com/office/infopath/2007/PartnerControls">30b88636-4227-464b-9017-cb6f35771387</TermId>
        </TermInfo>
      </Terms>
    </CountryTaxHTField0>
    <Shelter_x0020_Technical xmlns="96664bca-06c0-4657-b6f9-0a997f5ff9b9">false</Shelter_x0020_Technical>
    <Degree_x0020_Of_x0020_DisplacementTaxHTField0 xmlns="c2760211-3e43-4ff7-a9ea-22e8b7d99117">
      <Terms xmlns="http://schemas.microsoft.com/office/infopath/2007/PartnerControls"/>
    </Degree_x0020_Of_x0020_DisplacementTaxHTField0>
    <Is_x0020_Cluster_x0020_Management_x003f_ xmlns="96664bca-06c0-4657-b6f9-0a997f5ff9b9">true</Is_x0020_Cluster_x0020_Management_x003f_>
    <IM xmlns="96664bca-06c0-4657-b6f9-0a997f5ff9b9">false</IM>
    <Event_x0020_Day xmlns="96664bca-06c0-4657-b6f9-0a997f5ff9b9" xsi:nil="true"/>
    <ied6aaf0461f439496f935d3461379e0 xmlns="96664bca-06c0-4657-b6f9-0a997f5ff9b9">
      <Terms xmlns="http://schemas.microsoft.com/office/infopath/2007/PartnerControls"/>
    </ied6aaf0461f439496f935d3461379e0>
    <Is_x0020_Reference_x0020_Doc xmlns="96664bca-06c0-4657-b6f9-0a997f5ff9b9">false</Is_x0020_Reference_x0020_Doc>
    <Event_x0020_Year xmlns="96664bca-06c0-4657-b6f9-0a997f5ff9b9" xsi:nil="true"/>
    <A_x002c_M_x0020_and_x0020_E xmlns="96664bca-06c0-4657-b6f9-0a997f5ff9b9">false</A_x002c_M_x0020_and_x0020_E>
    <Event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Conflict</TermName>
          <TermId xmlns="http://schemas.microsoft.com/office/infopath/2007/PartnerControls">cd1719c2-e0d5-486c-9a70-d3abb04d6e72</TermId>
        </TermInfo>
      </Terms>
    </Event_x0020_TypeTaxHTField0>
    <e6f2ccbddc7344129cbcce7800e6bf7e xmlns="96664bca-06c0-4657-b6f9-0a997f5ff9b9">
      <Terms xmlns="http://schemas.microsoft.com/office/infopath/2007/PartnerControls"/>
    </e6f2ccbddc7344129cbcce7800e6bf7e>
    <g2834a0a4b5b445382f80b4d1c20b873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Iraq</TermName>
          <TermId xmlns="http://schemas.microsoft.com/office/infopath/2007/PartnerControls">30b88636-4227-464b-9017-cb6f35771387</TermId>
        </TermInfo>
      </Terms>
    </g2834a0a4b5b445382f80b4d1c20b873>
    <Document_x0020_Description xmlns="96664bca-06c0-4657-b6f9-0a997f5ff9b9">&lt;div class="ExternalClassDA6D8E89BA6D41498D85FC615A259ED4"&gt;&lt;p&gt;NATIONAL SHELTER CLUSTER MEETING PRESENTATION 17.09​&lt;/p&gt;&lt;/div&gt;</Document_x0020_Description>
    <b1a5a839b88a4a15abdc90cae864525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53eb1c9d-8416-419a-9260-1df8e70b86c2</TermId>
        </TermInfo>
      </Terms>
    </b1a5a839b88a4a15abdc90cae864525c>
    <p866212cea484a06bc999f7bb36c5e20 xmlns="96664bca-06c0-4657-b6f9-0a997f5ff9b9">
      <Terms xmlns="http://schemas.microsoft.com/office/infopath/2007/PartnerControls"/>
    </p866212cea484a06bc999f7bb36c5e20>
    <RoutingRuleDescription xmlns="http://schemas.microsoft.com/sharepoint/v3" xsi:nil="true"/>
    <Publishing_x0020_Agency1 xmlns="96664bca-06c0-4657-b6f9-0a997f5ff9b9">Shelter/NFI Cluster</Publishing_x0020_Agency1>
    <fbbb2add3bda4432ae4dea6625736703 xmlns="96664bca-06c0-4657-b6f9-0a997f5ff9b9">
      <Terms xmlns="http://schemas.microsoft.com/office/infopath/2007/PartnerControls"/>
    </fbbb2add3bda4432ae4dea6625736703>
    <Shelter_x0020_Programming xmlns="96664bca-06c0-4657-b6f9-0a997f5ff9b9">false</Shelter_x0020_Programming>
    <Status_x0020_Of_x0020_SiteTaxHTField0 xmlns="44d82dea-fc32-4e1e-a3c6-c3136ef66f65">
      <Terms xmlns="http://schemas.microsoft.com/office/infopath/2007/PartnerControls">
        <TermInfo xmlns="http://schemas.microsoft.com/office/infopath/2007/PartnerControls">
          <TermName xmlns="http://schemas.microsoft.com/office/infopath/2007/PartnerControls">Active</TermName>
          <TermId xmlns="http://schemas.microsoft.com/office/infopath/2007/PartnerControls">319c008f-4e4c-46bc-95eb-65641b9bd58c</TermId>
        </TermInfo>
      </Terms>
    </Status_x0020_Of_x0020_SiteTaxHTField0>
    <Shelter_x0020_Planning xmlns="96664bca-06c0-4657-b6f9-0a997f5ff9b9">false</Shelter_x0020_Planning>
    <Media_x0020_Comms xmlns="96664bca-06c0-4657-b6f9-0a997f5ff9b9">false</Media_x0020_Comms>
    <a83348d14d814196bcaad6bde9cb9d0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Meeting Agenda</TermName>
          <TermId xmlns="http://schemas.microsoft.com/office/infopath/2007/PartnerControls">f126eb47-8e23-4d13-b40c-a2d9ba1c70ad</TermId>
        </TermInfo>
      </Terms>
    </a83348d14d814196bcaad6bde9cb9d0c>
    <Region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MENA</TermName>
          <TermId xmlns="http://schemas.microsoft.com/office/infopath/2007/PartnerControls">6c3e7270-66b5-4b3d-8268-bc97a34080a4</TermId>
        </TermInfo>
      </Terms>
    </RegionTaxHTField0>
    <Damage_x0020_LocationTaxHTField0 xmlns="44d82dea-fc32-4e1e-a3c6-c3136ef66f65">
      <Terms xmlns="http://schemas.microsoft.com/office/infopath/2007/PartnerControls"/>
    </Damage_x0020_LocationTaxHTField0>
    <NFI_x0020_Guidance xmlns="96664bca-06c0-4657-b6f9-0a997f5ff9b9">false</NFI_x0020_Guidance>
    <p9d35d47f93d40ab99282662ef2417ca xmlns="96664bca-06c0-4657-b6f9-0a997f5ff9b9">
      <Terms xmlns="http://schemas.microsoft.com/office/infopath/2007/PartnerControls"/>
    </p9d35d47f93d40ab99282662ef2417ca>
    <Report_x0020_Date xmlns="96664bca-06c0-4657-b6f9-0a997f5ff9b9">2014-09-17T00:00:00+00:00</Report_x0020_Date>
    <Current_x0020_Lead_x0020_AgencyTaxHTField0 xmlns="410da107-b4b9-4416-82f0-a17ea7b4313c">
      <Terms xmlns="http://schemas.microsoft.com/office/infopath/2007/PartnerControls"/>
    </Current_x0020_Lead_x0020_AgencyTaxHTField0>
  </documentManagement>
</p:properties>
</file>

<file path=customXml/itemProps1.xml><?xml version="1.0" encoding="utf-8"?>
<ds:datastoreItem xmlns:ds="http://schemas.openxmlformats.org/officeDocument/2006/customXml" ds:itemID="{CA78638E-0358-466A-B47F-07FDF8CB3EE5}"/>
</file>

<file path=customXml/itemProps2.xml><?xml version="1.0" encoding="utf-8"?>
<ds:datastoreItem xmlns:ds="http://schemas.openxmlformats.org/officeDocument/2006/customXml" ds:itemID="{B92021E4-FB18-41BB-82FD-DF26C4255F3D}"/>
</file>

<file path=customXml/itemProps3.xml><?xml version="1.0" encoding="utf-8"?>
<ds:datastoreItem xmlns:ds="http://schemas.openxmlformats.org/officeDocument/2006/customXml" ds:itemID="{1C3ECD35-7172-4F78-965D-C150E41533C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1184</TotalTime>
  <Words>418</Words>
  <Application>Microsoft Macintosh PowerPoint</Application>
  <PresentationFormat>On-screen Show (4:3)</PresentationFormat>
  <Paragraphs>91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Shelter Cluster Red Theme</vt:lpstr>
      <vt:lpstr> National Shelter and Non Food Items Cluster for Iraq.    Wednesday 17 SEPTEMBER 2014   AGENDA:   1. Welcome and introductions  2. Opening remarks  3. Finalisation of National Shelter/NFI Cluster Strategy  4. Update on Sub-National Shelter/NFI Cluster Operational Plan for KR-I  5. AOB </vt:lpstr>
      <vt:lpstr>Strategic Points of Engagement</vt:lpstr>
      <vt:lpstr>PowerPoint Presentation</vt:lpstr>
      <vt:lpstr>PowerPoint Presentation</vt:lpstr>
      <vt:lpstr>NATIONAL SHELTER AND NFI STRATEGY FOR IRAQ – DRAFT: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SHELTER CLUSTER MEETING PRESENTATION 17.09</dc:title>
  <dc:creator>Timo</dc:creator>
  <cp:keywords/>
  <cp:lastModifiedBy>Bo Hurkmans</cp:lastModifiedBy>
  <cp:revision>86</cp:revision>
  <cp:lastPrinted>2013-03-26T11:03:47Z</cp:lastPrinted>
  <dcterms:created xsi:type="dcterms:W3CDTF">2013-03-18T13:20:47Z</dcterms:created>
  <dcterms:modified xsi:type="dcterms:W3CDTF">2014-09-16T14:42:23Z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0x010100AA7AFC8FE433CD4B94E991D812AE17EB0012C8363683965D4A9FA4C95B03EAB92C</vt:lpwstr>
  </property>
  <property fmtid="{D5CDD505-2E9C-101B-9397-08002B2CF9AE}" pid="3" name="TaxKeyword">
    <vt:lpwstr/>
  </property>
  <property fmtid="{D5CDD505-2E9C-101B-9397-08002B2CF9AE}" pid="4" name="Site Type">
    <vt:lpwstr>11;#Response|6bd9b9ba-7d2f-42c0-b763-fbe6e7a871e1</vt:lpwstr>
  </property>
  <property fmtid="{D5CDD505-2E9C-101B-9397-08002B2CF9AE}" pid="5" name="Region">
    <vt:lpwstr>258;#MENA|6c3e7270-66b5-4b3d-8268-bc97a34080a4</vt:lpwstr>
  </property>
  <property fmtid="{D5CDD505-2E9C-101B-9397-08002B2CF9AE}" pid="6" name="Document Language">
    <vt:lpwstr>115;#English|53eb1c9d-8416-419a-9260-1df8e70b86c2</vt:lpwstr>
  </property>
  <property fmtid="{D5CDD505-2E9C-101B-9397-08002B2CF9AE}" pid="7" name="Document Category">
    <vt:lpwstr/>
  </property>
  <property fmtid="{D5CDD505-2E9C-101B-9397-08002B2CF9AE}" pid="8" name="Shelter Programming1">
    <vt:lpwstr/>
  </property>
  <property fmtid="{D5CDD505-2E9C-101B-9397-08002B2CF9AE}" pid="9" name="Miscellaneoud Terms">
    <vt:lpwstr/>
  </property>
  <property fmtid="{D5CDD505-2E9C-101B-9397-08002B2CF9AE}" pid="10" name="Information Management">
    <vt:lpwstr/>
  </property>
  <property fmtid="{D5CDD505-2E9C-101B-9397-08002B2CF9AE}" pid="11" name="NFI Guidance1">
    <vt:lpwstr/>
  </property>
  <property fmtid="{D5CDD505-2E9C-101B-9397-08002B2CF9AE}" pid="13" name="Responses sites">
    <vt:lpwstr>485;#Iraq|30b88636-4227-464b-9017-cb6f35771387</vt:lpwstr>
  </property>
  <property fmtid="{D5CDD505-2E9C-101B-9397-08002B2CF9AE}" pid="14" name="Country">
    <vt:lpwstr>486;#Iraq|30b88636-4227-464b-9017-cb6f35771387</vt:lpwstr>
  </property>
  <property fmtid="{D5CDD505-2E9C-101B-9397-08002B2CF9AE}" pid="15" name="Damage Location">
    <vt:lpwstr/>
  </property>
  <property fmtid="{D5CDD505-2E9C-101B-9397-08002B2CF9AE}" pid="17" name="InterCluster">
    <vt:lpwstr/>
  </property>
  <property fmtid="{D5CDD505-2E9C-101B-9397-08002B2CF9AE}" pid="18" name="Management/Coordination">
    <vt:lpwstr>128;#Meeting Agenda|f126eb47-8e23-4d13-b40c-a2d9ba1c70ad</vt:lpwstr>
  </property>
  <property fmtid="{D5CDD505-2E9C-101B-9397-08002B2CF9AE}" pid="20" name="Cross Cutting1">
    <vt:lpwstr/>
  </property>
  <property fmtid="{D5CDD505-2E9C-101B-9397-08002B2CF9AE}" pid="21" name="Status Of Site">
    <vt:lpwstr>15;#Active|319c008f-4e4c-46bc-95eb-65641b9bd58c</vt:lpwstr>
  </property>
  <property fmtid="{D5CDD505-2E9C-101B-9397-08002B2CF9AE}" pid="22" name="AM&amp;E">
    <vt:lpwstr/>
  </property>
  <property fmtid="{D5CDD505-2E9C-101B-9397-08002B2CF9AE}" pid="23" name="Shelter Technical1">
    <vt:lpwstr/>
  </property>
  <property fmtid="{D5CDD505-2E9C-101B-9397-08002B2CF9AE}" pid="24" name="Shelter Planning1">
    <vt:lpwstr/>
  </property>
  <property fmtid="{D5CDD505-2E9C-101B-9397-08002B2CF9AE}" pid="25" name="Event Type">
    <vt:lpwstr>312;#Conflict|cd1719c2-e0d5-486c-9a70-d3abb04d6e72</vt:lpwstr>
  </property>
</Properties>
</file>