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2"/>
  </p:notesMasterIdLst>
  <p:handoutMasterIdLst>
    <p:handoutMasterId r:id="rId13"/>
  </p:handoutMasterIdLst>
  <p:sldIdLst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9FD5"/>
    <a:srgbClr val="04314C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8692" autoAdjust="0"/>
  </p:normalViewPr>
  <p:slideViewPr>
    <p:cSldViewPr>
      <p:cViewPr>
        <p:scale>
          <a:sx n="100" d="100"/>
          <a:sy n="100" d="100"/>
        </p:scale>
        <p:origin x="-26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8" d="100"/>
        <a:sy n="188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HH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Distribute NFIs</c:v>
                </c:pt>
                <c:pt idx="1">
                  <c:v>Rehabilitate/upgrade shelters</c:v>
                </c:pt>
                <c:pt idx="2">
                  <c:v>Distribute tents</c:v>
                </c:pt>
                <c:pt idx="3">
                  <c:v>Distribute cash grants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881673.0</c:v>
                </c:pt>
                <c:pt idx="1">
                  <c:v>50577.0</c:v>
                </c:pt>
                <c:pt idx="2">
                  <c:v>50550.0</c:v>
                </c:pt>
                <c:pt idx="3">
                  <c:v>40615.0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5646712"/>
        <c:axId val="2092106376"/>
      </c:barChart>
      <c:catAx>
        <c:axId val="2105646712"/>
        <c:scaling>
          <c:orientation val="minMax"/>
        </c:scaling>
        <c:delete val="0"/>
        <c:axPos val="l"/>
        <c:majorTickMark val="out"/>
        <c:minorTickMark val="none"/>
        <c:tickLblPos val="nextTo"/>
        <c:crossAx val="2092106376"/>
        <c:crosses val="autoZero"/>
        <c:auto val="1"/>
        <c:lblAlgn val="ctr"/>
        <c:lblOffset val="100"/>
        <c:noMultiLvlLbl val="0"/>
      </c:catAx>
      <c:valAx>
        <c:axId val="2092106376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2105646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people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Children</c:v>
                </c:pt>
                <c:pt idx="1">
                  <c:v>Women</c:v>
                </c:pt>
                <c:pt idx="2">
                  <c:v>Men</c:v>
                </c:pt>
                <c:pt idx="3">
                  <c:v>Host community</c:v>
                </c:pt>
                <c:pt idx="4">
                  <c:v>Elderly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1.710495E6</c:v>
                </c:pt>
                <c:pt idx="1">
                  <c:v>866617.0</c:v>
                </c:pt>
                <c:pt idx="2">
                  <c:v>197378.0</c:v>
                </c:pt>
                <c:pt idx="3">
                  <c:v>6000.0</c:v>
                </c:pt>
                <c:pt idx="4">
                  <c:v>500.0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2801432"/>
        <c:axId val="2112804408"/>
      </c:barChart>
      <c:catAx>
        <c:axId val="2112801432"/>
        <c:scaling>
          <c:orientation val="minMax"/>
        </c:scaling>
        <c:delete val="0"/>
        <c:axPos val="l"/>
        <c:majorTickMark val="out"/>
        <c:minorTickMark val="none"/>
        <c:tickLblPos val="nextTo"/>
        <c:crossAx val="2112804408"/>
        <c:crosses val="autoZero"/>
        <c:auto val="1"/>
        <c:lblAlgn val="ctr"/>
        <c:lblOffset val="100"/>
        <c:noMultiLvlLbl val="0"/>
      </c:catAx>
      <c:valAx>
        <c:axId val="2112804408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2112801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organizations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Sheet1!$A$2:$A$19</c:f>
              <c:strCache>
                <c:ptCount val="18"/>
                <c:pt idx="0">
                  <c:v>Dahuk</c:v>
                </c:pt>
                <c:pt idx="1">
                  <c:v>Erbil</c:v>
                </c:pt>
                <c:pt idx="2">
                  <c:v>Sulaymaniyah</c:v>
                </c:pt>
                <c:pt idx="3">
                  <c:v>Diyala</c:v>
                </c:pt>
                <c:pt idx="4">
                  <c:v>Ninewa</c:v>
                </c:pt>
                <c:pt idx="5">
                  <c:v>Anbar</c:v>
                </c:pt>
                <c:pt idx="6">
                  <c:v>Kirkuk</c:v>
                </c:pt>
                <c:pt idx="7">
                  <c:v>Salah al‑Din</c:v>
                </c:pt>
                <c:pt idx="8">
                  <c:v>Najaf</c:v>
                </c:pt>
                <c:pt idx="9">
                  <c:v>Baghdad</c:v>
                </c:pt>
                <c:pt idx="10">
                  <c:v>Babylon</c:v>
                </c:pt>
                <c:pt idx="11">
                  <c:v>Basrah</c:v>
                </c:pt>
                <c:pt idx="12">
                  <c:v>Kerbala</c:v>
                </c:pt>
                <c:pt idx="13">
                  <c:v>Missan</c:v>
                </c:pt>
                <c:pt idx="14">
                  <c:v>Muthanna</c:v>
                </c:pt>
                <c:pt idx="15">
                  <c:v>Qadissiya</c:v>
                </c:pt>
                <c:pt idx="16">
                  <c:v>Thi-Qar</c:v>
                </c:pt>
                <c:pt idx="17">
                  <c:v>Wassit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23.0</c:v>
                </c:pt>
                <c:pt idx="1">
                  <c:v>16.0</c:v>
                </c:pt>
                <c:pt idx="2">
                  <c:v>14.0</c:v>
                </c:pt>
                <c:pt idx="3">
                  <c:v>9.0</c:v>
                </c:pt>
                <c:pt idx="4">
                  <c:v>7.0</c:v>
                </c:pt>
                <c:pt idx="5">
                  <c:v>6.0</c:v>
                </c:pt>
                <c:pt idx="6">
                  <c:v>6.0</c:v>
                </c:pt>
                <c:pt idx="7">
                  <c:v>5.0</c:v>
                </c:pt>
                <c:pt idx="8">
                  <c:v>4.0</c:v>
                </c:pt>
                <c:pt idx="9">
                  <c:v>3.0</c:v>
                </c:pt>
                <c:pt idx="10">
                  <c:v>2.0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5662184"/>
        <c:axId val="2115668424"/>
      </c:barChart>
      <c:catAx>
        <c:axId val="21156621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15668424"/>
        <c:crosses val="autoZero"/>
        <c:auto val="1"/>
        <c:lblAlgn val="ctr"/>
        <c:lblOffset val="100"/>
        <c:noMultiLvlLbl val="0"/>
      </c:catAx>
      <c:valAx>
        <c:axId val="211566842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2115662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IDPs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Dahuk</c:v>
                </c:pt>
                <c:pt idx="1">
                  <c:v>Anbar</c:v>
                </c:pt>
                <c:pt idx="2">
                  <c:v>Erbil</c:v>
                </c:pt>
                <c:pt idx="3">
                  <c:v>Kirkuk</c:v>
                </c:pt>
                <c:pt idx="4">
                  <c:v>Ninewa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445446.0</c:v>
                </c:pt>
                <c:pt idx="1">
                  <c:v>343356.0</c:v>
                </c:pt>
                <c:pt idx="2">
                  <c:v>169842.0</c:v>
                </c:pt>
                <c:pt idx="3">
                  <c:v>127494.0</c:v>
                </c:pt>
                <c:pt idx="4">
                  <c:v>125628.0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0182552"/>
        <c:axId val="2118180248"/>
      </c:barChart>
      <c:catAx>
        <c:axId val="2120182552"/>
        <c:scaling>
          <c:orientation val="minMax"/>
        </c:scaling>
        <c:delete val="0"/>
        <c:axPos val="b"/>
        <c:majorTickMark val="out"/>
        <c:minorTickMark val="none"/>
        <c:tickLblPos val="nextTo"/>
        <c:crossAx val="2118180248"/>
        <c:crosses val="autoZero"/>
        <c:auto val="1"/>
        <c:lblAlgn val="ctr"/>
        <c:lblOffset val="100"/>
        <c:noMultiLvlLbl val="0"/>
      </c:catAx>
      <c:valAx>
        <c:axId val="211818024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21201825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2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fld id="{1327C452-0D12-48F3-BB65-BBA3E6350F2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6309320"/>
            <a:ext cx="1908720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- Iraq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err="1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 userDrawn="1"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548680"/>
            <a:ext cx="8712968" cy="547260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National Shelter </a:t>
            </a:r>
            <a:r>
              <a:rPr lang="en-US" dirty="0"/>
              <a:t>and Non Food Items </a:t>
            </a:r>
            <a:r>
              <a:rPr lang="en-US" dirty="0" smtClean="0"/>
              <a:t>Cluster for Iraq.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Wednesday 24 SEPTEMBER 2014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AGENDA:</a:t>
            </a:r>
            <a:br>
              <a:rPr lang="en-US" dirty="0" smtClean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	1</a:t>
            </a:r>
            <a:r>
              <a:rPr lang="en-US" sz="1600" dirty="0"/>
              <a:t>. Welcome and introductions</a:t>
            </a:r>
            <a:br>
              <a:rPr lang="en-US" sz="1600" dirty="0"/>
            </a:br>
            <a:r>
              <a:rPr lang="en-US" sz="1600" dirty="0" smtClean="0"/>
              <a:t>	2</a:t>
            </a:r>
            <a:r>
              <a:rPr lang="en-US" sz="1600" dirty="0"/>
              <a:t>. Opening remarks</a:t>
            </a:r>
            <a:br>
              <a:rPr lang="en-US" sz="1600" dirty="0"/>
            </a:br>
            <a:r>
              <a:rPr lang="en-US" sz="1600" dirty="0" smtClean="0"/>
              <a:t>	3</a:t>
            </a:r>
            <a:r>
              <a:rPr lang="en-US" sz="1600" dirty="0"/>
              <a:t>. </a:t>
            </a:r>
            <a:r>
              <a:rPr lang="en-US" sz="1400" dirty="0" smtClean="0"/>
              <a:t>Update </a:t>
            </a:r>
            <a:r>
              <a:rPr lang="en-US" sz="1400" dirty="0"/>
              <a:t>on SRP </a:t>
            </a:r>
            <a:r>
              <a:rPr lang="en-US" sz="1400" dirty="0" smtClean="0"/>
              <a:t>process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	4. </a:t>
            </a:r>
            <a:r>
              <a:rPr lang="en-US" sz="1600" dirty="0"/>
              <a:t>AOB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574800" y="64643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55700" y="64897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418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SRP Strategic 	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Advocate </a:t>
            </a:r>
            <a:r>
              <a:rPr lang="en-US" dirty="0"/>
              <a:t>to the Government of Iraq, at all levels, to </a:t>
            </a:r>
            <a:r>
              <a:rPr lang="en-US" dirty="0" err="1"/>
              <a:t>fulfil</a:t>
            </a:r>
            <a:r>
              <a:rPr lang="en-US" dirty="0"/>
              <a:t> their obligations under Iraqi and international law, especially the international human rights instruments, that human rights of all Iraqis, especially the right to life, are respected.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Assess </a:t>
            </a:r>
            <a:r>
              <a:rPr lang="en-US" dirty="0"/>
              <a:t>and monitor protection needs of Iraqis, in order to provide vulnerable groups with life-saving protection and humanitarian assistance in the form of:  shelter, non-food items, water, sanitation, education, health, food security and information.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Integrate </a:t>
            </a:r>
            <a:r>
              <a:rPr lang="en-US" dirty="0"/>
              <a:t>a conflict sensitivity approach throughout the humanitarian response, including communicating with communities and accountability to affected populations, in order to create an enabling environment for humanitarian action.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Seek </a:t>
            </a:r>
            <a:r>
              <a:rPr lang="en-US" dirty="0"/>
              <a:t>durable solutions that complement and reinforce the central leadership role of the government as the primary responders in this crisis, with the full participation of Iraqi civil society.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721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Cluster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Total number </a:t>
            </a:r>
            <a:r>
              <a:rPr lang="en-US" dirty="0"/>
              <a:t>of organizations: 17</a:t>
            </a:r>
          </a:p>
          <a:p>
            <a:r>
              <a:rPr lang="en-US" dirty="0" smtClean="0"/>
              <a:t>Total number of projects: 40</a:t>
            </a:r>
          </a:p>
          <a:p>
            <a:r>
              <a:rPr lang="en-US" dirty="0" smtClean="0"/>
              <a:t>Total </a:t>
            </a:r>
            <a:r>
              <a:rPr lang="en-US" dirty="0" smtClean="0"/>
              <a:t>number of IDPs targeted: 5,162,282</a:t>
            </a:r>
          </a:p>
          <a:p>
            <a:r>
              <a:rPr lang="en-US" dirty="0" smtClean="0"/>
              <a:t>IDPs need multiple types of assistance</a:t>
            </a:r>
            <a:endParaRPr lang="en-US" dirty="0" smtClean="0"/>
          </a:p>
          <a:p>
            <a:r>
              <a:rPr lang="en-US" dirty="0" smtClean="0"/>
              <a:t>Total budget </a:t>
            </a:r>
            <a:r>
              <a:rPr lang="en-US" dirty="0" smtClean="0"/>
              <a:t>requested: </a:t>
            </a:r>
            <a:r>
              <a:rPr lang="en-US" dirty="0" smtClean="0"/>
              <a:t>$ 671,455,198</a:t>
            </a:r>
          </a:p>
          <a:p>
            <a:r>
              <a:rPr lang="en-US" dirty="0" smtClean="0"/>
              <a:t>This means the cost per IDP is $ 130</a:t>
            </a:r>
          </a:p>
          <a:p>
            <a:r>
              <a:rPr lang="en-US" dirty="0" smtClean="0"/>
              <a:t>Number of Governorates targeted: 18 </a:t>
            </a:r>
          </a:p>
          <a:p>
            <a:r>
              <a:rPr lang="en-US" dirty="0"/>
              <a:t>P</a:t>
            </a:r>
            <a:r>
              <a:rPr lang="en-US" dirty="0" smtClean="0"/>
              <a:t>rojects prioritizing winterization: 47.5</a:t>
            </a:r>
            <a:r>
              <a:rPr lang="en-US" dirty="0" smtClean="0"/>
              <a:t>%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20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</a:t>
            </a:r>
            <a:r>
              <a:rPr lang="en-US" dirty="0"/>
              <a:t>of </a:t>
            </a:r>
            <a:r>
              <a:rPr lang="en-US" dirty="0" smtClean="0"/>
              <a:t>assistance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50273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089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Vulnerable groups </a:t>
            </a:r>
            <a:r>
              <a:rPr lang="en-US" dirty="0" smtClean="0"/>
              <a:t>targeted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04904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03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Organizations per Governorate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6229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337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Governorates with most IDPs</a:t>
            </a:r>
            <a:br>
              <a:rPr lang="en-US" dirty="0" smtClean="0"/>
            </a:br>
            <a:r>
              <a:rPr lang="en-US" sz="1400" dirty="0" smtClean="0"/>
              <a:t>based on DTM data from 18 September 2014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4093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630168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12C8363683965D4A9FA4C95B03EAB92C" ma:contentTypeVersion="77" ma:contentTypeDescription="" ma:contentTypeScope="" ma:versionID="34f1f6072362767f0d71cf8a3f2425b2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fecf8cd9e7e49007e81170c0e004d15e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485;#Iraq|30b88636-4227-464b-9017-cb6f35771387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486;#Iraq|30b88636-4227-464b-9017-cb6f35771387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312;#Conflict|cd1719c2-e0d5-486c-9a70-d3abb04d6e72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11;#Response|6bd9b9ba-7d2f-42c0-b763-fbe6e7a871e1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258;#MENA|6c3e7270-66b5-4b3d-8268-bc97a34080a4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15;#Active|319c008f-4e4c-46bc-95eb-65641b9bd58c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o_x0020_Document_x0020_Preview xmlns="96664bca-06c0-4657-b6f9-0a997f5ff9b9">/MENA/Iraq/_layouts/WebsioPreviewField/preview.aspx?ID=e9c04b0d-8b64-49af-9062-eb1637381494&amp;WebID=87c917af-3ac1-4eea-be65-82903caf9981&amp;SiteID=0e29c24b-3e6a-4c7c-8cc1-69b27805b55c</Websio_x0020_Document_x0020_Preview>
    <TaxKeywordTaxHTField xmlns="96664bca-06c0-4657-b6f9-0a997f5ff9b9">
      <Terms xmlns="http://schemas.microsoft.com/office/infopath/2007/PartnerControls"/>
    </TaxKeywordTaxHTField>
    <ff39aabcbcfa4b29888983c5e6d736f9 xmlns="96664bca-06c0-4657-b6f9-0a997f5ff9b9">
      <Terms xmlns="http://schemas.microsoft.com/office/infopath/2007/PartnerControls"/>
    </ff39aabcbcfa4b29888983c5e6d736f9>
    <TaxCatchAll xmlns="96664bca-06c0-4657-b6f9-0a997f5ff9b9">
      <Value>128</Value>
      <Value>15</Value>
      <Value>312</Value>
      <Value>11</Value>
      <Value>258</Value>
      <Value>486</Value>
      <Value>485</Value>
      <Value>115</Value>
    </TaxCatchAll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Iraq</TermName>
          <TermId xmlns="http://schemas.microsoft.com/office/infopath/2007/PartnerControls">30b88636-4227-464b-9017-cb6f35771387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true</Is_x0020_Cluster_x0020_Management_x003f_>
    <IM xmlns="96664bca-06c0-4657-b6f9-0a997f5ff9b9">false</IM>
    <Event_x0020_Day xmlns="96664bca-06c0-4657-b6f9-0a997f5ff9b9" xsi:nil="true"/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 xsi:nil="true"/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Conflict</TermName>
          <TermId xmlns="http://schemas.microsoft.com/office/infopath/2007/PartnerControls">cd1719c2-e0d5-486c-9a70-d3abb04d6e72</TermId>
        </TermInfo>
      </Terms>
    </Event_x0020_TypeTaxHTField0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Iraq</TermName>
          <TermId xmlns="http://schemas.microsoft.com/office/infopath/2007/PartnerControls">30b88636-4227-464b-9017-cb6f35771387</TermId>
        </TermInfo>
      </Terms>
    </g2834a0a4b5b445382f80b4d1c20b873>
    <Document_x0020_Description xmlns="96664bca-06c0-4657-b6f9-0a997f5ff9b9">&lt;div class="ExternalClass7D769E33470E4412BE6E3AF632B470D2"&gt;&lt;p&gt;​NATIONAL SHELTER CLUSTER MEETING PRESENTATION 24.09&lt;/p&gt;&lt;/div&gt;</Document_x0020_Description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>Shelter/NFI Cluster</Publishing_x0020_Agency1>
    <fbbb2add3bda4432ae4dea6625736703 xmlns="96664bca-06c0-4657-b6f9-0a997f5ff9b9">
      <Terms xmlns="http://schemas.microsoft.com/office/infopath/2007/PartnerControls"/>
    </fbbb2add3bda4432ae4dea6625736703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Meeting Agenda</TermName>
          <TermId xmlns="http://schemas.microsoft.com/office/infopath/2007/PartnerControls">f126eb47-8e23-4d13-b40c-a2d9ba1c70ad</TermId>
        </TermInfo>
      </Terms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MENA</TermName>
          <TermId xmlns="http://schemas.microsoft.com/office/infopath/2007/PartnerControls">6c3e7270-66b5-4b3d-8268-bc97a34080a4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2014-09-24T00:00:00+00:00</Report_x0020_Date>
    <Current_x0020_Lead_x0020_AgencyTaxHTField0 xmlns="410da107-b4b9-4416-82f0-a17ea7b4313c">
      <Terms xmlns="http://schemas.microsoft.com/office/infopath/2007/PartnerControls"/>
    </Current_x0020_Lead_x0020_AgencyTaxHTField0>
  </documentManagement>
</p:properties>
</file>

<file path=customXml/itemProps1.xml><?xml version="1.0" encoding="utf-8"?>
<ds:datastoreItem xmlns:ds="http://schemas.openxmlformats.org/officeDocument/2006/customXml" ds:itemID="{DE6C417E-BD2D-432F-BEB1-4A1659C70FF1}"/>
</file>

<file path=customXml/itemProps2.xml><?xml version="1.0" encoding="utf-8"?>
<ds:datastoreItem xmlns:ds="http://schemas.openxmlformats.org/officeDocument/2006/customXml" ds:itemID="{B92021E4-FB18-41BB-82FD-DF26C4255F3D}"/>
</file>

<file path=customXml/itemProps3.xml><?xml version="1.0" encoding="utf-8"?>
<ds:datastoreItem xmlns:ds="http://schemas.openxmlformats.org/officeDocument/2006/customXml" ds:itemID="{1C3ECD35-7172-4F78-965D-C150E41533C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</TotalTime>
  <Words>162</Words>
  <Application>Microsoft Macintosh PowerPoint</Application>
  <PresentationFormat>On-screen Show (4:3)</PresentationFormat>
  <Paragraphs>34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Shelter Cluster Red Theme</vt:lpstr>
      <vt:lpstr> National Shelter and Non Food Items Cluster for Iraq.    Wednesday 24 SEPTEMBER 2014   AGENDA:   1. Welcome and introductions  2. Opening remarks  3. Update on SRP process  4. AOB </vt:lpstr>
      <vt:lpstr>SRP Strategic  Objectives</vt:lpstr>
      <vt:lpstr>Overview of Cluster projects</vt:lpstr>
      <vt:lpstr>Types of assistance</vt:lpstr>
      <vt:lpstr>Vulnerable groups targeted</vt:lpstr>
      <vt:lpstr>Organizations per Governorate</vt:lpstr>
      <vt:lpstr>Governorates with most IDPs based on DTM data from 18 September 2014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SHELTER CLUSTER MEETING PRESENTATION 24.09</dc:title>
  <dc:creator>Timo</dc:creator>
  <cp:keywords/>
  <cp:lastModifiedBy>Bo Hurkmans</cp:lastModifiedBy>
  <cp:revision>97</cp:revision>
  <cp:lastPrinted>2013-03-26T11:03:47Z</cp:lastPrinted>
  <dcterms:created xsi:type="dcterms:W3CDTF">2013-03-18T13:20:47Z</dcterms:created>
  <dcterms:modified xsi:type="dcterms:W3CDTF">2014-09-24T10:16:55Z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0x010100AA7AFC8FE433CD4B94E991D812AE17EB0012C8363683965D4A9FA4C95B03EAB92C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258;#MENA|6c3e7270-66b5-4b3d-8268-bc97a34080a4</vt:lpwstr>
  </property>
  <property fmtid="{D5CDD505-2E9C-101B-9397-08002B2CF9AE}" pid="6" name="Document Language">
    <vt:lpwstr>115;#English|53eb1c9d-8416-419a-9260-1df8e70b86c2</vt:lpwstr>
  </property>
  <property fmtid="{D5CDD505-2E9C-101B-9397-08002B2CF9AE}" pid="7" name="Document Category">
    <vt:lpwstr/>
  </property>
  <property fmtid="{D5CDD505-2E9C-101B-9397-08002B2CF9AE}" pid="8" name="Shelter Programming1">
    <vt:lpwstr/>
  </property>
  <property fmtid="{D5CDD505-2E9C-101B-9397-08002B2CF9AE}" pid="9" name="Miscellaneoud Terms">
    <vt:lpwstr/>
  </property>
  <property fmtid="{D5CDD505-2E9C-101B-9397-08002B2CF9AE}" pid="10" name="Information Management">
    <vt:lpwstr/>
  </property>
  <property fmtid="{D5CDD505-2E9C-101B-9397-08002B2CF9AE}" pid="11" name="NFI Guidance1">
    <vt:lpwstr/>
  </property>
  <property fmtid="{D5CDD505-2E9C-101B-9397-08002B2CF9AE}" pid="13" name="Responses sites">
    <vt:lpwstr>485;#Iraq|30b88636-4227-464b-9017-cb6f35771387</vt:lpwstr>
  </property>
  <property fmtid="{D5CDD505-2E9C-101B-9397-08002B2CF9AE}" pid="14" name="Country">
    <vt:lpwstr>486;#Iraq|30b88636-4227-464b-9017-cb6f35771387</vt:lpwstr>
  </property>
  <property fmtid="{D5CDD505-2E9C-101B-9397-08002B2CF9AE}" pid="15" name="Damage Location">
    <vt:lpwstr/>
  </property>
  <property fmtid="{D5CDD505-2E9C-101B-9397-08002B2CF9AE}" pid="17" name="InterCluster">
    <vt:lpwstr/>
  </property>
  <property fmtid="{D5CDD505-2E9C-101B-9397-08002B2CF9AE}" pid="18" name="Management/Coordination">
    <vt:lpwstr>128;#Meeting Agenda|f126eb47-8e23-4d13-b40c-a2d9ba1c70ad</vt:lpwstr>
  </property>
  <property fmtid="{D5CDD505-2E9C-101B-9397-08002B2CF9AE}" pid="20" name="Cross Cutting1">
    <vt:lpwstr/>
  </property>
  <property fmtid="{D5CDD505-2E9C-101B-9397-08002B2CF9AE}" pid="21" name="Status Of Site">
    <vt:lpwstr>15;#Active|319c008f-4e4c-46bc-95eb-65641b9bd58c</vt:lpwstr>
  </property>
  <property fmtid="{D5CDD505-2E9C-101B-9397-08002B2CF9AE}" pid="22" name="AM&amp;E">
    <vt:lpwstr/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>312;#Conflict|cd1719c2-e0d5-486c-9a70-d3abb04d6e72</vt:lpwstr>
  </property>
</Properties>
</file>