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440" r:id="rId8"/>
    <p:sldId id="259" r:id="rId9"/>
    <p:sldId id="441" r:id="rId10"/>
    <p:sldId id="442" r:id="rId11"/>
    <p:sldId id="266" r:id="rId12"/>
    <p:sldId id="452" r:id="rId13"/>
    <p:sldId id="453" r:id="rId14"/>
    <p:sldId id="456" r:id="rId15"/>
    <p:sldId id="446" r:id="rId16"/>
    <p:sldId id="447" r:id="rId17"/>
    <p:sldId id="454" r:id="rId18"/>
    <p:sldId id="455" r:id="rId19"/>
    <p:sldId id="443" r:id="rId20"/>
    <p:sldId id="444" r:id="rId21"/>
    <p:sldId id="445" r:id="rId22"/>
    <p:sldId id="448" r:id="rId23"/>
    <p:sldId id="449" r:id="rId24"/>
    <p:sldId id="450" r:id="rId25"/>
    <p:sldId id="45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525FC9-C855-4258-8CA1-63B656A8ABFC}">
          <p14:sldIdLst>
            <p14:sldId id="256"/>
          </p14:sldIdLst>
        </p14:section>
        <p14:section name="Agenda" id="{6FA7259F-807F-4621-B140-ED748F2DE519}">
          <p14:sldIdLst>
            <p14:sldId id="257"/>
          </p14:sldIdLst>
        </p14:section>
        <p14:section name="Introduction" id="{E98AD512-4800-4008-B924-0C85E31CC2B1}">
          <p14:sldIdLst>
            <p14:sldId id="258"/>
          </p14:sldIdLst>
        </p14:section>
        <p14:section name="Sector Status" id="{F09CEB4B-E0D6-4C67-81EB-297BAE57922B}">
          <p14:sldIdLst>
            <p14:sldId id="440"/>
            <p14:sldId id="259"/>
            <p14:sldId id="441"/>
            <p14:sldId id="442"/>
            <p14:sldId id="266"/>
          </p14:sldIdLst>
        </p14:section>
        <p14:section name="Lebanon Emergency Response" id="{F1BC8DBB-49D5-432B-8E3A-21210F812710}">
          <p14:sldIdLst>
            <p14:sldId id="452"/>
            <p14:sldId id="453"/>
            <p14:sldId id="456"/>
            <p14:sldId id="446"/>
            <p14:sldId id="447"/>
          </p14:sldIdLst>
        </p14:section>
        <p14:section name="Winterization 2024-25 update" id="{A5A48CDF-55FD-47D2-90F4-F3414F2CAEFF}">
          <p14:sldIdLst>
            <p14:sldId id="454"/>
            <p14:sldId id="455"/>
            <p14:sldId id="443"/>
            <p14:sldId id="444"/>
            <p14:sldId id="445"/>
          </p14:sldIdLst>
        </p14:section>
        <p14:section name="Partners update" id="{6759F096-B282-4B06-92DF-03CE07F55F9B}">
          <p14:sldIdLst>
            <p14:sldId id="448"/>
          </p14:sldIdLst>
        </p14:section>
        <p14:section name="Reporting &amp; IM" id="{34238868-5FE1-4E42-8B52-BACFD4AF0A94}">
          <p14:sldIdLst>
            <p14:sldId id="449"/>
          </p14:sldIdLst>
        </p14:section>
        <p14:section name="AoB" id="{0AEBA7F3-9F1A-4C4F-A4FF-B913BC0B6024}">
          <p14:sldIdLst>
            <p14:sldId id="450"/>
            <p14:sldId id="4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CCF"/>
    <a:srgbClr val="675A53"/>
    <a:srgbClr val="7B6E66"/>
    <a:srgbClr val="FFB100"/>
    <a:srgbClr val="640811"/>
    <a:srgbClr val="BDAA8D"/>
    <a:srgbClr val="043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D01AA-E630-45FE-8FE2-6C524949F334}" v="259" dt="2024-10-06T09:57:01.065"/>
    <p1510:client id="{72547340-23BC-4D04-A920-DDC693247816}" v="17" dt="2024-10-07T07:46:03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2" autoAdjust="0"/>
  </p:normalViewPr>
  <p:slideViewPr>
    <p:cSldViewPr snapToGrid="0">
      <p:cViewPr varScale="1">
        <p:scale>
          <a:sx n="102" d="100"/>
          <a:sy n="102" d="100"/>
        </p:scale>
        <p:origin x="14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Reda Habib" userId="2bcafc3c-149e-4ef5-bb62-d215ff190455" providerId="ADAL" clId="{72547340-23BC-4D04-A920-DDC693247816}"/>
    <pc:docChg chg="modSld">
      <pc:chgData name="Muhammad Reda Habib" userId="2bcafc3c-149e-4ef5-bb62-d215ff190455" providerId="ADAL" clId="{72547340-23BC-4D04-A920-DDC693247816}" dt="2024-10-07T07:46:03.198" v="15" actId="255"/>
      <pc:docMkLst>
        <pc:docMk/>
      </pc:docMkLst>
      <pc:sldChg chg="modSp">
        <pc:chgData name="Muhammad Reda Habib" userId="2bcafc3c-149e-4ef5-bb62-d215ff190455" providerId="ADAL" clId="{72547340-23BC-4D04-A920-DDC693247816}" dt="2024-10-07T07:46:03.198" v="15" actId="255"/>
        <pc:sldMkLst>
          <pc:docMk/>
          <pc:sldMk cId="4119414415" sldId="259"/>
        </pc:sldMkLst>
        <pc:graphicFrameChg chg="mod">
          <ac:chgData name="Muhammad Reda Habib" userId="2bcafc3c-149e-4ef5-bb62-d215ff190455" providerId="ADAL" clId="{72547340-23BC-4D04-A920-DDC693247816}" dt="2024-10-07T07:40:30.460" v="8" actId="404"/>
          <ac:graphicFrameMkLst>
            <pc:docMk/>
            <pc:sldMk cId="4119414415" sldId="259"/>
            <ac:graphicFrameMk id="13" creationId="{2543E055-60D6-1E45-1CFB-DD9DAAA41667}"/>
          </ac:graphicFrameMkLst>
        </pc:graphicFrameChg>
        <pc:graphicFrameChg chg="mod">
          <ac:chgData name="Muhammad Reda Habib" userId="2bcafc3c-149e-4ef5-bb62-d215ff190455" providerId="ADAL" clId="{72547340-23BC-4D04-A920-DDC693247816}" dt="2024-10-07T07:42:11.215" v="11" actId="255"/>
          <ac:graphicFrameMkLst>
            <pc:docMk/>
            <pc:sldMk cId="4119414415" sldId="259"/>
            <ac:graphicFrameMk id="14" creationId="{3C6C9EEA-64C4-8B35-1D34-CBD890652A6D}"/>
          </ac:graphicFrameMkLst>
        </pc:graphicFrameChg>
        <pc:graphicFrameChg chg="mod">
          <ac:chgData name="Muhammad Reda Habib" userId="2bcafc3c-149e-4ef5-bb62-d215ff190455" providerId="ADAL" clId="{72547340-23BC-4D04-A920-DDC693247816}" dt="2024-10-07T07:45:41.654" v="13" actId="255"/>
          <ac:graphicFrameMkLst>
            <pc:docMk/>
            <pc:sldMk cId="4119414415" sldId="259"/>
            <ac:graphicFrameMk id="15" creationId="{36216FC2-34D6-5ACE-BB5B-A5C5EF8A78C9}"/>
          </ac:graphicFrameMkLst>
        </pc:graphicFrameChg>
        <pc:graphicFrameChg chg="mod">
          <ac:chgData name="Muhammad Reda Habib" userId="2bcafc3c-149e-4ef5-bb62-d215ff190455" providerId="ADAL" clId="{72547340-23BC-4D04-A920-DDC693247816}" dt="2024-10-07T07:46:03.198" v="15" actId="255"/>
          <ac:graphicFrameMkLst>
            <pc:docMk/>
            <pc:sldMk cId="4119414415" sldId="259"/>
            <ac:graphicFrameMk id="16" creationId="{7DF5C8DA-8A88-E111-0BCF-413B62238A2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7B6E66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Fund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7B6E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444444444444444E-2"/>
          <c:y val="0.25832679361290911"/>
          <c:w val="0.87070384951881019"/>
          <c:h val="0.5028236999468175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BDAA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35-4B66-8054-9ADC726EC8B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35-4B66-8054-9ADC726EC8B1}"/>
              </c:ext>
            </c:extLst>
          </c:dPt>
          <c:dLbls>
            <c:dLbl>
              <c:idx val="0"/>
              <c:layout>
                <c:manualLayout>
                  <c:x val="0.37050393284687233"/>
                  <c:y val="-1.7150376738317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42376916267481"/>
                      <c:h val="0.101958987555217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835-4B66-8054-9ADC726EC8B1}"/>
                </c:ext>
              </c:extLst>
            </c:dLbl>
            <c:dLbl>
              <c:idx val="1"/>
              <c:layout>
                <c:manualLayout>
                  <c:x val="-0.17477693529572361"/>
                  <c:y val="-9.301340464209159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27216582694232"/>
                      <c:h val="0.172129528447571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835-4B66-8054-9ADC726EC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7B6E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'[NFI funding report as Q2.2024.xlsx]Analysis table'!$F$28:$F$29</c:f>
              <c:strCache>
                <c:ptCount val="2"/>
                <c:pt idx="0">
                  <c:v>Appeal</c:v>
                </c:pt>
                <c:pt idx="1">
                  <c:v>Secured</c:v>
                </c:pt>
              </c:strCache>
            </c:strRef>
          </c:cat>
          <c:val>
            <c:numRef>
              <c:f>'[NFI funding report as Q2.2024.xlsx]Analysis table'!$G$28:$G$29</c:f>
              <c:numCache>
                <c:formatCode>_("$"* #,##0_);_("$"* \(#,##0\);_("$"* "-"??_);_(@_)</c:formatCode>
                <c:ptCount val="2"/>
                <c:pt idx="0">
                  <c:v>160844771</c:v>
                </c:pt>
                <c:pt idx="1">
                  <c:v>7104776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35-4B66-8054-9ADC726EC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rgbClr val="7B6E6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7B6E66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7B6E66"/>
                </a:solidFill>
                <a:latin typeface="+mn-lt"/>
              </a:rPr>
              <a:t># of individuals arrived from Lebanon into Syria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Arrivals</c:v>
          </c:tx>
          <c:dPt>
            <c:idx val="0"/>
            <c:bubble3D val="0"/>
            <c:spPr>
              <a:solidFill>
                <a:srgbClr val="BDAA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DC-444D-B26A-B18DCDE82BB3}"/>
              </c:ext>
            </c:extLst>
          </c:dPt>
          <c:dPt>
            <c:idx val="1"/>
            <c:bubble3D val="0"/>
            <c:spPr>
              <a:solidFill>
                <a:srgbClr val="FFB1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DC-444D-B26A-B18DCDE82BB3}"/>
              </c:ext>
            </c:extLst>
          </c:dPt>
          <c:dLbls>
            <c:dLbl>
              <c:idx val="0"/>
              <c:layout>
                <c:manualLayout>
                  <c:x val="-9.4371729858796181E-3"/>
                  <c:y val="-9.260868629317548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DC-444D-B26A-B18DCDE82BB3}"/>
                </c:ext>
              </c:extLst>
            </c:dLbl>
            <c:dLbl>
              <c:idx val="1"/>
              <c:layout>
                <c:manualLayout>
                  <c:x val="-5.1164667338980535E-3"/>
                  <c:y val="-3.212340713862773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DC-444D-B26A-B18DCDE82B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Charts!$A$26:$A$27</c:f>
              <c:strCache>
                <c:ptCount val="2"/>
                <c:pt idx="0">
                  <c:v>Syrian Returnees</c:v>
                </c:pt>
                <c:pt idx="1">
                  <c:v>Lebanese Refugees</c:v>
                </c:pt>
              </c:strCache>
            </c:strRef>
          </c:cat>
          <c:val>
            <c:numRef>
              <c:f>Charts!$B$26:$B$27</c:f>
              <c:numCache>
                <c:formatCode>_-* #,##0_-;\-* #,##0_-;_-* "-"??_-;_-@_-</c:formatCode>
                <c:ptCount val="2"/>
                <c:pt idx="0">
                  <c:v>154000</c:v>
                </c:pt>
                <c:pt idx="1">
                  <c:v>66000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DC-444D-B26A-B18DCDE82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7B6E66"/>
                </a:solidFill>
              </a:rPr>
              <a:t># of designated </a:t>
            </a:r>
          </a:p>
          <a:p>
            <a:pPr>
              <a:defRPr/>
            </a:pPr>
            <a:r>
              <a:rPr lang="en-US" dirty="0">
                <a:solidFill>
                  <a:srgbClr val="7B6E66"/>
                </a:solidFill>
              </a:rPr>
              <a:t>Hosting center per governorate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Charts!$A$31</c:f>
              <c:strCache>
                <c:ptCount val="1"/>
                <c:pt idx="0">
                  <c:v>Governorate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5F-4840-8200-0164DF44CD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5F-4840-8200-0164DF44CD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5F-4840-8200-0164DF44CD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5F-4840-8200-0164DF44CD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5F-4840-8200-0164DF44CD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55F-4840-8200-0164DF44CDC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55F-4840-8200-0164DF44CDC9}"/>
              </c:ext>
            </c:extLst>
          </c:dPt>
          <c:dLbls>
            <c:dLbl>
              <c:idx val="0"/>
              <c:layout>
                <c:manualLayout>
                  <c:x val="2.0684117891097909E-2"/>
                  <c:y val="-0.11682960935434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5F-4840-8200-0164DF44CDC9}"/>
                </c:ext>
              </c:extLst>
            </c:dLbl>
            <c:dLbl>
              <c:idx val="1"/>
              <c:layout>
                <c:manualLayout>
                  <c:x val="7.0994775878464519E-2"/>
                  <c:y val="-7.1968231656532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5F-4840-8200-0164DF44CDC9}"/>
                </c:ext>
              </c:extLst>
            </c:dLbl>
            <c:dLbl>
              <c:idx val="2"/>
              <c:layout>
                <c:manualLayout>
                  <c:x val="9.3750447648043411E-2"/>
                  <c:y val="2.1875026193795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5F-4840-8200-0164DF44CDC9}"/>
                </c:ext>
              </c:extLst>
            </c:dLbl>
            <c:dLbl>
              <c:idx val="3"/>
              <c:layout>
                <c:manualLayout>
                  <c:x val="-6.8257098182851972E-2"/>
                  <c:y val="7.2029191762968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5F-4840-8200-0164DF44CDC9}"/>
                </c:ext>
              </c:extLst>
            </c:dLbl>
            <c:dLbl>
              <c:idx val="4"/>
              <c:layout>
                <c:manualLayout>
                  <c:x val="-9.5373275108785363E-2"/>
                  <c:y val="-1.671576918573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5F-4840-8200-0164DF44CDC9}"/>
                </c:ext>
              </c:extLst>
            </c:dLbl>
            <c:dLbl>
              <c:idx val="5"/>
              <c:layout>
                <c:manualLayout>
                  <c:x val="-6.8144856468613374E-2"/>
                  <c:y val="-0.11815408608569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5F-4840-8200-0164DF44CDC9}"/>
                </c:ext>
              </c:extLst>
            </c:dLbl>
            <c:dLbl>
              <c:idx val="6"/>
              <c:layout>
                <c:manualLayout>
                  <c:x val="-2.0991291633970861E-2"/>
                  <c:y val="-0.10627635694361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5F-4840-8200-0164DF44CD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Charts!$A$32:$A$38</c:f>
              <c:strCache>
                <c:ptCount val="7"/>
                <c:pt idx="0">
                  <c:v>Tartous</c:v>
                </c:pt>
                <c:pt idx="1">
                  <c:v>Lattakia</c:v>
                </c:pt>
                <c:pt idx="2">
                  <c:v>Homs </c:v>
                </c:pt>
                <c:pt idx="3">
                  <c:v>Hama </c:v>
                </c:pt>
                <c:pt idx="4">
                  <c:v>Idleb</c:v>
                </c:pt>
                <c:pt idx="5">
                  <c:v>Rural Damascus</c:v>
                </c:pt>
                <c:pt idx="6">
                  <c:v>Damascus</c:v>
                </c:pt>
              </c:strCache>
            </c:strRef>
          </c:cat>
          <c:val>
            <c:numRef>
              <c:f>Charts!$B$32:$B$38</c:f>
              <c:numCache>
                <c:formatCode>_-* #,##0_-;\-* #,##0_-;_-* "-"??_-;_-@_-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55F-4840-8200-0164DF44C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rgbClr val="7B6E66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of NFI Items distributed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rgbClr val="7B6E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Items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7B6E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(Charts!$B$49:$K$49,Charts!$B$55:$K$55)</c:f>
              <c:strCache>
                <c:ptCount val="20"/>
                <c:pt idx="0">
                  <c:v>Mattresses</c:v>
                </c:pt>
                <c:pt idx="1">
                  <c:v>Blankets</c:v>
                </c:pt>
                <c:pt idx="2">
                  <c:v>Kitchen kits  </c:v>
                </c:pt>
                <c:pt idx="3">
                  <c:v>Plastic sheets</c:v>
                </c:pt>
                <c:pt idx="4">
                  <c:v>Sleeping mats</c:v>
                </c:pt>
                <c:pt idx="5">
                  <c:v>Solar lamps </c:v>
                </c:pt>
                <c:pt idx="6">
                  <c:v>Jerry cans</c:v>
                </c:pt>
                <c:pt idx="7">
                  <c:v>Winter clothing</c:v>
                </c:pt>
                <c:pt idx="8">
                  <c:v>Adut winter Jackets</c:v>
                </c:pt>
                <c:pt idx="9">
                  <c:v>Plastic buckets </c:v>
                </c:pt>
                <c:pt idx="10">
                  <c:v> 17,237 </c:v>
                </c:pt>
                <c:pt idx="11">
                  <c:v> 28,965 </c:v>
                </c:pt>
                <c:pt idx="12">
                  <c:v> 6,546 </c:v>
                </c:pt>
                <c:pt idx="13">
                  <c:v> 2,531 </c:v>
                </c:pt>
                <c:pt idx="14">
                  <c:v> 5,871 </c:v>
                </c:pt>
                <c:pt idx="15">
                  <c:v> 2,591 </c:v>
                </c:pt>
                <c:pt idx="16">
                  <c:v> 4,955 </c:v>
                </c:pt>
                <c:pt idx="17">
                  <c:v> 3,020 </c:v>
                </c:pt>
                <c:pt idx="18">
                  <c:v> 4,841 </c:v>
                </c:pt>
                <c:pt idx="19">
                  <c:v> 122 </c:v>
                </c:pt>
              </c:strCache>
            </c:strRef>
          </c:cat>
          <c:val>
            <c:numRef>
              <c:f>Charts!$B$55:$K$55</c:f>
              <c:numCache>
                <c:formatCode>_-* #,##0_-;\-* #,##0_-;_-* "-"??_-;_-@_-</c:formatCode>
                <c:ptCount val="10"/>
                <c:pt idx="0">
                  <c:v>17237</c:v>
                </c:pt>
                <c:pt idx="1">
                  <c:v>28965</c:v>
                </c:pt>
                <c:pt idx="2">
                  <c:v>6546</c:v>
                </c:pt>
                <c:pt idx="3">
                  <c:v>2531</c:v>
                </c:pt>
                <c:pt idx="4">
                  <c:v>5871</c:v>
                </c:pt>
                <c:pt idx="5">
                  <c:v>2591</c:v>
                </c:pt>
                <c:pt idx="6">
                  <c:v>4955</c:v>
                </c:pt>
                <c:pt idx="7">
                  <c:v>3020</c:v>
                </c:pt>
                <c:pt idx="8">
                  <c:v>4841</c:v>
                </c:pt>
                <c:pt idx="9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F-4A69-9240-938554423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773925808"/>
        <c:axId val="804079936"/>
      </c:barChart>
      <c:catAx>
        <c:axId val="773925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B6E6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079936"/>
        <c:crosses val="autoZero"/>
        <c:auto val="1"/>
        <c:lblAlgn val="ctr"/>
        <c:lblOffset val="100"/>
        <c:noMultiLvlLbl val="0"/>
      </c:catAx>
      <c:valAx>
        <c:axId val="80407993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77392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7B6E66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[2024.08 NFI 4W consolidated.xlsx]PivotChartTable2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600" b="0" i="0" u="none" strike="noStrike" kern="1200" spc="0" baseline="0" dirty="0">
                <a:solidFill>
                  <a:srgbClr val="7B6E66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t>Individuals reach with NFIs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en-US" sz="16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4314C"/>
          </a:solidFill>
          <a:ln>
            <a:noFill/>
          </a:ln>
          <a:effectLst/>
        </c:spPr>
        <c:dLbl>
          <c:idx val="0"/>
          <c:layout>
            <c:manualLayout>
              <c:x val="2.6737967914438501E-3"/>
              <c:y val="-0.2651162790697674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4314C"/>
          </a:solidFill>
          <a:ln>
            <a:noFill/>
          </a:ln>
          <a:effectLst/>
        </c:spPr>
        <c:dLbl>
          <c:idx val="0"/>
          <c:layout>
            <c:manualLayout>
              <c:x val="2.6737967914438501E-3"/>
              <c:y val="-0.2651162790697674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4314C"/>
          </a:solidFill>
          <a:ln>
            <a:noFill/>
          </a:ln>
          <a:effectLst/>
        </c:spPr>
        <c:dLbl>
          <c:idx val="0"/>
          <c:layout>
            <c:manualLayout>
              <c:x val="2.6737967914438501E-3"/>
              <c:y val="-0.2651162790697674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v>Total</c:v>
          </c:tx>
          <c:spPr>
            <a:solidFill>
              <a:srgbClr val="04314C"/>
            </a:solidFill>
          </c:spPr>
          <c:dPt>
            <c:idx val="0"/>
            <c:bubble3D val="0"/>
            <c:spPr>
              <a:solidFill>
                <a:srgbClr val="7B6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12-4E6D-9CDF-FDF8B9DB5792}"/>
              </c:ext>
            </c:extLst>
          </c:dPt>
          <c:dLbls>
            <c:dLbl>
              <c:idx val="0"/>
              <c:layout>
                <c:manualLayout>
                  <c:x val="1.4754214448026211E-2"/>
                  <c:y val="-0.2801615180749938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75A53"/>
                      </a:solidFill>
                      <a:latin typeface="+mn-lt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25503355704695"/>
                      <c:h val="0.188720680806474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12-4E6D-9CDF-FDF8B9DB57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675A53"/>
                    </a:solidFill>
                    <a:latin typeface="+mn-lt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Lit>
              <c:formatCode>#,##0</c:formatCode>
              <c:ptCount val="1"/>
              <c:pt idx="0">
                <c:v>120940</c:v>
              </c:pt>
            </c:numLit>
          </c:val>
          <c:extLst>
            <c:ext xmlns:c16="http://schemas.microsoft.com/office/drawing/2014/chart" uri="{C3380CC4-5D6E-409C-BE32-E72D297353CC}">
              <c16:uniqueId val="{00000002-7B12-4E6D-9CDF-FDF8B9DB5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[2024.08 NFI 4W consolidated.xlsx]PivotChartTable6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0" i="0" u="none" strike="noStrike" kern="1200" spc="0" baseline="0">
                <a:solidFill>
                  <a:srgbClr val="7B6E66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u="none" strike="noStrike" kern="1200" spc="0" baseline="0" dirty="0">
                <a:solidFill>
                  <a:srgbClr val="7B6E66"/>
                </a:solidFill>
                <a:effectLst/>
              </a:rPr>
              <a:t>Number of Individuals Reached Among IDPs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0" i="0" u="none" strike="noStrike" kern="1200" spc="0" baseline="0">
              <a:solidFill>
                <a:srgbClr val="7B6E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B10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FB1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fld id="{3C09455B-1046-4D2D-AA32-71494C6ABDB6}" type="CELLRANGE">
                  <a:rPr lang="en-US"/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9EF0E413-49B9-433E-AB25-C595AE2541EB}" type="VALUE">
                  <a:rPr lang="en-US" baseline="0"/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B10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6"/>
        <c:spPr>
          <a:solidFill>
            <a:srgbClr val="FFB1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fld id="{C0AD504D-8A9E-4E92-A2C2-DDEEA2BBC6DF}" type="CELLRANGE">
                  <a:rPr lang="en-US"/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0757CDD7-4B8B-4F51-BA85-D33E769357E8}" type="VALUE">
                  <a:rPr lang="en-US" baseline="0"/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FFB10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9"/>
        <c:spPr>
          <a:solidFill>
            <a:srgbClr val="FFB1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fld id="{0BA5E916-53A6-4F0F-952A-E5029897D83C}" type="CELLRANGE">
                  <a:rPr lang="en-US"/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F4F04872-6699-40AA-B8E0-B68BC4A6A5A1}" type="VALUE">
                  <a:rPr lang="en-US" baseline="0"/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1.9789256459414459E-2"/>
          <c:y val="0.11945265544877687"/>
          <c:w val="0.91040017577777732"/>
          <c:h val="0.71901349378923152"/>
        </c:manualLayout>
      </c:layout>
      <c:barChart>
        <c:barDir val="bar"/>
        <c:grouping val="clustered"/>
        <c:varyColors val="0"/>
        <c:ser>
          <c:idx val="0"/>
          <c:order val="0"/>
          <c:tx>
            <c:v> # of individuals reached</c:v>
          </c:tx>
          <c:spPr>
            <a:solidFill>
              <a:srgbClr val="04314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B6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3-4C31-B50A-DB3ADEBB41A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7B6E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Lit>
              <c:formatCode>#,##0</c:formatCode>
              <c:ptCount val="1"/>
              <c:pt idx="0">
                <c:v>120940</c:v>
              </c:pt>
            </c:numLit>
          </c:val>
          <c:extLst>
            <c:ext xmlns:c16="http://schemas.microsoft.com/office/drawing/2014/chart" uri="{C3380CC4-5D6E-409C-BE32-E72D297353CC}">
              <c16:uniqueId val="{00000000-C663-4C31-B50A-DB3ADEBB41A1}"/>
            </c:ext>
          </c:extLst>
        </c:ser>
        <c:ser>
          <c:idx val="1"/>
          <c:order val="1"/>
          <c:tx>
            <c:v> # of IDP</c:v>
          </c:tx>
          <c:spPr>
            <a:solidFill>
              <a:srgbClr val="FFB1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7B6E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Lit>
              <c:formatCode>#,##0</c:formatCode>
              <c:ptCount val="1"/>
              <c:pt idx="0">
                <c:v>9005</c:v>
              </c:pt>
            </c:numLit>
          </c:val>
          <c:extLst>
            <c:ext xmlns:c16="http://schemas.microsoft.com/office/drawing/2014/chart" uri="{C3380CC4-5D6E-409C-BE32-E72D297353CC}">
              <c16:uniqueId val="{00000002-C663-4C31-B50A-DB3ADEBB4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1923216"/>
        <c:axId val="231884480"/>
      </c:barChart>
      <c:catAx>
        <c:axId val="191923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1884480"/>
        <c:crosses val="autoZero"/>
        <c:auto val="1"/>
        <c:lblAlgn val="ctr"/>
        <c:lblOffset val="100"/>
        <c:noMultiLvlLbl val="0"/>
        <c:extLst/>
      </c:catAx>
      <c:valAx>
        <c:axId val="23188448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91923216"/>
        <c:crosses val="autoZero"/>
        <c:crossBetween val="between"/>
        <c:extLst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7B6E6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7B6E66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[2024.08 NFI 4W consolidated.xlsx]PivotChartTable8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0" i="0" u="none" strike="noStrike" kern="1200" spc="0" baseline="0">
                <a:solidFill>
                  <a:srgbClr val="7B6E66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u="none" strike="noStrike" kern="1200" spc="0" baseline="0" dirty="0">
                <a:solidFill>
                  <a:srgbClr val="7B6E66"/>
                </a:solidFill>
                <a:effectLst/>
              </a:rPr>
              <a:t>Number of Individuals Reached in Host Communities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0" i="0" u="none" strike="noStrike" kern="1200" spc="0" baseline="0">
              <a:solidFill>
                <a:srgbClr val="7B6E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B10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2"/>
        <c:spPr>
          <a:solidFill>
            <a:srgbClr val="FFB1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fld id="{1DC9E373-1262-4B1C-83D1-99CE12DF312B}" type="CELLRANGE">
                  <a:rPr lang="en-US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E42F127C-ED80-4D40-9645-526750753F43}" type="VALUE">
                  <a:rPr lang="en-US" baseline="0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FFB10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5"/>
        <c:spPr>
          <a:solidFill>
            <a:srgbClr val="FFB1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fld id="{07692489-C609-4CB7-8B9A-64E60A66B4F0}" type="CELLRANGE">
                  <a:rPr lang="en-US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6B5F0963-6EA0-4B13-96E9-65B4EE2518BD}" type="VALUE">
                  <a:rPr lang="en-US" baseline="0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B10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8"/>
        <c:spPr>
          <a:solidFill>
            <a:srgbClr val="FFB1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fld id="{58748C31-7EEF-4081-A55E-366A5204733D}" type="CELLRANGE">
                  <a:rPr lang="en-US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D9707C7F-9824-4D13-A29F-9FCB165DE1E1}" type="VALUE">
                  <a:rPr lang="en-US" baseline="0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1.9997403343617371E-2"/>
          <c:y val="0.12002646252717135"/>
          <c:w val="0.91285089593931557"/>
          <c:h val="0.72857523348025199"/>
        </c:manualLayout>
      </c:layout>
      <c:barChart>
        <c:barDir val="bar"/>
        <c:grouping val="clustered"/>
        <c:varyColors val="0"/>
        <c:ser>
          <c:idx val="0"/>
          <c:order val="0"/>
          <c:tx>
            <c:v> # of individuals reached</c:v>
          </c:tx>
          <c:spPr>
            <a:solidFill>
              <a:srgbClr val="04314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B6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95-4375-AE01-52C59DF26C7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rgbClr val="7B6E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Lit>
              <c:formatCode>#,##0</c:formatCode>
              <c:ptCount val="1"/>
              <c:pt idx="0">
                <c:v>120940</c:v>
              </c:pt>
            </c:numLit>
          </c:val>
          <c:extLst>
            <c:ext xmlns:c16="http://schemas.microsoft.com/office/drawing/2014/chart" uri="{C3380CC4-5D6E-409C-BE32-E72D297353CC}">
              <c16:uniqueId val="{00000000-8695-4375-AE01-52C59DF26C7C}"/>
            </c:ext>
          </c:extLst>
        </c:ser>
        <c:ser>
          <c:idx val="1"/>
          <c:order val="1"/>
          <c:tx>
            <c:v> # of Host Community</c:v>
          </c:tx>
          <c:spPr>
            <a:solidFill>
              <a:srgbClr val="FFB1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rgbClr val="7B6E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Lit>
              <c:formatCode>#,##0</c:formatCode>
              <c:ptCount val="1"/>
              <c:pt idx="0">
                <c:v>66732</c:v>
              </c:pt>
            </c:numLit>
          </c:val>
          <c:extLst>
            <c:ext xmlns:c16="http://schemas.microsoft.com/office/drawing/2014/chart" uri="{C3380CC4-5D6E-409C-BE32-E72D297353CC}">
              <c16:uniqueId val="{00000002-8695-4375-AE01-52C59DF26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3122944"/>
        <c:axId val="595457120"/>
      </c:barChart>
      <c:catAx>
        <c:axId val="663122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5457120"/>
        <c:crosses val="autoZero"/>
        <c:auto val="1"/>
        <c:lblAlgn val="ctr"/>
        <c:lblOffset val="100"/>
        <c:noMultiLvlLbl val="0"/>
        <c:extLst/>
      </c:catAx>
      <c:valAx>
        <c:axId val="59545712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663122944"/>
        <c:crosses val="autoZero"/>
        <c:crossBetween val="between"/>
        <c:extLst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7B6E6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7B6E66"/>
          </a:solidFill>
        </a:defRPr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[2024.08 NFI 4W consolidated.xlsx]PivotChartTable7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0" i="0" u="none" strike="noStrike" kern="1200" spc="0" baseline="0">
                <a:solidFill>
                  <a:srgbClr val="7B6E66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u="none" strike="noStrike" kern="1200" spc="0" baseline="0" dirty="0">
                <a:solidFill>
                  <a:srgbClr val="7B6E66"/>
                </a:solidFill>
                <a:effectLst/>
              </a:rPr>
              <a:t>Number of Individuals Reached Among Returnees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0" i="0" u="none" strike="noStrike" kern="1200" spc="0" baseline="0">
              <a:solidFill>
                <a:srgbClr val="7B6E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B10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2"/>
        <c:spPr>
          <a:solidFill>
            <a:srgbClr val="FFB1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fld id="{4B100A62-A471-4F8C-A1DF-3DFF27F864CC}" type="CELLRANGE">
                  <a:rPr lang="en-US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FF95A9F4-E8BE-4DF8-8A22-2539B9DEF73D}" type="VALUE">
                  <a:rPr lang="en-US" baseline="0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FFB10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5"/>
        <c:spPr>
          <a:solidFill>
            <a:srgbClr val="FFB1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fld id="{F9D462B7-3649-48D2-81C2-8E077C030C43}" type="CELLRANGE">
                  <a:rPr lang="en-US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92718C06-4EE8-4C63-929B-A68B477253E8}" type="VALUE">
                  <a:rPr lang="en-US" baseline="0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B100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8"/>
        <c:spPr>
          <a:solidFill>
            <a:srgbClr val="FFB1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fld id="{3842918B-E21E-42BC-82F7-C3D3849849DF}" type="CELLRANGE">
                  <a:rPr lang="en-US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36D602D2-24D0-4BFA-96B0-84009485E6E6}" type="VALUE">
                  <a:rPr lang="en-US" baseline="0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1.9782872705356697E-2"/>
          <c:y val="0.10290165499426408"/>
          <c:w val="0.90676670907486656"/>
          <c:h val="0.7287073360092059"/>
        </c:manualLayout>
      </c:layout>
      <c:barChart>
        <c:barDir val="bar"/>
        <c:grouping val="clustered"/>
        <c:varyColors val="0"/>
        <c:ser>
          <c:idx val="0"/>
          <c:order val="0"/>
          <c:tx>
            <c:v> # of individuals reached</c:v>
          </c:tx>
          <c:spPr>
            <a:solidFill>
              <a:srgbClr val="7B6E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rgbClr val="7B6E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Lit>
              <c:formatCode>#,##0</c:formatCode>
              <c:ptCount val="1"/>
              <c:pt idx="0">
                <c:v>120940</c:v>
              </c:pt>
            </c:numLit>
          </c:val>
          <c:extLst>
            <c:ext xmlns:c16="http://schemas.microsoft.com/office/drawing/2014/chart" uri="{C3380CC4-5D6E-409C-BE32-E72D297353CC}">
              <c16:uniqueId val="{00000000-567E-4AB9-955B-2F1F578D8667}"/>
            </c:ext>
          </c:extLst>
        </c:ser>
        <c:ser>
          <c:idx val="1"/>
          <c:order val="1"/>
          <c:tx>
            <c:v> # of Returnees</c:v>
          </c:tx>
          <c:spPr>
            <a:solidFill>
              <a:srgbClr val="FFB1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rgbClr val="7B6E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Lit>
              <c:formatCode>#,##0</c:formatCode>
              <c:ptCount val="1"/>
              <c:pt idx="0">
                <c:v>40707</c:v>
              </c:pt>
            </c:numLit>
          </c:val>
          <c:extLst>
            <c:ext xmlns:c16="http://schemas.microsoft.com/office/drawing/2014/chart" uri="{C3380CC4-5D6E-409C-BE32-E72D297353CC}">
              <c16:uniqueId val="{00000002-567E-4AB9-955B-2F1F578D8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1942240"/>
        <c:axId val="501613567"/>
      </c:barChart>
      <c:catAx>
        <c:axId val="191942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1613567"/>
        <c:crosses val="autoZero"/>
        <c:auto val="1"/>
        <c:lblAlgn val="ctr"/>
        <c:lblOffset val="100"/>
        <c:noMultiLvlLbl val="0"/>
        <c:extLst/>
      </c:catAx>
      <c:valAx>
        <c:axId val="501613567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91942240"/>
        <c:crosses val="autoZero"/>
        <c:crossBetween val="between"/>
        <c:extLst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7B6E6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7B6E66"/>
          </a:solidFill>
        </a:defRPr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[2024.08 NFI 4W consolidated.xlsx]PivotChartTable9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0" i="0" u="none" strike="noStrike" kern="1200" spc="0" baseline="0">
                <a:solidFill>
                  <a:srgbClr val="7B6E66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u="none" strike="noStrike" kern="1200" spc="0" baseline="0" dirty="0">
                <a:solidFill>
                  <a:srgbClr val="7B6E66"/>
                </a:solidFill>
                <a:effectLst/>
              </a:rPr>
              <a:t>Number of Individuals Reached Among Palestine Refugees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0" i="0" u="none" strike="noStrike" kern="1200" spc="0" baseline="0">
              <a:solidFill>
                <a:srgbClr val="7B6E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B1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2"/>
        <c:spPr>
          <a:solidFill>
            <a:srgbClr val="FFB1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fld id="{DF613C37-E3AF-45D2-9528-68BFDF8716BC}" type="CELLRANGE">
                  <a:rPr lang="en-US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72B0AF64-7FB3-42E8-B5D4-05916C5FD473}" type="VALUE">
                  <a:rPr lang="en-US" baseline="0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FFB1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5"/>
        <c:spPr>
          <a:solidFill>
            <a:srgbClr val="FFB1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fld id="{E3106877-231D-49F7-8DD9-CA6B29852EA5}" type="CELLRANGE">
                  <a:rPr lang="en-US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83072FEF-977B-4F06-93AB-9CBA3BF4351A}" type="VALUE">
                  <a:rPr lang="en-US" baseline="0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B1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8"/>
        <c:spPr>
          <a:solidFill>
            <a:srgbClr val="FFB100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fld id="{1F618C1F-3228-432B-8B91-2B0809190F15}" type="CELLRANGE">
                  <a:rPr lang="en-US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31F8E781-548F-478E-9498-2FC3EF717BF0}" type="VALUE">
                  <a:rPr lang="en-US" baseline="0"/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t>[VALUE]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n-US"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1.9998591366220161E-2"/>
          <c:y val="0.12464377932073155"/>
          <c:w val="0.91107084079059453"/>
          <c:h val="0.70680249894271385"/>
        </c:manualLayout>
      </c:layout>
      <c:barChart>
        <c:barDir val="bar"/>
        <c:grouping val="clustered"/>
        <c:varyColors val="0"/>
        <c:ser>
          <c:idx val="0"/>
          <c:order val="0"/>
          <c:tx>
            <c:v> # of individuals reached</c:v>
          </c:tx>
          <c:spPr>
            <a:solidFill>
              <a:srgbClr val="7B6E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rgbClr val="7B6E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Lit>
              <c:formatCode>#,##0</c:formatCode>
              <c:ptCount val="1"/>
              <c:pt idx="0">
                <c:v>120940</c:v>
              </c:pt>
            </c:numLit>
          </c:val>
          <c:extLst>
            <c:ext xmlns:c16="http://schemas.microsoft.com/office/drawing/2014/chart" uri="{C3380CC4-5D6E-409C-BE32-E72D297353CC}">
              <c16:uniqueId val="{00000000-E6E0-45B5-B5D0-719275A751F7}"/>
            </c:ext>
          </c:extLst>
        </c:ser>
        <c:ser>
          <c:idx val="1"/>
          <c:order val="1"/>
          <c:tx>
            <c:v> # of Palestine Refugees</c:v>
          </c:tx>
          <c:spPr>
            <a:solidFill>
              <a:srgbClr val="FFB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rgbClr val="7B6E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Lit>
              <c:formatCode>#,##0</c:formatCode>
              <c:ptCount val="1"/>
              <c:pt idx="0">
                <c:v>4494</c:v>
              </c:pt>
            </c:numLit>
          </c:val>
          <c:extLst>
            <c:ext xmlns:c16="http://schemas.microsoft.com/office/drawing/2014/chart" uri="{C3380CC4-5D6E-409C-BE32-E72D297353CC}">
              <c16:uniqueId val="{00000002-E6E0-45B5-B5D0-719275A75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3104384"/>
        <c:axId val="387366784"/>
      </c:barChart>
      <c:catAx>
        <c:axId val="66310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366784"/>
        <c:crosses val="autoZero"/>
        <c:auto val="1"/>
        <c:lblAlgn val="ctr"/>
        <c:lblOffset val="100"/>
        <c:noMultiLvlLbl val="0"/>
        <c:extLst/>
      </c:catAx>
      <c:valAx>
        <c:axId val="387366784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663104384"/>
        <c:crosses val="autoZero"/>
        <c:crossBetween val="between"/>
        <c:extLst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7B6E6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7B6E66"/>
          </a:solidFill>
        </a:defRPr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[2024.08 NFI 4W consolidated.xlsx]PivotChartTable13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80" b="0" i="0" u="none" strike="noStrike" kern="1200" spc="0" baseline="0">
                <a:solidFill>
                  <a:srgbClr val="675A53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# of Individuals Reached per governorates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80" b="0" i="0" u="none" strike="noStrike" kern="1200" spc="0" baseline="0">
              <a:solidFill>
                <a:srgbClr val="675A5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solidFill>
              <a:srgbClr val="FFB1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675A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4"/>
              <c:pt idx="0">
                <c:v>Deir-ez-Zor</c:v>
              </c:pt>
              <c:pt idx="1">
                <c:v>Quneitra</c:v>
              </c:pt>
              <c:pt idx="2">
                <c:v>Rural Damascus</c:v>
              </c:pt>
              <c:pt idx="3">
                <c:v>Aleppo</c:v>
              </c:pt>
              <c:pt idx="4">
                <c:v>Hama</c:v>
              </c:pt>
              <c:pt idx="5">
                <c:v>Idleb</c:v>
              </c:pt>
              <c:pt idx="6">
                <c:v>Ar-Raqqa</c:v>
              </c:pt>
              <c:pt idx="7">
                <c:v>As-Sweida</c:v>
              </c:pt>
              <c:pt idx="8">
                <c:v>Homs</c:v>
              </c:pt>
              <c:pt idx="9">
                <c:v>Lattakia</c:v>
              </c:pt>
              <c:pt idx="10">
                <c:v>Al-Hasakeh</c:v>
              </c:pt>
              <c:pt idx="11">
                <c:v>Tartous</c:v>
              </c:pt>
              <c:pt idx="12">
                <c:v>Dar'a</c:v>
              </c:pt>
              <c:pt idx="13">
                <c:v>Damascus</c:v>
              </c:pt>
            </c:strLit>
          </c:cat>
          <c:val>
            <c:numLit>
              <c:formatCode>#,##0</c:formatCode>
              <c:ptCount val="14"/>
              <c:pt idx="0">
                <c:v>34811</c:v>
              </c:pt>
              <c:pt idx="1">
                <c:v>16100</c:v>
              </c:pt>
              <c:pt idx="2">
                <c:v>13640</c:v>
              </c:pt>
              <c:pt idx="3">
                <c:v>13182</c:v>
              </c:pt>
              <c:pt idx="4">
                <c:v>12236</c:v>
              </c:pt>
              <c:pt idx="5">
                <c:v>9187</c:v>
              </c:pt>
              <c:pt idx="6">
                <c:v>7160</c:v>
              </c:pt>
              <c:pt idx="7">
                <c:v>5120</c:v>
              </c:pt>
              <c:pt idx="8">
                <c:v>2678</c:v>
              </c:pt>
              <c:pt idx="9">
                <c:v>2295</c:v>
              </c:pt>
              <c:pt idx="10">
                <c:v>2062</c:v>
              </c:pt>
              <c:pt idx="11">
                <c:v>1093</c:v>
              </c:pt>
              <c:pt idx="12">
                <c:v>705</c:v>
              </c:pt>
              <c:pt idx="13">
                <c:v>671</c:v>
              </c:pt>
            </c:numLit>
          </c:val>
          <c:extLst>
            <c:ext xmlns:c16="http://schemas.microsoft.com/office/drawing/2014/chart" uri="{C3380CC4-5D6E-409C-BE32-E72D297353CC}">
              <c16:uniqueId val="{00000000-BB49-4322-A78C-916800DCE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88354927"/>
        <c:axId val="667605712"/>
      </c:barChart>
      <c:catAx>
        <c:axId val="1388354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675A5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605712"/>
        <c:crosses val="autoZero"/>
        <c:auto val="1"/>
        <c:lblAlgn val="ctr"/>
        <c:lblOffset val="100"/>
        <c:noMultiLvlLbl val="0"/>
        <c:extLst/>
      </c:catAx>
      <c:valAx>
        <c:axId val="66760571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388354927"/>
        <c:crosses val="autoZero"/>
        <c:crossBetween val="between"/>
        <c:extLst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675A53"/>
          </a:solidFill>
          <a:latin typeface="+mn-lt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[2024.08 NFI 4W consolidated.xlsx]PivotChartTable17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0" i="0" u="none" strike="noStrike" kern="1200" spc="0" baseline="0">
                <a:solidFill>
                  <a:srgbClr val="675A53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# of Individuals Reached per Organization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0" i="0" u="none" strike="noStrike" kern="1200" spc="0" baseline="0">
              <a:solidFill>
                <a:srgbClr val="675A5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4314C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solidFill>
              <a:srgbClr val="FFB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675A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0"/>
              <c:pt idx="0">
                <c:v>United Nations High Commissioner for Refugees (UNHCR)</c:v>
              </c:pt>
              <c:pt idx="1">
                <c:v>ZOA (ZOA)</c:v>
              </c:pt>
              <c:pt idx="2">
                <c:v>Caritas (Caritas)</c:v>
              </c:pt>
              <c:pt idx="3">
                <c:v>OXFAM International (OXFAM)</c:v>
              </c:pt>
              <c:pt idx="4">
                <c:v>Norwegian Refugee Council (NRC)</c:v>
              </c:pt>
              <c:pt idx="5">
                <c:v>MEDAIR (MEDAIR)</c:v>
              </c:pt>
              <c:pt idx="6">
                <c:v>United Nations Relief and Works Agency for Palestine Refugees in the Near East (UNRWA)</c:v>
              </c:pt>
              <c:pt idx="7">
                <c:v>Syria Al Yamama Charity Association (SYCA)</c:v>
              </c:pt>
              <c:pt idx="8">
                <c:v>ACT Alliance / Finn Church Aid (ACT/FCA)</c:v>
              </c:pt>
              <c:pt idx="9">
                <c:v>Our Hands Association in Lattakia (Ayadina)</c:v>
              </c:pt>
            </c:strLit>
          </c:cat>
          <c:val>
            <c:numLit>
              <c:formatCode>#,##0</c:formatCode>
              <c:ptCount val="10"/>
              <c:pt idx="0">
                <c:v>29536</c:v>
              </c:pt>
              <c:pt idx="1">
                <c:v>23648</c:v>
              </c:pt>
              <c:pt idx="2">
                <c:v>21161</c:v>
              </c:pt>
              <c:pt idx="3">
                <c:v>14194</c:v>
              </c:pt>
              <c:pt idx="4">
                <c:v>11975</c:v>
              </c:pt>
              <c:pt idx="5">
                <c:v>8000</c:v>
              </c:pt>
              <c:pt idx="6">
                <c:v>4324</c:v>
              </c:pt>
              <c:pt idx="7">
                <c:v>4170</c:v>
              </c:pt>
              <c:pt idx="8">
                <c:v>3912</c:v>
              </c:pt>
              <c:pt idx="9">
                <c:v>20</c:v>
              </c:pt>
            </c:numLit>
          </c:val>
          <c:extLst>
            <c:ext xmlns:c16="http://schemas.microsoft.com/office/drawing/2014/chart" uri="{C3380CC4-5D6E-409C-BE32-E72D297353CC}">
              <c16:uniqueId val="{00000000-A6AD-45F7-B55D-267DE21E9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91716879"/>
        <c:axId val="1525529183"/>
      </c:barChart>
      <c:catAx>
        <c:axId val="1691716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75A5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529183"/>
        <c:crosses val="autoZero"/>
        <c:auto val="1"/>
        <c:lblAlgn val="ctr"/>
        <c:lblOffset val="100"/>
        <c:noMultiLvlLbl val="0"/>
        <c:extLst/>
      </c:catAx>
      <c:valAx>
        <c:axId val="1525529183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691716879"/>
        <c:crosses val="autoZero"/>
        <c:crossBetween val="between"/>
        <c:extLst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675A53"/>
          </a:solidFill>
          <a:latin typeface="+mn-lt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[2024.08 NFI 4W consolidated.xlsx]PivotChartTable14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0" i="0" u="none" strike="noStrike" kern="1200" spc="0" baseline="0">
                <a:solidFill>
                  <a:srgbClr val="675A53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NFIs distribution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0" i="0" u="none" strike="noStrike" kern="1200" spc="0" baseline="0">
              <a:solidFill>
                <a:srgbClr val="675A5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3.8696051479282553E-2"/>
              <c:y val="-4.823875143297816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9797979826609659E-2"/>
              <c:y val="-4.823875143297816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layout>
            <c:manualLayout>
              <c:x val="-2.4387546491205298E-2"/>
              <c:y val="-4.6161115620873119E-2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pPr>
            <a:solidFill>
              <a:srgbClr val="FFB100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2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rgbClr val="04314C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1742152014284099E-2"/>
              <c:y val="-7.6935192701455102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3247403083548554E-16"/>
              <c:y val="-1.230963083223281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rgbClr val="04314C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9.0324246263723332E-3"/>
              <c:y val="-5.2315931036989581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rgbClr val="04314C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4.5162123131861666E-3"/>
              <c:y val="-4.92385233289312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5.847074645310599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9.0324246263723327E-4"/>
              <c:y val="-4.9238523328931381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5355121864833099E-2"/>
              <c:y val="-2.769666937252383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7161606790107434E-2"/>
              <c:y val="-5.539333874504767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4387546491205298E-2"/>
              <c:y val="7.385778499339687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9871334178019132E-2"/>
              <c:y val="-4.6161115620873119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35486369395585E-2"/>
              <c:y val="-5.2315931036989581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5355121864832967E-2"/>
              <c:y val="-4.616111562087317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9807001267028833E-2"/>
              <c:y val="-4.92385233289312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8968091715381899E-2"/>
              <c:y val="-6.4625561869222289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16778191032936E-2"/>
              <c:y val="6.7702969577280489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35486369395585E-2"/>
              <c:y val="4.616111562087300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806484925274599E-3"/>
              <c:y val="-4.616111562087306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4.616111562087307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6258364327470198E-2"/>
              <c:y val="-6.1548154161164083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35486369395585E-2"/>
              <c:y val="-6.7702969577280489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8064849252744665E-3"/>
              <c:y val="-5.8470746453105883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6.3409532713826714E-3"/>
              <c:y val="4.3083707912814746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4493607477446073E-2"/>
              <c:y val="2.461926166446563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1776056075424896E-2"/>
              <c:y val="4.616111562087306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9.0324246263723327E-4"/>
              <c:y val="-6.4625561869222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5.23159310369894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8968091715382031E-2"/>
              <c:y val="-5.23159310369894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8.1291821637350988E-3"/>
              <c:y val="-5.2315931036989581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5.1484820370322294E-2"/>
              <c:y val="3.385148478864024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6258364327470267E-2"/>
              <c:y val="-4.616111562087307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8968091715381899E-2"/>
              <c:y val="-4.9238523328931381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4387510930478491E-2"/>
              <c:y val="-6.4625440711438512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3.2986414735511754E-2"/>
                  <c:h val="5.4654760895113702E-2"/>
                </c:manualLayout>
              </c15:layout>
            </c:ext>
          </c:extLst>
        </c:dLbl>
      </c:pivotFmt>
      <c:pivotFmt>
        <c:idx val="66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6258364327470198E-2"/>
              <c:y val="-4.616111562087317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9871334178019132E-2"/>
              <c:y val="-5.539333874504767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4.4898520505366598E-3"/>
              <c:y val="-6.77029695772806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8.0817336909659587E-3"/>
              <c:y val="-4.92385233289312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0775644921287944E-2"/>
              <c:y val="-4.616111562087317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4245201072897873E-2"/>
              <c:y val="-6.1548154161164083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346955615160993E-2"/>
              <c:y val="4.308370791281485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8776745111806147E-3"/>
              <c:y val="3.6928892496698451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4.4898520505366434E-3"/>
              <c:y val="-4.616111562087306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4245201072897907E-2"/>
              <c:y val="-5.847074645310589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693911230321986E-2"/>
              <c:y val="6.154815416116402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087020560808458E-2"/>
              <c:y val="4.308370791281463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9643551407440651E-3"/>
              <c:y val="4.308370791281485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5.539333874504767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6.4625561869222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3.6816786814400475E-2"/>
              <c:y val="-6.4625561869222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2571585741502602E-2"/>
              <c:y val="-1.8464446248349226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4.4898520505366434E-3"/>
              <c:y val="4.0006300204756769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2449260252683217E-2"/>
              <c:y val="-3.385148478864024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6163467381931949E-2"/>
              <c:y val="-3.385148478864024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8857378612253884E-2"/>
              <c:y val="-4.0006300204756769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4.4898520505366434E-3"/>
              <c:y val="-2.769666937252383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6.5850402698399567E-17"/>
              <c:y val="-7.6935192701455102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8.9797041010732867E-3"/>
              <c:y val="-0.10463186207397894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7959408202146573E-2"/>
              <c:y val="4.3083707912814746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4367526561717258E-2"/>
              <c:y val="3.6928892496698451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1673615331395272E-2"/>
              <c:y val="4.000630020475665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8.0817336909659587E-3"/>
              <c:y val="3.6928892496698451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8.0817336909659587E-3"/>
              <c:y val="4.308370791281485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8776745111804846E-3"/>
              <c:y val="4.308370791281485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6939112303219861E-3"/>
              <c:y val="-4.616111562087306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5143171483005204E-2"/>
              <c:y val="-6.154815416116409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2.0653319432468561E-2"/>
              <c:y val="5.8470746453105883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4.616111562087306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4.92385233289312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4.308370791281485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2.6939112303219861E-3"/>
              <c:y val="-8.309000811757151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6.77029695772806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8.9797041010731549E-3"/>
              <c:y val="4.308370791281485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3469556151610062E-2"/>
              <c:y val="-6.1548154161164083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7.183763280858629E-3"/>
              <c:y val="3.385148478864024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7.183763280858629E-3"/>
              <c:y val="3.0774198238365712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4.8059376348944229E-2"/>
                  <c:h val="6.6964391727346514E-2"/>
                </c:manualLayout>
              </c15:layout>
            </c:ext>
          </c:extLst>
        </c:dLbl>
      </c:pivotFmt>
      <c:pivotFmt>
        <c:idx val="123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126"/>
        <c:marker>
          <c:symbol val="none"/>
        </c:marker>
        <c:dLbl>
          <c:idx val="0"/>
          <c:layout>
            <c:manualLayout>
              <c:x val="-1.1776056075425095E-2"/>
              <c:y val="-7.3857784993396902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5.847074645310599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5.539333874504767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9.0324246263723327E-4"/>
              <c:y val="-5.539333874504767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9.0324246263729952E-4"/>
              <c:y val="-6.154815416116419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3548636939558366E-2"/>
              <c:y val="3.385148478864024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3247403083548554E-16"/>
              <c:y val="-6.4625561869222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0838909551646667E-2"/>
              <c:y val="3.0774077080582041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324246263723327E-4"/>
              <c:y val="-6.7702969577280489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08389095516468E-2"/>
              <c:y val="3.6928892496698451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8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6.4625561869222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4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324246263723327E-4"/>
              <c:y val="-6.4625561869222289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4.616111562087306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6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6.77029695772806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7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3548636939558366E-2"/>
              <c:y val="2.769666937252383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8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3247403083548554E-16"/>
              <c:y val="-8.309000811757151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9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5355121864832833E-2"/>
              <c:y val="3.6928892496698451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0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7.3857784993396902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1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7161606790107434E-2"/>
              <c:y val="3.6928892496698451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6258364327470066E-2"/>
              <c:y val="3.69288924966983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3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154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155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7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8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6.642826688662037E-17"/>
              <c:y val="-5.539333874504767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9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0"/>
              <c:y val="-5.539333874504767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0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6.642826688662037E-17"/>
              <c:y val="-6.4625561869222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1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1776056075425095E-2"/>
              <c:y val="-7.3857784993396902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2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7211158879467118E-2"/>
              <c:y val="4.000630020475665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585046734038173E-3"/>
              <c:y val="4.00063002047565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4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4493607477446107E-2"/>
              <c:y val="4.308370791281496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9643551407440651E-3"/>
              <c:y val="4.308370791281485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6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087020560808458E-2"/>
              <c:y val="4.308370791281463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7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1776056075424896E-2"/>
              <c:y val="4.616111562087306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8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4493607477446073E-2"/>
              <c:y val="2.461926166446563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9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6.3409532713826714E-3"/>
              <c:y val="4.3083707912814746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0"/>
        <c:marker>
          <c:symbol val="none"/>
        </c:marker>
        <c:dLbl>
          <c:idx val="0"/>
          <c:layout>
            <c:manualLayout>
              <c:x val="9.0585046734038173E-3"/>
              <c:y val="4.00063002047565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1"/>
        <c:dLbl>
          <c:idx val="0"/>
          <c:layout>
            <c:manualLayout>
              <c:x val="1.4493607477446107E-2"/>
              <c:y val="4.308370791281496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2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4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585046734038171E-4"/>
              <c:y val="-6.154815416116419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5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8117009346808961E-3"/>
              <c:y val="-6.4625561869222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6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585046734024878E-4"/>
              <c:y val="-6.4625561869222289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7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585046734036837E-3"/>
              <c:y val="3.385148478864024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8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9643551407440651E-3"/>
              <c:y val="4.308370791281485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9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3587757010105724E-2"/>
              <c:y val="4.9238523328931152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0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268190654276541E-2"/>
              <c:y val="-4.616111562087306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1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9.0585046734041488E-4"/>
              <c:y val="-7.0780377285338703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2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9.9643551407441987E-3"/>
              <c:y val="-6.4625561869222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585046734038173E-3"/>
              <c:y val="4.00063002047565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4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4.5292523367017751E-3"/>
              <c:y val="4.000630020475665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5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9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9.9643551407441987E-3"/>
              <c:y val="-6.4625561869222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0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9.0585046734041488E-4"/>
              <c:y val="-7.0780377285338703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1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268190654276541E-2"/>
              <c:y val="-4.616111562087306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2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3587757010105724E-2"/>
              <c:y val="4.9238523328931152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3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9643551407440651E-3"/>
              <c:y val="4.308370791281485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4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585046734036837E-3"/>
              <c:y val="3.385148478864024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585046734038173E-3"/>
              <c:y val="4.00063002047565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6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4.5292523367017751E-3"/>
              <c:y val="4.000630020475665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7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8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585046734038171E-4"/>
              <c:y val="-6.154815416116419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2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8117009346808961E-3"/>
              <c:y val="-6.4625561869222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3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585046734024878E-4"/>
              <c:y val="-6.4625561869222289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4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5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9.9643551407441987E-3"/>
              <c:y val="-6.4625561869222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6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9.0585046734041488E-4"/>
              <c:y val="-7.0780377285338703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7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268190654276541E-2"/>
              <c:y val="-4.616111562087306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8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1.3587757010105724E-2"/>
              <c:y val="4.9238523328931152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9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9643551407440651E-3"/>
              <c:y val="4.3083707912814857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0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585046734036837E-3"/>
              <c:y val="3.3851484788640245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1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585046734038173E-3"/>
              <c:y val="4.00063002047565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2"/>
        <c:spPr>
          <a:solidFill>
            <a:schemeClr val="accent1"/>
          </a:solidFill>
          <a:ln w="28575" cap="rnd">
            <a:solidFill>
              <a:srgbClr val="FFB10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4.5292523367017751E-3"/>
              <c:y val="4.0006300204756658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3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4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215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</c:pivotFmt>
      <c:pivotFmt>
        <c:idx val="217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585046734038171E-4"/>
              <c:y val="-6.154815416116419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8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-1.8117009346808961E-3"/>
              <c:y val="-6.46255618692224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9"/>
        <c:spPr>
          <a:solidFill>
            <a:schemeClr val="accent1"/>
          </a:solidFill>
          <a:ln w="28575" cap="rnd">
            <a:solidFill>
              <a:srgbClr val="65B630"/>
            </a:solidFill>
            <a:round/>
          </a:ln>
          <a:effectLst/>
        </c:spPr>
        <c:marker>
          <c:symbol val="none"/>
        </c:marker>
        <c:dLbl>
          <c:idx val="0"/>
          <c:layout>
            <c:manualLayout>
              <c:x val="9.0585046734024878E-4"/>
              <c:y val="-6.4625561869222289E-2"/>
            </c:manualLayout>
          </c:layout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1.1731594523228977E-2"/>
          <c:y val="8.8506245683753967E-2"/>
          <c:w val="0.98012866582198088"/>
          <c:h val="0.68153167670256976"/>
        </c:manualLayout>
      </c:layout>
      <c:lineChart>
        <c:grouping val="standard"/>
        <c:varyColors val="0"/>
        <c:ser>
          <c:idx val="0"/>
          <c:order val="0"/>
          <c:tx>
            <c:v>1.1: Provision of core NFIs</c:v>
          </c:tx>
          <c:spPr>
            <a:ln w="28575" cap="rnd">
              <a:solidFill>
                <a:srgbClr val="FFB1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71D-41F9-A702-8E427B7C8048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71D-41F9-A702-8E427B7C804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371D-41F9-A702-8E427B7C8048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71D-41F9-A702-8E427B7C8048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371D-41F9-A702-8E427B7C8048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371D-41F9-A702-8E427B7C8048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371D-41F9-A702-8E427B7C8048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371D-41F9-A702-8E427B7C8048}"/>
              </c:ext>
            </c:extLst>
          </c:dPt>
          <c:dLbls>
            <c:dLbl>
              <c:idx val="0"/>
              <c:layout>
                <c:manualLayout>
                  <c:x val="-9.9643551407441987E-3"/>
                  <c:y val="-6.4625561869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1D-41F9-A702-8E427B7C8048}"/>
                </c:ext>
              </c:extLst>
            </c:dLbl>
            <c:dLbl>
              <c:idx val="1"/>
              <c:layout>
                <c:manualLayout>
                  <c:x val="-9.0585046734041488E-4"/>
                  <c:y val="-7.078037728533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1D-41F9-A702-8E427B7C8048}"/>
                </c:ext>
              </c:extLst>
            </c:dLbl>
            <c:dLbl>
              <c:idx val="2"/>
              <c:layout>
                <c:manualLayout>
                  <c:x val="-1.268190654276541E-2"/>
                  <c:y val="-4.6161115620873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D-41F9-A702-8E427B7C8048}"/>
                </c:ext>
              </c:extLst>
            </c:dLbl>
            <c:dLbl>
              <c:idx val="3"/>
              <c:layout>
                <c:manualLayout>
                  <c:x val="1.3587757010105724E-2"/>
                  <c:y val="4.923852332893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D-41F9-A702-8E427B7C8048}"/>
                </c:ext>
              </c:extLst>
            </c:dLbl>
            <c:dLbl>
              <c:idx val="4"/>
              <c:layout>
                <c:manualLayout>
                  <c:x val="2.0759390078006559E-2"/>
                  <c:y val="3.81215744844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1D-41F9-A702-8E427B7C8048}"/>
                </c:ext>
              </c:extLst>
            </c:dLbl>
            <c:dLbl>
              <c:idx val="5"/>
              <c:layout>
                <c:manualLayout>
                  <c:x val="1.6615026096819523E-2"/>
                  <c:y val="3.3851395505352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1D-41F9-A702-8E427B7C8048}"/>
                </c:ext>
              </c:extLst>
            </c:dLbl>
            <c:dLbl>
              <c:idx val="6"/>
              <c:layout>
                <c:manualLayout>
                  <c:x val="2.2012550817482743E-2"/>
                  <c:y val="3.0081924217900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1D-41F9-A702-8E427B7C8048}"/>
                </c:ext>
              </c:extLst>
            </c:dLbl>
            <c:dLbl>
              <c:idx val="7"/>
              <c:layout>
                <c:manualLayout>
                  <c:x val="4.5292457439455071E-3"/>
                  <c:y val="-2.2020588990877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1D-41F9-A702-8E427B7C804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675A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01
January</c:v>
              </c:pt>
              <c:pt idx="1">
                <c:v>02
February</c:v>
              </c:pt>
              <c:pt idx="2">
                <c:v>03
March</c:v>
              </c:pt>
              <c:pt idx="3">
                <c:v>04
April</c:v>
              </c:pt>
              <c:pt idx="4">
                <c:v>05
May</c:v>
              </c:pt>
              <c:pt idx="5">
                <c:v>06
June</c:v>
              </c:pt>
              <c:pt idx="6">
                <c:v>07
July</c:v>
              </c:pt>
              <c:pt idx="7">
                <c:v>08
August</c:v>
              </c:pt>
            </c:strLit>
          </c:cat>
          <c:val>
            <c:numLit>
              <c:formatCode>General</c:formatCode>
              <c:ptCount val="8"/>
              <c:pt idx="0">
                <c:v>1158</c:v>
              </c:pt>
              <c:pt idx="1">
                <c:v>961</c:v>
              </c:pt>
              <c:pt idx="2">
                <c:v>2746</c:v>
              </c:pt>
              <c:pt idx="3">
                <c:v>1307</c:v>
              </c:pt>
              <c:pt idx="4">
                <c:v>5333</c:v>
              </c:pt>
              <c:pt idx="5">
                <c:v>916</c:v>
              </c:pt>
              <c:pt idx="6">
                <c:v>1641</c:v>
              </c:pt>
              <c:pt idx="7">
                <c:v>2009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8-FC49-4747-A455-F453832D5969}"/>
            </c:ext>
          </c:extLst>
        </c:ser>
        <c:ser>
          <c:idx val="1"/>
          <c:order val="1"/>
          <c:tx>
            <c:v>1.2: Provision of winter NFIs</c:v>
          </c:tx>
          <c:spPr>
            <a:ln w="28575" cap="rnd">
              <a:solidFill>
                <a:srgbClr val="65B63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371D-41F9-A702-8E427B7C8048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371D-41F9-A702-8E427B7C804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371D-41F9-A702-8E427B7C8048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371D-41F9-A702-8E427B7C8048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371D-41F9-A702-8E427B7C8048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371D-41F9-A702-8E427B7C8048}"/>
              </c:ext>
            </c:extLst>
          </c:dPt>
          <c:dLbls>
            <c:dLbl>
              <c:idx val="3"/>
              <c:layout>
                <c:manualLayout>
                  <c:x val="9.0585046734038171E-4"/>
                  <c:y val="-6.1548154161164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1D-41F9-A702-8E427B7C8048}"/>
                </c:ext>
              </c:extLst>
            </c:dLbl>
            <c:dLbl>
              <c:idx val="4"/>
              <c:layout>
                <c:manualLayout>
                  <c:x val="-1.8117009346808961E-3"/>
                  <c:y val="-6.4625561869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1D-41F9-A702-8E427B7C8048}"/>
                </c:ext>
              </c:extLst>
            </c:dLbl>
            <c:dLbl>
              <c:idx val="5"/>
              <c:layout>
                <c:manualLayout>
                  <c:x val="9.0585046734024878E-4"/>
                  <c:y val="-6.4625561869222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1D-41F9-A702-8E427B7C804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675A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8"/>
              <c:pt idx="0">
                <c:v>01
January</c:v>
              </c:pt>
              <c:pt idx="1">
                <c:v>02
February</c:v>
              </c:pt>
              <c:pt idx="2">
                <c:v>03
March</c:v>
              </c:pt>
              <c:pt idx="3">
                <c:v>04
April</c:v>
              </c:pt>
              <c:pt idx="4">
                <c:v>05
May</c:v>
              </c:pt>
              <c:pt idx="5">
                <c:v>06
June</c:v>
              </c:pt>
              <c:pt idx="6">
                <c:v>07
July</c:v>
              </c:pt>
              <c:pt idx="7">
                <c:v>08
August</c:v>
              </c:pt>
            </c:strLit>
          </c:cat>
          <c:val>
            <c:numLit>
              <c:formatCode>General</c:formatCode>
              <c:ptCount val="8"/>
              <c:pt idx="0">
                <c:v>449981</c:v>
              </c:pt>
              <c:pt idx="1">
                <c:v>769634</c:v>
              </c:pt>
              <c:pt idx="2">
                <c:v>213400</c:v>
              </c:pt>
              <c:pt idx="3">
                <c:v>21884</c:v>
              </c:pt>
              <c:pt idx="4">
                <c:v>1766</c:v>
              </c:pt>
              <c:pt idx="5">
                <c:v>55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F-FC49-4747-A455-F453832D5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3170063"/>
        <c:axId val="1089711696"/>
      </c:lineChart>
      <c:catAx>
        <c:axId val="139317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75A5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711696"/>
        <c:crosses val="autoZero"/>
        <c:auto val="1"/>
        <c:lblAlgn val="ctr"/>
        <c:lblOffset val="100"/>
        <c:noMultiLvlLbl val="0"/>
        <c:extLst/>
      </c:catAx>
      <c:valAx>
        <c:axId val="1089711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3170063"/>
        <c:crosses val="autoZero"/>
        <c:crossBetween val="between"/>
        <c:extLst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675A5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675A53"/>
          </a:solidFill>
          <a:latin typeface="+mn-lt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</cdr:x>
      <cdr:y>0.2706</cdr:y>
    </cdr:from>
    <cdr:to>
      <cdr:x>0.62507</cdr:x>
      <cdr:y>0.51256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84486AB1-E6C2-E338-A613-8F38A9E2B237}"/>
            </a:ext>
          </a:extLst>
        </cdr:cNvPr>
        <cdr:cNvSpPr txBox="1"/>
      </cdr:nvSpPr>
      <cdr:spPr>
        <a:xfrm xmlns:a="http://schemas.openxmlformats.org/drawingml/2006/main">
          <a:off x="3110842" y="309783"/>
          <a:ext cx="57189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675A53"/>
              </a:solidFill>
            </a:rPr>
            <a:t>,55%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0.35699</cdr:x>
      <cdr:y>0.24785</cdr:y>
    </cdr:from>
    <cdr:to>
      <cdr:x>0.4465</cdr:x>
      <cdr:y>0.5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84486AB1-E6C2-E338-A613-8F38A9E2B237}"/>
            </a:ext>
          </a:extLst>
        </cdr:cNvPr>
        <cdr:cNvSpPr txBox="1"/>
      </cdr:nvSpPr>
      <cdr:spPr>
        <a:xfrm xmlns:a="http://schemas.openxmlformats.org/drawingml/2006/main">
          <a:off x="2117887" y="272276"/>
          <a:ext cx="53104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675A53"/>
              </a:solidFill>
            </a:rPr>
            <a:t>,34%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0.11176</cdr:x>
      <cdr:y>0.26423</cdr:y>
    </cdr:from>
    <cdr:to>
      <cdr:x>0.19121</cdr:x>
      <cdr:y>0.51663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84486AB1-E6C2-E338-A613-8F38A9E2B237}"/>
            </a:ext>
          </a:extLst>
        </cdr:cNvPr>
        <cdr:cNvSpPr txBox="1"/>
      </cdr:nvSpPr>
      <cdr:spPr>
        <a:xfrm xmlns:a="http://schemas.openxmlformats.org/drawingml/2006/main">
          <a:off x="663018" y="289981"/>
          <a:ext cx="47134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675A53"/>
              </a:solidFill>
            </a:rPr>
            <a:t>,4%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2C3F5-DE71-4628-81D9-2BF65E0ABF7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183EF-CE88-4C73-A2D7-2EF976DFF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5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Overview of Developments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Launch of Inter-Agency Emergency Appeal:</a:t>
            </a:r>
            <a:r>
              <a:rPr lang="en-US" dirty="0"/>
              <a:t> On 7 October, the "SYRIA: Inter-Agency Emergency Appeal for the Influx from Lebanon to Syria" will be launched in Damascus.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Increased Border Crossings:</a:t>
            </a:r>
            <a:r>
              <a:rPr lang="en-US" dirty="0"/>
              <a:t> Since 23 September, over 220,000 individuals have crossed the border into Syria, including Syrians, Lebanese nationals, and others.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Expanded UNHCR Presence:</a:t>
            </a:r>
            <a:r>
              <a:rPr lang="en-US" dirty="0"/>
              <a:t> UNHCR has expanded its presence at a fifth border crossing, </a:t>
            </a:r>
            <a:r>
              <a:rPr lang="en-US" dirty="0" err="1"/>
              <a:t>Jesr</a:t>
            </a:r>
            <a:r>
              <a:rPr lang="en-US" dirty="0"/>
              <a:t> Al </a:t>
            </a:r>
            <a:r>
              <a:rPr lang="en-US" dirty="0" err="1"/>
              <a:t>Qmar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Impact of Airstrikes:</a:t>
            </a:r>
            <a:r>
              <a:rPr lang="en-US" dirty="0"/>
              <a:t> Following airstrikes near the </a:t>
            </a:r>
            <a:r>
              <a:rPr lang="en-US" dirty="0" err="1"/>
              <a:t>Masnaa</a:t>
            </a:r>
            <a:r>
              <a:rPr lang="en-US" dirty="0"/>
              <a:t> border point on 4 October, the number of new arrivals through the primary entry point, </a:t>
            </a:r>
            <a:r>
              <a:rPr lang="en-US" dirty="0" err="1"/>
              <a:t>Jdaidet</a:t>
            </a:r>
            <a:r>
              <a:rPr lang="en-US" dirty="0"/>
              <a:t> </a:t>
            </a:r>
            <a:r>
              <a:rPr lang="en-US" dirty="0" err="1"/>
              <a:t>Yabous</a:t>
            </a:r>
            <a:r>
              <a:rPr lang="en-US" dirty="0"/>
              <a:t>, decreased by around 75% on that 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Recovery of Arrival Rates:</a:t>
            </a:r>
            <a:r>
              <a:rPr lang="en-US" dirty="0"/>
              <a:t> However, the rate of arrivals through other border crossings, in Homs and Tartous, returned to previous levels as many had diverted their travel routes.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Ongoing Humanitarian Support:</a:t>
            </a:r>
            <a:r>
              <a:rPr lang="en-US" dirty="0"/>
              <a:t> UNHCR and SARC continued to provide bus services to vulnerable new arrivals from the airstrike site to the Syrian border crossing.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Government Waiver Extension:</a:t>
            </a:r>
            <a:r>
              <a:rPr lang="en-US" dirty="0"/>
              <a:t> The Syrian Government's decision to extend the waiver for the mandatory exchange of US$100 has facilitated timelier entries for Syrians fleeing Lebanon.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183EF-CE88-4C73-A2D7-2EF976DFF6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B6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8D1CC-104C-9F70-37B5-27267398F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841" y="1706250"/>
            <a:ext cx="9144000" cy="107784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3CEE3-8DFB-3DE2-0732-3F0F507D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3CD47-63FC-FB32-EA23-729A51DD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CABE1-D29F-12C0-57C7-69EC9570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519AA-0AA9-5CAA-0089-F9378387572B}"/>
              </a:ext>
            </a:extLst>
          </p:cNvPr>
          <p:cNvSpPr/>
          <p:nvPr userDrawn="1"/>
        </p:nvSpPr>
        <p:spPr>
          <a:xfrm>
            <a:off x="0" y="5552388"/>
            <a:ext cx="12192000" cy="1305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25A48D3-61E2-C682-5412-7072D125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3563" y="5716452"/>
            <a:ext cx="3815037" cy="9774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75EA43-EF91-17C8-9115-3F1EEEDECB50}"/>
              </a:ext>
            </a:extLst>
          </p:cNvPr>
          <p:cNvCxnSpPr/>
          <p:nvPr userDrawn="1"/>
        </p:nvCxnSpPr>
        <p:spPr>
          <a:xfrm>
            <a:off x="5379563" y="3984463"/>
            <a:ext cx="1432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AD409E-6ED8-AE02-DC9C-A447D0F75CDD}"/>
              </a:ext>
            </a:extLst>
          </p:cNvPr>
          <p:cNvCxnSpPr/>
          <p:nvPr userDrawn="1"/>
        </p:nvCxnSpPr>
        <p:spPr>
          <a:xfrm>
            <a:off x="5379563" y="1611201"/>
            <a:ext cx="1432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6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328D-0B59-0D34-3DD6-9EA29410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0341A-66A8-F4B3-CF2B-7BF7EDF53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3A26-CC05-7347-71E4-33D776C7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FAEE6-B457-4F48-0F94-F791859B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3C99C-DC3B-B6A3-FF73-8F995424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1BC667-2748-7CD1-6535-EB8CE8BC8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41C03-B368-E768-B8F1-4D989D664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C502A-A13A-52CE-B383-AD24572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87002-F8FE-2A90-8B9C-90576062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AAF3-2B73-C35D-C462-2F8104D3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149F-88F9-D570-A687-9D34D414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814F7-4752-EFDC-1836-57EEE3A5A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93B76-1139-2FAA-D82E-83AD33C75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06036-B2B0-6419-B8DE-C6A4CA26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9AF7F-7FF4-6577-03AB-8D9C17BCF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EC61-3AB5-9747-59F0-0C4D5468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4F32C-3EDC-62D7-09E1-DEFDB2522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2AC91-93DA-08C8-8A23-6A0F130A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F32C9-BB75-91BF-7699-14E6E4DA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F3844-5291-104F-249E-3B86CFFA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8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1F97-90E3-3801-57FF-07A0EA5C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D1CB-7041-BBDD-0BF0-0BFE151B3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D17AC-C939-9B33-220B-EAFDC0C8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E3B50-5502-55E3-7186-FB69E477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D3CA1-84C1-D9BD-8FA3-8C32C9E8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4F4AB-30BE-4B02-B966-3BC4B8F5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5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D466-DEFB-4352-E20E-BE25FD36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E1FC3-76BE-2104-D2BA-246122F3B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F1C67-F723-F593-F04D-C305944E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7CCB8-602D-0D83-F9F0-99D0846BF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DCDBF-D617-AD52-6461-6EC8688CD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01DAC-F4F0-9053-DA22-802172CD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4D145-4872-F879-F975-8C4248724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EFF85-4B96-0C3B-6364-861F4B7B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6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131A-A353-4A63-D7B8-9EB039A7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E3366-7240-3AA4-B922-A5CD8B42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84E03-2713-5B62-8BFA-0C678EDF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E83A5-AB79-B4F0-2F33-EB6BB972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4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338A0-11C1-2C99-B728-0A87FACB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6963F-6345-438C-D264-E2E17B12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2218D-CF40-7C7C-EE5B-DD0784E5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64255-6EE1-BE30-2D96-E6A00759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C1089-C453-3C77-E4DE-E0FA328D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3A2AB-1B9A-BBD7-32F6-D9E4FEB58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16B71-94E2-88CE-4352-D0D65D09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6B66-55A9-3FB1-CD8F-E1AF1E85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0C7C4-72DA-782D-20B8-8745C056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2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13C5-1BFE-DB12-7935-848F90D3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017EEC-1F2F-ABFB-ABAA-D175FEBED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A8411-A163-436B-4930-65C9825DC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2EB97-3425-1084-A33A-C083F3CD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D4B-4261-4AE1-8D4C-4A9A9945BF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1D79A-8DC1-B56B-106F-6E2A2937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A365F-F4A8-8C06-C3AA-8B569A1B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5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6F93F-CE75-0EEC-FCAC-13545F19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19D5A-ADC1-12EA-E8A4-E9F419B44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F0070-1689-74CE-099A-93033D69B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4D4B-4261-4AE1-8D4C-4A9A9945BF4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F2F51-07AB-1F33-DD26-33C568DDC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D3E18-FF9E-36D0-CC10-8DBB93E1A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781E-6857-43AD-9BAA-E27CCDE8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5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7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heltercluster.org/response/syria-hub" TargetMode="External"/><Relationship Id="rId2" Type="http://schemas.openxmlformats.org/officeDocument/2006/relationships/hyperlink" Target="https://www.activityinfo.org/app#form/cdj7omklrxj2w56hy/tab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abibmu@unhcr.org" TargetMode="External"/><Relationship Id="rId4" Type="http://schemas.openxmlformats.org/officeDocument/2006/relationships/hyperlink" Target="https://sheltercluster.org/syria-hub/factsheets/2024-06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0A47-5B6E-F9A3-386F-CACCBD5E9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5853"/>
            <a:ext cx="12191998" cy="1008052"/>
          </a:xfrm>
        </p:spPr>
        <p:txBody>
          <a:bodyPr>
            <a:norm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NFI Sector Meeting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DB6E36-14CB-6A1F-E8F8-2519F5F31CD8}"/>
              </a:ext>
            </a:extLst>
          </p:cNvPr>
          <p:cNvSpPr txBox="1">
            <a:spLocks/>
          </p:cNvSpPr>
          <p:nvPr/>
        </p:nvSpPr>
        <p:spPr>
          <a:xfrm>
            <a:off x="1" y="3311636"/>
            <a:ext cx="12191999" cy="6206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venir Next LT Pro" panose="020B0504020202020204" pitchFamily="34" charset="0"/>
              </a:rPr>
              <a:t>October 2024</a:t>
            </a:r>
            <a:endParaRPr lang="en-GB" sz="32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9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ed car with many bags on top of it&#10;&#10;Description automatically generated">
            <a:extLst>
              <a:ext uri="{FF2B5EF4-FFF2-40B4-BE49-F238E27FC236}">
                <a16:creationId xmlns:a16="http://schemas.microsoft.com/office/drawing/2014/main" id="{BCAAC8A8-9D5C-2681-40B8-EDEF6F1EC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r="32123" b="-2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6B7F1-1454-5CD4-B253-332D5EBF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ea typeface="+mj-ea"/>
                <a:cs typeface="+mj-cs"/>
              </a:rPr>
              <a:t>Urgent Needs: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+mj-ea"/>
                <a:cs typeface="+mj-cs"/>
              </a:rPr>
              <a:t>Protection: Mitigation of protection risks, especially for women and girls.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+mj-ea"/>
                <a:cs typeface="+mj-cs"/>
              </a:rPr>
              <a:t>NFI needs: Distribution of winter items to support families in need, core items will be covered by UNHCR.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+mj-ea"/>
                <a:cs typeface="+mj-cs"/>
              </a:rPr>
              <a:t>Scale-Up of Response: Increased humanitarian assistance to meet the growing needs of displaced populations.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2E8490-5AED-04B0-506E-3DF2FD0E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7118"/>
            <a:ext cx="10515600" cy="1325563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0070C1"/>
                </a:solidFill>
                <a:latin typeface="Lato-Regular"/>
              </a:rPr>
              <a:t>Response to Displacement from Lebanon to Syria</a:t>
            </a:r>
            <a:br>
              <a:rPr lang="en-US" sz="1800" b="0" i="0" u="none" strike="noStrike" baseline="0" dirty="0">
                <a:solidFill>
                  <a:srgbClr val="0070C1"/>
                </a:solidFill>
                <a:latin typeface="Lato-Regular"/>
              </a:rPr>
            </a:br>
            <a:r>
              <a:rPr lang="en-US" sz="1800" b="0" i="1" u="none" strike="noStrike" baseline="0" dirty="0">
                <a:solidFill>
                  <a:srgbClr val="000000"/>
                </a:solidFill>
                <a:latin typeface="Lato-Italic"/>
              </a:rPr>
              <a:t>Reporting period: 24 September - 5 October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0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728763-790C-A961-4FAD-AD093C34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2500" b="0" i="0" u="none" strike="noStrike" baseline="0">
                <a:latin typeface="Lato-Regular"/>
              </a:rPr>
              <a:t>Response to Displacement from Lebanon to Syria</a:t>
            </a:r>
            <a:br>
              <a:rPr lang="en-US" sz="2500" b="0" i="0" u="none" strike="noStrike" baseline="0">
                <a:latin typeface="Lato-Regular"/>
              </a:rPr>
            </a:br>
            <a:r>
              <a:rPr lang="en-US" sz="2500" b="0" i="1" u="none" strike="noStrike" baseline="0">
                <a:latin typeface="Lato-Italic"/>
              </a:rPr>
              <a:t>Reporting period: 24 September - 5 October 2024</a:t>
            </a:r>
            <a:endParaRPr lang="en-US" sz="2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56CE-4C60-EDD4-198E-A6EE774E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b="1" u="sng" dirty="0">
                <a:ea typeface="+mj-ea"/>
                <a:cs typeface="+mj-cs"/>
              </a:rPr>
              <a:t>Hosting Centers for Lebanese Families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u="sng" dirty="0">
                <a:ea typeface="+mj-ea"/>
                <a:cs typeface="+mj-cs"/>
              </a:rPr>
              <a:t>Establishment</a:t>
            </a:r>
            <a:r>
              <a:rPr lang="en-US" sz="1400" dirty="0">
                <a:ea typeface="+mj-ea"/>
                <a:cs typeface="+mj-cs"/>
              </a:rPr>
              <a:t>: Local authorities have established hosting centers to provide shelter for vulnerable Lebanese families who have recently arrived in Syria and lack alternative accommodation.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ea typeface="+mj-ea"/>
                <a:cs typeface="+mj-cs"/>
              </a:rPr>
              <a:t>At present, there are more than 40 hosting centers located throughout Damascus, Rural Damascus, Homs, Hama, Idleb, Tartous and Latakia governorates.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u="sng" dirty="0">
                <a:ea typeface="+mj-ea"/>
                <a:cs typeface="+mj-cs"/>
              </a:rPr>
              <a:t>Distribution: </a:t>
            </a:r>
            <a:r>
              <a:rPr lang="en-US" sz="1400" dirty="0">
                <a:ea typeface="+mj-ea"/>
                <a:cs typeface="+mj-cs"/>
              </a:rPr>
              <a:t>These centers are located across various governorates, including Damascus, Rural Damascus, Homs, Hama, Idleb, Tartous, and Latakia.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u="sng" dirty="0">
                <a:ea typeface="+mj-ea"/>
                <a:cs typeface="+mj-cs"/>
              </a:rPr>
              <a:t>Accommodation: </a:t>
            </a:r>
            <a:r>
              <a:rPr lang="en-US" sz="1400" dirty="0">
                <a:ea typeface="+mj-ea"/>
                <a:cs typeface="+mj-cs"/>
              </a:rPr>
              <a:t>As of 5 October, 1,997 vulnerable Lebanese families (comprising 9,983 individuals) are being accommodated in these hosting centers.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u="sng" dirty="0">
                <a:ea typeface="+mj-ea"/>
                <a:cs typeface="+mj-cs"/>
              </a:rPr>
              <a:t>NFI distributions:</a:t>
            </a:r>
            <a:r>
              <a:rPr lang="en-US" sz="1400" dirty="0">
                <a:ea typeface="+mj-ea"/>
                <a:cs typeface="+mj-cs"/>
              </a:rPr>
              <a:t> Partners are actively involved in mitigating risks, particularly for women and girls, and are distributing essential Non-Food items to support these families in need.</a:t>
            </a:r>
          </a:p>
          <a:p>
            <a:endParaRPr lang="en-US" sz="1400" dirty="0"/>
          </a:p>
        </p:txBody>
      </p:sp>
      <p:pic>
        <p:nvPicPr>
          <p:cNvPr id="8" name="Picture 7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7F64B043-B9F5-F242-42E9-DEF95C186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r="6633" b="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2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LEBANON EMERGENCY RESPONSE</a:t>
            </a:r>
            <a:br>
              <a:rPr lang="en-US" dirty="0">
                <a:solidFill>
                  <a:srgbClr val="7B6E66"/>
                </a:solidFill>
                <a:latin typeface="+mn-lt"/>
              </a:rPr>
            </a:br>
            <a:r>
              <a:rPr lang="en-US" sz="1200" dirty="0">
                <a:solidFill>
                  <a:srgbClr val="7B6E66"/>
                </a:solidFill>
                <a:latin typeface="+mn-lt"/>
              </a:rPr>
              <a:t>AS OF 2</a:t>
            </a:r>
            <a:r>
              <a:rPr lang="en-US" sz="1200" baseline="30000" dirty="0">
                <a:solidFill>
                  <a:srgbClr val="7B6E66"/>
                </a:solidFill>
                <a:latin typeface="+mn-lt"/>
              </a:rPr>
              <a:t>nd</a:t>
            </a:r>
            <a:r>
              <a:rPr lang="en-US" sz="1200" dirty="0">
                <a:solidFill>
                  <a:srgbClr val="7B6E66"/>
                </a:solidFill>
                <a:latin typeface="+mn-lt"/>
              </a:rPr>
              <a:t> OF OCTOBER 2024</a:t>
            </a:r>
            <a:endParaRPr lang="en-US" dirty="0">
              <a:solidFill>
                <a:srgbClr val="7B6E66"/>
              </a:solidFill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28A3C0-A0E5-4624-9FF8-691BA67482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744336"/>
              </p:ext>
            </p:extLst>
          </p:nvPr>
        </p:nvGraphicFramePr>
        <p:xfrm>
          <a:off x="482117" y="1505960"/>
          <a:ext cx="5218545" cy="453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5B96BA-D77B-48C8-BA3A-303EA9E32F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319031"/>
              </p:ext>
            </p:extLst>
          </p:nvPr>
        </p:nvGraphicFramePr>
        <p:xfrm>
          <a:off x="6363855" y="1505960"/>
          <a:ext cx="5218545" cy="453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588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LEBANON EMERGENCY RESPONSE</a:t>
            </a:r>
            <a:br>
              <a:rPr lang="en-US" dirty="0">
                <a:solidFill>
                  <a:srgbClr val="7B6E66"/>
                </a:solidFill>
                <a:latin typeface="+mn-lt"/>
              </a:rPr>
            </a:br>
            <a:r>
              <a:rPr lang="en-US" sz="1200" dirty="0">
                <a:solidFill>
                  <a:srgbClr val="7B6E66"/>
                </a:solidFill>
                <a:latin typeface="+mn-lt"/>
              </a:rPr>
              <a:t>AS OF 2</a:t>
            </a:r>
            <a:r>
              <a:rPr lang="en-US" sz="1200" baseline="30000" dirty="0">
                <a:solidFill>
                  <a:srgbClr val="7B6E66"/>
                </a:solidFill>
                <a:latin typeface="+mn-lt"/>
              </a:rPr>
              <a:t>nd</a:t>
            </a:r>
            <a:r>
              <a:rPr lang="en-US" sz="1200" dirty="0">
                <a:solidFill>
                  <a:srgbClr val="7B6E66"/>
                </a:solidFill>
                <a:latin typeface="+mn-lt"/>
              </a:rPr>
              <a:t> OF OCTOBER 2024</a:t>
            </a:r>
            <a:endParaRPr lang="en-US" dirty="0">
              <a:solidFill>
                <a:srgbClr val="7B6E66"/>
              </a:solidFill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4EABA2-EFBF-413F-9C01-ACB361353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861252"/>
              </p:ext>
            </p:extLst>
          </p:nvPr>
        </p:nvGraphicFramePr>
        <p:xfrm>
          <a:off x="499358" y="1588515"/>
          <a:ext cx="11416121" cy="507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91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B5E6-3143-D4EB-200A-646C83FD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5" y="500062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7B6E66"/>
                </a:solidFill>
                <a:latin typeface="+mn-lt"/>
              </a:rPr>
              <a:t>WINTER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4D2B-CBCD-518D-579D-C0437ADC2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+mj-ea"/>
              <a:cs typeface="+mj-cs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000" dirty="0">
                <a:ea typeface="+mj-ea"/>
                <a:cs typeface="+mj-cs"/>
              </a:rPr>
              <a:t>Objectives of NFI Sector Winter Analysis;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ea typeface="+mj-ea"/>
                <a:cs typeface="+mj-cs"/>
              </a:rPr>
              <a:t>Estimate people in need (</a:t>
            </a:r>
            <a:r>
              <a:rPr lang="en-US" sz="2000" dirty="0" err="1">
                <a:ea typeface="+mj-ea"/>
                <a:cs typeface="+mj-cs"/>
              </a:rPr>
              <a:t>PiN</a:t>
            </a:r>
            <a:r>
              <a:rPr lang="en-US" sz="2000" dirty="0">
                <a:ea typeface="+mj-ea"/>
                <a:cs typeface="+mj-cs"/>
              </a:rPr>
              <a:t>) of winter NFI assistance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ea typeface="+mj-ea"/>
                <a:cs typeface="+mj-cs"/>
              </a:rPr>
              <a:t>Determine prioritized target and associated locations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ea typeface="+mj-ea"/>
                <a:cs typeface="+mj-cs"/>
              </a:rPr>
              <a:t>Determine partner capacity to respond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ea typeface="+mj-ea"/>
                <a:cs typeface="+mj-cs"/>
              </a:rPr>
              <a:t>Determine gap, resource mobilization needs, and advocacy requirements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ea typeface="+mj-ea"/>
                <a:cs typeface="+mj-cs"/>
              </a:rPr>
              <a:t>Provide guidance to NFI sector members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ea typeface="+mj-ea"/>
                <a:cs typeface="+mj-cs"/>
              </a:rPr>
              <a:t>Outline winter reporting requirements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ea typeface="+mj-ea"/>
                <a:cs typeface="+mj-cs"/>
              </a:rPr>
              <a:t>Outline post-winter PDM structure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4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2CF3-A24B-08E0-CBB6-34C89BE4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7B6E66"/>
                </a:solidFill>
                <a:latin typeface="+mn-lt"/>
              </a:rPr>
              <a:t>WINTER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688A7-2376-820C-1B28-3964B3A31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Winter planning timeline;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    July – September 2024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Winter response timeline;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   	</a:t>
            </a:r>
            <a:r>
              <a:rPr lang="en-US" sz="2400" dirty="0">
                <a:solidFill>
                  <a:schemeClr val="accent6"/>
                </a:solidFill>
                <a:latin typeface="Tw Cen MT" panose="020B0602020104020603"/>
              </a:rPr>
              <a:t>1 October – 31 March 2025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accent6"/>
              </a:solidFill>
              <a:latin typeface="Tw Cen MT" panose="020B06020201040206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Prioritized response timeline;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   </a:t>
            </a:r>
            <a:r>
              <a:rPr lang="en-US" sz="2400" dirty="0">
                <a:solidFill>
                  <a:schemeClr val="accent6"/>
                </a:solidFill>
                <a:latin typeface="Tw Cen MT" panose="020B0602020104020603"/>
              </a:rPr>
              <a:t>Finalize winter assistance by October/ November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0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WINTER 2024-25 UPDATE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7F63A8-33D6-9CF4-C198-158E2652A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171740"/>
              </p:ext>
            </p:extLst>
          </p:nvPr>
        </p:nvGraphicFramePr>
        <p:xfrm>
          <a:off x="587555" y="2935499"/>
          <a:ext cx="5191125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91347" imgH="3076506" progId="Excel.Sheet.12">
                  <p:embed/>
                </p:oleObj>
              </mc:Choice>
              <mc:Fallback>
                <p:oleObj name="Worksheet" r:id="rId2" imgW="5191347" imgH="3076506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7F63A8-33D6-9CF4-C198-158E2652AD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7555" y="2935499"/>
                        <a:ext cx="5191125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73F742F-CEF1-B64F-77B1-BBDB3ECF01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744567"/>
              </p:ext>
            </p:extLst>
          </p:nvPr>
        </p:nvGraphicFramePr>
        <p:xfrm>
          <a:off x="6487164" y="2935500"/>
          <a:ext cx="5495925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95969" imgH="3076506" progId="Excel.Sheet.12">
                  <p:embed/>
                </p:oleObj>
              </mc:Choice>
              <mc:Fallback>
                <p:oleObj name="Worksheet" r:id="rId4" imgW="5495969" imgH="3076506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73F742F-CEF1-B64F-77B1-BBDB3ECF01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7164" y="2935500"/>
                        <a:ext cx="5495925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DA9793-998D-D57E-DB4D-7242DFD24D78}"/>
              </a:ext>
            </a:extLst>
          </p:cNvPr>
          <p:cNvSpPr txBox="1"/>
          <p:nvPr/>
        </p:nvSpPr>
        <p:spPr>
          <a:xfrm>
            <a:off x="2028602" y="2356701"/>
            <a:ext cx="230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B6E66"/>
                </a:solidFill>
              </a:rPr>
              <a:t>Winter People in Need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98E3CC-F5B5-B9CC-2ADE-92EBB7A10160}"/>
              </a:ext>
            </a:extLst>
          </p:cNvPr>
          <p:cNvSpPr txBox="1"/>
          <p:nvPr/>
        </p:nvSpPr>
        <p:spPr>
          <a:xfrm>
            <a:off x="8502425" y="2366128"/>
            <a:ext cx="146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B6E66"/>
                </a:solidFill>
              </a:rPr>
              <a:t>Winter Target</a:t>
            </a:r>
          </a:p>
        </p:txBody>
      </p:sp>
    </p:spTree>
    <p:extLst>
      <p:ext uri="{BB962C8B-B14F-4D97-AF65-F5344CB8AC3E}">
        <p14:creationId xmlns:p14="http://schemas.microsoft.com/office/powerpoint/2010/main" val="1434841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WINTER 2024-25 UPDATE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3C6761B-E565-BAC9-40A5-28C7329BBE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541453"/>
              </p:ext>
            </p:extLst>
          </p:nvPr>
        </p:nvGraphicFramePr>
        <p:xfrm>
          <a:off x="6570677" y="1616730"/>
          <a:ext cx="4892315" cy="469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10077" imgH="2886223" progId="Excel.Sheet.12">
                  <p:embed/>
                </p:oleObj>
              </mc:Choice>
              <mc:Fallback>
                <p:oleObj name="Worksheet" r:id="rId2" imgW="3010077" imgH="288622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3C6761B-E565-BAC9-40A5-28C7329BBE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70677" y="1616730"/>
                        <a:ext cx="4892315" cy="4691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196D2EE-CDF5-9331-7C76-82FE105BA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075268"/>
              </p:ext>
            </p:extLst>
          </p:nvPr>
        </p:nvGraphicFramePr>
        <p:xfrm>
          <a:off x="281131" y="1616730"/>
          <a:ext cx="5981225" cy="101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610010" imgH="781103" progId="Excel.Sheet.12">
                  <p:embed/>
                </p:oleObj>
              </mc:Choice>
              <mc:Fallback>
                <p:oleObj name="Worksheet" r:id="rId4" imgW="4610010" imgH="781103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196D2EE-CDF5-9331-7C76-82FE105BAD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131" y="1616730"/>
                        <a:ext cx="5981225" cy="1013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99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BDAA8D"/>
          </a:solidFill>
          <a:ln w="174625" cmpd="thinThick">
            <a:solidFill>
              <a:srgbClr val="675A5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WINTER 2024 -25 UPDATE</a:t>
            </a:r>
          </a:p>
        </p:txBody>
      </p:sp>
      <p:pic>
        <p:nvPicPr>
          <p:cNvPr id="6" name="Picture 5" descr="A map of syria with white text&#10;&#10;Description automatically generated">
            <a:extLst>
              <a:ext uri="{FF2B5EF4-FFF2-40B4-BE49-F238E27FC236}">
                <a16:creationId xmlns:a16="http://schemas.microsoft.com/office/drawing/2014/main" id="{CDB32982-3DC4-0D7C-CCE7-5851A01A2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94" y="514137"/>
            <a:ext cx="8549246" cy="60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15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PARTNERS UPDATE</a:t>
            </a:r>
          </a:p>
        </p:txBody>
      </p:sp>
    </p:spTree>
    <p:extLst>
      <p:ext uri="{BB962C8B-B14F-4D97-AF65-F5344CB8AC3E}">
        <p14:creationId xmlns:p14="http://schemas.microsoft.com/office/powerpoint/2010/main" val="377409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EEA30-15B9-32C6-D3BF-76A778B8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3164"/>
            <a:ext cx="10515600" cy="2887052"/>
          </a:xfrm>
        </p:spPr>
        <p:txBody>
          <a:bodyPr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srgbClr val="7B6E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NFI Sector Update.</a:t>
            </a:r>
            <a:endParaRPr lang="en-US" sz="2400" dirty="0">
              <a:solidFill>
                <a:srgbClr val="7B6E6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srgbClr val="7B6E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Updates the displacement from Lebanon Emergency.</a:t>
            </a:r>
            <a:endParaRPr lang="en-US" sz="2400" dirty="0">
              <a:solidFill>
                <a:srgbClr val="7B6E6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srgbClr val="7B6E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Beginning of Winter Season 2024-2025 update.</a:t>
            </a:r>
            <a:endParaRPr lang="en-US" sz="2400" dirty="0">
              <a:solidFill>
                <a:srgbClr val="7B6E6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srgbClr val="7B6E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Partners update.</a:t>
            </a:r>
            <a:endParaRPr lang="en-US" sz="2400" dirty="0">
              <a:solidFill>
                <a:srgbClr val="7B6E6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2400" dirty="0">
                <a:solidFill>
                  <a:srgbClr val="7B6E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Reporting &amp; IM.</a:t>
            </a:r>
            <a:endParaRPr lang="en-US" sz="2400" dirty="0">
              <a:solidFill>
                <a:srgbClr val="7B6E6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2400" dirty="0" err="1">
                <a:solidFill>
                  <a:srgbClr val="7B6E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AoB</a:t>
            </a:r>
            <a:endParaRPr lang="en-US" sz="2400" dirty="0">
              <a:solidFill>
                <a:srgbClr val="7B6E6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58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REPORTING AND 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6B2FF-10EB-45A2-1A0D-972387DF2C22}"/>
              </a:ext>
            </a:extLst>
          </p:cNvPr>
          <p:cNvSpPr txBox="1"/>
          <p:nvPr/>
        </p:nvSpPr>
        <p:spPr>
          <a:xfrm>
            <a:off x="678730" y="1607753"/>
            <a:ext cx="10991653" cy="4578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75A53"/>
                </a:solidFill>
                <a:effectLst/>
                <a:uLnTx/>
                <a:uFillTx/>
                <a:ea typeface="+mn-ea"/>
                <a:cs typeface="Dubai"/>
              </a:rPr>
              <a:t>4Ws</a:t>
            </a:r>
            <a:r>
              <a:rPr lang="en-US" sz="2000" b="1" dirty="0">
                <a:solidFill>
                  <a:srgbClr val="675A53"/>
                </a:solidFill>
                <a:cs typeface="Dubai"/>
              </a:rPr>
              <a:t> Report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675A53"/>
                </a:solidFill>
              </a:rPr>
              <a:t>Avoid the duplication of counting of individuals reached as much as possible and be sure to share data through the Activity info </a:t>
            </a:r>
            <a:r>
              <a:rPr lang="en-US" sz="1600" dirty="0">
                <a:solidFill>
                  <a:prstClr val="black"/>
                </a:solidFill>
                <a:cs typeface="Dubai"/>
                <a:hlinkClick r:id="rId2"/>
              </a:rPr>
              <a:t>here</a:t>
            </a:r>
            <a:r>
              <a:rPr lang="en-US" sz="1600" dirty="0"/>
              <a:t>.</a:t>
            </a:r>
            <a:endParaRPr lang="en-US" sz="1600" dirty="0">
              <a:solidFill>
                <a:prstClr val="black"/>
              </a:solidFill>
              <a:cs typeface="Dubai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675A53"/>
                </a:solidFill>
                <a:cs typeface="Dubai"/>
              </a:rPr>
              <a:t>The sector IM has implemented an interactive dashboard </a:t>
            </a:r>
            <a:r>
              <a:rPr lang="en-US" sz="1600" dirty="0">
                <a:solidFill>
                  <a:srgbClr val="0070C0"/>
                </a:solidFill>
                <a:cs typeface="Duba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600" dirty="0">
                <a:solidFill>
                  <a:srgbClr val="675A53"/>
                </a:solidFill>
                <a:cs typeface="Dubai"/>
              </a:rPr>
              <a:t>, so please use the link for more details of the SNFI sector response.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675A53"/>
                </a:solidFill>
                <a:cs typeface="Dubai"/>
              </a:rPr>
              <a:t>The SNFI sector has released the Q2 sector factsheet </a:t>
            </a:r>
            <a:r>
              <a:rPr lang="en-US" sz="1600" dirty="0">
                <a:solidFill>
                  <a:prstClr val="black"/>
                </a:solidFill>
                <a:cs typeface="Dubai"/>
                <a:hlinkClick r:id="rId4"/>
              </a:rPr>
              <a:t>here</a:t>
            </a:r>
            <a:r>
              <a:rPr lang="en-US" sz="1600" dirty="0">
                <a:solidFill>
                  <a:srgbClr val="675A53"/>
                </a:solidFill>
                <a:cs typeface="Dubai"/>
              </a:rPr>
              <a:t>, please visit the Global Shelter Cluster web page for more information.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cs typeface="Dubai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675A53"/>
                </a:solidFill>
              </a:rPr>
              <a:t>Reporting Frequency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75A53"/>
                </a:solidFill>
              </a:rPr>
              <a:t>4W’s report is to be completed by all sector partners by the </a:t>
            </a:r>
            <a:r>
              <a:rPr lang="en-US" sz="1600" dirty="0">
                <a:solidFill>
                  <a:srgbClr val="FF0000"/>
                </a:solidFill>
              </a:rPr>
              <a:t>7</a:t>
            </a:r>
            <a:r>
              <a:rPr lang="en-US" sz="1600" baseline="30000" dirty="0">
                <a:solidFill>
                  <a:srgbClr val="FF0000"/>
                </a:solidFill>
              </a:rPr>
              <a:t>th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675A53"/>
                </a:solidFill>
              </a:rPr>
              <a:t>on a monthly basis.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cs typeface="Dubai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675A53"/>
                </a:solidFill>
                <a:cs typeface="Dubai"/>
              </a:rPr>
              <a:t>If you have any queries on reporting, please send me an email at </a:t>
            </a:r>
            <a:r>
              <a:rPr lang="en-US" sz="1600" dirty="0">
                <a:solidFill>
                  <a:prstClr val="black"/>
                </a:solidFill>
                <a:cs typeface="Dubai"/>
                <a:hlinkClick r:id="rId5"/>
              </a:rPr>
              <a:t>habibmu@unhcr.org</a:t>
            </a:r>
            <a:r>
              <a:rPr lang="en-US" sz="1600" dirty="0">
                <a:solidFill>
                  <a:prstClr val="black"/>
                </a:solidFill>
                <a:cs typeface="Dubai"/>
              </a:rPr>
              <a:t> </a:t>
            </a:r>
            <a:r>
              <a:rPr lang="en-US" sz="1600" dirty="0">
                <a:solidFill>
                  <a:srgbClr val="675A53"/>
                </a:solidFill>
                <a:cs typeface="Dubai"/>
              </a:rPr>
              <a:t>or via cell phone at +963 933 346 458  </a:t>
            </a:r>
          </a:p>
        </p:txBody>
      </p:sp>
    </p:spTree>
    <p:extLst>
      <p:ext uri="{BB962C8B-B14F-4D97-AF65-F5344CB8AC3E}">
        <p14:creationId xmlns:p14="http://schemas.microsoft.com/office/powerpoint/2010/main" val="158894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2289348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0A47-5B6E-F9A3-386F-CACCBD5E9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5853"/>
            <a:ext cx="12191998" cy="1008052"/>
          </a:xfrm>
        </p:spPr>
        <p:txBody>
          <a:bodyPr>
            <a:norm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THANK YOU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DB6E36-14CB-6A1F-E8F8-2519F5F31CD8}"/>
              </a:ext>
            </a:extLst>
          </p:cNvPr>
          <p:cNvSpPr txBox="1">
            <a:spLocks/>
          </p:cNvSpPr>
          <p:nvPr/>
        </p:nvSpPr>
        <p:spPr>
          <a:xfrm>
            <a:off x="1" y="3311636"/>
            <a:ext cx="12191999" cy="6206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venir Next LT Pro" panose="020B0504020202020204" pitchFamily="34" charset="0"/>
              </a:rPr>
              <a:t>October 2024</a:t>
            </a:r>
            <a:endParaRPr lang="en-GB" sz="3200" dirty="0">
              <a:latin typeface="Avenir Next LT Pro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EB58C-3E5F-438D-897D-05664B529DEA}"/>
              </a:ext>
            </a:extLst>
          </p:cNvPr>
          <p:cNvSpPr txBox="1"/>
          <p:nvPr/>
        </p:nvSpPr>
        <p:spPr>
          <a:xfrm>
            <a:off x="9682229" y="5868703"/>
            <a:ext cx="250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75A53"/>
                </a:solidFill>
              </a:rPr>
              <a:t>Muhammad Reda Habib</a:t>
            </a:r>
            <a:br>
              <a:rPr lang="en-US" dirty="0">
                <a:solidFill>
                  <a:srgbClr val="365A70"/>
                </a:solidFill>
              </a:rPr>
            </a:br>
            <a:r>
              <a:rPr lang="en-US" sz="900" dirty="0">
                <a:solidFill>
                  <a:srgbClr val="7B6E66"/>
                </a:solidFill>
              </a:rPr>
              <a:t>Information Management Associate</a:t>
            </a:r>
            <a:br>
              <a:rPr lang="en-US" sz="900" dirty="0">
                <a:solidFill>
                  <a:srgbClr val="7B6E66"/>
                </a:solidFill>
              </a:rPr>
            </a:br>
            <a:r>
              <a:rPr lang="en-US" sz="900" dirty="0">
                <a:solidFill>
                  <a:srgbClr val="7B6E66"/>
                </a:solidFill>
              </a:rPr>
              <a:t>habibmu@unhcr.org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1DA1E-4075-D4F5-A1B2-E8B20A346293}"/>
              </a:ext>
            </a:extLst>
          </p:cNvPr>
          <p:cNvSpPr txBox="1"/>
          <p:nvPr/>
        </p:nvSpPr>
        <p:spPr>
          <a:xfrm>
            <a:off x="7762831" y="5869815"/>
            <a:ext cx="147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75A53"/>
                </a:solidFill>
              </a:rPr>
              <a:t>Zina Alkhiami</a:t>
            </a:r>
            <a:br>
              <a:rPr lang="en-US" dirty="0">
                <a:solidFill>
                  <a:srgbClr val="365A70"/>
                </a:solidFill>
              </a:rPr>
            </a:br>
            <a:r>
              <a:rPr lang="en-US" sz="900" dirty="0">
                <a:solidFill>
                  <a:srgbClr val="7B6E66"/>
                </a:solidFill>
              </a:rPr>
              <a:t>Assistant Field Officer</a:t>
            </a:r>
            <a:br>
              <a:rPr lang="en-US" sz="900" dirty="0">
                <a:solidFill>
                  <a:srgbClr val="7B6E66"/>
                </a:solidFill>
              </a:rPr>
            </a:br>
            <a:r>
              <a:rPr lang="en-US" sz="900" dirty="0">
                <a:solidFill>
                  <a:srgbClr val="7B6E66"/>
                </a:solidFill>
              </a:rPr>
              <a:t>alkhiami@unhcr.org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1C687C-7E3F-3861-6528-0ED83DC68950}"/>
              </a:ext>
            </a:extLst>
          </p:cNvPr>
          <p:cNvSpPr txBox="1"/>
          <p:nvPr/>
        </p:nvSpPr>
        <p:spPr>
          <a:xfrm>
            <a:off x="4402318" y="5868703"/>
            <a:ext cx="307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75A53"/>
                </a:solidFill>
              </a:rPr>
              <a:t>Mahamat Alhadi Ibrahim Yaya</a:t>
            </a:r>
            <a:br>
              <a:rPr lang="en-US" dirty="0">
                <a:solidFill>
                  <a:srgbClr val="675A53"/>
                </a:solidFill>
              </a:rPr>
            </a:br>
            <a:r>
              <a:rPr lang="en-US" sz="900" dirty="0">
                <a:solidFill>
                  <a:srgbClr val="7B6E66"/>
                </a:solidFill>
              </a:rPr>
              <a:t>Snr Sector Coordinator</a:t>
            </a:r>
          </a:p>
          <a:p>
            <a:r>
              <a:rPr lang="en-US" sz="900" dirty="0">
                <a:solidFill>
                  <a:srgbClr val="7B6E66"/>
                </a:solidFill>
              </a:rPr>
              <a:t>mahamati@unhcr.org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D0375C-86B5-01B6-D9CF-9BFA50D6A435}"/>
              </a:ext>
            </a:extLst>
          </p:cNvPr>
          <p:cNvCxnSpPr/>
          <p:nvPr/>
        </p:nvCxnSpPr>
        <p:spPr>
          <a:xfrm flipV="1">
            <a:off x="4402318" y="5642462"/>
            <a:ext cx="0" cy="109881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13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EEA30-15B9-32C6-D3BF-76A778B8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3164"/>
            <a:ext cx="10515600" cy="2887052"/>
          </a:xfrm>
        </p:spPr>
        <p:txBody>
          <a:bodyPr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2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SECTOR STATUS</a:t>
            </a:r>
            <a:br>
              <a:rPr lang="en-US" dirty="0">
                <a:solidFill>
                  <a:srgbClr val="7B6E66"/>
                </a:solidFill>
                <a:latin typeface="+mn-lt"/>
              </a:rPr>
            </a:br>
            <a:r>
              <a:rPr lang="en-US" sz="1200" dirty="0">
                <a:solidFill>
                  <a:srgbClr val="7B6E66"/>
                </a:solidFill>
                <a:latin typeface="+mn-lt"/>
              </a:rPr>
              <a:t>AS OF JUNE 2024</a:t>
            </a:r>
            <a:endParaRPr lang="en-US" dirty="0">
              <a:solidFill>
                <a:srgbClr val="7B6E66"/>
              </a:solidFill>
              <a:latin typeface="+mn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93099F1-4321-E3E3-89CA-957200FC68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35679"/>
              </p:ext>
            </p:extLst>
          </p:nvPr>
        </p:nvGraphicFramePr>
        <p:xfrm>
          <a:off x="4025245" y="1965843"/>
          <a:ext cx="8009445" cy="4642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105723" imgH="4819433" progId="Excel.Sheet.12">
                  <p:embed/>
                </p:oleObj>
              </mc:Choice>
              <mc:Fallback>
                <p:oleObj name="Worksheet" r:id="rId2" imgW="9105723" imgH="4819433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93099F1-4321-E3E3-89CA-957200FC68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25245" y="1965843"/>
                        <a:ext cx="8009445" cy="4642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35BA627-976F-402B-A374-56C3BED0E8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154572"/>
              </p:ext>
            </p:extLst>
          </p:nvPr>
        </p:nvGraphicFramePr>
        <p:xfrm>
          <a:off x="157310" y="1965844"/>
          <a:ext cx="3867936" cy="464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933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SECTOR STATUS</a:t>
            </a:r>
            <a:br>
              <a:rPr lang="en-US" dirty="0">
                <a:solidFill>
                  <a:srgbClr val="7B6E66"/>
                </a:solidFill>
                <a:latin typeface="+mn-lt"/>
              </a:rPr>
            </a:br>
            <a:r>
              <a:rPr lang="en-US" sz="1200" dirty="0">
                <a:solidFill>
                  <a:srgbClr val="7B6E66"/>
                </a:solidFill>
                <a:latin typeface="+mn-lt"/>
              </a:rPr>
              <a:t>AS OF AUGUST 2024</a:t>
            </a:r>
            <a:endParaRPr lang="en-US" dirty="0">
              <a:solidFill>
                <a:srgbClr val="7B6E66"/>
              </a:solidFill>
              <a:latin typeface="+mn-lt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7E48686-985E-81FC-6FD7-C1E4034AF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884588"/>
              </p:ext>
            </p:extLst>
          </p:nvPr>
        </p:nvGraphicFramePr>
        <p:xfrm>
          <a:off x="478376" y="1690687"/>
          <a:ext cx="5413375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CCCBE8-7907-79E2-6E87-C14C63333A98}"/>
              </a:ext>
            </a:extLst>
          </p:cNvPr>
          <p:cNvCxnSpPr/>
          <p:nvPr/>
        </p:nvCxnSpPr>
        <p:spPr>
          <a:xfrm>
            <a:off x="5898036" y="1875934"/>
            <a:ext cx="0" cy="472282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D0F867-2EF2-D9DE-0E99-F83B6A8DD0B1}"/>
              </a:ext>
            </a:extLst>
          </p:cNvPr>
          <p:cNvSpPr txBox="1"/>
          <p:nvPr/>
        </p:nvSpPr>
        <p:spPr>
          <a:xfrm>
            <a:off x="8257880" y="1690687"/>
            <a:ext cx="2168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B6E66"/>
                </a:solidFill>
              </a:rPr>
              <a:t>Population by cohort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543E055-60D6-1E45-1CFB-DD9DAAA416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219679"/>
              </p:ext>
            </p:extLst>
          </p:nvPr>
        </p:nvGraphicFramePr>
        <p:xfrm>
          <a:off x="6259398" y="2029241"/>
          <a:ext cx="5932602" cy="114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C6C9EEA-64C4-8B35-1D34-CBD890652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875066"/>
              </p:ext>
            </p:extLst>
          </p:nvPr>
        </p:nvGraphicFramePr>
        <p:xfrm>
          <a:off x="6300250" y="3175415"/>
          <a:ext cx="5891750" cy="1144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6216FC2-34D6-5ACE-BB5B-A5C5EF8A7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67761"/>
              </p:ext>
            </p:extLst>
          </p:nvPr>
        </p:nvGraphicFramePr>
        <p:xfrm>
          <a:off x="6259398" y="4367835"/>
          <a:ext cx="5932602" cy="109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DF5C8DA-8A88-E111-0BCF-413B62238A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941421"/>
              </p:ext>
            </p:extLst>
          </p:nvPr>
        </p:nvGraphicFramePr>
        <p:xfrm>
          <a:off x="6259399" y="5429890"/>
          <a:ext cx="5932602" cy="109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4486AB1-E6C2-E338-A613-8F38A9E2B237}"/>
              </a:ext>
            </a:extLst>
          </p:cNvPr>
          <p:cNvSpPr txBox="1"/>
          <p:nvPr/>
        </p:nvSpPr>
        <p:spPr>
          <a:xfrm>
            <a:off x="7088955" y="2343576"/>
            <a:ext cx="471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75A53"/>
                </a:solidFill>
              </a:rPr>
              <a:t>,7%</a:t>
            </a:r>
          </a:p>
        </p:txBody>
      </p:sp>
    </p:spTree>
    <p:extLst>
      <p:ext uri="{BB962C8B-B14F-4D97-AF65-F5344CB8AC3E}">
        <p14:creationId xmlns:p14="http://schemas.microsoft.com/office/powerpoint/2010/main" val="411941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SECTOR STATUS</a:t>
            </a:r>
            <a:br>
              <a:rPr lang="en-US" dirty="0">
                <a:solidFill>
                  <a:srgbClr val="7B6E66"/>
                </a:solidFill>
                <a:latin typeface="+mn-lt"/>
              </a:rPr>
            </a:br>
            <a:r>
              <a:rPr lang="en-US" sz="1200" dirty="0">
                <a:solidFill>
                  <a:srgbClr val="7B6E66"/>
                </a:solidFill>
                <a:latin typeface="+mn-lt"/>
              </a:rPr>
              <a:t>AS OF AUGUST 2024</a:t>
            </a:r>
            <a:endParaRPr lang="en-US" dirty="0">
              <a:solidFill>
                <a:srgbClr val="7B6E66"/>
              </a:solidFill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E984279-931E-97D4-8E86-8822AB1927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87126"/>
              </p:ext>
            </p:extLst>
          </p:nvPr>
        </p:nvGraphicFramePr>
        <p:xfrm>
          <a:off x="209550" y="1619249"/>
          <a:ext cx="11810999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67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SECTOR STATUS</a:t>
            </a:r>
            <a:br>
              <a:rPr lang="en-US" dirty="0">
                <a:solidFill>
                  <a:srgbClr val="7B6E66"/>
                </a:solidFill>
                <a:latin typeface="+mn-lt"/>
              </a:rPr>
            </a:br>
            <a:r>
              <a:rPr lang="en-US" sz="1200" dirty="0">
                <a:solidFill>
                  <a:srgbClr val="7B6E66"/>
                </a:solidFill>
                <a:latin typeface="+mn-lt"/>
              </a:rPr>
              <a:t>AS OF AUGUST 2024</a:t>
            </a:r>
            <a:endParaRPr lang="en-US" dirty="0">
              <a:solidFill>
                <a:srgbClr val="7B6E66"/>
              </a:solidFill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CC0026-DC34-2F5F-D35E-A0D3BDA28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853888"/>
              </p:ext>
            </p:extLst>
          </p:nvPr>
        </p:nvGraphicFramePr>
        <p:xfrm>
          <a:off x="96442" y="1565803"/>
          <a:ext cx="11951014" cy="5089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90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8F2-3F47-148F-F70F-6DE6E13B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B6E66"/>
                </a:solidFill>
                <a:latin typeface="+mn-lt"/>
              </a:rPr>
              <a:t>SECTOR STATUS</a:t>
            </a:r>
            <a:br>
              <a:rPr lang="en-US" dirty="0">
                <a:solidFill>
                  <a:srgbClr val="7B6E66"/>
                </a:solidFill>
                <a:latin typeface="+mn-lt"/>
              </a:rPr>
            </a:br>
            <a:r>
              <a:rPr lang="en-US" sz="1200" dirty="0">
                <a:solidFill>
                  <a:srgbClr val="7B6E66"/>
                </a:solidFill>
                <a:latin typeface="+mn-lt"/>
              </a:rPr>
              <a:t>AS OF AUGUST 2024</a:t>
            </a:r>
            <a:endParaRPr lang="en-US" dirty="0">
              <a:solidFill>
                <a:srgbClr val="7B6E66"/>
              </a:solidFill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BE523EF-89B5-6E60-6630-0695F79B5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089520"/>
              </p:ext>
            </p:extLst>
          </p:nvPr>
        </p:nvGraphicFramePr>
        <p:xfrm>
          <a:off x="273377" y="1574275"/>
          <a:ext cx="11764652" cy="511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84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C8AF873-5F44-657D-97E3-B65BB67D7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28" y="81346"/>
            <a:ext cx="10515600" cy="1325563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0070C1"/>
                </a:solidFill>
                <a:latin typeface="Lato-Regular"/>
              </a:rPr>
              <a:t>Response to Displacement from Lebanon to Syria</a:t>
            </a:r>
            <a:br>
              <a:rPr lang="en-US" sz="1800" b="0" i="0" u="none" strike="noStrike" baseline="0" dirty="0">
                <a:solidFill>
                  <a:srgbClr val="0070C1"/>
                </a:solidFill>
                <a:latin typeface="Lato-Regular"/>
              </a:rPr>
            </a:br>
            <a:r>
              <a:rPr lang="en-US" sz="1800" b="0" i="1" u="none" strike="noStrike" baseline="0" dirty="0">
                <a:solidFill>
                  <a:srgbClr val="000000"/>
                </a:solidFill>
                <a:latin typeface="Lato-Italic"/>
              </a:rPr>
              <a:t>Reporting period: 24 September - 5 October 2024</a:t>
            </a:r>
            <a:endParaRPr lang="en-US" dirty="0"/>
          </a:p>
        </p:txBody>
      </p:sp>
      <p:pic>
        <p:nvPicPr>
          <p:cNvPr id="3" name="Picture 2" descr="A map of the middle east&#10;&#10;Description automatically generated">
            <a:extLst>
              <a:ext uri="{FF2B5EF4-FFF2-40B4-BE49-F238E27FC236}">
                <a16:creationId xmlns:a16="http://schemas.microsoft.com/office/drawing/2014/main" id="{F8882BF5-E4F0-F041-7DB2-83451C09B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1" y="1053506"/>
            <a:ext cx="10418618" cy="55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9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9212AC1A13749970546AC0ED2AA15" ma:contentTypeVersion="18" ma:contentTypeDescription="Create a new document." ma:contentTypeScope="" ma:versionID="f0b8cb0ff846bc2440c7f5ea118e425f">
  <xsd:schema xmlns:xsd="http://www.w3.org/2001/XMLSchema" xmlns:xs="http://www.w3.org/2001/XMLSchema" xmlns:p="http://schemas.microsoft.com/office/2006/metadata/properties" xmlns:ns2="d415b216-3df8-4913-a712-9207cf47965a" xmlns:ns3="9a0a3b9b-96f1-4cc8-a023-6650bb8958dd" targetNamespace="http://schemas.microsoft.com/office/2006/metadata/properties" ma:root="true" ma:fieldsID="4ca0e51db1570942b9037cc8a2d75937" ns2:_="" ns3:_="">
    <xsd:import namespace="d415b216-3df8-4913-a712-9207cf47965a"/>
    <xsd:import namespace="9a0a3b9b-96f1-4cc8-a023-6650bb8958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5b216-3df8-4913-a712-9207cf4796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a063163-dfe2-4cfc-88fc-5b14acc061d3}" ma:internalName="TaxCatchAll" ma:showField="CatchAllData" ma:web="d415b216-3df8-4913-a712-9207cf4796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a3b9b-96f1-4cc8-a023-6650bb895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0a3b9b-96f1-4cc8-a023-6650bb8958dd">
      <Terms xmlns="http://schemas.microsoft.com/office/infopath/2007/PartnerControls"/>
    </lcf76f155ced4ddcb4097134ff3c332f>
    <TaxCatchAll xmlns="d415b216-3df8-4913-a712-9207cf47965a" xsi:nil="true"/>
  </documentManagement>
</p:properties>
</file>

<file path=customXml/itemProps1.xml><?xml version="1.0" encoding="utf-8"?>
<ds:datastoreItem xmlns:ds="http://schemas.openxmlformats.org/officeDocument/2006/customXml" ds:itemID="{C230B8DF-FF43-449D-8961-B558E8765C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A64EB6-4B4D-4804-8906-682BD25ED73F}"/>
</file>

<file path=customXml/itemProps3.xml><?xml version="1.0" encoding="utf-8"?>
<ds:datastoreItem xmlns:ds="http://schemas.openxmlformats.org/officeDocument/2006/customXml" ds:itemID="{B93F4DA4-70C2-4642-8276-03B5E40F0428}">
  <ds:schemaRefs>
    <ds:schemaRef ds:uri="http://schemas.microsoft.com/office/2006/metadata/properties"/>
    <ds:schemaRef ds:uri="http://schemas.microsoft.com/office/infopath/2007/PartnerControls"/>
    <ds:schemaRef ds:uri="9a0a3b9b-96f1-4cc8-a023-6650bb8958dd"/>
    <ds:schemaRef ds:uri="d415b216-3df8-4913-a712-9207cf4796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901</Words>
  <Application>Microsoft Office PowerPoint</Application>
  <PresentationFormat>Widescreen</PresentationFormat>
  <Paragraphs>102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Avenir Next LT Pro</vt:lpstr>
      <vt:lpstr>Calibri</vt:lpstr>
      <vt:lpstr>Calibri Light</vt:lpstr>
      <vt:lpstr>Dubai</vt:lpstr>
      <vt:lpstr>Lato-Italic</vt:lpstr>
      <vt:lpstr>Lato-Regular</vt:lpstr>
      <vt:lpstr>Segoe UI</vt:lpstr>
      <vt:lpstr>Tw Cen MT</vt:lpstr>
      <vt:lpstr>Wingdings</vt:lpstr>
      <vt:lpstr>Office Theme</vt:lpstr>
      <vt:lpstr>Worksheet</vt:lpstr>
      <vt:lpstr>NFI Sector Meeting </vt:lpstr>
      <vt:lpstr>AGENDA</vt:lpstr>
      <vt:lpstr>INTRODUCTION</vt:lpstr>
      <vt:lpstr>SECTOR STATUS AS OF JUNE 2024</vt:lpstr>
      <vt:lpstr>SECTOR STATUS AS OF AUGUST 2024</vt:lpstr>
      <vt:lpstr>SECTOR STATUS AS OF AUGUST 2024</vt:lpstr>
      <vt:lpstr>SECTOR STATUS AS OF AUGUST 2024</vt:lpstr>
      <vt:lpstr>SECTOR STATUS AS OF AUGUST 2024</vt:lpstr>
      <vt:lpstr>Response to Displacement from Lebanon to Syria Reporting period: 24 September - 5 October 2024</vt:lpstr>
      <vt:lpstr>Response to Displacement from Lebanon to Syria Reporting period: 24 September - 5 October 2024</vt:lpstr>
      <vt:lpstr>Response to Displacement from Lebanon to Syria Reporting period: 24 September - 5 October 2024</vt:lpstr>
      <vt:lpstr>LEBANON EMERGENCY RESPONSE AS OF 2nd OF OCTOBER 2024</vt:lpstr>
      <vt:lpstr>LEBANON EMERGENCY RESPONSE AS OF 2nd OF OCTOBER 2024</vt:lpstr>
      <vt:lpstr>WINTER ANALYSIS</vt:lpstr>
      <vt:lpstr>WINTER TIMELINE</vt:lpstr>
      <vt:lpstr>WINTER 2024-25 UPDATE</vt:lpstr>
      <vt:lpstr>WINTER 2024-25 UPDATE</vt:lpstr>
      <vt:lpstr>WINTER 2024 -25 UPDATE</vt:lpstr>
      <vt:lpstr>PARTNERS UPDATE</vt:lpstr>
      <vt:lpstr>REPORTING AND IM</vt:lpstr>
      <vt:lpstr>AOB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Reda Habib</dc:creator>
  <cp:lastModifiedBy>Muhammad Reda Habib</cp:lastModifiedBy>
  <cp:revision>11</cp:revision>
  <dcterms:created xsi:type="dcterms:W3CDTF">2024-06-06T08:06:03Z</dcterms:created>
  <dcterms:modified xsi:type="dcterms:W3CDTF">2024-10-07T07:46:05Z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0x0101003309212AC1A13749970546AC0ED2AA15</vt:lpwstr>
  </property>
  <property fmtid="{D5CDD505-2E9C-101B-9397-08002B2CF9AE}" pid="3" name="MediaServiceImageTags">
    <vt:lpwstr/>
  </property>
</Properties>
</file>