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21" r:id="rId5"/>
    <p:sldMasterId id="2147483724" r:id="rId6"/>
    <p:sldMasterId id="2147483728" r:id="rId7"/>
  </p:sldMasterIdLst>
  <p:notesMasterIdLst>
    <p:notesMasterId r:id="rId40"/>
  </p:notesMasterIdLst>
  <p:sldIdLst>
    <p:sldId id="308" r:id="rId8"/>
    <p:sldId id="312" r:id="rId9"/>
    <p:sldId id="321" r:id="rId10"/>
    <p:sldId id="336" r:id="rId11"/>
    <p:sldId id="2596" r:id="rId12"/>
    <p:sldId id="322" r:id="rId13"/>
    <p:sldId id="2606" r:id="rId14"/>
    <p:sldId id="626" r:id="rId15"/>
    <p:sldId id="627" r:id="rId16"/>
    <p:sldId id="2600" r:id="rId17"/>
    <p:sldId id="2594" r:id="rId18"/>
    <p:sldId id="2595" r:id="rId19"/>
    <p:sldId id="2592" r:id="rId20"/>
    <p:sldId id="2598" r:id="rId21"/>
    <p:sldId id="2597" r:id="rId22"/>
    <p:sldId id="2605" r:id="rId23"/>
    <p:sldId id="2601" r:id="rId24"/>
    <p:sldId id="2602" r:id="rId25"/>
    <p:sldId id="2593" r:id="rId26"/>
    <p:sldId id="2589" r:id="rId27"/>
    <p:sldId id="2590" r:id="rId28"/>
    <p:sldId id="2587" r:id="rId29"/>
    <p:sldId id="2560" r:id="rId30"/>
    <p:sldId id="2572" r:id="rId31"/>
    <p:sldId id="2571" r:id="rId32"/>
    <p:sldId id="2591" r:id="rId33"/>
    <p:sldId id="2583" r:id="rId34"/>
    <p:sldId id="2603" r:id="rId35"/>
    <p:sldId id="2604" r:id="rId36"/>
    <p:sldId id="629" r:id="rId37"/>
    <p:sldId id="325"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28DE9FA-9EA9-4A72-8A3B-083D3890E2EB}">
          <p14:sldIdLst>
            <p14:sldId id="308"/>
            <p14:sldId id="312"/>
            <p14:sldId id="321"/>
            <p14:sldId id="336"/>
            <p14:sldId id="2596"/>
            <p14:sldId id="322"/>
            <p14:sldId id="2606"/>
            <p14:sldId id="626"/>
            <p14:sldId id="627"/>
            <p14:sldId id="2600"/>
            <p14:sldId id="2594"/>
            <p14:sldId id="2595"/>
            <p14:sldId id="2592"/>
            <p14:sldId id="2598"/>
            <p14:sldId id="2597"/>
            <p14:sldId id="2605"/>
            <p14:sldId id="2601"/>
            <p14:sldId id="2602"/>
            <p14:sldId id="2593"/>
            <p14:sldId id="2589"/>
            <p14:sldId id="2590"/>
            <p14:sldId id="2587"/>
            <p14:sldId id="2560"/>
            <p14:sldId id="2572"/>
            <p14:sldId id="2571"/>
            <p14:sldId id="2591"/>
            <p14:sldId id="2583"/>
            <p14:sldId id="2603"/>
            <p14:sldId id="2604"/>
            <p14:sldId id="629"/>
            <p14:sldId id="325"/>
            <p14:sldId id="317"/>
          </p14:sldIdLst>
        </p14:section>
      </p14:sectionLst>
    </p:ext>
    <p:ext uri="{EFAFB233-063F-42B5-8137-9DF3F51BA10A}">
      <p15:sldGuideLst xmlns:p15="http://schemas.microsoft.com/office/powerpoint/2012/main">
        <p15:guide id="1" orient="horz" pos="584">
          <p15:clr>
            <a:srgbClr val="A4A3A4"/>
          </p15:clr>
        </p15:guide>
        <p15:guide id="2" pos="33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85786F"/>
    <a:srgbClr val="7B6E66"/>
    <a:srgbClr val="640811"/>
    <a:srgbClr val="978B82"/>
    <a:srgbClr val="B8A999"/>
    <a:srgbClr val="B8A98D"/>
    <a:srgbClr val="BDAA8D"/>
    <a:srgbClr val="BDAA11"/>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CB8E1-BEDF-A040-4937-289767CD7EAB}" v="256" dt="2024-09-18T06:57:08.131"/>
    <p1510:client id="{582FC8E9-170E-9488-7B34-BACEE22BA2CD}" v="26" dt="2024-09-18T07:02:19.984"/>
    <p1510:client id="{D523ECE2-607D-4A88-85CD-C388D0FB5DDC}" v="1135" dt="2024-09-18T07:30:30.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84"/>
        <p:guide pos="3312"/>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A00_4D57D6D0.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A0C_206B1C6C.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A0B_DE6533A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A1F_76372CC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A17_7B04D7D0.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400" b="1" i="0" u="none" strike="noStrike" kern="1200" spc="0" baseline="0">
                <a:solidFill>
                  <a:schemeClr val="accent5">
                    <a:lumMod val="75000"/>
                  </a:schemeClr>
                </a:solidFill>
                <a:latin typeface="+mn-lt"/>
                <a:ea typeface="+mn-ea"/>
                <a:cs typeface="+mn-cs"/>
              </a:defRPr>
            </a:pPr>
            <a:r>
              <a:rPr lang="en-US" sz="2400" b="1" i="0" u="none" strike="noStrike" kern="1200" spc="0" baseline="0">
                <a:solidFill>
                  <a:schemeClr val="accent5">
                    <a:lumMod val="75000"/>
                  </a:schemeClr>
                </a:solidFill>
                <a:latin typeface="+mn-lt"/>
                <a:ea typeface="+mn-ea"/>
                <a:cs typeface="+mn-cs"/>
              </a:rPr>
              <a:t>Trends </a:t>
            </a:r>
          </a:p>
          <a:p>
            <a:pPr>
              <a:defRPr lang="en-US" sz="2400" b="1">
                <a:solidFill>
                  <a:schemeClr val="accent5">
                    <a:lumMod val="75000"/>
                  </a:schemeClr>
                </a:solidFill>
              </a:defRPr>
            </a:pPr>
            <a:r>
              <a:rPr lang="en-US" sz="2400" b="1" i="0" u="none" strike="noStrike" kern="1200" spc="0" baseline="0" err="1">
                <a:solidFill>
                  <a:schemeClr val="accent5">
                    <a:lumMod val="75000"/>
                  </a:schemeClr>
                </a:solidFill>
                <a:latin typeface="+mn-lt"/>
                <a:ea typeface="+mn-ea"/>
                <a:cs typeface="+mn-cs"/>
              </a:rPr>
              <a:t>Demoliton</a:t>
            </a:r>
            <a:r>
              <a:rPr lang="en-US" sz="2400" b="1" i="0" u="none" strike="noStrike" kern="1200" spc="0" baseline="0">
                <a:solidFill>
                  <a:schemeClr val="accent5">
                    <a:lumMod val="75000"/>
                  </a:schemeClr>
                </a:solidFill>
                <a:latin typeface="+mn-lt"/>
                <a:ea typeface="+mn-ea"/>
                <a:cs typeface="+mn-cs"/>
              </a:rPr>
              <a:t> Incident vs Demolished structure</a:t>
            </a:r>
          </a:p>
        </c:rich>
      </c:tx>
      <c:overlay val="0"/>
      <c:spPr>
        <a:noFill/>
        <a:ln>
          <a:noFill/>
        </a:ln>
        <a:effectLst/>
      </c:spPr>
      <c:txPr>
        <a:bodyPr rot="0" spcFirstLastPara="1" vertOverflow="ellipsis" vert="horz" wrap="square" anchor="ctr" anchorCtr="1"/>
        <a:lstStyle/>
        <a:p>
          <a:pPr>
            <a:defRPr lang="en-US" sz="2400" b="1" i="0" u="none" strike="noStrike" kern="1200" spc="0" baseline="0">
              <a:solidFill>
                <a:schemeClr val="accent5">
                  <a:lumMod val="7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Sheet1!$B$96</c:f>
              <c:strCache>
                <c:ptCount val="1"/>
                <c:pt idx="0">
                  <c:v>Number of demolition incidents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Sheet1!$A$97:$A$101</c:f>
              <c:strCache>
                <c:ptCount val="5"/>
                <c:pt idx="0">
                  <c:v>2020</c:v>
                </c:pt>
                <c:pt idx="1">
                  <c:v>2021</c:v>
                </c:pt>
                <c:pt idx="2">
                  <c:v>2022</c:v>
                </c:pt>
                <c:pt idx="3">
                  <c:v>2023</c:v>
                </c:pt>
                <c:pt idx="4">
                  <c:v>2024  (17 September)</c:v>
                </c:pt>
              </c:strCache>
            </c:strRef>
          </c:cat>
          <c:val>
            <c:numRef>
              <c:f>Sheet1!$B$97:$B$101</c:f>
              <c:numCache>
                <c:formatCode>General</c:formatCode>
                <c:ptCount val="5"/>
                <c:pt idx="0">
                  <c:v>403</c:v>
                </c:pt>
                <c:pt idx="1">
                  <c:v>356</c:v>
                </c:pt>
                <c:pt idx="2">
                  <c:v>413</c:v>
                </c:pt>
                <c:pt idx="3">
                  <c:v>429</c:v>
                </c:pt>
                <c:pt idx="4">
                  <c:v>391</c:v>
                </c:pt>
              </c:numCache>
            </c:numRef>
          </c:val>
          <c:extLst>
            <c:ext xmlns:c16="http://schemas.microsoft.com/office/drawing/2014/chart" uri="{C3380CC4-5D6E-409C-BE32-E72D297353CC}">
              <c16:uniqueId val="{00000000-2316-4AE2-868B-0B5D03EECF4D}"/>
            </c:ext>
          </c:extLst>
        </c:ser>
        <c:ser>
          <c:idx val="2"/>
          <c:order val="2"/>
          <c:tx>
            <c:strRef>
              <c:f>Sheet1!$D$96</c:f>
              <c:strCache>
                <c:ptCount val="1"/>
                <c:pt idx="0">
                  <c:v>Total Number of demolished structures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Sheet1!$A$97:$A$101</c:f>
              <c:strCache>
                <c:ptCount val="5"/>
                <c:pt idx="0">
                  <c:v>2020</c:v>
                </c:pt>
                <c:pt idx="1">
                  <c:v>2021</c:v>
                </c:pt>
                <c:pt idx="2">
                  <c:v>2022</c:v>
                </c:pt>
                <c:pt idx="3">
                  <c:v>2023</c:v>
                </c:pt>
                <c:pt idx="4">
                  <c:v>2024  (17 September)</c:v>
                </c:pt>
              </c:strCache>
            </c:strRef>
          </c:cat>
          <c:val>
            <c:numRef>
              <c:f>Sheet1!$D$97:$D$101</c:f>
              <c:numCache>
                <c:formatCode>General</c:formatCode>
                <c:ptCount val="5"/>
                <c:pt idx="0">
                  <c:v>864</c:v>
                </c:pt>
                <c:pt idx="1">
                  <c:v>913</c:v>
                </c:pt>
                <c:pt idx="2">
                  <c:v>962</c:v>
                </c:pt>
                <c:pt idx="3">
                  <c:v>1180</c:v>
                </c:pt>
                <c:pt idx="4">
                  <c:v>1268</c:v>
                </c:pt>
              </c:numCache>
            </c:numRef>
          </c:val>
          <c:extLst>
            <c:ext xmlns:c16="http://schemas.microsoft.com/office/drawing/2014/chart" uri="{C3380CC4-5D6E-409C-BE32-E72D297353CC}">
              <c16:uniqueId val="{00000001-2316-4AE2-868B-0B5D03EECF4D}"/>
            </c:ext>
          </c:extLst>
        </c:ser>
        <c:ser>
          <c:idx val="3"/>
          <c:order val="3"/>
          <c:tx>
            <c:strRef>
              <c:f>Sheet1!$E$96</c:f>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Sheet1!$A$97:$A$101</c:f>
              <c:strCache>
                <c:ptCount val="5"/>
                <c:pt idx="0">
                  <c:v>2020</c:v>
                </c:pt>
                <c:pt idx="1">
                  <c:v>2021</c:v>
                </c:pt>
                <c:pt idx="2">
                  <c:v>2022</c:v>
                </c:pt>
                <c:pt idx="3">
                  <c:v>2023</c:v>
                </c:pt>
                <c:pt idx="4">
                  <c:v>2024  (17 September)</c:v>
                </c:pt>
              </c:strCache>
            </c:strRef>
          </c:cat>
          <c:val>
            <c:numRef>
              <c:f>Sheet1!$E$97:$E$101</c:f>
              <c:numCache>
                <c:formatCode>General</c:formatCode>
                <c:ptCount val="5"/>
              </c:numCache>
            </c:numRef>
          </c:val>
          <c:extLst>
            <c:ext xmlns:c16="http://schemas.microsoft.com/office/drawing/2014/chart" uri="{C3380CC4-5D6E-409C-BE32-E72D297353CC}">
              <c16:uniqueId val="{00000002-2316-4AE2-868B-0B5D03EECF4D}"/>
            </c:ext>
          </c:extLst>
        </c:ser>
        <c:dLbls>
          <c:showLegendKey val="0"/>
          <c:showVal val="0"/>
          <c:showCatName val="0"/>
          <c:showSerName val="0"/>
          <c:showPercent val="0"/>
          <c:showBubbleSize val="0"/>
        </c:dLbls>
        <c:gapWidth val="219"/>
        <c:overlap val="-27"/>
        <c:axId val="113143967"/>
        <c:axId val="113144447"/>
        <c:extLst>
          <c:ext xmlns:c15="http://schemas.microsoft.com/office/drawing/2012/chart" uri="{02D57815-91ED-43cb-92C2-25804820EDAC}">
            <c15:filteredBarSeries>
              <c15:ser>
                <c:idx val="1"/>
                <c:order val="1"/>
                <c:tx>
                  <c:strRef>
                    <c:extLst>
                      <c:ext uri="{02D57815-91ED-43cb-92C2-25804820EDAC}">
                        <c15:formulaRef>
                          <c15:sqref>Sheet1!$C$96</c15:sqref>
                        </c15:formulaRef>
                      </c:ext>
                    </c:extLst>
                    <c:strCache>
                      <c:ptCount val="1"/>
                    </c:strCache>
                  </c:strRef>
                </c:tx>
                <c:spPr>
                  <a:solidFill>
                    <a:schemeClr val="accent2"/>
                  </a:solidFill>
                  <a:ln>
                    <a:noFill/>
                  </a:ln>
                  <a:effectLst/>
                </c:spPr>
                <c:invertIfNegative val="0"/>
                <c:cat>
                  <c:strRef>
                    <c:extLst>
                      <c:ext uri="{02D57815-91ED-43cb-92C2-25804820EDAC}">
                        <c15:formulaRef>
                          <c15:sqref>Sheet1!$A$97:$A$101</c15:sqref>
                        </c15:formulaRef>
                      </c:ext>
                    </c:extLst>
                    <c:strCache>
                      <c:ptCount val="5"/>
                      <c:pt idx="0">
                        <c:v>2020</c:v>
                      </c:pt>
                      <c:pt idx="1">
                        <c:v>2021</c:v>
                      </c:pt>
                      <c:pt idx="2">
                        <c:v>2022</c:v>
                      </c:pt>
                      <c:pt idx="3">
                        <c:v>2023</c:v>
                      </c:pt>
                      <c:pt idx="4">
                        <c:v>2024  (17 September)</c:v>
                      </c:pt>
                    </c:strCache>
                  </c:strRef>
                </c:cat>
                <c:val>
                  <c:numRef>
                    <c:extLst>
                      <c:ext uri="{02D57815-91ED-43cb-92C2-25804820EDAC}">
                        <c15:formulaRef>
                          <c15:sqref>Sheet1!$C$97:$C$101</c15:sqref>
                        </c15:formulaRef>
                      </c:ext>
                    </c:extLst>
                    <c:numCache>
                      <c:formatCode>General</c:formatCode>
                      <c:ptCount val="5"/>
                    </c:numCache>
                  </c:numRef>
                </c:val>
                <c:extLst>
                  <c:ext xmlns:c16="http://schemas.microsoft.com/office/drawing/2014/chart" uri="{C3380CC4-5D6E-409C-BE32-E72D297353CC}">
                    <c16:uniqueId val="{00000003-2316-4AE2-868B-0B5D03EECF4D}"/>
                  </c:ext>
                </c:extLst>
              </c15:ser>
            </c15:filteredBarSeries>
          </c:ext>
        </c:extLst>
      </c:barChart>
      <c:catAx>
        <c:axId val="11314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40" b="0" i="0" u="none" strike="noStrike" kern="1200" baseline="0">
                <a:solidFill>
                  <a:schemeClr val="tx1">
                    <a:lumMod val="65000"/>
                    <a:lumOff val="35000"/>
                  </a:schemeClr>
                </a:solidFill>
                <a:latin typeface="+mn-lt"/>
                <a:ea typeface="+mn-ea"/>
                <a:cs typeface="+mn-cs"/>
              </a:defRPr>
            </a:pPr>
            <a:endParaRPr lang="en-US"/>
          </a:p>
        </c:txPr>
        <c:crossAx val="113144447"/>
        <c:crosses val="autoZero"/>
        <c:auto val="1"/>
        <c:lblAlgn val="ctr"/>
        <c:lblOffset val="100"/>
        <c:noMultiLvlLbl val="0"/>
      </c:catAx>
      <c:valAx>
        <c:axId val="113144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3143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14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0070C0"/>
                </a:solidFill>
                <a:latin typeface="+mn-lt"/>
                <a:ea typeface="+mn-ea"/>
                <a:cs typeface="+mn-cs"/>
              </a:defRPr>
            </a:pPr>
            <a:r>
              <a:rPr lang="en-US" sz="2000" b="1" baseline="0">
                <a:solidFill>
                  <a:srgbClr val="0070C0"/>
                </a:solidFill>
              </a:rPr>
              <a:t>Number of Demolition Incidents </a:t>
            </a:r>
          </a:p>
        </c:rich>
      </c:tx>
      <c:layout>
        <c:manualLayout>
          <c:xMode val="edge"/>
          <c:yMode val="edge"/>
          <c:x val="0.40198995490819084"/>
          <c:y val="1.2329657169999031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rgbClr val="0070C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April </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29</c:v>
                </c:pt>
                <c:pt idx="1">
                  <c:v>38</c:v>
                </c:pt>
                <c:pt idx="2">
                  <c:v>20</c:v>
                </c:pt>
                <c:pt idx="3">
                  <c:v>6</c:v>
                </c:pt>
                <c:pt idx="4">
                  <c:v>52</c:v>
                </c:pt>
                <c:pt idx="5">
                  <c:v>36</c:v>
                </c:pt>
                <c:pt idx="6">
                  <c:v>31</c:v>
                </c:pt>
                <c:pt idx="7">
                  <c:v>57</c:v>
                </c:pt>
                <c:pt idx="8">
                  <c:v>32</c:v>
                </c:pt>
                <c:pt idx="9">
                  <c:v>25</c:v>
                </c:pt>
                <c:pt idx="10">
                  <c:v>41</c:v>
                </c:pt>
                <c:pt idx="11">
                  <c:v>43</c:v>
                </c:pt>
              </c:numCache>
            </c:numRef>
          </c:val>
          <c:extLst>
            <c:ext xmlns:c16="http://schemas.microsoft.com/office/drawing/2014/chart" uri="{C3380CC4-5D6E-409C-BE32-E72D297353CC}">
              <c16:uniqueId val="{00000000-BBFD-43DB-BFC2-13FEBBE1FE3E}"/>
            </c:ext>
          </c:extLst>
        </c:ser>
        <c:ser>
          <c:idx val="1"/>
          <c:order val="1"/>
          <c:tx>
            <c:strRef>
              <c:f>Sheet1!$C$1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April </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52</c:v>
                </c:pt>
                <c:pt idx="1">
                  <c:v>44</c:v>
                </c:pt>
                <c:pt idx="2">
                  <c:v>18</c:v>
                </c:pt>
                <c:pt idx="3">
                  <c:v>3</c:v>
                </c:pt>
                <c:pt idx="4">
                  <c:v>59</c:v>
                </c:pt>
                <c:pt idx="5">
                  <c:v>30</c:v>
                </c:pt>
                <c:pt idx="6" formatCode="#\ ??/??">
                  <c:v>37</c:v>
                </c:pt>
                <c:pt idx="7">
                  <c:v>26</c:v>
                </c:pt>
                <c:pt idx="8">
                  <c:v>26</c:v>
                </c:pt>
                <c:pt idx="9">
                  <c:v>33</c:v>
                </c:pt>
                <c:pt idx="10">
                  <c:v>52</c:v>
                </c:pt>
                <c:pt idx="11">
                  <c:v>49</c:v>
                </c:pt>
              </c:numCache>
            </c:numRef>
          </c:val>
          <c:extLst>
            <c:ext xmlns:c16="http://schemas.microsoft.com/office/drawing/2014/chart" uri="{C3380CC4-5D6E-409C-BE32-E72D297353CC}">
              <c16:uniqueId val="{00000001-BBFD-43DB-BFC2-13FEBBE1FE3E}"/>
            </c:ext>
          </c:extLst>
        </c:ser>
        <c:ser>
          <c:idx val="2"/>
          <c:order val="2"/>
          <c:tx>
            <c:strRef>
              <c:f>Sheet1!$D$1</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April </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46</c:v>
                </c:pt>
                <c:pt idx="1">
                  <c:v>34</c:v>
                </c:pt>
                <c:pt idx="2">
                  <c:v>30</c:v>
                </c:pt>
                <c:pt idx="3">
                  <c:v>19</c:v>
                </c:pt>
                <c:pt idx="4">
                  <c:v>46</c:v>
                </c:pt>
                <c:pt idx="5">
                  <c:v>54</c:v>
                </c:pt>
                <c:pt idx="6">
                  <c:v>66</c:v>
                </c:pt>
                <c:pt idx="7">
                  <c:v>47</c:v>
                </c:pt>
                <c:pt idx="8">
                  <c:v>26</c:v>
                </c:pt>
              </c:numCache>
            </c:numRef>
          </c:val>
          <c:extLst>
            <c:ext xmlns:c16="http://schemas.microsoft.com/office/drawing/2014/chart" uri="{C3380CC4-5D6E-409C-BE32-E72D297353CC}">
              <c16:uniqueId val="{00000002-BBFD-43DB-BFC2-13FEBBE1FE3E}"/>
            </c:ext>
          </c:extLst>
        </c:ser>
        <c:dLbls>
          <c:dLblPos val="outEnd"/>
          <c:showLegendKey val="0"/>
          <c:showVal val="1"/>
          <c:showCatName val="0"/>
          <c:showSerName val="0"/>
          <c:showPercent val="0"/>
          <c:showBubbleSize val="0"/>
        </c:dLbls>
        <c:gapWidth val="219"/>
        <c:overlap val="-27"/>
        <c:axId val="638315679"/>
        <c:axId val="968835599"/>
      </c:barChart>
      <c:catAx>
        <c:axId val="63831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68835599"/>
        <c:crosses val="autoZero"/>
        <c:auto val="1"/>
        <c:lblAlgn val="ctr"/>
        <c:lblOffset val="100"/>
        <c:noMultiLvlLbl val="0"/>
      </c:catAx>
      <c:valAx>
        <c:axId val="968835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8315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40" b="0" i="0" u="none" strike="noStrike" kern="1200" spc="0" baseline="0">
                <a:solidFill>
                  <a:srgbClr val="0070C0"/>
                </a:solidFill>
                <a:latin typeface="+mn-lt"/>
                <a:ea typeface="+mn-ea"/>
                <a:cs typeface="+mn-cs"/>
              </a:defRPr>
            </a:pPr>
            <a:r>
              <a:rPr lang="en-US" sz="2140" baseline="0">
                <a:solidFill>
                  <a:srgbClr val="0070C0"/>
                </a:solidFill>
              </a:rPr>
              <a:t>Number of Demolished structures</a:t>
            </a:r>
          </a:p>
        </c:rich>
      </c:tx>
      <c:overlay val="0"/>
      <c:spPr>
        <a:noFill/>
        <a:ln>
          <a:noFill/>
        </a:ln>
        <a:effectLst/>
      </c:spPr>
      <c:txPr>
        <a:bodyPr rot="0" spcFirstLastPara="1" vertOverflow="ellipsis" vert="horz" wrap="square" anchor="ctr" anchorCtr="1"/>
        <a:lstStyle/>
        <a:p>
          <a:pPr>
            <a:defRPr sz="2140" b="0" i="0" u="none" strike="noStrike" kern="1200" spc="0" baseline="0">
              <a:solidFill>
                <a:srgbClr val="0070C0"/>
              </a:solidFill>
              <a:latin typeface="+mn-lt"/>
              <a:ea typeface="+mn-ea"/>
              <a:cs typeface="+mn-cs"/>
            </a:defRPr>
          </a:pPr>
          <a:endParaRPr lang="en-US"/>
        </a:p>
      </c:txPr>
    </c:title>
    <c:autoTitleDeleted val="0"/>
    <c:plotArea>
      <c:layout/>
      <c:barChart>
        <c:barDir val="col"/>
        <c:grouping val="clustered"/>
        <c:varyColors val="0"/>
        <c:ser>
          <c:idx val="0"/>
          <c:order val="0"/>
          <c:tx>
            <c:strRef>
              <c:f>Sheet1!$M$1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Sheet1!$L$2:$L$13</c:f>
              <c:strCache>
                <c:ptCount val="12"/>
                <c:pt idx="0">
                  <c:v>Jan</c:v>
                </c:pt>
                <c:pt idx="1">
                  <c:v>Feb</c:v>
                </c:pt>
                <c:pt idx="2">
                  <c:v>Mar</c:v>
                </c:pt>
                <c:pt idx="3">
                  <c:v>April</c:v>
                </c:pt>
                <c:pt idx="4">
                  <c:v>May</c:v>
                </c:pt>
                <c:pt idx="5">
                  <c:v>Jun</c:v>
                </c:pt>
                <c:pt idx="6">
                  <c:v>Jul</c:v>
                </c:pt>
                <c:pt idx="7">
                  <c:v>Aug</c:v>
                </c:pt>
                <c:pt idx="8">
                  <c:v>Sep</c:v>
                </c:pt>
                <c:pt idx="9">
                  <c:v>Oct</c:v>
                </c:pt>
                <c:pt idx="10">
                  <c:v>Nov</c:v>
                </c:pt>
                <c:pt idx="11">
                  <c:v>Dec</c:v>
                </c:pt>
              </c:strCache>
            </c:strRef>
          </c:cat>
          <c:val>
            <c:numRef>
              <c:f>Sheet1!$M$2:$M$13</c:f>
              <c:numCache>
                <c:formatCode>General</c:formatCode>
                <c:ptCount val="12"/>
                <c:pt idx="0">
                  <c:v>60</c:v>
                </c:pt>
                <c:pt idx="1">
                  <c:v>91</c:v>
                </c:pt>
                <c:pt idx="2">
                  <c:v>51</c:v>
                </c:pt>
                <c:pt idx="3">
                  <c:v>8</c:v>
                </c:pt>
                <c:pt idx="4">
                  <c:v>88</c:v>
                </c:pt>
                <c:pt idx="5">
                  <c:v>98</c:v>
                </c:pt>
                <c:pt idx="6">
                  <c:v>68</c:v>
                </c:pt>
                <c:pt idx="7">
                  <c:v>136</c:v>
                </c:pt>
                <c:pt idx="8">
                  <c:v>86</c:v>
                </c:pt>
                <c:pt idx="9">
                  <c:v>50</c:v>
                </c:pt>
                <c:pt idx="10">
                  <c:v>123</c:v>
                </c:pt>
                <c:pt idx="11">
                  <c:v>100</c:v>
                </c:pt>
              </c:numCache>
            </c:numRef>
          </c:val>
          <c:extLst>
            <c:ext xmlns:c16="http://schemas.microsoft.com/office/drawing/2014/chart" uri="{C3380CC4-5D6E-409C-BE32-E72D297353CC}">
              <c16:uniqueId val="{00000000-D871-4518-91C6-13C581B79851}"/>
            </c:ext>
          </c:extLst>
        </c:ser>
        <c:ser>
          <c:idx val="1"/>
          <c:order val="1"/>
          <c:tx>
            <c:strRef>
              <c:f>Sheet1!$N$1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3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Sheet1!$L$2:$L$13</c:f>
              <c:strCache>
                <c:ptCount val="12"/>
                <c:pt idx="0">
                  <c:v>Jan</c:v>
                </c:pt>
                <c:pt idx="1">
                  <c:v>Feb</c:v>
                </c:pt>
                <c:pt idx="2">
                  <c:v>Mar</c:v>
                </c:pt>
                <c:pt idx="3">
                  <c:v>April</c:v>
                </c:pt>
                <c:pt idx="4">
                  <c:v>May</c:v>
                </c:pt>
                <c:pt idx="5">
                  <c:v>Jun</c:v>
                </c:pt>
                <c:pt idx="6">
                  <c:v>Jul</c:v>
                </c:pt>
                <c:pt idx="7">
                  <c:v>Aug</c:v>
                </c:pt>
                <c:pt idx="8">
                  <c:v>Sep</c:v>
                </c:pt>
                <c:pt idx="9">
                  <c:v>Oct</c:v>
                </c:pt>
                <c:pt idx="10">
                  <c:v>Nov</c:v>
                </c:pt>
                <c:pt idx="11">
                  <c:v>Dec</c:v>
                </c:pt>
              </c:strCache>
            </c:strRef>
          </c:cat>
          <c:val>
            <c:numRef>
              <c:f>Sheet1!$N$2:$N$13</c:f>
              <c:numCache>
                <c:formatCode>General</c:formatCode>
                <c:ptCount val="12"/>
                <c:pt idx="0">
                  <c:v>134</c:v>
                </c:pt>
                <c:pt idx="1">
                  <c:v>105</c:v>
                </c:pt>
                <c:pt idx="2">
                  <c:v>52</c:v>
                </c:pt>
                <c:pt idx="3">
                  <c:v>4</c:v>
                </c:pt>
                <c:pt idx="4">
                  <c:v>100</c:v>
                </c:pt>
                <c:pt idx="5">
                  <c:v>58</c:v>
                </c:pt>
                <c:pt idx="6" formatCode="#\ ??/??">
                  <c:v>180</c:v>
                </c:pt>
                <c:pt idx="7">
                  <c:v>52</c:v>
                </c:pt>
                <c:pt idx="8">
                  <c:v>65</c:v>
                </c:pt>
                <c:pt idx="9">
                  <c:v>68</c:v>
                </c:pt>
                <c:pt idx="10">
                  <c:v>196</c:v>
                </c:pt>
                <c:pt idx="11">
                  <c:v>166</c:v>
                </c:pt>
              </c:numCache>
            </c:numRef>
          </c:val>
          <c:extLst>
            <c:ext xmlns:c16="http://schemas.microsoft.com/office/drawing/2014/chart" uri="{C3380CC4-5D6E-409C-BE32-E72D297353CC}">
              <c16:uniqueId val="{00000001-D871-4518-91C6-13C581B79851}"/>
            </c:ext>
          </c:extLst>
        </c:ser>
        <c:ser>
          <c:idx val="2"/>
          <c:order val="2"/>
          <c:tx>
            <c:strRef>
              <c:f>Sheet1!$O$1</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Sheet1!$L$2:$L$13</c:f>
              <c:strCache>
                <c:ptCount val="12"/>
                <c:pt idx="0">
                  <c:v>Jan</c:v>
                </c:pt>
                <c:pt idx="1">
                  <c:v>Feb</c:v>
                </c:pt>
                <c:pt idx="2">
                  <c:v>Mar</c:v>
                </c:pt>
                <c:pt idx="3">
                  <c:v>April</c:v>
                </c:pt>
                <c:pt idx="4">
                  <c:v>May</c:v>
                </c:pt>
                <c:pt idx="5">
                  <c:v>Jun</c:v>
                </c:pt>
                <c:pt idx="6">
                  <c:v>Jul</c:v>
                </c:pt>
                <c:pt idx="7">
                  <c:v>Aug</c:v>
                </c:pt>
                <c:pt idx="8">
                  <c:v>Sep</c:v>
                </c:pt>
                <c:pt idx="9">
                  <c:v>Oct</c:v>
                </c:pt>
                <c:pt idx="10">
                  <c:v>Nov</c:v>
                </c:pt>
                <c:pt idx="11">
                  <c:v>Dec</c:v>
                </c:pt>
              </c:strCache>
            </c:strRef>
          </c:cat>
          <c:val>
            <c:numRef>
              <c:f>Sheet1!$O$2:$O$13</c:f>
              <c:numCache>
                <c:formatCode>General</c:formatCode>
                <c:ptCount val="12"/>
                <c:pt idx="0">
                  <c:v>189</c:v>
                </c:pt>
                <c:pt idx="1">
                  <c:v>75</c:v>
                </c:pt>
                <c:pt idx="2">
                  <c:v>92</c:v>
                </c:pt>
                <c:pt idx="3">
                  <c:v>39</c:v>
                </c:pt>
                <c:pt idx="4">
                  <c:v>101</c:v>
                </c:pt>
                <c:pt idx="5">
                  <c:v>157</c:v>
                </c:pt>
                <c:pt idx="6">
                  <c:v>235</c:v>
                </c:pt>
                <c:pt idx="7">
                  <c:v>174</c:v>
                </c:pt>
                <c:pt idx="8">
                  <c:v>166</c:v>
                </c:pt>
              </c:numCache>
            </c:numRef>
          </c:val>
          <c:extLst>
            <c:ext xmlns:c16="http://schemas.microsoft.com/office/drawing/2014/chart" uri="{C3380CC4-5D6E-409C-BE32-E72D297353CC}">
              <c16:uniqueId val="{00000002-D871-4518-91C6-13C581B79851}"/>
            </c:ext>
          </c:extLst>
        </c:ser>
        <c:dLbls>
          <c:dLblPos val="outEnd"/>
          <c:showLegendKey val="0"/>
          <c:showVal val="1"/>
          <c:showCatName val="0"/>
          <c:showSerName val="0"/>
          <c:showPercent val="0"/>
          <c:showBubbleSize val="0"/>
        </c:dLbls>
        <c:gapWidth val="219"/>
        <c:overlap val="-27"/>
        <c:axId val="1374201231"/>
        <c:axId val="1374200271"/>
      </c:barChart>
      <c:catAx>
        <c:axId val="137420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90" b="0" i="0" u="none" strike="noStrike" kern="1200" baseline="0">
                <a:solidFill>
                  <a:schemeClr val="tx1">
                    <a:lumMod val="65000"/>
                    <a:lumOff val="35000"/>
                  </a:schemeClr>
                </a:solidFill>
                <a:latin typeface="+mn-lt"/>
                <a:ea typeface="+mn-ea"/>
                <a:cs typeface="+mn-cs"/>
              </a:defRPr>
            </a:pPr>
            <a:endParaRPr lang="en-US"/>
          </a:p>
        </c:txPr>
        <c:crossAx val="1374200271"/>
        <c:crosses val="autoZero"/>
        <c:auto val="1"/>
        <c:lblAlgn val="ctr"/>
        <c:lblOffset val="100"/>
        <c:noMultiLvlLbl val="0"/>
      </c:catAx>
      <c:valAx>
        <c:axId val="1374200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4201231"/>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1" i="0" u="none" strike="noStrike" kern="1200" spc="0" baseline="0">
              <a:solidFill>
                <a:srgbClr val="0070C0"/>
              </a:solidFill>
              <a:latin typeface="+mn-lt"/>
              <a:ea typeface="+mn-ea"/>
              <a:cs typeface="+mn-cs"/>
            </a:defRPr>
          </a:pPr>
          <a:endParaRPr lang="en-US"/>
        </a:p>
      </c:txPr>
    </c:title>
    <c:autoTitleDeleted val="0"/>
    <c:plotArea>
      <c:layout>
        <c:manualLayout>
          <c:layoutTarget val="inner"/>
          <c:xMode val="edge"/>
          <c:yMode val="edge"/>
          <c:x val="4.0272864967904901E-2"/>
          <c:y val="0.21116765032959639"/>
          <c:w val="0.94785467948213242"/>
          <c:h val="0.72402182206489152"/>
        </c:manualLayout>
      </c:layout>
      <c:barChart>
        <c:barDir val="col"/>
        <c:grouping val="clustered"/>
        <c:varyColors val="0"/>
        <c:ser>
          <c:idx val="0"/>
          <c:order val="0"/>
          <c:tx>
            <c:strRef>
              <c:f>Sheet2!$C$120:$C$122</c:f>
              <c:strCache>
                <c:ptCount val="3"/>
                <c:pt idx="2">
                  <c:v>Total Number of Demolished Structures Jan-2024 to 17-Sep-2024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Sheet2!$B$123:$B$132</c:f>
              <c:strCache>
                <c:ptCount val="10"/>
                <c:pt idx="0">
                  <c:v>Bethlehem</c:v>
                </c:pt>
                <c:pt idx="1">
                  <c:v>Hebron</c:v>
                </c:pt>
                <c:pt idx="2">
                  <c:v>Jenin</c:v>
                </c:pt>
                <c:pt idx="3">
                  <c:v>Jericho</c:v>
                </c:pt>
                <c:pt idx="4">
                  <c:v>Jerusalem</c:v>
                </c:pt>
                <c:pt idx="5">
                  <c:v>Nablus</c:v>
                </c:pt>
                <c:pt idx="6">
                  <c:v>Qalqiliya</c:v>
                </c:pt>
                <c:pt idx="7">
                  <c:v>Ramallah</c:v>
                </c:pt>
                <c:pt idx="8">
                  <c:v>Salfit</c:v>
                </c:pt>
                <c:pt idx="9">
                  <c:v>Tubas</c:v>
                </c:pt>
              </c:strCache>
            </c:strRef>
          </c:cat>
          <c:val>
            <c:numRef>
              <c:f>Sheet2!$C$123:$C$132</c:f>
              <c:numCache>
                <c:formatCode>General</c:formatCode>
                <c:ptCount val="10"/>
                <c:pt idx="0">
                  <c:v>67</c:v>
                </c:pt>
                <c:pt idx="1">
                  <c:v>159</c:v>
                </c:pt>
                <c:pt idx="2">
                  <c:v>123</c:v>
                </c:pt>
                <c:pt idx="3">
                  <c:v>178</c:v>
                </c:pt>
                <c:pt idx="4">
                  <c:v>272</c:v>
                </c:pt>
                <c:pt idx="5">
                  <c:v>90</c:v>
                </c:pt>
                <c:pt idx="6">
                  <c:v>24</c:v>
                </c:pt>
                <c:pt idx="7">
                  <c:v>66</c:v>
                </c:pt>
                <c:pt idx="8">
                  <c:v>7</c:v>
                </c:pt>
                <c:pt idx="9">
                  <c:v>8</c:v>
                </c:pt>
              </c:numCache>
            </c:numRef>
          </c:val>
          <c:extLst>
            <c:ext xmlns:c16="http://schemas.microsoft.com/office/drawing/2014/chart" uri="{C3380CC4-5D6E-409C-BE32-E72D297353CC}">
              <c16:uniqueId val="{00000000-D5B8-4513-9CBC-D8268C890332}"/>
            </c:ext>
          </c:extLst>
        </c:ser>
        <c:dLbls>
          <c:showLegendKey val="0"/>
          <c:showVal val="0"/>
          <c:showCatName val="0"/>
          <c:showSerName val="0"/>
          <c:showPercent val="0"/>
          <c:showBubbleSize val="0"/>
        </c:dLbls>
        <c:gapWidth val="219"/>
        <c:overlap val="-27"/>
        <c:axId val="394795743"/>
        <c:axId val="394796223"/>
      </c:barChart>
      <c:catAx>
        <c:axId val="394795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rgbClr val="FBBE00"/>
                </a:solidFill>
                <a:latin typeface="+mn-lt"/>
                <a:ea typeface="+mn-ea"/>
                <a:cs typeface="+mn-cs"/>
              </a:defRPr>
            </a:pPr>
            <a:endParaRPr lang="en-US"/>
          </a:p>
        </c:txPr>
        <c:crossAx val="394796223"/>
        <c:crosses val="autoZero"/>
        <c:auto val="1"/>
        <c:lblAlgn val="ctr"/>
        <c:lblOffset val="100"/>
        <c:noMultiLvlLbl val="0"/>
      </c:catAx>
      <c:valAx>
        <c:axId val="3947962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47957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of Demolished stuctures area 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2021</c:v>
                </c:pt>
                <c:pt idx="2">
                  <c:v>2022</c:v>
                </c:pt>
                <c:pt idx="3">
                  <c:v>2023</c:v>
                </c:pt>
                <c:pt idx="4">
                  <c:v>2024(jan-Aug))</c:v>
                </c:pt>
              </c:strCache>
            </c:strRef>
          </c:cat>
          <c:val>
            <c:numRef>
              <c:f>Sheet1!$B$2:$B$6</c:f>
              <c:numCache>
                <c:formatCode>General</c:formatCode>
                <c:ptCount val="5"/>
                <c:pt idx="0">
                  <c:v>677</c:v>
                </c:pt>
                <c:pt idx="1">
                  <c:v>724</c:v>
                </c:pt>
                <c:pt idx="2">
                  <c:v>783</c:v>
                </c:pt>
                <c:pt idx="3">
                  <c:v>676</c:v>
                </c:pt>
                <c:pt idx="4">
                  <c:v>684</c:v>
                </c:pt>
              </c:numCache>
            </c:numRef>
          </c:val>
          <c:extLst>
            <c:ext xmlns:c16="http://schemas.microsoft.com/office/drawing/2014/chart" uri="{C3380CC4-5D6E-409C-BE32-E72D297353CC}">
              <c16:uniqueId val="{00000000-D9A4-4E19-B5EF-E970E2801F6B}"/>
            </c:ext>
          </c:extLst>
        </c:ser>
        <c:ser>
          <c:idx val="1"/>
          <c:order val="1"/>
          <c:tx>
            <c:strRef>
              <c:f>Sheet1!$C$1</c:f>
              <c:strCache>
                <c:ptCount val="1"/>
                <c:pt idx="0">
                  <c:v>Assisted HH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2021</c:v>
                </c:pt>
                <c:pt idx="2">
                  <c:v>2022</c:v>
                </c:pt>
                <c:pt idx="3">
                  <c:v>2023</c:v>
                </c:pt>
                <c:pt idx="4">
                  <c:v>2024(jan-Aug))</c:v>
                </c:pt>
              </c:strCache>
            </c:strRef>
          </c:cat>
          <c:val>
            <c:numRef>
              <c:f>Sheet1!$C$2:$C$6</c:f>
              <c:numCache>
                <c:formatCode>General</c:formatCode>
                <c:ptCount val="5"/>
                <c:pt idx="0">
                  <c:v>562</c:v>
                </c:pt>
                <c:pt idx="1">
                  <c:v>519</c:v>
                </c:pt>
                <c:pt idx="2">
                  <c:v>543</c:v>
                </c:pt>
                <c:pt idx="3">
                  <c:v>621</c:v>
                </c:pt>
                <c:pt idx="4">
                  <c:v>681</c:v>
                </c:pt>
              </c:numCache>
            </c:numRef>
          </c:val>
          <c:extLst>
            <c:ext xmlns:c16="http://schemas.microsoft.com/office/drawing/2014/chart" uri="{C3380CC4-5D6E-409C-BE32-E72D297353CC}">
              <c16:uniqueId val="{00000001-D9A4-4E19-B5EF-E970E2801F6B}"/>
            </c:ext>
          </c:extLst>
        </c:ser>
        <c:dLbls>
          <c:showLegendKey val="0"/>
          <c:showVal val="0"/>
          <c:showCatName val="0"/>
          <c:showSerName val="0"/>
          <c:showPercent val="0"/>
          <c:showBubbleSize val="0"/>
        </c:dLbls>
        <c:gapWidth val="219"/>
        <c:overlap val="-27"/>
        <c:axId val="1056622687"/>
        <c:axId val="1056623167"/>
      </c:barChart>
      <c:catAx>
        <c:axId val="1056622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accent2"/>
                </a:solidFill>
                <a:latin typeface="+mn-lt"/>
                <a:ea typeface="+mn-ea"/>
                <a:cs typeface="+mn-cs"/>
              </a:defRPr>
            </a:pPr>
            <a:endParaRPr lang="en-US"/>
          </a:p>
        </c:txPr>
        <c:crossAx val="1056623167"/>
        <c:crosses val="autoZero"/>
        <c:auto val="1"/>
        <c:lblAlgn val="ctr"/>
        <c:lblOffset val="100"/>
        <c:noMultiLvlLbl val="0"/>
      </c:catAx>
      <c:valAx>
        <c:axId val="1056623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6622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500" b="0" i="0" u="none" strike="noStrike" kern="1200" baseline="0">
              <a:solidFill>
                <a:srgbClr val="3058A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59F30-7E61-4364-AB22-BDAD4AD65354}"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BC842-309F-40FE-AF05-F6D544D18593}" type="slidenum">
              <a:rPr lang="en-US" smtClean="0"/>
              <a:t>‹#›</a:t>
            </a:fld>
            <a:endParaRPr lang="en-US"/>
          </a:p>
        </p:txBody>
      </p:sp>
    </p:spTree>
    <p:extLst>
      <p:ext uri="{BB962C8B-B14F-4D97-AF65-F5344CB8AC3E}">
        <p14:creationId xmlns:p14="http://schemas.microsoft.com/office/powerpoint/2010/main" val="1131094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15BC842-309F-40FE-AF05-F6D544D18593}" type="slidenum">
              <a:rPr lang="en-US" smtClean="0"/>
              <a:t>1</a:t>
            </a:fld>
            <a:endParaRPr lang="en-US"/>
          </a:p>
        </p:txBody>
      </p:sp>
    </p:spTree>
    <p:extLst>
      <p:ext uri="{BB962C8B-B14F-4D97-AF65-F5344CB8AC3E}">
        <p14:creationId xmlns:p14="http://schemas.microsoft.com/office/powerpoint/2010/main" val="3454682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F81E-C5BD-8645-BBBE-DD3D3C3CE9FC}" type="slidenum">
              <a:rPr lang="fr-FR" smtClean="0"/>
              <a:t>20</a:t>
            </a:fld>
            <a:endParaRPr lang="fr-FR"/>
          </a:p>
        </p:txBody>
      </p:sp>
    </p:spTree>
    <p:extLst>
      <p:ext uri="{BB962C8B-B14F-4D97-AF65-F5344CB8AC3E}">
        <p14:creationId xmlns:p14="http://schemas.microsoft.com/office/powerpoint/2010/main" val="3734705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F81E-C5BD-8645-BBBE-DD3D3C3CE9FC}" type="slidenum">
              <a:rPr lang="fr-FR" smtClean="0"/>
              <a:t>21</a:t>
            </a:fld>
            <a:endParaRPr lang="fr-FR"/>
          </a:p>
        </p:txBody>
      </p:sp>
    </p:spTree>
    <p:extLst>
      <p:ext uri="{BB962C8B-B14F-4D97-AF65-F5344CB8AC3E}">
        <p14:creationId xmlns:p14="http://schemas.microsoft.com/office/powerpoint/2010/main" val="215914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F81E-C5BD-8645-BBBE-DD3D3C3CE9FC}" type="slidenum">
              <a:rPr lang="fr-FR" smtClean="0"/>
              <a:t>22</a:t>
            </a:fld>
            <a:endParaRPr lang="fr-FR"/>
          </a:p>
        </p:txBody>
      </p:sp>
    </p:spTree>
    <p:extLst>
      <p:ext uri="{BB962C8B-B14F-4D97-AF65-F5344CB8AC3E}">
        <p14:creationId xmlns:p14="http://schemas.microsoft.com/office/powerpoint/2010/main" val="2182650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highlight>
                  <a:srgbClr val="FFFF00"/>
                </a:highlight>
              </a:rPr>
              <a:t>6% increase in demolished structures in 2024 compared to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Demolition : Any </a:t>
            </a:r>
            <a:r>
              <a:rPr lang="en-US" sz="1200">
                <a:solidFill>
                  <a:schemeClr val="bg1"/>
                </a:solidFill>
                <a:latin typeface="+mj-lt"/>
                <a:ea typeface="+mj-ea"/>
                <a:cs typeface="+mj-cs"/>
              </a:rPr>
              <a:t> natural and Human -made disasters of the loss of essential structures/assets resulting from all types of demolition incidents and natural hazards. </a:t>
            </a:r>
          </a:p>
          <a:p>
            <a:endParaRPr lang="en-US"/>
          </a:p>
          <a:p>
            <a:r>
              <a:rPr lang="en-US"/>
              <a:t>The Demolished structures trend is accelerating since 2020 .</a:t>
            </a:r>
          </a:p>
          <a:p>
            <a:r>
              <a:rPr lang="en-US"/>
              <a:t>The massiveness of the incidents as well as each incident is including more demolished structures .</a:t>
            </a:r>
          </a:p>
          <a:p>
            <a:r>
              <a:rPr lang="en-US"/>
              <a:t>% of the increase demolished structure from 2020 compared to 2021 was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of the increase demolished structure from 2021 compared to 2022 was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of the increase demolished structure from 2022 compared to 2023 was 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of the increase demolished structure in Q1 2023 compared to Q1 2024 was 36%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CC71F81E-C5BD-8645-BBBE-DD3D3C3CE9FC}" type="slidenum">
              <a:rPr lang="fr-FR" smtClean="0"/>
              <a:t>23</a:t>
            </a:fld>
            <a:endParaRPr lang="fr-FR"/>
          </a:p>
        </p:txBody>
      </p:sp>
    </p:spTree>
    <p:extLst>
      <p:ext uri="{BB962C8B-B14F-4D97-AF65-F5344CB8AC3E}">
        <p14:creationId xmlns:p14="http://schemas.microsoft.com/office/powerpoint/2010/main" val="1348552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a:solidFill>
                  <a:schemeClr val="accent2"/>
                </a:solidFill>
              </a:rPr>
              <a:t>A</a:t>
            </a:r>
            <a:r>
              <a:rPr lang="en-US" sz="1200">
                <a:solidFill>
                  <a:srgbClr val="215F9A"/>
                </a:solidFill>
              </a:rPr>
              <a:t>n increase in </a:t>
            </a:r>
            <a:r>
              <a:rPr lang="en-US" sz="1200" b="0" i="0" u="none" strike="noStrike">
                <a:solidFill>
                  <a:srgbClr val="215F9A"/>
                </a:solidFill>
                <a:effectLst/>
              </a:rPr>
              <a:t> demolition structures was recorded  form 959 demolished structure in 2022 compared to 1180 in 2023.  </a:t>
            </a:r>
            <a:r>
              <a:rPr lang="en-US" sz="1200" b="0" i="0">
                <a:solidFill>
                  <a:srgbClr val="000000"/>
                </a:solidFill>
                <a:effectLst/>
              </a:rPr>
              <a:t>​</a:t>
            </a:r>
          </a:p>
          <a:p>
            <a:pPr algn="l" rtl="0" fontAlgn="base">
              <a:buFont typeface="Arial" panose="020B0604020202020204" pitchFamily="34" charset="0"/>
              <a:buChar char="•"/>
            </a:pPr>
            <a:r>
              <a:rPr lang="en-US" sz="1200" b="0" i="0" u="none" strike="noStrike">
                <a:solidFill>
                  <a:srgbClr val="215F9A"/>
                </a:solidFill>
                <a:effectLst/>
              </a:rPr>
              <a:t>The massiveness of demolition in each incident is increasing as well .</a:t>
            </a:r>
          </a:p>
          <a:p>
            <a:pPr algn="l" rtl="0" fontAlgn="base">
              <a:buFont typeface="Arial" panose="020B0604020202020204" pitchFamily="34" charset="0"/>
              <a:buChar char="•"/>
            </a:pPr>
            <a:r>
              <a:rPr lang="en-US" sz="1200" b="0" i="0" u="none" strike="noStrike">
                <a:solidFill>
                  <a:srgbClr val="215F9A"/>
                </a:solidFill>
                <a:effectLst/>
              </a:rPr>
              <a:t>July  was the  most  heated month in 2024 so far .</a:t>
            </a:r>
          </a:p>
          <a:p>
            <a:pPr algn="l" rtl="0" fontAlgn="base">
              <a:buFont typeface="Arial" panose="020B0604020202020204" pitchFamily="34" charset="0"/>
              <a:buChar char="•"/>
            </a:pPr>
            <a:r>
              <a:rPr lang="en-US" sz="1200" b="0" i="0" u="none" strike="noStrike">
                <a:solidFill>
                  <a:srgbClr val="215F9A"/>
                </a:solidFill>
                <a:effectLst/>
              </a:rPr>
              <a:t>June and July incidents recorded 40% from the total incidents since beginning of 2024</a:t>
            </a:r>
            <a:endParaRPr lang="en-US" sz="1200" b="0" i="0">
              <a:solidFill>
                <a:srgbClr val="000000"/>
              </a:solidFill>
              <a:effectLst/>
            </a:endParaRPr>
          </a:p>
          <a:p>
            <a:endParaRPr lang="en-US"/>
          </a:p>
        </p:txBody>
      </p:sp>
      <p:sp>
        <p:nvSpPr>
          <p:cNvPr id="4" name="Slide Number Placeholder 3"/>
          <p:cNvSpPr>
            <a:spLocks noGrp="1"/>
          </p:cNvSpPr>
          <p:nvPr>
            <p:ph type="sldNum" sz="quarter" idx="5"/>
          </p:nvPr>
        </p:nvSpPr>
        <p:spPr/>
        <p:txBody>
          <a:bodyPr/>
          <a:lstStyle/>
          <a:p>
            <a:fld id="{CC71F81E-C5BD-8645-BBBE-DD3D3C3CE9FC}" type="slidenum">
              <a:rPr lang="fr-FR" smtClean="0"/>
              <a:t>24</a:t>
            </a:fld>
            <a:endParaRPr lang="fr-FR"/>
          </a:p>
        </p:txBody>
      </p:sp>
    </p:spTree>
    <p:extLst>
      <p:ext uri="{BB962C8B-B14F-4D97-AF65-F5344CB8AC3E}">
        <p14:creationId xmlns:p14="http://schemas.microsoft.com/office/powerpoint/2010/main" val="2235480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a:solidFill>
                  <a:schemeClr val="accent2"/>
                </a:solidFill>
                <a:effectLst/>
                <a:latin typeface="Calibri" panose="020F0502020204030204" pitchFamily="34" charset="0"/>
                <a:ea typeface="Calibri" panose="020F0502020204030204" pitchFamily="34" charset="0"/>
                <a:cs typeface="Calibri" panose="020F0502020204030204" pitchFamily="34" charset="0"/>
              </a:rPr>
              <a:t>A</a:t>
            </a:r>
            <a:r>
              <a:rPr lang="en-US" sz="1200" b="0" i="0" u="none" strike="noStrike">
                <a:solidFill>
                  <a:srgbClr val="215F9A"/>
                </a:solidFill>
                <a:effectLst/>
                <a:latin typeface="Calibri" panose="020F0502020204030204" pitchFamily="34" charset="0"/>
                <a:ea typeface="Calibri" panose="020F0502020204030204" pitchFamily="34" charset="0"/>
                <a:cs typeface="Calibri" panose="020F0502020204030204" pitchFamily="34" charset="0"/>
              </a:rPr>
              <a:t>n overview of 2022 and 2023 trends as we can witness an increase in trends in general between the two years, noting the accelerated trends after the 7th of October as by comparing October and November of 2022 with 2023 </a:t>
            </a:r>
            <a:r>
              <a:rPr lang="en-US" sz="1200" b="0" i="0" u="none" strike="noStrike">
                <a:solidFill>
                  <a:srgbClr val="215F9A"/>
                </a:solidFill>
                <a:effectLst/>
                <a:latin typeface="Times New Roman" panose="02020603050405020304" pitchFamily="18" charset="0"/>
              </a:rPr>
              <a:t>we </a:t>
            </a:r>
            <a:r>
              <a:rPr lang="en-US" sz="1200" b="0" i="0" u="none" strike="noStrike">
                <a:solidFill>
                  <a:srgbClr val="215F9A"/>
                </a:solidFill>
                <a:effectLst/>
              </a:rPr>
              <a:t>notice a huge increase by 40%, 31% respectively.</a:t>
            </a:r>
            <a:endParaRPr lang="fr-FR" sz="1200" b="1" i="0" u="none" strike="noStrike" baseline="0">
              <a:solidFill>
                <a:srgbClr val="1B146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215F9A"/>
                </a:solidFill>
                <a:effectLst/>
              </a:rPr>
              <a:t>June and July incidents recorded 44% from the total demolished structures  since beginning of 2024</a:t>
            </a:r>
            <a:endParaRPr lang="en-US" sz="1200" b="0" i="0">
              <a:solidFill>
                <a:srgbClr val="000000"/>
              </a:solidFill>
              <a:effectLst/>
            </a:endParaRPr>
          </a:p>
          <a:p>
            <a:endParaRPr lang="en-US"/>
          </a:p>
        </p:txBody>
      </p:sp>
      <p:sp>
        <p:nvSpPr>
          <p:cNvPr id="4" name="Slide Number Placeholder 3"/>
          <p:cNvSpPr>
            <a:spLocks noGrp="1"/>
          </p:cNvSpPr>
          <p:nvPr>
            <p:ph type="sldNum" sz="quarter" idx="5"/>
          </p:nvPr>
        </p:nvSpPr>
        <p:spPr/>
        <p:txBody>
          <a:bodyPr/>
          <a:lstStyle/>
          <a:p>
            <a:fld id="{CC71F81E-C5BD-8645-BBBE-DD3D3C3CE9FC}" type="slidenum">
              <a:rPr lang="fr-FR" smtClean="0"/>
              <a:t>25</a:t>
            </a:fld>
            <a:endParaRPr lang="fr-FR"/>
          </a:p>
        </p:txBody>
      </p:sp>
    </p:spTree>
    <p:extLst>
      <p:ext uri="{BB962C8B-B14F-4D97-AF65-F5344CB8AC3E}">
        <p14:creationId xmlns:p14="http://schemas.microsoft.com/office/powerpoint/2010/main" val="586272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F81E-C5BD-8645-BBBE-DD3D3C3CE9FC}" type="slidenum">
              <a:rPr lang="fr-FR" smtClean="0"/>
              <a:t>26</a:t>
            </a:fld>
            <a:endParaRPr lang="fr-FR"/>
          </a:p>
        </p:txBody>
      </p:sp>
    </p:spTree>
    <p:extLst>
      <p:ext uri="{BB962C8B-B14F-4D97-AF65-F5344CB8AC3E}">
        <p14:creationId xmlns:p14="http://schemas.microsoft.com/office/powerpoint/2010/main" val="3653652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assisted HH until august  2024 was 681 HH  which exceeded last year assisted HH which was 621 HH by 9%.</a:t>
            </a:r>
          </a:p>
        </p:txBody>
      </p:sp>
      <p:sp>
        <p:nvSpPr>
          <p:cNvPr id="4" name="Slide Number Placeholder 3"/>
          <p:cNvSpPr>
            <a:spLocks noGrp="1"/>
          </p:cNvSpPr>
          <p:nvPr>
            <p:ph type="sldNum" sz="quarter" idx="5"/>
          </p:nvPr>
        </p:nvSpPr>
        <p:spPr/>
        <p:txBody>
          <a:bodyPr/>
          <a:lstStyle/>
          <a:p>
            <a:fld id="{CC71F81E-C5BD-8645-BBBE-DD3D3C3CE9FC}" type="slidenum">
              <a:rPr lang="fr-FR" smtClean="0"/>
              <a:t>27</a:t>
            </a:fld>
            <a:endParaRPr lang="fr-FR"/>
          </a:p>
        </p:txBody>
      </p:sp>
    </p:spTree>
    <p:extLst>
      <p:ext uri="{BB962C8B-B14F-4D97-AF65-F5344CB8AC3E}">
        <p14:creationId xmlns:p14="http://schemas.microsoft.com/office/powerpoint/2010/main" val="259461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BC842-309F-40FE-AF05-F6D544D18593}" type="slidenum">
              <a:rPr lang="en-US" smtClean="0"/>
              <a:t>3</a:t>
            </a:fld>
            <a:endParaRPr lang="en-US"/>
          </a:p>
        </p:txBody>
      </p:sp>
    </p:spTree>
    <p:extLst>
      <p:ext uri="{BB962C8B-B14F-4D97-AF65-F5344CB8AC3E}">
        <p14:creationId xmlns:p14="http://schemas.microsoft.com/office/powerpoint/2010/main" val="288078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BC842-309F-40FE-AF05-F6D544D18593}" type="slidenum">
              <a:rPr lang="en-US" smtClean="0"/>
              <a:t>4</a:t>
            </a:fld>
            <a:endParaRPr lang="en-US"/>
          </a:p>
        </p:txBody>
      </p:sp>
    </p:spTree>
    <p:extLst>
      <p:ext uri="{BB962C8B-B14F-4D97-AF65-F5344CB8AC3E}">
        <p14:creationId xmlns:p14="http://schemas.microsoft.com/office/powerpoint/2010/main" val="374966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5BC842-309F-40FE-AF05-F6D544D18593}" type="slidenum">
              <a:rPr lang="en-US" smtClean="0"/>
              <a:t>5</a:t>
            </a:fld>
            <a:endParaRPr lang="en-US"/>
          </a:p>
        </p:txBody>
      </p:sp>
    </p:spTree>
    <p:extLst>
      <p:ext uri="{BB962C8B-B14F-4D97-AF65-F5344CB8AC3E}">
        <p14:creationId xmlns:p14="http://schemas.microsoft.com/office/powerpoint/2010/main" val="407306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5BC842-309F-40FE-AF05-F6D544D18593}" type="slidenum">
              <a:rPr lang="en-US" smtClean="0"/>
              <a:t>6</a:t>
            </a:fld>
            <a:endParaRPr lang="en-US"/>
          </a:p>
        </p:txBody>
      </p:sp>
    </p:spTree>
    <p:extLst>
      <p:ext uri="{BB962C8B-B14F-4D97-AF65-F5344CB8AC3E}">
        <p14:creationId xmlns:p14="http://schemas.microsoft.com/office/powerpoint/2010/main" val="367740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5BC842-309F-40FE-AF05-F6D544D18593}" type="slidenum">
              <a:rPr lang="en-US" smtClean="0"/>
              <a:t>7</a:t>
            </a:fld>
            <a:endParaRPr lang="en-US"/>
          </a:p>
        </p:txBody>
      </p:sp>
    </p:spTree>
    <p:extLst>
      <p:ext uri="{BB962C8B-B14F-4D97-AF65-F5344CB8AC3E}">
        <p14:creationId xmlns:p14="http://schemas.microsoft.com/office/powerpoint/2010/main" val="350544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5BC842-309F-40FE-AF05-F6D544D18593}" type="slidenum">
              <a:rPr lang="en-US" smtClean="0"/>
              <a:t>8</a:t>
            </a:fld>
            <a:endParaRPr lang="en-US"/>
          </a:p>
        </p:txBody>
      </p:sp>
    </p:spTree>
    <p:extLst>
      <p:ext uri="{BB962C8B-B14F-4D97-AF65-F5344CB8AC3E}">
        <p14:creationId xmlns:p14="http://schemas.microsoft.com/office/powerpoint/2010/main" val="2564279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5BC842-309F-40FE-AF05-F6D544D18593}" type="slidenum">
              <a:rPr lang="en-US" smtClean="0"/>
              <a:t>9</a:t>
            </a:fld>
            <a:endParaRPr lang="en-US"/>
          </a:p>
        </p:txBody>
      </p:sp>
    </p:spTree>
    <p:extLst>
      <p:ext uri="{BB962C8B-B14F-4D97-AF65-F5344CB8AC3E}">
        <p14:creationId xmlns:p14="http://schemas.microsoft.com/office/powerpoint/2010/main" val="838475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71F81E-C5BD-8645-BBBE-DD3D3C3CE9FC}" type="slidenum">
              <a:rPr lang="fr-FR" smtClean="0"/>
              <a:t>19</a:t>
            </a:fld>
            <a:endParaRPr lang="fr-FR"/>
          </a:p>
        </p:txBody>
      </p:sp>
    </p:spTree>
    <p:extLst>
      <p:ext uri="{BB962C8B-B14F-4D97-AF65-F5344CB8AC3E}">
        <p14:creationId xmlns:p14="http://schemas.microsoft.com/office/powerpoint/2010/main" val="3323216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6.jpe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28.svg"/><Relationship Id="rId2" Type="http://schemas.openxmlformats.org/officeDocument/2006/relationships/image" Target="../media/image29.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4.sv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33.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6.sv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35.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8.sv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37.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39.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4081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003224-B06A-B143-9EF0-332635A9ED9A}"/>
              </a:ext>
            </a:extLst>
          </p:cNvPr>
          <p:cNvPicPr>
            <a:picLocks noChangeAspect="1"/>
          </p:cNvPicPr>
          <p:nvPr userDrawn="1"/>
        </p:nvPicPr>
        <p:blipFill rotWithShape="1">
          <a:blip r:embed="rId2">
            <a:alphaModFix/>
          </a:blip>
          <a:srcRect t="2627"/>
          <a:stretch/>
        </p:blipFill>
        <p:spPr>
          <a:xfrm>
            <a:off x="2943058" y="2485897"/>
            <a:ext cx="6189942" cy="1612733"/>
          </a:xfrm>
          <a:prstGeom prst="rect">
            <a:avLst/>
          </a:prstGeom>
        </p:spPr>
      </p:pic>
    </p:spTree>
    <p:extLst>
      <p:ext uri="{BB962C8B-B14F-4D97-AF65-F5344CB8AC3E}">
        <p14:creationId xmlns:p14="http://schemas.microsoft.com/office/powerpoint/2010/main" val="4279125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8832" y="348991"/>
            <a:ext cx="2505968" cy="654310"/>
          </a:xfrm>
          <a:prstGeom prst="rect">
            <a:avLst/>
          </a:prstGeom>
        </p:spPr>
      </p:pic>
      <p:pic>
        <p:nvPicPr>
          <p:cNvPr id="3" name="Picture 2" descr="A close-up of a logo&#10;&#10;Description automatically generated">
            <a:extLst>
              <a:ext uri="{FF2B5EF4-FFF2-40B4-BE49-F238E27FC236}">
                <a16:creationId xmlns:a16="http://schemas.microsoft.com/office/drawing/2014/main" id="{87E24EEA-3E2F-2945-CBBD-20ECAAAE3B46}"/>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9166920" y="295294"/>
            <a:ext cx="2873148" cy="761704"/>
          </a:xfrm>
          <a:prstGeom prst="rect">
            <a:avLst/>
          </a:prstGeom>
        </p:spPr>
      </p:pic>
    </p:spTree>
    <p:extLst>
      <p:ext uri="{BB962C8B-B14F-4D97-AF65-F5344CB8AC3E}">
        <p14:creationId xmlns:p14="http://schemas.microsoft.com/office/powerpoint/2010/main" val="63518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76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088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6386-E2CA-6BA5-6773-3B8C7137AE5B}"/>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A5530E7-B37C-2861-80E0-6F37405313BC}"/>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E47F2E0-A907-B585-A09C-6BF46A35CB0B}"/>
              </a:ext>
            </a:extLst>
          </p:cNvPr>
          <p:cNvSpPr>
            <a:spLocks noGrp="1"/>
          </p:cNvSpPr>
          <p:nvPr>
            <p:ph type="dt" sz="half" idx="10"/>
          </p:nvPr>
        </p:nvSpPr>
        <p:spPr/>
        <p:txBody>
          <a:bodyPr/>
          <a:lstStyle/>
          <a:p>
            <a:fld id="{7D3B5B1A-C3E6-4AD5-B621-D3B783FAA46E}" type="datetimeFigureOut">
              <a:rPr lang="en-US" smtClean="0"/>
              <a:t>9/18/2024</a:t>
            </a:fld>
            <a:endParaRPr lang="en-US"/>
          </a:p>
        </p:txBody>
      </p:sp>
      <p:sp>
        <p:nvSpPr>
          <p:cNvPr id="5" name="Footer Placeholder 4">
            <a:extLst>
              <a:ext uri="{FF2B5EF4-FFF2-40B4-BE49-F238E27FC236}">
                <a16:creationId xmlns:a16="http://schemas.microsoft.com/office/drawing/2014/main" id="{B2C49CEC-B523-AE7E-EBEA-4B460BEBD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0851B-5104-011D-7DB5-E003B2523119}"/>
              </a:ext>
            </a:extLst>
          </p:cNvPr>
          <p:cNvSpPr>
            <a:spLocks noGrp="1"/>
          </p:cNvSpPr>
          <p:nvPr>
            <p:ph type="sldNum" sz="quarter" idx="12"/>
          </p:nvPr>
        </p:nvSpPr>
        <p:spPr/>
        <p:txBody>
          <a:bodyPr/>
          <a:lstStyle/>
          <a:p>
            <a:fld id="{3DEA6E63-AA96-40FD-B0F1-23C5E9053293}" type="slidenum">
              <a:rPr lang="en-US" smtClean="0"/>
              <a:t>‹#›</a:t>
            </a:fld>
            <a:endParaRPr lang="en-US"/>
          </a:p>
        </p:txBody>
      </p:sp>
    </p:spTree>
    <p:extLst>
      <p:ext uri="{BB962C8B-B14F-4D97-AF65-F5344CB8AC3E}">
        <p14:creationId xmlns:p14="http://schemas.microsoft.com/office/powerpoint/2010/main" val="2293807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895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9059567-23DD-099A-3117-2882B0DA8A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13484" y="217924"/>
            <a:ext cx="1923393" cy="742677"/>
          </a:xfrm>
          <a:prstGeom prst="rect">
            <a:avLst/>
          </a:prstGeom>
        </p:spPr>
      </p:pic>
    </p:spTree>
    <p:extLst>
      <p:ext uri="{BB962C8B-B14F-4D97-AF65-F5344CB8AC3E}">
        <p14:creationId xmlns:p14="http://schemas.microsoft.com/office/powerpoint/2010/main" val="962969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9059567-23DD-099A-3117-2882B0DA8A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70592" y="114292"/>
            <a:ext cx="1857725" cy="717321"/>
          </a:xfrm>
          <a:prstGeom prst="rect">
            <a:avLst/>
          </a:prstGeom>
        </p:spPr>
      </p:pic>
    </p:spTree>
    <p:extLst>
      <p:ext uri="{BB962C8B-B14F-4D97-AF65-F5344CB8AC3E}">
        <p14:creationId xmlns:p14="http://schemas.microsoft.com/office/powerpoint/2010/main" val="799716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pic>
        <p:nvPicPr>
          <p:cNvPr id="3" name="Picture 2" descr="P:\Communication\2 - Outils de communication\2.5 - Identité\Charte graphique - LOGO\Logos Groupe ACTED\logo-generique_convergences_gauche_gb.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43873" y="6381412"/>
            <a:ext cx="1824204" cy="336835"/>
          </a:xfrm>
          <a:prstGeom prst="rect">
            <a:avLst/>
          </a:prstGeom>
          <a:noFill/>
        </p:spPr>
      </p:pic>
      <p:pic>
        <p:nvPicPr>
          <p:cNvPr id="4" name="Picture 3" descr="P:\Communication\2 - Outils de communication\2.5 - Identité\Charte graphique - LOGO\Logos Groupe ACTED\Logo_OXUS_nu.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1531" y="6428141"/>
            <a:ext cx="1440160" cy="266583"/>
          </a:xfrm>
          <a:prstGeom prst="rect">
            <a:avLst/>
          </a:prstGeom>
          <a:noFill/>
        </p:spPr>
      </p:pic>
      <p:pic>
        <p:nvPicPr>
          <p:cNvPr id="5" name="Picture 4" descr="P:\Communication\2 - Outils de communication\2.5 - Identité\Charte graphique - LOGO\Logos Groupe ACTED\Logo-ACTED-paysag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28" y="6381328"/>
            <a:ext cx="1824203" cy="360206"/>
          </a:xfrm>
          <a:prstGeom prst="rect">
            <a:avLst/>
          </a:prstGeom>
          <a:noFill/>
        </p:spPr>
      </p:pic>
      <p:pic>
        <p:nvPicPr>
          <p:cNvPr id="6" name="Picture 5" descr="P:\Communication\2 - Outils de communication\2.5 - Identité\Charte graphique - LOGO\Logos Groupe ACTED\Logo IMPAC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22341" y="6385185"/>
            <a:ext cx="1621532" cy="356267"/>
          </a:xfrm>
          <a:prstGeom prst="rect">
            <a:avLst/>
          </a:prstGeom>
          <a:noFill/>
        </p:spPr>
      </p:pic>
      <p:sp>
        <p:nvSpPr>
          <p:cNvPr id="7" name="Rectangle 6"/>
          <p:cNvSpPr/>
          <p:nvPr userDrawn="1"/>
        </p:nvSpPr>
        <p:spPr>
          <a:xfrm>
            <a:off x="0" y="6309321"/>
            <a:ext cx="6864085" cy="45719"/>
          </a:xfrm>
          <a:prstGeom prst="rect">
            <a:avLst/>
          </a:prstGeom>
          <a:solidFill>
            <a:srgbClr val="1E4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Espace réservé de la date 7"/>
          <p:cNvSpPr>
            <a:spLocks noGrp="1"/>
          </p:cNvSpPr>
          <p:nvPr>
            <p:ph type="dt" sz="half" idx="10"/>
          </p:nvPr>
        </p:nvSpPr>
        <p:spPr/>
        <p:txBody>
          <a:bodyPr/>
          <a:lstStyle/>
          <a:p>
            <a:endParaRPr lang="fr-FR"/>
          </a:p>
        </p:txBody>
      </p:sp>
      <p:sp>
        <p:nvSpPr>
          <p:cNvPr id="9" name="Espace réservé du numéro de diapositive 8"/>
          <p:cNvSpPr>
            <a:spLocks noGrp="1"/>
          </p:cNvSpPr>
          <p:nvPr>
            <p:ph type="sldNum" sz="quarter" idx="11"/>
          </p:nvPr>
        </p:nvSpPr>
        <p:spPr>
          <a:xfrm>
            <a:off x="9203861" y="6453337"/>
            <a:ext cx="2844800" cy="365125"/>
          </a:xfrm>
        </p:spPr>
        <p:txBody>
          <a:bodyPr/>
          <a:lstStyle>
            <a:lvl1pPr>
              <a:defRPr sz="1100">
                <a:solidFill>
                  <a:schemeClr val="tx1"/>
                </a:solidFill>
                <a:latin typeface="Century Gothic" pitchFamily="34" charset="0"/>
              </a:defRPr>
            </a:lvl1pPr>
          </a:lstStyle>
          <a:p>
            <a:fld id="{2ED74BC7-36B6-469E-99CE-05D26BD067B0}" type="slidenum">
              <a:rPr lang="fr-FR" smtClean="0"/>
              <a:pPr/>
              <a:t>‹#›</a:t>
            </a:fld>
            <a:endParaRPr lang="fr-FR"/>
          </a:p>
        </p:txBody>
      </p:sp>
    </p:spTree>
    <p:extLst>
      <p:ext uri="{BB962C8B-B14F-4D97-AF65-F5344CB8AC3E}">
        <p14:creationId xmlns:p14="http://schemas.microsoft.com/office/powerpoint/2010/main" val="1138346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id="{4CCB5A69-D042-B146-AAD0-F88380967A46}"/>
              </a:ext>
              <a:ext uri="{C183D7F6-B498-43B3-948B-1728B52AA6E4}">
                <adec:decorative xmlns:adec="http://schemas.microsoft.com/office/drawing/2017/decorative" val="1"/>
              </a:ext>
            </a:extLst>
          </p:cNvPr>
          <p:cNvGrpSpPr>
            <a:grpSpLocks noChangeAspect="1"/>
          </p:cNvGrpSpPr>
          <p:nvPr userDrawn="1"/>
        </p:nvGrpSpPr>
        <p:grpSpPr>
          <a:xfrm>
            <a:off x="1270" y="1429"/>
            <a:ext cx="12190730" cy="6856571"/>
            <a:chOff x="1270" y="1429"/>
            <a:chExt cx="12190730" cy="6856571"/>
          </a:xfrm>
        </p:grpSpPr>
        <p:pic>
          <p:nvPicPr>
            <p:cNvPr id="9" name="Color path 26°">
              <a:extLst>
                <a:ext uri="{FF2B5EF4-FFF2-40B4-BE49-F238E27FC236}">
                  <a16:creationId xmlns:a16="http://schemas.microsoft.com/office/drawing/2014/main" id="{64C5C0FA-2468-7747-9CAB-9F345D517C6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a:ln>
              <a:noFill/>
            </a:ln>
          </p:spPr>
        </p:pic>
        <p:pic>
          <p:nvPicPr>
            <p:cNvPr id="7" name="Color path 45°">
              <a:extLst>
                <a:ext uri="{FF2B5EF4-FFF2-40B4-BE49-F238E27FC236}">
                  <a16:creationId xmlns:a16="http://schemas.microsoft.com/office/drawing/2014/main" id="{78431C2D-FF90-4C45-971A-C5E979C77D4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1429"/>
              <a:ext cx="12189459" cy="6856571"/>
            </a:xfrm>
            <a:prstGeom prst="rect">
              <a:avLst/>
            </a:prstGeom>
            <a:ln>
              <a:noFill/>
            </a:ln>
          </p:spPr>
        </p:pic>
      </p:grpSp>
      <p:sp>
        <p:nvSpPr>
          <p:cNvPr id="2" name="Title"/>
          <p:cNvSpPr>
            <a:spLocks noGrp="1"/>
          </p:cNvSpPr>
          <p:nvPr>
            <p:ph type="ctrTitle" hasCustomPrompt="1"/>
          </p:nvPr>
        </p:nvSpPr>
        <p:spPr>
          <a:xfrm>
            <a:off x="1524000" y="1905256"/>
            <a:ext cx="9144000" cy="2027494"/>
          </a:xfrm>
          <a:prstGeom prst="rect">
            <a:avLst/>
          </a:prstGeom>
        </p:spPr>
        <p:txBody>
          <a:bodyPr anchor="b">
            <a:normAutofit/>
          </a:bodyPr>
          <a:lstStyle>
            <a:lvl1pPr algn="ctr">
              <a:defRPr sz="5500" b="1">
                <a:solidFill>
                  <a:schemeClr val="tx1"/>
                </a:solidFill>
                <a:latin typeface="+mj-lt"/>
              </a:defRPr>
            </a:lvl1pPr>
          </a:lstStyle>
          <a:p>
            <a:r>
              <a:rPr lang="en-US"/>
              <a:t>Insert </a:t>
            </a:r>
            <a:r>
              <a:rPr lang="en-US" err="1"/>
              <a:t>Powerpoint</a:t>
            </a:r>
            <a:r>
              <a:rPr lang="en-US"/>
              <a:t> Title</a:t>
            </a:r>
          </a:p>
        </p:txBody>
      </p:sp>
      <p:sp>
        <p:nvSpPr>
          <p:cNvPr id="3" name="Subtitle Placeholder"/>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Insert </a:t>
            </a:r>
            <a:r>
              <a:rPr lang="en-US" err="1"/>
              <a:t>Powerpoint</a:t>
            </a:r>
            <a:r>
              <a:rPr lang="en-US"/>
              <a:t> Subtitle</a:t>
            </a:r>
          </a:p>
        </p:txBody>
      </p:sp>
      <p:sp>
        <p:nvSpPr>
          <p:cNvPr id="8" name="Copyright">
            <a:extLst>
              <a:ext uri="{FF2B5EF4-FFF2-40B4-BE49-F238E27FC236}">
                <a16:creationId xmlns:a16="http://schemas.microsoft.com/office/drawing/2014/main" id="{0C3282DF-6568-B24B-A424-4F01299F1441}"/>
              </a:ext>
            </a:extLst>
          </p:cNvPr>
          <p:cNvSpPr>
            <a:spLocks noGrp="1"/>
          </p:cNvSpPr>
          <p:nvPr>
            <p:ph type="body" sz="quarter" idx="12" hasCustomPrompt="1"/>
          </p:nvPr>
        </p:nvSpPr>
        <p:spPr>
          <a:xfrm>
            <a:off x="161026" y="6532563"/>
            <a:ext cx="5417547" cy="179322"/>
          </a:xfrm>
          <a:prstGeom prst="rect">
            <a:avLst/>
          </a:prstGeom>
        </p:spPr>
        <p:txBody>
          <a:bodyPr lIns="0" tIns="0" rIns="0" bIns="0" anchor="b">
            <a:normAutofit/>
          </a:bodyPr>
          <a:lstStyle>
            <a:lvl1pPr marL="0" indent="0">
              <a:buFont typeface="Arial" panose="020B0604020202020204" pitchFamily="34" charset="0"/>
              <a:buNone/>
              <a:defRPr sz="500"/>
            </a:lvl1pPr>
          </a:lstStyle>
          <a:p>
            <a:pPr lvl="0"/>
            <a:r>
              <a:rPr lang="en-US"/>
              <a:t>©2024 Catholic Relief Services. All Rights Reserved.    24MK-1448866M</a:t>
            </a:r>
          </a:p>
        </p:txBody>
      </p:sp>
      <p:pic>
        <p:nvPicPr>
          <p:cNvPr id="5" name="CRS logo">
            <a:extLst>
              <a:ext uri="{FF2B5EF4-FFF2-40B4-BE49-F238E27FC236}">
                <a16:creationId xmlns:a16="http://schemas.microsoft.com/office/drawing/2014/main" id="{3B24F34D-8588-9344-A8AB-247F20B6A2C4}"/>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62048" y="743496"/>
            <a:ext cx="1562100" cy="867833"/>
          </a:xfrm>
          <a:prstGeom prst="rect">
            <a:avLst/>
          </a:prstGeom>
        </p:spPr>
      </p:pic>
    </p:spTree>
    <p:extLst>
      <p:ext uri="{BB962C8B-B14F-4D97-AF65-F5344CB8AC3E}">
        <p14:creationId xmlns:p14="http://schemas.microsoft.com/office/powerpoint/2010/main" val="340554083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1A3573D6-67C1-4882-B852-2AE4A3917E45}"/>
              </a:ext>
            </a:extLst>
          </p:cNvPr>
          <p:cNvSpPr>
            <a:spLocks noGrp="1"/>
          </p:cNvSpPr>
          <p:nvPr>
            <p:ph type="title"/>
          </p:nvPr>
        </p:nvSpPr>
        <p:spPr/>
        <p:txBody>
          <a:bodyPr/>
          <a:lstStyle/>
          <a:p>
            <a:r>
              <a:rPr lang="en-GB"/>
              <a:t>Click to edit Master title style</a:t>
            </a:r>
            <a:endParaRPr lang="en-US"/>
          </a:p>
        </p:txBody>
      </p:sp>
      <p:sp>
        <p:nvSpPr>
          <p:cNvPr id="3" name="Content Placeholder"/>
          <p:cNvSpPr>
            <a:spLocks noGrp="1"/>
          </p:cNvSpPr>
          <p:nvPr>
            <p:ph idx="1"/>
          </p:nvPr>
        </p:nvSpPr>
        <p:spPr>
          <a:xfrm>
            <a:off x="838200" y="1484671"/>
            <a:ext cx="10515600" cy="469229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Slide Number Placeholder">
            <a:extLst>
              <a:ext uri="{FF2B5EF4-FFF2-40B4-BE49-F238E27FC236}">
                <a16:creationId xmlns:a16="http://schemas.microsoft.com/office/drawing/2014/main" id="{C8EC5A25-6797-4F64-B7CD-7836193D3B04}"/>
              </a:ext>
            </a:extLst>
          </p:cNvPr>
          <p:cNvSpPr>
            <a:spLocks noGrp="1"/>
          </p:cNvSpPr>
          <p:nvPr>
            <p:ph type="sldNum" sz="quarter" idx="10"/>
          </p:nvPr>
        </p:nvSpPr>
        <p:spPr/>
        <p:txBody>
          <a:bodyPr/>
          <a:lstStyle/>
          <a:p>
            <a:fld id="{AAC8BD42-323A-4949-A8CE-01CEE144D48E}" type="slidenum">
              <a:rPr lang="en-US" smtClean="0"/>
              <a:pPr/>
              <a:t>‹#›</a:t>
            </a:fld>
            <a:endParaRPr lang="en-US"/>
          </a:p>
        </p:txBody>
      </p:sp>
    </p:spTree>
    <p:extLst>
      <p:ext uri="{BB962C8B-B14F-4D97-AF65-F5344CB8AC3E}">
        <p14:creationId xmlns:p14="http://schemas.microsoft.com/office/powerpoint/2010/main" val="306793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64081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165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grpSp>
        <p:nvGrpSpPr>
          <p:cNvPr id="4" name="Color paths">
            <a:extLst>
              <a:ext uri="{FF2B5EF4-FFF2-40B4-BE49-F238E27FC236}">
                <a16:creationId xmlns:a16="http://schemas.microsoft.com/office/drawing/2014/main" id="{A32172B4-16BD-E740-96FA-8A49CF6FF411}"/>
              </a:ext>
              <a:ext uri="{C183D7F6-B498-43B3-948B-1728B52AA6E4}">
                <adec:decorative xmlns:adec="http://schemas.microsoft.com/office/drawing/2017/decorative" val="1"/>
              </a:ext>
            </a:extLst>
          </p:cNvPr>
          <p:cNvGrpSpPr>
            <a:grpSpLocks noChangeAspect="1"/>
          </p:cNvGrpSpPr>
          <p:nvPr userDrawn="1"/>
        </p:nvGrpSpPr>
        <p:grpSpPr>
          <a:xfrm>
            <a:off x="0" y="0"/>
            <a:ext cx="12190729" cy="6858000"/>
            <a:chOff x="0" y="0"/>
            <a:chExt cx="12190729" cy="6858000"/>
          </a:xfrm>
        </p:grpSpPr>
        <p:pic>
          <p:nvPicPr>
            <p:cNvPr id="7" name="Color path 26°">
              <a:extLst>
                <a:ext uri="{FF2B5EF4-FFF2-40B4-BE49-F238E27FC236}">
                  <a16:creationId xmlns:a16="http://schemas.microsoft.com/office/drawing/2014/main" id="{035F2C82-4D06-7443-8D2C-5E8360FF957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89459" cy="6856570"/>
            </a:xfrm>
            <a:prstGeom prst="rect">
              <a:avLst/>
            </a:prstGeom>
          </p:spPr>
        </p:pic>
        <p:pic>
          <p:nvPicPr>
            <p:cNvPr id="5" name="Color path 45°">
              <a:extLst>
                <a:ext uri="{FF2B5EF4-FFF2-40B4-BE49-F238E27FC236}">
                  <a16:creationId xmlns:a16="http://schemas.microsoft.com/office/drawing/2014/main" id="{095BDDDB-21A7-1643-8CB2-B16F42CBB8E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70" y="1429"/>
              <a:ext cx="12189459" cy="6856571"/>
            </a:xfrm>
            <a:prstGeom prst="rect">
              <a:avLst/>
            </a:prstGeom>
          </p:spPr>
        </p:pic>
      </p:grpSp>
      <p:sp>
        <p:nvSpPr>
          <p:cNvPr id="2" name="Title"/>
          <p:cNvSpPr>
            <a:spLocks noGrp="1"/>
          </p:cNvSpPr>
          <p:nvPr>
            <p:ph type="title" hasCustomPrompt="1"/>
          </p:nvPr>
        </p:nvSpPr>
        <p:spPr>
          <a:xfrm>
            <a:off x="5238242" y="767883"/>
            <a:ext cx="5244487" cy="2852737"/>
          </a:xfrm>
          <a:prstGeom prst="rect">
            <a:avLst/>
          </a:prstGeom>
        </p:spPr>
        <p:txBody>
          <a:bodyPr anchor="b">
            <a:normAutofit/>
          </a:bodyPr>
          <a:lstStyle>
            <a:lvl1pPr>
              <a:defRPr sz="4000" b="1" i="0" baseline="0">
                <a:solidFill>
                  <a:schemeClr val="tx1"/>
                </a:solidFill>
                <a:latin typeface="+mj-lt"/>
              </a:defRPr>
            </a:lvl1pPr>
          </a:lstStyle>
          <a:p>
            <a:r>
              <a:rPr lang="en-US"/>
              <a:t>Insert Section Header</a:t>
            </a:r>
          </a:p>
        </p:txBody>
      </p:sp>
      <p:sp>
        <p:nvSpPr>
          <p:cNvPr id="3" name="Subtitle Placeholder"/>
          <p:cNvSpPr>
            <a:spLocks noGrp="1"/>
          </p:cNvSpPr>
          <p:nvPr>
            <p:ph type="body" idx="1" hasCustomPrompt="1"/>
          </p:nvPr>
        </p:nvSpPr>
        <p:spPr>
          <a:xfrm>
            <a:off x="5238242" y="3647608"/>
            <a:ext cx="5244487" cy="1500187"/>
          </a:xfrm>
          <a:prstGeom prst="rect">
            <a:avLst/>
          </a:prstGeom>
        </p:spPr>
        <p:txBody>
          <a:bodyPr>
            <a:normAutofit/>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Insert Section </a:t>
            </a:r>
            <a:r>
              <a:rPr lang="en-US" err="1"/>
              <a:t>Subheader</a:t>
            </a:r>
            <a:endParaRPr lang="en-US"/>
          </a:p>
        </p:txBody>
      </p:sp>
      <p:pic>
        <p:nvPicPr>
          <p:cNvPr id="6" name="CRS logo">
            <a:extLst>
              <a:ext uri="{FF2B5EF4-FFF2-40B4-BE49-F238E27FC236}">
                <a16:creationId xmlns:a16="http://schemas.microsoft.com/office/drawing/2014/main" id="{461F32A3-3A6C-6E40-9EC8-28C55231ECDD}"/>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291694" y="5623336"/>
            <a:ext cx="1469270" cy="816261"/>
          </a:xfrm>
          <a:prstGeom prst="rect">
            <a:avLst/>
          </a:prstGeom>
        </p:spPr>
      </p:pic>
    </p:spTree>
    <p:extLst>
      <p:ext uri="{BB962C8B-B14F-4D97-AF65-F5344CB8AC3E}">
        <p14:creationId xmlns:p14="http://schemas.microsoft.com/office/powerpoint/2010/main" val="88093008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EC749DA-C9F8-4C7D-A528-87D26FBB5F72}"/>
              </a:ext>
            </a:extLst>
          </p:cNvPr>
          <p:cNvSpPr>
            <a:spLocks noGrp="1"/>
          </p:cNvSpPr>
          <p:nvPr>
            <p:ph type="title"/>
          </p:nvPr>
        </p:nvSpPr>
        <p:spPr/>
        <p:txBody>
          <a:bodyPr/>
          <a:lstStyle/>
          <a:p>
            <a:r>
              <a:rPr lang="en-GB"/>
              <a:t>Click to edit Master title style</a:t>
            </a:r>
            <a:endParaRPr lang="en-US"/>
          </a:p>
        </p:txBody>
      </p:sp>
      <p:sp>
        <p:nvSpPr>
          <p:cNvPr id="3" name="Slide Number Placeholder">
            <a:extLst>
              <a:ext uri="{FF2B5EF4-FFF2-40B4-BE49-F238E27FC236}">
                <a16:creationId xmlns:a16="http://schemas.microsoft.com/office/drawing/2014/main" id="{D1F8497E-7226-447C-BF49-2D7BC0F30368}"/>
              </a:ext>
            </a:extLst>
          </p:cNvPr>
          <p:cNvSpPr>
            <a:spLocks noGrp="1"/>
          </p:cNvSpPr>
          <p:nvPr>
            <p:ph type="sldNum" sz="quarter" idx="10"/>
          </p:nvPr>
        </p:nvSpPr>
        <p:spPr/>
        <p:txBody>
          <a:bodyPr/>
          <a:lstStyle/>
          <a:p>
            <a:fld id="{AAC8BD42-323A-4949-A8CE-01CEE144D48E}" type="slidenum">
              <a:rPr lang="en-US" smtClean="0"/>
              <a:pPr/>
              <a:t>‹#›</a:t>
            </a:fld>
            <a:endParaRPr lang="en-US"/>
          </a:p>
        </p:txBody>
      </p:sp>
    </p:spTree>
    <p:extLst>
      <p:ext uri="{BB962C8B-B14F-4D97-AF65-F5344CB8AC3E}">
        <p14:creationId xmlns:p14="http://schemas.microsoft.com/office/powerpoint/2010/main" val="2541067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a:extLst>
              <a:ext uri="{FF2B5EF4-FFF2-40B4-BE49-F238E27FC236}">
                <a16:creationId xmlns:a16="http://schemas.microsoft.com/office/drawing/2014/main" id="{3D228093-3E2B-4C16-B8DE-5DC9D4A0DD54}"/>
              </a:ext>
            </a:extLst>
          </p:cNvPr>
          <p:cNvSpPr>
            <a:spLocks noGrp="1"/>
          </p:cNvSpPr>
          <p:nvPr>
            <p:ph type="sldNum" sz="quarter" idx="10"/>
          </p:nvPr>
        </p:nvSpPr>
        <p:spPr/>
        <p:txBody>
          <a:bodyPr/>
          <a:lstStyle/>
          <a:p>
            <a:fld id="{AAC8BD42-323A-4949-A8CE-01CEE144D48E}" type="slidenum">
              <a:rPr lang="en-US" smtClean="0"/>
              <a:pPr/>
              <a:t>‹#›</a:t>
            </a:fld>
            <a:endParaRPr lang="en-US"/>
          </a:p>
        </p:txBody>
      </p:sp>
    </p:spTree>
    <p:extLst>
      <p:ext uri="{BB962C8B-B14F-4D97-AF65-F5344CB8AC3E}">
        <p14:creationId xmlns:p14="http://schemas.microsoft.com/office/powerpoint/2010/main" val="985879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C67B1A61-B61A-4040-A041-4A1BBDDC74DD}"/>
              </a:ext>
            </a:extLst>
          </p:cNvPr>
          <p:cNvSpPr>
            <a:spLocks noGrp="1"/>
          </p:cNvSpPr>
          <p:nvPr>
            <p:ph type="title"/>
          </p:nvPr>
        </p:nvSpPr>
        <p:spPr>
          <a:xfrm>
            <a:off x="838200" y="1658679"/>
            <a:ext cx="10515600" cy="2009554"/>
          </a:xfrm>
        </p:spPr>
        <p:txBody>
          <a:bodyPr>
            <a:normAutofit/>
          </a:bodyPr>
          <a:lstStyle>
            <a:lvl1pPr algn="ctr">
              <a:defRPr sz="4200"/>
            </a:lvl1pPr>
          </a:lstStyle>
          <a:p>
            <a:r>
              <a:rPr lang="en-GB"/>
              <a:t>Click to edit Master title style</a:t>
            </a:r>
            <a:endParaRPr lang="en-US"/>
          </a:p>
        </p:txBody>
      </p:sp>
      <p:sp>
        <p:nvSpPr>
          <p:cNvPr id="2" name="Slide Number Placeholder">
            <a:extLst>
              <a:ext uri="{FF2B5EF4-FFF2-40B4-BE49-F238E27FC236}">
                <a16:creationId xmlns:a16="http://schemas.microsoft.com/office/drawing/2014/main" id="{D8C72B01-ADA9-49B8-BF2A-B3DE45252537}"/>
              </a:ext>
            </a:extLst>
          </p:cNvPr>
          <p:cNvSpPr>
            <a:spLocks noGrp="1"/>
          </p:cNvSpPr>
          <p:nvPr>
            <p:ph type="sldNum" sz="quarter" idx="10"/>
          </p:nvPr>
        </p:nvSpPr>
        <p:spPr/>
        <p:txBody>
          <a:bodyPr/>
          <a:lstStyle/>
          <a:p>
            <a:fld id="{AAC8BD42-323A-4949-A8CE-01CEE144D48E}" type="slidenum">
              <a:rPr lang="en-US" smtClean="0"/>
              <a:pPr/>
              <a:t>‹#›</a:t>
            </a:fld>
            <a:endParaRPr lang="en-US"/>
          </a:p>
        </p:txBody>
      </p:sp>
    </p:spTree>
    <p:extLst>
      <p:ext uri="{BB962C8B-B14F-4D97-AF65-F5344CB8AC3E}">
        <p14:creationId xmlns:p14="http://schemas.microsoft.com/office/powerpoint/2010/main" val="171359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7A7BFC3-7204-4635-846E-73D07BA79503}"/>
              </a:ext>
            </a:extLst>
          </p:cNvPr>
          <p:cNvSpPr>
            <a:spLocks noGrp="1"/>
          </p:cNvSpPr>
          <p:nvPr>
            <p:ph type="title"/>
          </p:nvPr>
        </p:nvSpPr>
        <p:spPr/>
        <p:txBody>
          <a:bodyPr/>
          <a:lstStyle/>
          <a:p>
            <a:r>
              <a:rPr lang="en-GB"/>
              <a:t>Click to edit Master title style</a:t>
            </a:r>
            <a:endParaRPr lang="en-US"/>
          </a:p>
        </p:txBody>
      </p:sp>
      <p:sp>
        <p:nvSpPr>
          <p:cNvPr id="4" name="Content Placeholder Left">
            <a:extLst>
              <a:ext uri="{FF2B5EF4-FFF2-40B4-BE49-F238E27FC236}">
                <a16:creationId xmlns:a16="http://schemas.microsoft.com/office/drawing/2014/main" id="{AAF70431-3AE9-442D-A11C-19B09BDE1A7F}"/>
              </a:ext>
            </a:extLst>
          </p:cNvPr>
          <p:cNvSpPr>
            <a:spLocks noGrp="1"/>
          </p:cNvSpPr>
          <p:nvPr>
            <p:ph sz="quarter" idx="10"/>
          </p:nvPr>
        </p:nvSpPr>
        <p:spPr>
          <a:xfrm>
            <a:off x="838200" y="1478293"/>
            <a:ext cx="5126665" cy="4773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Right">
            <a:extLst>
              <a:ext uri="{FF2B5EF4-FFF2-40B4-BE49-F238E27FC236}">
                <a16:creationId xmlns:a16="http://schemas.microsoft.com/office/drawing/2014/main" id="{1ED28491-2619-4F62-8651-7226A0B97A81}"/>
              </a:ext>
            </a:extLst>
          </p:cNvPr>
          <p:cNvSpPr>
            <a:spLocks noGrp="1"/>
          </p:cNvSpPr>
          <p:nvPr>
            <p:ph sz="quarter" idx="11"/>
          </p:nvPr>
        </p:nvSpPr>
        <p:spPr>
          <a:xfrm>
            <a:off x="6227135" y="1478293"/>
            <a:ext cx="5126665" cy="4773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Slide Number Placeholder">
            <a:extLst>
              <a:ext uri="{FF2B5EF4-FFF2-40B4-BE49-F238E27FC236}">
                <a16:creationId xmlns:a16="http://schemas.microsoft.com/office/drawing/2014/main" id="{4ABA6732-34C2-4A61-91AC-D0E7BC9DE767}"/>
              </a:ext>
            </a:extLst>
          </p:cNvPr>
          <p:cNvSpPr>
            <a:spLocks noGrp="1"/>
          </p:cNvSpPr>
          <p:nvPr>
            <p:ph type="sldNum" sz="quarter" idx="12"/>
          </p:nvPr>
        </p:nvSpPr>
        <p:spPr/>
        <p:txBody>
          <a:bodyPr/>
          <a:lstStyle/>
          <a:p>
            <a:fld id="{AAC8BD42-323A-4949-A8CE-01CEE144D48E}" type="slidenum">
              <a:rPr lang="en-US" smtClean="0"/>
              <a:pPr/>
              <a:t>‹#›</a:t>
            </a:fld>
            <a:endParaRPr lang="en-US"/>
          </a:p>
        </p:txBody>
      </p:sp>
    </p:spTree>
    <p:extLst>
      <p:ext uri="{BB962C8B-B14F-4D97-AF65-F5344CB8AC3E}">
        <p14:creationId xmlns:p14="http://schemas.microsoft.com/office/powerpoint/2010/main" val="3955106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58BA6FB0-BA43-4CFC-A76D-28EE4377813D}"/>
              </a:ext>
            </a:extLst>
          </p:cNvPr>
          <p:cNvSpPr>
            <a:spLocks noGrp="1"/>
          </p:cNvSpPr>
          <p:nvPr>
            <p:ph type="title"/>
          </p:nvPr>
        </p:nvSpPr>
        <p:spPr/>
        <p:txBody>
          <a:bodyPr/>
          <a:lstStyle/>
          <a:p>
            <a:r>
              <a:rPr lang="en-GB"/>
              <a:t>Click to edit Master title style</a:t>
            </a:r>
            <a:endParaRPr lang="en-US"/>
          </a:p>
        </p:txBody>
      </p:sp>
      <p:sp>
        <p:nvSpPr>
          <p:cNvPr id="3" name="Text Placeholder Left"/>
          <p:cNvSpPr>
            <a:spLocks noGrp="1"/>
          </p:cNvSpPr>
          <p:nvPr>
            <p:ph type="body" idx="1"/>
          </p:nvPr>
        </p:nvSpPr>
        <p:spPr>
          <a:xfrm>
            <a:off x="839789" y="1494350"/>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Left"/>
          <p:cNvSpPr>
            <a:spLocks noGrp="1"/>
          </p:cNvSpPr>
          <p:nvPr>
            <p:ph sz="half" idx="2"/>
          </p:nvPr>
        </p:nvSpPr>
        <p:spPr>
          <a:xfrm>
            <a:off x="839789" y="2318263"/>
            <a:ext cx="5157787" cy="39015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Right"/>
          <p:cNvSpPr>
            <a:spLocks noGrp="1"/>
          </p:cNvSpPr>
          <p:nvPr>
            <p:ph type="body" sz="quarter" idx="3"/>
          </p:nvPr>
        </p:nvSpPr>
        <p:spPr>
          <a:xfrm>
            <a:off x="6172201" y="1494350"/>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Right"/>
          <p:cNvSpPr>
            <a:spLocks noGrp="1"/>
          </p:cNvSpPr>
          <p:nvPr>
            <p:ph sz="quarter" idx="4"/>
          </p:nvPr>
        </p:nvSpPr>
        <p:spPr>
          <a:xfrm>
            <a:off x="6172201" y="2318262"/>
            <a:ext cx="5183188" cy="390156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Slide Number Placeholder">
            <a:extLst>
              <a:ext uri="{FF2B5EF4-FFF2-40B4-BE49-F238E27FC236}">
                <a16:creationId xmlns:a16="http://schemas.microsoft.com/office/drawing/2014/main" id="{16BF7940-F5F4-46CD-87B4-ACC0B3657F9C}"/>
              </a:ext>
            </a:extLst>
          </p:cNvPr>
          <p:cNvSpPr>
            <a:spLocks noGrp="1"/>
          </p:cNvSpPr>
          <p:nvPr>
            <p:ph type="sldNum" sz="quarter" idx="10"/>
          </p:nvPr>
        </p:nvSpPr>
        <p:spPr/>
        <p:txBody>
          <a:bodyPr/>
          <a:lstStyle/>
          <a:p>
            <a:fld id="{AAC8BD42-323A-4949-A8CE-01CEE144D48E}" type="slidenum">
              <a:rPr lang="en-US" smtClean="0"/>
              <a:pPr/>
              <a:t>‹#›</a:t>
            </a:fld>
            <a:endParaRPr lang="en-US"/>
          </a:p>
        </p:txBody>
      </p:sp>
    </p:spTree>
    <p:extLst>
      <p:ext uri="{BB962C8B-B14F-4D97-AF65-F5344CB8AC3E}">
        <p14:creationId xmlns:p14="http://schemas.microsoft.com/office/powerpoint/2010/main" val="34927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hoto Full 1">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3" name="Photo Headline Placeholder">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mj-lt"/>
              </a:defRPr>
            </a:lvl1pPr>
          </a:lstStyle>
          <a:p>
            <a:r>
              <a:rPr lang="en-US"/>
              <a:t>Photo Headline</a:t>
            </a:r>
          </a:p>
        </p:txBody>
      </p:sp>
      <p:sp>
        <p:nvSpPr>
          <p:cNvPr id="16" name="Photo Credit Placeholder">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Tree>
    <p:extLst>
      <p:ext uri="{BB962C8B-B14F-4D97-AF65-F5344CB8AC3E}">
        <p14:creationId xmlns:p14="http://schemas.microsoft.com/office/powerpoint/2010/main" val="1349534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hoto Full 2">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3" name="Photo Headline Placeholder">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mj-lt"/>
              </a:defRPr>
            </a:lvl1pPr>
          </a:lstStyle>
          <a:p>
            <a:r>
              <a:rPr lang="en-US"/>
              <a:t>Photo Headline</a:t>
            </a:r>
          </a:p>
        </p:txBody>
      </p:sp>
      <p:sp>
        <p:nvSpPr>
          <p:cNvPr id="16" name="Photo Credit Placeholder">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Tree>
    <p:extLst>
      <p:ext uri="{BB962C8B-B14F-4D97-AF65-F5344CB8AC3E}">
        <p14:creationId xmlns:p14="http://schemas.microsoft.com/office/powerpoint/2010/main" val="3767177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Final Slide">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038D1918-C58C-E040-AED2-2E2FF5816C03}"/>
              </a:ext>
              <a:ext uri="{C183D7F6-B498-43B3-948B-1728B52AA6E4}">
                <adec:decorative xmlns:adec="http://schemas.microsoft.com/office/drawing/2017/decorative" val="1"/>
              </a:ext>
            </a:extLst>
          </p:cNvPr>
          <p:cNvGrpSpPr>
            <a:grpSpLocks noChangeAspect="1"/>
          </p:cNvGrpSpPr>
          <p:nvPr userDrawn="1"/>
        </p:nvGrpSpPr>
        <p:grpSpPr>
          <a:xfrm>
            <a:off x="1270" y="714"/>
            <a:ext cx="12190730" cy="6857286"/>
            <a:chOff x="1270" y="714"/>
            <a:chExt cx="12190730" cy="6857286"/>
          </a:xfrm>
        </p:grpSpPr>
        <p:pic>
          <p:nvPicPr>
            <p:cNvPr id="5" name="Color path 26°">
              <a:extLst>
                <a:ext uri="{FF2B5EF4-FFF2-40B4-BE49-F238E27FC236}">
                  <a16:creationId xmlns:a16="http://schemas.microsoft.com/office/drawing/2014/main" id="{273F8B51-1DEA-FB45-994E-0C7AD04042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id="{0616318A-E615-304C-9925-F337F4A9A0D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solidFill>
                  <a:schemeClr val="tx1"/>
                </a:solidFill>
                <a:latin typeface="+mj-lt"/>
              </a:defRPr>
            </a:lvl1pPr>
          </a:lstStyle>
          <a:p>
            <a:r>
              <a:rPr lang="en-US"/>
              <a:t>Insert Final Thoughts</a:t>
            </a:r>
          </a:p>
        </p:txBody>
      </p:sp>
      <p:pic>
        <p:nvPicPr>
          <p:cNvPr id="3" name="CRS logo-tagline English">
            <a:extLst>
              <a:ext uri="{FF2B5EF4-FFF2-40B4-BE49-F238E27FC236}">
                <a16:creationId xmlns:a16="http://schemas.microsoft.com/office/drawing/2014/main" id="{14D83F39-2C1E-C54F-9ECE-87F1E23FFDFA}"/>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26279" y="4663399"/>
            <a:ext cx="3139440" cy="914400"/>
          </a:xfrm>
          <a:prstGeom prst="rect">
            <a:avLst/>
          </a:prstGeom>
        </p:spPr>
      </p:pic>
    </p:spTree>
    <p:extLst>
      <p:ext uri="{BB962C8B-B14F-4D97-AF65-F5344CB8AC3E}">
        <p14:creationId xmlns:p14="http://schemas.microsoft.com/office/powerpoint/2010/main" val="264432162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Final Slide_Frenc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96FE90CD-AF23-FD47-8B62-21C8E558DAA8}"/>
              </a:ext>
              <a:ext uri="{C183D7F6-B498-43B3-948B-1728B52AA6E4}">
                <adec:decorative xmlns:adec="http://schemas.microsoft.com/office/drawing/2017/decorative" val="1"/>
              </a:ext>
            </a:extLst>
          </p:cNvPr>
          <p:cNvGrpSpPr>
            <a:grpSpLocks noChangeAspect="1"/>
          </p:cNvGrpSpPr>
          <p:nvPr userDrawn="1"/>
        </p:nvGrpSpPr>
        <p:grpSpPr>
          <a:xfrm>
            <a:off x="1270" y="714"/>
            <a:ext cx="12190730" cy="6857286"/>
            <a:chOff x="1270" y="714"/>
            <a:chExt cx="12190730" cy="6857286"/>
          </a:xfrm>
        </p:grpSpPr>
        <p:pic>
          <p:nvPicPr>
            <p:cNvPr id="5" name="Color path 26°">
              <a:extLst>
                <a:ext uri="{FF2B5EF4-FFF2-40B4-BE49-F238E27FC236}">
                  <a16:creationId xmlns:a16="http://schemas.microsoft.com/office/drawing/2014/main" id="{BDBEBFEE-7D96-7440-9EAE-B80D0F84110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id="{F16B3D8C-0C09-5A4B-B289-1C7817950CD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solidFill>
                  <a:schemeClr val="tx1"/>
                </a:solidFill>
                <a:latin typeface="+mj-lt"/>
              </a:defRPr>
            </a:lvl1pPr>
          </a:lstStyle>
          <a:p>
            <a:r>
              <a:rPr lang="en-US"/>
              <a:t>Insert Final Thoughts</a:t>
            </a:r>
          </a:p>
        </p:txBody>
      </p:sp>
      <p:pic>
        <p:nvPicPr>
          <p:cNvPr id="3" name="CRS logo-tagline French">
            <a:extLst>
              <a:ext uri="{FF2B5EF4-FFF2-40B4-BE49-F238E27FC236}">
                <a16:creationId xmlns:a16="http://schemas.microsoft.com/office/drawing/2014/main" id="{14D83F39-2C1E-C54F-9ECE-87F1E23FFDFA}"/>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267199" y="4693654"/>
            <a:ext cx="3657600" cy="914400"/>
          </a:xfrm>
          <a:prstGeom prst="rect">
            <a:avLst/>
          </a:prstGeom>
        </p:spPr>
      </p:pic>
    </p:spTree>
    <p:extLst>
      <p:ext uri="{BB962C8B-B14F-4D97-AF65-F5344CB8AC3E}">
        <p14:creationId xmlns:p14="http://schemas.microsoft.com/office/powerpoint/2010/main" val="416269579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BDAA8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308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Final Slide_Spanish">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FDE9A328-7B35-DF47-818B-1DD7FB3A4C08}"/>
              </a:ext>
              <a:ext uri="{C183D7F6-B498-43B3-948B-1728B52AA6E4}">
                <adec:decorative xmlns:adec="http://schemas.microsoft.com/office/drawing/2017/decorative" val="1"/>
              </a:ext>
            </a:extLst>
          </p:cNvPr>
          <p:cNvGrpSpPr>
            <a:grpSpLocks noChangeAspect="1"/>
          </p:cNvGrpSpPr>
          <p:nvPr userDrawn="1"/>
        </p:nvGrpSpPr>
        <p:grpSpPr>
          <a:xfrm>
            <a:off x="1270" y="714"/>
            <a:ext cx="12190730" cy="6857286"/>
            <a:chOff x="1270" y="714"/>
            <a:chExt cx="12190730" cy="6857286"/>
          </a:xfrm>
        </p:grpSpPr>
        <p:pic>
          <p:nvPicPr>
            <p:cNvPr id="5" name="Color path 26°">
              <a:extLst>
                <a:ext uri="{FF2B5EF4-FFF2-40B4-BE49-F238E27FC236}">
                  <a16:creationId xmlns:a16="http://schemas.microsoft.com/office/drawing/2014/main" id="{099421EE-A199-9E44-B250-1DBC4B1D49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6" name="Color path 45°">
              <a:extLst>
                <a:ext uri="{FF2B5EF4-FFF2-40B4-BE49-F238E27FC236}">
                  <a16:creationId xmlns:a16="http://schemas.microsoft.com/office/drawing/2014/main" id="{43C5223C-21BC-844F-A509-90C9762C045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solidFill>
                  <a:schemeClr val="tx1"/>
                </a:solidFill>
                <a:latin typeface="+mj-lt"/>
              </a:defRPr>
            </a:lvl1pPr>
          </a:lstStyle>
          <a:p>
            <a:r>
              <a:rPr lang="en-US"/>
              <a:t>Insert Final Thoughts</a:t>
            </a:r>
          </a:p>
        </p:txBody>
      </p:sp>
      <p:pic>
        <p:nvPicPr>
          <p:cNvPr id="3" name="CRS logo-tagline Spanish">
            <a:extLst>
              <a:ext uri="{FF2B5EF4-FFF2-40B4-BE49-F238E27FC236}">
                <a16:creationId xmlns:a16="http://schemas.microsoft.com/office/drawing/2014/main" id="{14D83F39-2C1E-C54F-9ECE-87F1E23FFDFA}"/>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434838" y="4684475"/>
            <a:ext cx="3322322" cy="914400"/>
          </a:xfrm>
          <a:prstGeom prst="rect">
            <a:avLst/>
          </a:prstGeom>
        </p:spPr>
      </p:pic>
    </p:spTree>
    <p:extLst>
      <p:ext uri="{BB962C8B-B14F-4D97-AF65-F5344CB8AC3E}">
        <p14:creationId xmlns:p14="http://schemas.microsoft.com/office/powerpoint/2010/main" val="256500993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Final Slide_Logo-Only">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038D1918-C58C-E040-AED2-2E2FF5816C03}"/>
              </a:ext>
              <a:ext uri="{C183D7F6-B498-43B3-948B-1728B52AA6E4}">
                <adec:decorative xmlns:adec="http://schemas.microsoft.com/office/drawing/2017/decorative" val="1"/>
              </a:ext>
            </a:extLst>
          </p:cNvPr>
          <p:cNvGrpSpPr>
            <a:grpSpLocks noChangeAspect="1"/>
          </p:cNvGrpSpPr>
          <p:nvPr userDrawn="1"/>
        </p:nvGrpSpPr>
        <p:grpSpPr>
          <a:xfrm>
            <a:off x="1270" y="714"/>
            <a:ext cx="12190730" cy="6857286"/>
            <a:chOff x="1270" y="714"/>
            <a:chExt cx="12190730" cy="6857286"/>
          </a:xfrm>
        </p:grpSpPr>
        <p:pic>
          <p:nvPicPr>
            <p:cNvPr id="5" name="Color path 26°">
              <a:extLst>
                <a:ext uri="{FF2B5EF4-FFF2-40B4-BE49-F238E27FC236}">
                  <a16:creationId xmlns:a16="http://schemas.microsoft.com/office/drawing/2014/main" id="{273F8B51-1DEA-FB45-994E-0C7AD04042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id="{0616318A-E615-304C-9925-F337F4A9A0D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solidFill>
                  <a:schemeClr val="tx1"/>
                </a:solidFill>
                <a:latin typeface="+mj-lt"/>
              </a:defRPr>
            </a:lvl1pPr>
          </a:lstStyle>
          <a:p>
            <a:r>
              <a:rPr lang="en-US"/>
              <a:t>Insert Final Thoughts</a:t>
            </a:r>
          </a:p>
        </p:txBody>
      </p:sp>
      <p:pic>
        <p:nvPicPr>
          <p:cNvPr id="3" name="CRS logo">
            <a:extLst>
              <a:ext uri="{FF2B5EF4-FFF2-40B4-BE49-F238E27FC236}">
                <a16:creationId xmlns:a16="http://schemas.microsoft.com/office/drawing/2014/main" id="{14D83F39-2C1E-C54F-9ECE-87F1E23FFDFA}"/>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73039" y="4663399"/>
            <a:ext cx="1645920" cy="914400"/>
          </a:xfrm>
          <a:prstGeom prst="rect">
            <a:avLst/>
          </a:prstGeom>
        </p:spPr>
      </p:pic>
    </p:spTree>
    <p:extLst>
      <p:ext uri="{BB962C8B-B14F-4D97-AF65-F5344CB8AC3E}">
        <p14:creationId xmlns:p14="http://schemas.microsoft.com/office/powerpoint/2010/main" val="103979446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Final Slide_Legacy-Logo">
    <p:bg>
      <p:bgRef idx="1001">
        <a:schemeClr val="bg2"/>
      </p:bgRef>
    </p:bg>
    <p:spTree>
      <p:nvGrpSpPr>
        <p:cNvPr id="1" name=""/>
        <p:cNvGrpSpPr/>
        <p:nvPr/>
      </p:nvGrpSpPr>
      <p:grpSpPr>
        <a:xfrm>
          <a:off x="0" y="0"/>
          <a:ext cx="0" cy="0"/>
          <a:chOff x="0" y="0"/>
          <a:chExt cx="0" cy="0"/>
        </a:xfrm>
      </p:grpSpPr>
      <p:grpSp>
        <p:nvGrpSpPr>
          <p:cNvPr id="2" name="Color paths">
            <a:extLst>
              <a:ext uri="{FF2B5EF4-FFF2-40B4-BE49-F238E27FC236}">
                <a16:creationId xmlns:a16="http://schemas.microsoft.com/office/drawing/2014/main" id="{038D1918-C58C-E040-AED2-2E2FF5816C03}"/>
              </a:ext>
              <a:ext uri="{C183D7F6-B498-43B3-948B-1728B52AA6E4}">
                <adec:decorative xmlns:adec="http://schemas.microsoft.com/office/drawing/2017/decorative" val="1"/>
              </a:ext>
            </a:extLst>
          </p:cNvPr>
          <p:cNvGrpSpPr>
            <a:grpSpLocks noChangeAspect="1"/>
          </p:cNvGrpSpPr>
          <p:nvPr userDrawn="1"/>
        </p:nvGrpSpPr>
        <p:grpSpPr>
          <a:xfrm>
            <a:off x="1270" y="714"/>
            <a:ext cx="12190730" cy="6857286"/>
            <a:chOff x="1270" y="714"/>
            <a:chExt cx="12190730" cy="6857286"/>
          </a:xfrm>
        </p:grpSpPr>
        <p:pic>
          <p:nvPicPr>
            <p:cNvPr id="5" name="Color path 26°">
              <a:extLst>
                <a:ext uri="{FF2B5EF4-FFF2-40B4-BE49-F238E27FC236}">
                  <a16:creationId xmlns:a16="http://schemas.microsoft.com/office/drawing/2014/main" id="{273F8B51-1DEA-FB45-994E-0C7AD04042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1" y="1430"/>
              <a:ext cx="12189459" cy="6856570"/>
            </a:xfrm>
            <a:prstGeom prst="rect">
              <a:avLst/>
            </a:prstGeom>
          </p:spPr>
        </p:pic>
        <p:pic>
          <p:nvPicPr>
            <p:cNvPr id="8" name="Color path 45°">
              <a:extLst>
                <a:ext uri="{FF2B5EF4-FFF2-40B4-BE49-F238E27FC236}">
                  <a16:creationId xmlns:a16="http://schemas.microsoft.com/office/drawing/2014/main" id="{0616318A-E615-304C-9925-F337F4A9A0D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270" y="714"/>
              <a:ext cx="12189459" cy="6856571"/>
            </a:xfrm>
            <a:prstGeom prst="rect">
              <a:avLst/>
            </a:prstGeom>
          </p:spPr>
        </p:pic>
      </p:grpSp>
      <p:sp>
        <p:nvSpPr>
          <p:cNvPr id="7" name="Title">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solidFill>
                  <a:schemeClr val="tx1"/>
                </a:solidFill>
                <a:latin typeface="+mj-lt"/>
              </a:defRPr>
            </a:lvl1pPr>
          </a:lstStyle>
          <a:p>
            <a:r>
              <a:rPr lang="en-US"/>
              <a:t>Insert Final Thoughts</a:t>
            </a:r>
          </a:p>
        </p:txBody>
      </p:sp>
      <p:pic>
        <p:nvPicPr>
          <p:cNvPr id="3" name="CRS legacy logo">
            <a:extLst>
              <a:ext uri="{FF2B5EF4-FFF2-40B4-BE49-F238E27FC236}">
                <a16:creationId xmlns:a16="http://schemas.microsoft.com/office/drawing/2014/main" id="{14D83F39-2C1E-C54F-9ECE-87F1E23FFDFA}"/>
              </a:ext>
            </a:extLst>
          </p:cNvPr>
          <p:cNvPicPr>
            <a:picLocks noChangeAspect="1"/>
          </p:cNvPicPr>
          <p:nvPr userDrawn="1"/>
        </p:nvPicPr>
        <p:blipFill>
          <a:blip r:embed="rId6"/>
          <a:srcRect/>
          <a:stretch/>
        </p:blipFill>
        <p:spPr>
          <a:xfrm>
            <a:off x="5273039" y="4674829"/>
            <a:ext cx="1645920" cy="1074420"/>
          </a:xfrm>
          <a:prstGeom prst="rect">
            <a:avLst/>
          </a:prstGeom>
        </p:spPr>
      </p:pic>
    </p:spTree>
    <p:extLst>
      <p:ext uri="{BB962C8B-B14F-4D97-AF65-F5344CB8AC3E}">
        <p14:creationId xmlns:p14="http://schemas.microsoft.com/office/powerpoint/2010/main" val="13427995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B8A99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08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978B8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21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640811"/>
        </a:solidFill>
        <a:effectLst/>
      </p:bgPr>
    </p:bg>
    <p:spTree>
      <p:nvGrpSpPr>
        <p:cNvPr id="1" name=""/>
        <p:cNvGrpSpPr/>
        <p:nvPr/>
      </p:nvGrpSpPr>
      <p:grpSpPr>
        <a:xfrm>
          <a:off x="0" y="0"/>
          <a:ext cx="0" cy="0"/>
          <a:chOff x="0" y="0"/>
          <a:chExt cx="0" cy="0"/>
        </a:xfrm>
      </p:grpSpPr>
      <p:pic>
        <p:nvPicPr>
          <p:cNvPr id="4" name="Picture 3" descr="GSC-Logo-FINAL-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250" y="441930"/>
            <a:ext cx="3312150" cy="864806"/>
          </a:xfrm>
          <a:prstGeom prst="rect">
            <a:avLst/>
          </a:prstGeom>
        </p:spPr>
      </p:pic>
      <p:pic>
        <p:nvPicPr>
          <p:cNvPr id="8" name="Picture 7">
            <a:extLst>
              <a:ext uri="{FF2B5EF4-FFF2-40B4-BE49-F238E27FC236}">
                <a16:creationId xmlns:a16="http://schemas.microsoft.com/office/drawing/2014/main" id="{080B6893-DE6B-8E93-DA65-AE2DAD0C0301}"/>
              </a:ext>
            </a:extLst>
          </p:cNvPr>
          <p:cNvPicPr>
            <a:picLocks noChangeAspect="1"/>
          </p:cNvPicPr>
          <p:nvPr userDrawn="1"/>
        </p:nvPicPr>
        <p:blipFill rotWithShape="1">
          <a:blip r:embed="rId3">
            <a:alphaModFix/>
          </a:blip>
          <a:srcRect t="2627"/>
          <a:stretch/>
        </p:blipFill>
        <p:spPr>
          <a:xfrm>
            <a:off x="516128" y="435326"/>
            <a:ext cx="3319272" cy="864806"/>
          </a:xfrm>
          <a:prstGeom prst="rect">
            <a:avLst/>
          </a:prstGeom>
        </p:spPr>
      </p:pic>
    </p:spTree>
    <p:extLst>
      <p:ext uri="{BB962C8B-B14F-4D97-AF65-F5344CB8AC3E}">
        <p14:creationId xmlns:p14="http://schemas.microsoft.com/office/powerpoint/2010/main" val="282350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Rectangle 2"/>
          <p:cNvSpPr/>
          <p:nvPr userDrawn="1"/>
        </p:nvSpPr>
        <p:spPr>
          <a:xfrm>
            <a:off x="0" y="0"/>
            <a:ext cx="12192000" cy="5511800"/>
          </a:xfrm>
          <a:prstGeom prst="rect">
            <a:avLst/>
          </a:prstGeom>
          <a:solidFill>
            <a:srgbClr val="6408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647700" y="2319467"/>
            <a:ext cx="10871200" cy="1061829"/>
          </a:xfrm>
          <a:prstGeom prst="rect">
            <a:avLst/>
          </a:prstGeom>
          <a:noFill/>
        </p:spPr>
        <p:txBody>
          <a:bodyPr wrap="square" rtlCol="0">
            <a:spAutoFit/>
          </a:bodyPr>
          <a:lstStyle/>
          <a:p>
            <a:pPr algn="ctr">
              <a:lnSpc>
                <a:spcPct val="120000"/>
              </a:lnSpc>
            </a:pPr>
            <a:r>
              <a:rPr lang="en-US" sz="5400" spc="300">
                <a:solidFill>
                  <a:schemeClr val="bg1"/>
                </a:solidFill>
                <a:latin typeface="Avenir Next Bold"/>
                <a:cs typeface="Avenir Next Bold"/>
              </a:rPr>
              <a:t>TITLE</a:t>
            </a:r>
            <a:r>
              <a:rPr lang="en-US" sz="5400" spc="300" baseline="0">
                <a:solidFill>
                  <a:schemeClr val="bg1"/>
                </a:solidFill>
                <a:latin typeface="Avenir Next Bold"/>
                <a:cs typeface="Avenir Next Bold"/>
              </a:rPr>
              <a:t> OF PRESENTATION</a:t>
            </a:r>
            <a:endParaRPr lang="en-US" sz="5400" spc="300">
              <a:solidFill>
                <a:schemeClr val="bg1"/>
              </a:solidFill>
              <a:latin typeface="Avenir Next Bold"/>
              <a:cs typeface="Avenir Next Bold"/>
            </a:endParaRPr>
          </a:p>
        </p:txBody>
      </p:sp>
      <p:cxnSp>
        <p:nvCxnSpPr>
          <p:cNvPr id="6" name="Straight Connector 5"/>
          <p:cNvCxnSpPr/>
          <p:nvPr userDrawn="1"/>
        </p:nvCxnSpPr>
        <p:spPr>
          <a:xfrm>
            <a:off x="5513544" y="3836144"/>
            <a:ext cx="113521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5513544" y="2014488"/>
            <a:ext cx="113521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4013" y="5608645"/>
            <a:ext cx="2575287" cy="116324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9300" y="5887463"/>
            <a:ext cx="2184400" cy="589454"/>
          </a:xfrm>
          <a:prstGeom prst="rect">
            <a:avLst/>
          </a:prstGeom>
        </p:spPr>
      </p:pic>
      <p:pic>
        <p:nvPicPr>
          <p:cNvPr id="2" name="Picture 1" descr="A close-up of a logo&#10;&#10;Description automatically generated">
            <a:extLst>
              <a:ext uri="{FF2B5EF4-FFF2-40B4-BE49-F238E27FC236}">
                <a16:creationId xmlns:a16="http://schemas.microsoft.com/office/drawing/2014/main" id="{76DFFC5B-D28A-D493-60F3-56EB7B25964E}"/>
              </a:ext>
            </a:extLst>
          </p:cNvPr>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123597" y="5579643"/>
            <a:ext cx="4174084" cy="1106596"/>
          </a:xfrm>
          <a:prstGeom prst="rect">
            <a:avLst/>
          </a:prstGeom>
        </p:spPr>
      </p:pic>
    </p:spTree>
    <p:extLst>
      <p:ext uri="{BB962C8B-B14F-4D97-AF65-F5344CB8AC3E}">
        <p14:creationId xmlns:p14="http://schemas.microsoft.com/office/powerpoint/2010/main" val="262718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Rectangle 2"/>
          <p:cNvSpPr/>
          <p:nvPr userDrawn="1"/>
        </p:nvSpPr>
        <p:spPr>
          <a:xfrm>
            <a:off x="0" y="0"/>
            <a:ext cx="12192000" cy="5511800"/>
          </a:xfrm>
          <a:prstGeom prst="rect">
            <a:avLst/>
          </a:prstGeom>
          <a:solidFill>
            <a:srgbClr val="6408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5638800" y="5748467"/>
            <a:ext cx="6235700" cy="666849"/>
          </a:xfrm>
          <a:prstGeom prst="rect">
            <a:avLst/>
          </a:prstGeom>
          <a:noFill/>
        </p:spPr>
        <p:txBody>
          <a:bodyPr wrap="square" rtlCol="0">
            <a:spAutoFit/>
          </a:bodyPr>
          <a:lstStyle/>
          <a:p>
            <a:pPr algn="r">
              <a:lnSpc>
                <a:spcPct val="120000"/>
              </a:lnSpc>
            </a:pPr>
            <a:r>
              <a:rPr lang="en-US" sz="3200" spc="300">
                <a:solidFill>
                  <a:srgbClr val="640811"/>
                </a:solidFill>
                <a:latin typeface="Avenir Next Bold"/>
                <a:cs typeface="Avenir Next Bold"/>
              </a:rPr>
              <a:t>GSC</a:t>
            </a:r>
            <a:r>
              <a:rPr lang="en-US" sz="3200" spc="300" baseline="0">
                <a:solidFill>
                  <a:srgbClr val="640811"/>
                </a:solidFill>
                <a:latin typeface="Avenir Next Bold"/>
                <a:cs typeface="Avenir Next Bold"/>
              </a:rPr>
              <a:t> MEETING 2024</a:t>
            </a:r>
            <a:endParaRPr lang="en-US" sz="3200" spc="300">
              <a:solidFill>
                <a:srgbClr val="640811"/>
              </a:solidFill>
              <a:latin typeface="Avenir Next Bold"/>
              <a:cs typeface="Avenir Next Bold"/>
            </a:endParaRPr>
          </a:p>
        </p:txBody>
      </p:sp>
      <p:pic>
        <p:nvPicPr>
          <p:cNvPr id="4" name="Picture 3" descr="A close-up of a logo&#10;&#10;Description automatically generated">
            <a:extLst>
              <a:ext uri="{FF2B5EF4-FFF2-40B4-BE49-F238E27FC236}">
                <a16:creationId xmlns:a16="http://schemas.microsoft.com/office/drawing/2014/main" id="{0D3F0C7E-3A0F-64FA-23DC-DF53834192A7}"/>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23597" y="5579643"/>
            <a:ext cx="4174084" cy="1106596"/>
          </a:xfrm>
          <a:prstGeom prst="rect">
            <a:avLst/>
          </a:prstGeom>
        </p:spPr>
      </p:pic>
    </p:spTree>
    <p:extLst>
      <p:ext uri="{BB962C8B-B14F-4D97-AF65-F5344CB8AC3E}">
        <p14:creationId xmlns:p14="http://schemas.microsoft.com/office/powerpoint/2010/main" val="27962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2"/>
          <p:cNvSpPr/>
          <p:nvPr userDrawn="1"/>
        </p:nvSpPr>
        <p:spPr>
          <a:xfrm>
            <a:off x="0" y="0"/>
            <a:ext cx="12192000" cy="5511800"/>
          </a:xfrm>
          <a:prstGeom prst="rect">
            <a:avLst/>
          </a:prstGeom>
          <a:solidFill>
            <a:srgbClr val="6408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5638800" y="5748467"/>
            <a:ext cx="6235700" cy="666849"/>
          </a:xfrm>
          <a:prstGeom prst="rect">
            <a:avLst/>
          </a:prstGeom>
          <a:noFill/>
        </p:spPr>
        <p:txBody>
          <a:bodyPr wrap="square" rtlCol="0">
            <a:spAutoFit/>
          </a:bodyPr>
          <a:lstStyle/>
          <a:p>
            <a:pPr algn="r">
              <a:lnSpc>
                <a:spcPct val="120000"/>
              </a:lnSpc>
            </a:pPr>
            <a:r>
              <a:rPr lang="en-US" sz="3200" spc="300">
                <a:solidFill>
                  <a:srgbClr val="640811"/>
                </a:solidFill>
                <a:latin typeface="Avenir Next Bold"/>
                <a:cs typeface="Avenir Next Bold"/>
              </a:rPr>
              <a:t>GSC</a:t>
            </a:r>
            <a:r>
              <a:rPr lang="en-US" sz="3200" spc="300" baseline="0">
                <a:solidFill>
                  <a:srgbClr val="640811"/>
                </a:solidFill>
                <a:latin typeface="Avenir Next Bold"/>
                <a:cs typeface="Avenir Next Bold"/>
              </a:rPr>
              <a:t> MEETING 2024</a:t>
            </a:r>
            <a:endParaRPr lang="en-US" sz="3200" spc="300">
              <a:solidFill>
                <a:srgbClr val="640811"/>
              </a:solidFill>
              <a:latin typeface="Avenir Next Bold"/>
              <a:cs typeface="Avenir Next Bold"/>
            </a:endParaRPr>
          </a:p>
        </p:txBody>
      </p:sp>
      <p:pic>
        <p:nvPicPr>
          <p:cNvPr id="2" name="Picture 1" descr="ID_110.jpg"/>
          <p:cNvPicPr>
            <a:picLocks noChangeAspect="1"/>
          </p:cNvPicPr>
          <p:nvPr userDrawn="1"/>
        </p:nvPicPr>
        <p:blipFill rotWithShape="1">
          <a:blip r:embed="rId2">
            <a:extLst>
              <a:ext uri="{28A0092B-C50C-407E-A947-70E740481C1C}">
                <a14:useLocalDpi xmlns:a14="http://schemas.microsoft.com/office/drawing/2010/main" val="0"/>
              </a:ext>
            </a:extLst>
          </a:blip>
          <a:srcRect l="9262" t="9092" b="29196"/>
          <a:stretch/>
        </p:blipFill>
        <p:spPr>
          <a:xfrm>
            <a:off x="0" y="0"/>
            <a:ext cx="12192000" cy="5524500"/>
          </a:xfrm>
          <a:prstGeom prst="rect">
            <a:avLst/>
          </a:prstGeom>
        </p:spPr>
      </p:pic>
      <p:pic>
        <p:nvPicPr>
          <p:cNvPr id="4" name="Picture 3" descr="A close-up of a logo&#10;&#10;Description automatically generated">
            <a:extLst>
              <a:ext uri="{FF2B5EF4-FFF2-40B4-BE49-F238E27FC236}">
                <a16:creationId xmlns:a16="http://schemas.microsoft.com/office/drawing/2014/main" id="{E5BE4459-CCA3-C763-0691-8C0968A019A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23597" y="5579643"/>
            <a:ext cx="4174084" cy="1106596"/>
          </a:xfrm>
          <a:prstGeom prst="rect">
            <a:avLst/>
          </a:prstGeom>
        </p:spPr>
      </p:pic>
    </p:spTree>
    <p:extLst>
      <p:ext uri="{BB962C8B-B14F-4D97-AF65-F5344CB8AC3E}">
        <p14:creationId xmlns:p14="http://schemas.microsoft.com/office/powerpoint/2010/main" val="227486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8.svg"/><Relationship Id="rId3" Type="http://schemas.openxmlformats.org/officeDocument/2006/relationships/slideLayout" Target="../slideLayouts/slideLayout20.xml"/><Relationship Id="rId21" Type="http://schemas.openxmlformats.org/officeDocument/2006/relationships/image" Target="../media/image21.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7.png"/><Relationship Id="rId2" Type="http://schemas.openxmlformats.org/officeDocument/2006/relationships/slideLayout" Target="../slideLayouts/slideLayout19.xml"/><Relationship Id="rId16" Type="http://schemas.openxmlformats.org/officeDocument/2006/relationships/theme" Target="../theme/theme4.xml"/><Relationship Id="rId20" Type="http://schemas.openxmlformats.org/officeDocument/2006/relationships/image" Target="../media/image20.sv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9.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2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712831"/>
      </p:ext>
    </p:extLst>
  </p:cSld>
  <p:clrMap bg1="lt1" tx1="dk1" bg2="lt2" tx2="dk2" accent1="accent1" accent2="accent2" accent3="accent3" accent4="accent4" accent5="accent5" accent6="accent6" hlink="hlink" folHlink="folHlink"/>
  <p:sldLayoutIdLst>
    <p:sldLayoutId id="2147483700" r:id="rId1"/>
    <p:sldLayoutId id="2147483713" r:id="rId2"/>
    <p:sldLayoutId id="2147483714" r:id="rId3"/>
    <p:sldLayoutId id="2147483715" r:id="rId4"/>
    <p:sldLayoutId id="2147483716" r:id="rId5"/>
    <p:sldLayoutId id="2147483712" r:id="rId6"/>
    <p:sldLayoutId id="2147483717" r:id="rId7"/>
    <p:sldLayoutId id="2147483718" r:id="rId8"/>
    <p:sldLayoutId id="2147483719" r:id="rId9"/>
    <p:sldLayoutId id="2147483720" r:id="rId10"/>
    <p:sldLayoutId id="2147483701" r:id="rId11"/>
    <p:sldLayoutId id="2147483744" r:id="rId12"/>
    <p:sldLayoutId id="214748374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descr="Une image contenant logo&#10;&#10;Description générée automatiquement">
            <a:extLst>
              <a:ext uri="{FF2B5EF4-FFF2-40B4-BE49-F238E27FC236}">
                <a16:creationId xmlns:a16="http://schemas.microsoft.com/office/drawing/2014/main" id="{F9A11E84-27D7-EC25-C28F-29BA95C096A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28535" y="5683701"/>
            <a:ext cx="862148" cy="878152"/>
          </a:xfrm>
          <a:prstGeom prst="rect">
            <a:avLst/>
          </a:prstGeom>
        </p:spPr>
      </p:pic>
      <p:pic>
        <p:nvPicPr>
          <p:cNvPr id="2" name="Image 1" descr="Une image contenant logo&#10;&#10;Description générée automatiquement">
            <a:extLst>
              <a:ext uri="{FF2B5EF4-FFF2-40B4-BE49-F238E27FC236}">
                <a16:creationId xmlns:a16="http://schemas.microsoft.com/office/drawing/2014/main" id="{47554A07-C04A-C698-1D45-DC99494CE25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08433" y="935558"/>
            <a:ext cx="4852772" cy="4852772"/>
          </a:xfrm>
          <a:prstGeom prst="rect">
            <a:avLst/>
          </a:prstGeom>
        </p:spPr>
      </p:pic>
    </p:spTree>
    <p:extLst>
      <p:ext uri="{BB962C8B-B14F-4D97-AF65-F5344CB8AC3E}">
        <p14:creationId xmlns:p14="http://schemas.microsoft.com/office/powerpoint/2010/main" val="4063463806"/>
      </p:ext>
    </p:extLst>
  </p:cSld>
  <p:clrMap bg1="lt1" tx1="dk1" bg2="lt2" tx2="dk2" accent1="accent1" accent2="accent2" accent3="accent3" accent4="accent4" accent5="accent5" accent6="accent6" hlink="hlink" folHlink="folHlink"/>
  <p:sldLayoutIdLst>
    <p:sldLayoutId id="2147483722" r:id="rId1"/>
    <p:sldLayoutId id="214748372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Une image contenant logo&#10;&#10;Description générée automatiquement">
            <a:extLst>
              <a:ext uri="{FF2B5EF4-FFF2-40B4-BE49-F238E27FC236}">
                <a16:creationId xmlns:a16="http://schemas.microsoft.com/office/drawing/2014/main" id="{888FD526-6D73-7177-A0B5-3DB8D66F264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28535" y="5683701"/>
            <a:ext cx="862148" cy="878152"/>
          </a:xfrm>
          <a:prstGeom prst="rect">
            <a:avLst/>
          </a:prstGeom>
        </p:spPr>
      </p:pic>
      <p:sp>
        <p:nvSpPr>
          <p:cNvPr id="2" name="Rectangle : avec coins arrondis en haut 1">
            <a:extLst>
              <a:ext uri="{FF2B5EF4-FFF2-40B4-BE49-F238E27FC236}">
                <a16:creationId xmlns:a16="http://schemas.microsoft.com/office/drawing/2014/main" id="{8796AD6A-58C7-16E9-963F-CB5C2DAE9098}"/>
              </a:ext>
            </a:extLst>
          </p:cNvPr>
          <p:cNvSpPr/>
          <p:nvPr userDrawn="1"/>
        </p:nvSpPr>
        <p:spPr>
          <a:xfrm rot="10800000">
            <a:off x="0" y="0"/>
            <a:ext cx="9942576" cy="859536"/>
          </a:xfrm>
          <a:prstGeom prst="round2SameRect">
            <a:avLst>
              <a:gd name="adj1" fmla="val 20567"/>
              <a:gd name="adj2" fmla="val 0"/>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30607"/>
      </p:ext>
    </p:extLst>
  </p:cSld>
  <p:clrMap bg1="lt1" tx1="dk1" bg2="lt2" tx2="dk2" accent1="accent1" accent2="accent2" accent3="accent3" accent4="accent4" accent5="accent5" accent6="accent6" hlink="hlink" folHlink="folHlink"/>
  <p:sldLayoutIdLst>
    <p:sldLayoutId id="2147483725" r:id="rId1"/>
    <p:sldLayoutId id="214748372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Color paths">
            <a:extLst>
              <a:ext uri="{FF2B5EF4-FFF2-40B4-BE49-F238E27FC236}">
                <a16:creationId xmlns:a16="http://schemas.microsoft.com/office/drawing/2014/main" id="{31DC6BFB-FE5C-D84B-84E9-1BDBA33B2C1A}"/>
              </a:ext>
              <a:ext uri="{C183D7F6-B498-43B3-948B-1728B52AA6E4}">
                <adec:decorative xmlns:adec="http://schemas.microsoft.com/office/drawing/2017/decorative" val="1"/>
              </a:ext>
            </a:extLst>
          </p:cNvPr>
          <p:cNvGrpSpPr>
            <a:grpSpLocks noChangeAspect="1"/>
          </p:cNvGrpSpPr>
          <p:nvPr userDrawn="1"/>
        </p:nvGrpSpPr>
        <p:grpSpPr>
          <a:xfrm>
            <a:off x="1" y="-2"/>
            <a:ext cx="12194539" cy="6858002"/>
            <a:chOff x="1" y="-2"/>
            <a:chExt cx="12194539" cy="6858002"/>
          </a:xfrm>
        </p:grpSpPr>
        <p:pic>
          <p:nvPicPr>
            <p:cNvPr id="9" name="Color path 26°">
              <a:extLst>
                <a:ext uri="{FF2B5EF4-FFF2-40B4-BE49-F238E27FC236}">
                  <a16:creationId xmlns:a16="http://schemas.microsoft.com/office/drawing/2014/main" id="{29A4A1D8-D09E-4D71-BFFB-188264D84A19}"/>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2540" y="-2"/>
              <a:ext cx="12192000" cy="6858000"/>
            </a:xfrm>
            <a:prstGeom prst="rect">
              <a:avLst/>
            </a:prstGeom>
          </p:spPr>
        </p:pic>
        <p:pic>
          <p:nvPicPr>
            <p:cNvPr id="10" name="Color path 45°">
              <a:extLst>
                <a:ext uri="{FF2B5EF4-FFF2-40B4-BE49-F238E27FC236}">
                  <a16:creationId xmlns:a16="http://schemas.microsoft.com/office/drawing/2014/main" id="{7B1BA7CB-AF9F-EB4A-AF0E-8E0AF01BE632}"/>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1" y="0"/>
              <a:ext cx="12192000" cy="6858000"/>
            </a:xfrm>
            <a:prstGeom prst="rect">
              <a:avLst/>
            </a:prstGeom>
          </p:spPr>
        </p:pic>
      </p:grpSp>
      <p:sp>
        <p:nvSpPr>
          <p:cNvPr id="3" name="Title Placeholder 2">
            <a:extLst>
              <a:ext uri="{FF2B5EF4-FFF2-40B4-BE49-F238E27FC236}">
                <a16:creationId xmlns:a16="http://schemas.microsoft.com/office/drawing/2014/main" id="{1840410D-CB4F-425F-BE44-944494DC19D2}"/>
              </a:ext>
            </a:extLst>
          </p:cNvPr>
          <p:cNvSpPr>
            <a:spLocks noGrp="1"/>
          </p:cNvSpPr>
          <p:nvPr>
            <p:ph type="title"/>
          </p:nvPr>
        </p:nvSpPr>
        <p:spPr>
          <a:xfrm>
            <a:off x="838200" y="365127"/>
            <a:ext cx="10515600" cy="1017107"/>
          </a:xfrm>
          <a:prstGeom prst="rect">
            <a:avLst/>
          </a:prstGeom>
        </p:spPr>
        <p:txBody>
          <a:bodyPr vert="horz" lIns="91440" tIns="45720" rIns="91440" bIns="45720" rtlCol="0" anchor="b">
            <a:normAutofit/>
          </a:bodyPr>
          <a:lstStyle/>
          <a:p>
            <a:r>
              <a:rPr lang="en-GB"/>
              <a:t>Click to edit Master title style</a:t>
            </a:r>
            <a:endParaRPr lang="en-US"/>
          </a:p>
        </p:txBody>
      </p:sp>
      <p:sp>
        <p:nvSpPr>
          <p:cNvPr id="4" name="Text Placeholder 3">
            <a:extLst>
              <a:ext uri="{FF2B5EF4-FFF2-40B4-BE49-F238E27FC236}">
                <a16:creationId xmlns:a16="http://schemas.microsoft.com/office/drawing/2014/main" id="{93F9C2C4-2277-4DB8-BCAF-9727CE23F38D}"/>
              </a:ext>
            </a:extLst>
          </p:cNvPr>
          <p:cNvSpPr>
            <a:spLocks noGrp="1"/>
          </p:cNvSpPr>
          <p:nvPr>
            <p:ph type="body" idx="1"/>
          </p:nvPr>
        </p:nvSpPr>
        <p:spPr>
          <a:xfrm>
            <a:off x="838200" y="1488558"/>
            <a:ext cx="10515600" cy="46565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Slide Number Placeholder">
            <a:extLst>
              <a:ext uri="{FF2B5EF4-FFF2-40B4-BE49-F238E27FC236}">
                <a16:creationId xmlns:a16="http://schemas.microsoft.com/office/drawing/2014/main" id="{2BD3C22D-D2C2-4C21-ACF1-52A5183379EB}"/>
              </a:ext>
            </a:extLst>
          </p:cNvPr>
          <p:cNvSpPr>
            <a:spLocks noGrp="1"/>
          </p:cNvSpPr>
          <p:nvPr>
            <p:ph type="sldNum" sz="quarter" idx="4"/>
          </p:nvPr>
        </p:nvSpPr>
        <p:spPr>
          <a:xfrm>
            <a:off x="11517880" y="6321435"/>
            <a:ext cx="674119" cy="365125"/>
          </a:xfrm>
          <a:prstGeom prst="rect">
            <a:avLst/>
          </a:prstGeom>
        </p:spPr>
        <p:txBody>
          <a:bodyPr vert="horz" lIns="91440" tIns="45720" rIns="91440" bIns="45720" rtlCol="0" anchor="ctr"/>
          <a:lstStyle>
            <a:lvl1pPr algn="l">
              <a:defRPr sz="1200">
                <a:solidFill>
                  <a:schemeClr val="tx1"/>
                </a:solidFill>
              </a:defRPr>
            </a:lvl1pPr>
          </a:lstStyle>
          <a:p>
            <a:fld id="{AAC8BD42-323A-4949-A8CE-01CEE144D48E}" type="slidenum">
              <a:rPr lang="en-US" smtClean="0"/>
              <a:pPr/>
              <a:t>‹#›</a:t>
            </a:fld>
            <a:endParaRPr lang="en-US"/>
          </a:p>
        </p:txBody>
      </p:sp>
      <p:pic>
        <p:nvPicPr>
          <p:cNvPr id="8" name="CRS monogram">
            <a:extLst>
              <a:ext uri="{FF2B5EF4-FFF2-40B4-BE49-F238E27FC236}">
                <a16:creationId xmlns:a16="http://schemas.microsoft.com/office/drawing/2014/main" id="{57C71B0A-19A3-4662-B53B-CAFC88D6B3B3}"/>
              </a:ext>
              <a:ext uri="{C183D7F6-B498-43B3-948B-1728B52AA6E4}">
                <adec:decorative xmlns:adec="http://schemas.microsoft.com/office/drawing/2017/decorative" val="1"/>
              </a:ext>
            </a:extLst>
          </p:cNvPr>
          <p:cNvPicPr>
            <a:picLocks noChangeAspect="1"/>
          </p:cNvPicPr>
          <p:nvPr userDrawn="1"/>
        </p:nvPicPr>
        <p:blipFill rotWithShape="1">
          <a:blip r:embed="rId21">
            <a:extLst>
              <a:ext uri="{96DAC541-7B7A-43D3-8B79-37D633B846F1}">
                <asvg:svgBlip xmlns:asvg="http://schemas.microsoft.com/office/drawing/2016/SVG/main" r:embed="rId22"/>
              </a:ext>
            </a:extLst>
          </a:blip>
          <a:srcRect/>
          <a:stretch/>
        </p:blipFill>
        <p:spPr>
          <a:xfrm>
            <a:off x="11091585" y="6363545"/>
            <a:ext cx="344703" cy="191502"/>
          </a:xfrm>
          <a:prstGeom prst="rect">
            <a:avLst/>
          </a:prstGeom>
        </p:spPr>
      </p:pic>
      <p:sp>
        <p:nvSpPr>
          <p:cNvPr id="2" name="/">
            <a:extLst>
              <a:ext uri="{FF2B5EF4-FFF2-40B4-BE49-F238E27FC236}">
                <a16:creationId xmlns:a16="http://schemas.microsoft.com/office/drawing/2014/main" id="{41FE7637-9D83-4211-B492-EA2E99D911C7}"/>
              </a:ext>
              <a:ext uri="{C183D7F6-B498-43B3-948B-1728B52AA6E4}">
                <adec:decorative xmlns:adec="http://schemas.microsoft.com/office/drawing/2017/decorative" val="1"/>
              </a:ext>
            </a:extLst>
          </p:cNvPr>
          <p:cNvSpPr txBox="1"/>
          <p:nvPr userDrawn="1"/>
        </p:nvSpPr>
        <p:spPr>
          <a:xfrm>
            <a:off x="11420787" y="6338983"/>
            <a:ext cx="142388" cy="307777"/>
          </a:xfrm>
          <a:prstGeom prst="rect">
            <a:avLst/>
          </a:prstGeom>
          <a:noFill/>
        </p:spPr>
        <p:txBody>
          <a:bodyPr wrap="square" rtlCol="0">
            <a:spAutoFit/>
          </a:bodyPr>
          <a:lstStyle/>
          <a:p>
            <a:r>
              <a:rPr lang="en-US" sz="1400" i="1">
                <a:solidFill>
                  <a:schemeClr val="accent2"/>
                </a:solidFill>
              </a:rPr>
              <a:t>/</a:t>
            </a:r>
          </a:p>
        </p:txBody>
      </p:sp>
    </p:spTree>
    <p:extLst>
      <p:ext uri="{BB962C8B-B14F-4D97-AF65-F5344CB8AC3E}">
        <p14:creationId xmlns:p14="http://schemas.microsoft.com/office/powerpoint/2010/main" val="293547435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hf hdr="0" ftr="0" dt="0"/>
  <p:txStyles>
    <p:titleStyle>
      <a:lvl1pPr algn="l" defTabSz="6858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mailto:Techco.Palestine@sheltercluster.org" TargetMode="External"/><Relationship Id="rId3" Type="http://schemas.openxmlformats.org/officeDocument/2006/relationships/hyperlink" Target="mailto:coord2.palestine@sheltercluster.org" TargetMode="External"/><Relationship Id="rId7" Type="http://schemas.openxmlformats.org/officeDocument/2006/relationships/hyperlink" Target="mailto:im2.palestine@sheltercluster.org"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mailto:im1.palestine@sheltercluster.org" TargetMode="External"/><Relationship Id="rId5" Type="http://schemas.openxmlformats.org/officeDocument/2006/relationships/hyperlink" Target="mailto:coord.gaza@sheltercluster.org" TargetMode="External"/><Relationship Id="rId4" Type="http://schemas.openxmlformats.org/officeDocument/2006/relationships/hyperlink" Target="mailto:coord1.palestine@sheltercluster.or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sheltercluster.org/palestine/documents/scp-gazafenceroadpriortisationprocess-30-aug-2024"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27713" y="5426393"/>
            <a:ext cx="4136572" cy="451406"/>
          </a:xfrm>
          <a:prstGeom prst="rect">
            <a:avLst/>
          </a:prstGeom>
        </p:spPr>
        <p:txBody>
          <a:bodyPr wrap="square" lIns="91440" tIns="45720" rIns="91440" bIns="45720" anchor="t">
            <a:spAutoFit/>
          </a:bodyPr>
          <a:lstStyle/>
          <a:p>
            <a:pPr algn="ctr">
              <a:lnSpc>
                <a:spcPct val="80000"/>
              </a:lnSpc>
              <a:spcAft>
                <a:spcPts val="600"/>
              </a:spcAft>
            </a:pPr>
            <a:r>
              <a:rPr lang="de-DE" sz="2800">
                <a:solidFill>
                  <a:schemeClr val="bg1"/>
                </a:solidFill>
                <a:latin typeface="Calibri"/>
                <a:cs typeface="Calibri"/>
              </a:rPr>
              <a:t>18 Sept</a:t>
            </a:r>
            <a:r>
              <a:rPr lang="en-US" sz="2800">
                <a:solidFill>
                  <a:schemeClr val="bg1"/>
                </a:solidFill>
                <a:latin typeface="Calibri"/>
                <a:cs typeface="Calibri"/>
              </a:rPr>
              <a:t> 2024</a:t>
            </a:r>
          </a:p>
        </p:txBody>
      </p:sp>
      <p:sp>
        <p:nvSpPr>
          <p:cNvPr id="4" name="TextBox 3"/>
          <p:cNvSpPr txBox="1"/>
          <p:nvPr/>
        </p:nvSpPr>
        <p:spPr>
          <a:xfrm>
            <a:off x="418213" y="2634667"/>
            <a:ext cx="11355571" cy="2020233"/>
          </a:xfrm>
          <a:prstGeom prst="rect">
            <a:avLst/>
          </a:prstGeom>
          <a:noFill/>
        </p:spPr>
        <p:txBody>
          <a:bodyPr wrap="square" rtlCol="0">
            <a:spAutoFit/>
          </a:bodyPr>
          <a:lstStyle/>
          <a:p>
            <a:pPr algn="ctr">
              <a:lnSpc>
                <a:spcPct val="120000"/>
              </a:lnSpc>
            </a:pPr>
            <a:r>
              <a:rPr lang="en-US" sz="5400" spc="300">
                <a:solidFill>
                  <a:schemeClr val="bg1"/>
                </a:solidFill>
                <a:latin typeface="Avenir Next Bold"/>
                <a:cs typeface="Avenir Next Bold"/>
              </a:rPr>
              <a:t>NATIONAL SHELTER CLUSTER MEETING</a:t>
            </a:r>
          </a:p>
        </p:txBody>
      </p:sp>
      <p:cxnSp>
        <p:nvCxnSpPr>
          <p:cNvPr id="5" name="Straight Connector 4"/>
          <p:cNvCxnSpPr/>
          <p:nvPr/>
        </p:nvCxnSpPr>
        <p:spPr>
          <a:xfrm>
            <a:off x="5462744" y="4970279"/>
            <a:ext cx="113521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462744" y="2319288"/>
            <a:ext cx="113521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4127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6C234C-7A27-F06E-ADED-EA8AE02274C8}"/>
              </a:ext>
            </a:extLst>
          </p:cNvPr>
          <p:cNvSpPr txBox="1"/>
          <p:nvPr/>
        </p:nvSpPr>
        <p:spPr>
          <a:xfrm>
            <a:off x="418213" y="2634667"/>
            <a:ext cx="11355571" cy="1047979"/>
          </a:xfrm>
          <a:prstGeom prst="rect">
            <a:avLst/>
          </a:prstGeom>
          <a:noFill/>
        </p:spPr>
        <p:txBody>
          <a:bodyPr wrap="square" rtlCol="0">
            <a:spAutoFit/>
          </a:bodyPr>
          <a:lstStyle/>
          <a:p>
            <a:pPr algn="ctr">
              <a:lnSpc>
                <a:spcPct val="120000"/>
              </a:lnSpc>
            </a:pPr>
            <a:r>
              <a:rPr lang="en-US" sz="5400" spc="300">
                <a:solidFill>
                  <a:schemeClr val="bg1"/>
                </a:solidFill>
                <a:latin typeface="Avenir Next Bold"/>
                <a:cs typeface="Avenir Next Bold"/>
              </a:rPr>
              <a:t>IM UPDATE</a:t>
            </a:r>
          </a:p>
        </p:txBody>
      </p:sp>
    </p:spTree>
    <p:extLst>
      <p:ext uri="{BB962C8B-B14F-4D97-AF65-F5344CB8AC3E}">
        <p14:creationId xmlns:p14="http://schemas.microsoft.com/office/powerpoint/2010/main" val="211907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D6AFA8-D6A4-F7D4-8039-0CB24F978C0E}"/>
              </a:ext>
            </a:extLst>
          </p:cNvPr>
          <p:cNvSpPr txBox="1"/>
          <p:nvPr/>
        </p:nvSpPr>
        <p:spPr>
          <a:xfrm>
            <a:off x="580374" y="100209"/>
            <a:ext cx="11761937"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300" b="1" spc="300">
                <a:solidFill>
                  <a:srgbClr val="800000"/>
                </a:solidFill>
                <a:latin typeface="Avenir Next Bold"/>
              </a:rPr>
              <a:t>IM Updates- 5Ws Analysis (Aug-Sep)2024</a:t>
            </a:r>
            <a:endParaRPr lang="en-US"/>
          </a:p>
        </p:txBody>
      </p:sp>
      <p:pic>
        <p:nvPicPr>
          <p:cNvPr id="4" name="Picture 3" descr="A graph of numbers and a number of individuals&#10;&#10;Description automatically generated">
            <a:extLst>
              <a:ext uri="{FF2B5EF4-FFF2-40B4-BE49-F238E27FC236}">
                <a16:creationId xmlns:a16="http://schemas.microsoft.com/office/drawing/2014/main" id="{DD9430D8-B258-A226-D6DB-55A0E6D2B7A3}"/>
              </a:ext>
            </a:extLst>
          </p:cNvPr>
          <p:cNvPicPr>
            <a:picLocks noChangeAspect="1"/>
          </p:cNvPicPr>
          <p:nvPr/>
        </p:nvPicPr>
        <p:blipFill>
          <a:blip r:embed="rId2"/>
          <a:stretch>
            <a:fillRect/>
          </a:stretch>
        </p:blipFill>
        <p:spPr>
          <a:xfrm>
            <a:off x="1804400" y="851574"/>
            <a:ext cx="9303446" cy="5916852"/>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ADB8CFBF-02DC-3C40-46A8-51E3DD7ADD4E}"/>
              </a:ext>
            </a:extLst>
          </p:cNvPr>
          <p:cNvPicPr>
            <a:picLocks noChangeAspect="1"/>
          </p:cNvPicPr>
          <p:nvPr/>
        </p:nvPicPr>
        <p:blipFill>
          <a:blip r:embed="rId3"/>
          <a:stretch>
            <a:fillRect/>
          </a:stretch>
        </p:blipFill>
        <p:spPr>
          <a:xfrm>
            <a:off x="9274349" y="1715348"/>
            <a:ext cx="2557658" cy="1308317"/>
          </a:xfrm>
          <a:prstGeom prst="rect">
            <a:avLst/>
          </a:prstGeom>
        </p:spPr>
      </p:pic>
    </p:spTree>
    <p:extLst>
      <p:ext uri="{BB962C8B-B14F-4D97-AF65-F5344CB8AC3E}">
        <p14:creationId xmlns:p14="http://schemas.microsoft.com/office/powerpoint/2010/main" val="2641997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numbers and a number of individuals&#10;&#10;Description automatically generated">
            <a:extLst>
              <a:ext uri="{FF2B5EF4-FFF2-40B4-BE49-F238E27FC236}">
                <a16:creationId xmlns:a16="http://schemas.microsoft.com/office/drawing/2014/main" id="{CCEF89C4-69FF-CF77-F621-C0647C981FDD}"/>
              </a:ext>
            </a:extLst>
          </p:cNvPr>
          <p:cNvPicPr>
            <a:picLocks noChangeAspect="1"/>
          </p:cNvPicPr>
          <p:nvPr/>
        </p:nvPicPr>
        <p:blipFill>
          <a:blip r:embed="rId2"/>
          <a:stretch>
            <a:fillRect/>
          </a:stretch>
        </p:blipFill>
        <p:spPr>
          <a:xfrm>
            <a:off x="687301" y="735514"/>
            <a:ext cx="10827837" cy="5804508"/>
          </a:xfrm>
          <a:prstGeom prst="rect">
            <a:avLst/>
          </a:prstGeom>
        </p:spPr>
      </p:pic>
      <p:sp>
        <p:nvSpPr>
          <p:cNvPr id="5" name="TextBox 4">
            <a:extLst>
              <a:ext uri="{FF2B5EF4-FFF2-40B4-BE49-F238E27FC236}">
                <a16:creationId xmlns:a16="http://schemas.microsoft.com/office/drawing/2014/main" id="{265B08EF-7B69-D5FD-BEC2-1370A111F3BB}"/>
              </a:ext>
            </a:extLst>
          </p:cNvPr>
          <p:cNvSpPr txBox="1"/>
          <p:nvPr/>
        </p:nvSpPr>
        <p:spPr>
          <a:xfrm>
            <a:off x="569935" y="141962"/>
            <a:ext cx="11052129"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300" b="1" spc="300">
                <a:solidFill>
                  <a:srgbClr val="800000"/>
                </a:solidFill>
                <a:latin typeface="Avenir Next Bold"/>
              </a:rPr>
              <a:t>IM Updates- 5Ws Analysis (Aug-Sep)2024</a:t>
            </a:r>
            <a:endParaRPr lang="en-US" b="1">
              <a:ea typeface="Calibri"/>
              <a:cs typeface="Calibri"/>
            </a:endParaRPr>
          </a:p>
        </p:txBody>
      </p:sp>
      <p:pic>
        <p:nvPicPr>
          <p:cNvPr id="4" name="Picture 3" descr="A number of objects on a white background&#10;&#10;Description automatically generated">
            <a:extLst>
              <a:ext uri="{FF2B5EF4-FFF2-40B4-BE49-F238E27FC236}">
                <a16:creationId xmlns:a16="http://schemas.microsoft.com/office/drawing/2014/main" id="{03576B1B-2997-B035-5C53-2821AD12B22A}"/>
              </a:ext>
            </a:extLst>
          </p:cNvPr>
          <p:cNvPicPr>
            <a:picLocks noChangeAspect="1"/>
          </p:cNvPicPr>
          <p:nvPr/>
        </p:nvPicPr>
        <p:blipFill>
          <a:blip r:embed="rId3"/>
          <a:stretch>
            <a:fillRect/>
          </a:stretch>
        </p:blipFill>
        <p:spPr>
          <a:xfrm>
            <a:off x="137069" y="6271625"/>
            <a:ext cx="1782219" cy="588202"/>
          </a:xfrm>
          <a:prstGeom prst="rect">
            <a:avLst/>
          </a:prstGeom>
        </p:spPr>
      </p:pic>
    </p:spTree>
    <p:extLst>
      <p:ext uri="{BB962C8B-B14F-4D97-AF65-F5344CB8AC3E}">
        <p14:creationId xmlns:p14="http://schemas.microsoft.com/office/powerpoint/2010/main" val="2718042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Description automatically generated">
            <a:extLst>
              <a:ext uri="{FF2B5EF4-FFF2-40B4-BE49-F238E27FC236}">
                <a16:creationId xmlns:a16="http://schemas.microsoft.com/office/drawing/2014/main" id="{99AA636B-269D-7440-BA8D-02687DC05BE5}"/>
              </a:ext>
            </a:extLst>
          </p:cNvPr>
          <p:cNvPicPr>
            <a:picLocks noChangeAspect="1"/>
          </p:cNvPicPr>
          <p:nvPr/>
        </p:nvPicPr>
        <p:blipFill>
          <a:blip r:embed="rId2"/>
          <a:stretch>
            <a:fillRect/>
          </a:stretch>
        </p:blipFill>
        <p:spPr>
          <a:xfrm>
            <a:off x="1696299" y="866384"/>
            <a:ext cx="8319239" cy="5688904"/>
          </a:xfrm>
          <a:prstGeom prst="rect">
            <a:avLst/>
          </a:prstGeom>
        </p:spPr>
      </p:pic>
      <p:sp>
        <p:nvSpPr>
          <p:cNvPr id="5" name="TextBox 4">
            <a:extLst>
              <a:ext uri="{FF2B5EF4-FFF2-40B4-BE49-F238E27FC236}">
                <a16:creationId xmlns:a16="http://schemas.microsoft.com/office/drawing/2014/main" id="{D5637D32-85B4-A160-C1E6-233B15AB36CE}"/>
              </a:ext>
            </a:extLst>
          </p:cNvPr>
          <p:cNvSpPr txBox="1"/>
          <p:nvPr/>
        </p:nvSpPr>
        <p:spPr>
          <a:xfrm>
            <a:off x="1237990" y="131523"/>
            <a:ext cx="971602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300" b="1" spc="300">
                <a:solidFill>
                  <a:srgbClr val="800000"/>
                </a:solidFill>
                <a:latin typeface="Avenir Next Bold"/>
              </a:rPr>
              <a:t>IM Updates- Stock Analysis 2024</a:t>
            </a:r>
            <a:endParaRPr lang="en-US" b="1">
              <a:ea typeface="Calibri"/>
              <a:cs typeface="Calibri"/>
            </a:endParaRPr>
          </a:p>
        </p:txBody>
      </p:sp>
    </p:spTree>
    <p:extLst>
      <p:ext uri="{BB962C8B-B14F-4D97-AF65-F5344CB8AC3E}">
        <p14:creationId xmlns:p14="http://schemas.microsoft.com/office/powerpoint/2010/main" val="331039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838C5D-E64E-13A1-FAC0-FF213CF4BFA7}"/>
              </a:ext>
            </a:extLst>
          </p:cNvPr>
          <p:cNvSpPr txBox="1"/>
          <p:nvPr/>
        </p:nvSpPr>
        <p:spPr>
          <a:xfrm>
            <a:off x="1311059" y="204592"/>
            <a:ext cx="971602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300" b="1" spc="300">
                <a:solidFill>
                  <a:srgbClr val="800000"/>
                </a:solidFill>
                <a:latin typeface="Avenir Next Bold"/>
              </a:rPr>
              <a:t>IM Updates- Pipeline Analysis 2024</a:t>
            </a:r>
            <a:endParaRPr lang="en-US"/>
          </a:p>
        </p:txBody>
      </p:sp>
      <p:pic>
        <p:nvPicPr>
          <p:cNvPr id="5" name="Picture 4" descr="A screenshot of a graph&#10;&#10;Description automatically generated">
            <a:extLst>
              <a:ext uri="{FF2B5EF4-FFF2-40B4-BE49-F238E27FC236}">
                <a16:creationId xmlns:a16="http://schemas.microsoft.com/office/drawing/2014/main" id="{A4512476-064D-6CDD-9D36-C4B360D6EEAD}"/>
              </a:ext>
            </a:extLst>
          </p:cNvPr>
          <p:cNvPicPr>
            <a:picLocks noChangeAspect="1"/>
          </p:cNvPicPr>
          <p:nvPr/>
        </p:nvPicPr>
        <p:blipFill>
          <a:blip r:embed="rId2"/>
          <a:stretch>
            <a:fillRect/>
          </a:stretch>
        </p:blipFill>
        <p:spPr>
          <a:xfrm>
            <a:off x="1714500" y="904811"/>
            <a:ext cx="8898698" cy="5705996"/>
          </a:xfrm>
          <a:prstGeom prst="rect">
            <a:avLst/>
          </a:prstGeom>
        </p:spPr>
      </p:pic>
    </p:spTree>
    <p:extLst>
      <p:ext uri="{BB962C8B-B14F-4D97-AF65-F5344CB8AC3E}">
        <p14:creationId xmlns:p14="http://schemas.microsoft.com/office/powerpoint/2010/main" val="1852648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EFC2D3E-D008-5236-0CC7-7DB59D04A2EC}"/>
              </a:ext>
            </a:extLst>
          </p:cNvPr>
          <p:cNvGraphicFramePr>
            <a:graphicFrameLocks noGrp="1"/>
          </p:cNvGraphicFramePr>
          <p:nvPr>
            <p:extLst>
              <p:ext uri="{D42A27DB-BD31-4B8C-83A1-F6EECF244321}">
                <p14:modId xmlns:p14="http://schemas.microsoft.com/office/powerpoint/2010/main" val="2419817165"/>
              </p:ext>
            </p:extLst>
          </p:nvPr>
        </p:nvGraphicFramePr>
        <p:xfrm>
          <a:off x="643467" y="1069107"/>
          <a:ext cx="10905068" cy="5366966"/>
        </p:xfrm>
        <a:graphic>
          <a:graphicData uri="http://schemas.openxmlformats.org/drawingml/2006/table">
            <a:tbl>
              <a:tblPr firstRow="1" bandRow="1">
                <a:noFill/>
                <a:tableStyleId>{5C22544A-7EE6-4342-B048-85BDC9FD1C3A}</a:tableStyleId>
              </a:tblPr>
              <a:tblGrid>
                <a:gridCol w="2600641">
                  <a:extLst>
                    <a:ext uri="{9D8B030D-6E8A-4147-A177-3AD203B41FA5}">
                      <a16:colId xmlns:a16="http://schemas.microsoft.com/office/drawing/2014/main" val="3835887274"/>
                    </a:ext>
                  </a:extLst>
                </a:gridCol>
                <a:gridCol w="2584468">
                  <a:extLst>
                    <a:ext uri="{9D8B030D-6E8A-4147-A177-3AD203B41FA5}">
                      <a16:colId xmlns:a16="http://schemas.microsoft.com/office/drawing/2014/main" val="1092583271"/>
                    </a:ext>
                  </a:extLst>
                </a:gridCol>
                <a:gridCol w="4600056">
                  <a:extLst>
                    <a:ext uri="{9D8B030D-6E8A-4147-A177-3AD203B41FA5}">
                      <a16:colId xmlns:a16="http://schemas.microsoft.com/office/drawing/2014/main" val="3063150878"/>
                    </a:ext>
                  </a:extLst>
                </a:gridCol>
                <a:gridCol w="1119903">
                  <a:extLst>
                    <a:ext uri="{9D8B030D-6E8A-4147-A177-3AD203B41FA5}">
                      <a16:colId xmlns:a16="http://schemas.microsoft.com/office/drawing/2014/main" val="579570590"/>
                    </a:ext>
                  </a:extLst>
                </a:gridCol>
              </a:tblGrid>
              <a:tr h="680990">
                <a:tc>
                  <a:txBody>
                    <a:bodyPr/>
                    <a:lstStyle/>
                    <a:p>
                      <a:pPr marL="0" algn="ctr" rtl="0" eaLnBrk="1" fontAlgn="b" latinLnBrk="0" hangingPunct="1">
                        <a:spcBef>
                          <a:spcPts val="0"/>
                        </a:spcBef>
                        <a:spcAft>
                          <a:spcPts val="0"/>
                        </a:spcAft>
                      </a:pPr>
                      <a:r>
                        <a:rPr lang="en-US" sz="2500" b="1" kern="1200" cap="none" spc="0">
                          <a:solidFill>
                            <a:schemeClr val="tx1"/>
                          </a:solidFill>
                          <a:effectLst/>
                          <a:latin typeface="Calibri" panose="020F0502020204030204" pitchFamily="34" charset="0"/>
                        </a:rPr>
                        <a:t>Governorate</a:t>
                      </a:r>
                      <a:endParaRPr lang="en-US" sz="2500" b="1" cap="none" spc="0">
                        <a:solidFill>
                          <a:schemeClr val="tx1"/>
                        </a:solidFill>
                        <a:effectLst/>
                      </a:endParaRPr>
                    </a:p>
                  </a:txBody>
                  <a:tcPr marL="100006" marR="0" marT="28573" marB="214298" anchor="b">
                    <a:lnL w="12700" cmpd="sng">
                      <a:noFill/>
                    </a:lnL>
                    <a:lnR w="12700" cmpd="sng">
                      <a:noFill/>
                    </a:lnR>
                    <a:lnT w="9525" cap="flat" cmpd="sng" algn="ctr">
                      <a:noFill/>
                      <a:prstDash val="solid"/>
                    </a:lnT>
                    <a:lnB w="38100" cmpd="sng">
                      <a:noFill/>
                    </a:lnB>
                    <a:noFill/>
                  </a:tcPr>
                </a:tc>
                <a:tc>
                  <a:txBody>
                    <a:bodyPr/>
                    <a:lstStyle/>
                    <a:p>
                      <a:pPr marL="0" algn="ctr" rtl="0" eaLnBrk="1" fontAlgn="b" latinLnBrk="0" hangingPunct="1">
                        <a:spcBef>
                          <a:spcPts val="0"/>
                        </a:spcBef>
                        <a:spcAft>
                          <a:spcPts val="0"/>
                        </a:spcAft>
                      </a:pPr>
                      <a:r>
                        <a:rPr lang="en-US" sz="2500" b="1" kern="1200" cap="none" spc="0">
                          <a:solidFill>
                            <a:schemeClr val="tx1"/>
                          </a:solidFill>
                          <a:effectLst/>
                          <a:latin typeface="Calibri" panose="020F0502020204030204" pitchFamily="34" charset="0"/>
                        </a:rPr>
                        <a:t>Totally Destroyed</a:t>
                      </a:r>
                      <a:endParaRPr lang="en-US" sz="2500" b="1" cap="none" spc="0">
                        <a:solidFill>
                          <a:schemeClr val="tx1"/>
                        </a:solidFill>
                        <a:effectLst/>
                      </a:endParaRPr>
                    </a:p>
                  </a:txBody>
                  <a:tcPr marL="100006" marR="0" marT="28573" marB="214298" anchor="b">
                    <a:lnL w="12700" cmpd="sng">
                      <a:noFill/>
                    </a:lnL>
                    <a:lnR w="12700" cmpd="sng">
                      <a:noFill/>
                    </a:lnR>
                    <a:lnT w="9525" cap="flat" cmpd="sng" algn="ctr">
                      <a:noFill/>
                      <a:prstDash val="solid"/>
                    </a:lnT>
                    <a:lnB w="38100" cmpd="sng">
                      <a:noFill/>
                    </a:lnB>
                    <a:noFill/>
                  </a:tcPr>
                </a:tc>
                <a:tc>
                  <a:txBody>
                    <a:bodyPr/>
                    <a:lstStyle/>
                    <a:p>
                      <a:pPr marL="0" algn="ctr" rtl="0" eaLnBrk="1" fontAlgn="b" latinLnBrk="0" hangingPunct="1">
                        <a:spcBef>
                          <a:spcPts val="0"/>
                        </a:spcBef>
                        <a:spcAft>
                          <a:spcPts val="0"/>
                        </a:spcAft>
                      </a:pPr>
                      <a:r>
                        <a:rPr lang="en-US" sz="2500" b="1" kern="1200" cap="none" spc="0">
                          <a:solidFill>
                            <a:schemeClr val="tx1"/>
                          </a:solidFill>
                          <a:effectLst/>
                          <a:latin typeface="Calibri" panose="020F0502020204030204" pitchFamily="34" charset="0"/>
                        </a:rPr>
                        <a:t>Severe Damages (Uninhabitable)</a:t>
                      </a:r>
                      <a:endParaRPr lang="en-US" sz="2500" b="1" cap="none" spc="0">
                        <a:solidFill>
                          <a:schemeClr val="tx1"/>
                        </a:solidFill>
                        <a:effectLst/>
                      </a:endParaRPr>
                    </a:p>
                  </a:txBody>
                  <a:tcPr marL="100006" marR="0" marT="28573" marB="214298" anchor="b">
                    <a:lnL w="12700" cmpd="sng">
                      <a:noFill/>
                    </a:lnL>
                    <a:lnR w="12700" cmpd="sng">
                      <a:noFill/>
                    </a:lnR>
                    <a:lnT w="9525" cap="flat" cmpd="sng" algn="ctr">
                      <a:noFill/>
                      <a:prstDash val="solid"/>
                    </a:lnT>
                    <a:lnB w="38100" cmpd="sng">
                      <a:noFill/>
                    </a:lnB>
                    <a:noFill/>
                  </a:tcPr>
                </a:tc>
                <a:tc>
                  <a:txBody>
                    <a:bodyPr/>
                    <a:lstStyle/>
                    <a:p>
                      <a:pPr marL="0" algn="ctr" rtl="0" eaLnBrk="1" fontAlgn="b" latinLnBrk="0" hangingPunct="1">
                        <a:spcBef>
                          <a:spcPts val="0"/>
                        </a:spcBef>
                        <a:spcAft>
                          <a:spcPts val="0"/>
                        </a:spcAft>
                      </a:pPr>
                      <a:r>
                        <a:rPr lang="en-US" sz="2500" b="1" kern="1200" cap="none" spc="0">
                          <a:solidFill>
                            <a:schemeClr val="tx1"/>
                          </a:solidFill>
                          <a:effectLst/>
                          <a:latin typeface="Calibri" panose="020F0502020204030204" pitchFamily="34" charset="0"/>
                        </a:rPr>
                        <a:t>Total</a:t>
                      </a:r>
                      <a:endParaRPr lang="en-US" sz="2500" b="1" cap="none" spc="0">
                        <a:solidFill>
                          <a:schemeClr val="tx1"/>
                        </a:solidFill>
                        <a:effectLst/>
                      </a:endParaRPr>
                    </a:p>
                  </a:txBody>
                  <a:tcPr marL="100006" marR="0" marT="28573" marB="214298"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577904910"/>
                  </a:ext>
                </a:extLst>
              </a:tr>
              <a:tr h="585747">
                <a:tc>
                  <a:txBody>
                    <a:bodyPr/>
                    <a:lstStyle/>
                    <a:p>
                      <a:pPr marL="0" algn="l" rtl="0" eaLnBrk="1" fontAlgn="b" latinLnBrk="0" hangingPunct="1">
                        <a:spcBef>
                          <a:spcPts val="0"/>
                        </a:spcBef>
                        <a:spcAft>
                          <a:spcPts val="0"/>
                        </a:spcAft>
                      </a:pPr>
                      <a:r>
                        <a:rPr lang="en-US" sz="1900" b="1" kern="1200" cap="none" spc="0">
                          <a:solidFill>
                            <a:schemeClr val="tx1"/>
                          </a:solidFill>
                          <a:effectLst/>
                          <a:latin typeface="Calibri" panose="020F0502020204030204" pitchFamily="34" charset="0"/>
                        </a:rPr>
                        <a:t>West Gaza</a:t>
                      </a:r>
                      <a:endParaRPr lang="en-US" sz="1900" cap="none" spc="0">
                        <a:solidFill>
                          <a:schemeClr val="tx1"/>
                        </a:solidFill>
                        <a:effectLst/>
                      </a:endParaRPr>
                    </a:p>
                  </a:txBody>
                  <a:tcPr marL="100006" marR="0" marT="28573" marB="214298" anchor="ctr">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17,000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38100" cmpd="sng">
                      <a:noFill/>
                    </a:lnT>
                    <a:lnB w="9525" cap="flat" cmpd="sng" algn="ctr">
                      <a:noFill/>
                      <a:prstDash val="solid"/>
                    </a:lnB>
                    <a:no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          10,300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38100" cmpd="sng">
                      <a:noFill/>
                    </a:lnT>
                    <a:lnB w="9525" cap="flat" cmpd="sng" algn="ctr">
                      <a:noFill/>
                      <a:prstDash val="solid"/>
                    </a:lnB>
                    <a:no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27,300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936075666"/>
                  </a:ext>
                </a:extLst>
              </a:tr>
              <a:tr h="585747">
                <a:tc>
                  <a:txBody>
                    <a:bodyPr/>
                    <a:lstStyle/>
                    <a:p>
                      <a:pPr marL="0" algn="l" rtl="0" eaLnBrk="1" fontAlgn="b" latinLnBrk="0" hangingPunct="1">
                        <a:spcBef>
                          <a:spcPts val="0"/>
                        </a:spcBef>
                        <a:spcAft>
                          <a:spcPts val="0"/>
                        </a:spcAft>
                      </a:pPr>
                      <a:r>
                        <a:rPr lang="en-US" sz="1900" b="1" kern="1200" cap="none" spc="0">
                          <a:solidFill>
                            <a:schemeClr val="tx1"/>
                          </a:solidFill>
                          <a:effectLst/>
                          <a:latin typeface="Calibri" panose="020F0502020204030204" pitchFamily="34" charset="0"/>
                        </a:rPr>
                        <a:t>East Gaza</a:t>
                      </a:r>
                      <a:endParaRPr lang="en-US" sz="1900" cap="none" spc="0">
                        <a:solidFill>
                          <a:schemeClr val="tx1"/>
                        </a:solidFill>
                        <a:effectLst/>
                      </a:endParaRPr>
                    </a:p>
                  </a:txBody>
                  <a:tcPr marL="100006" marR="0" marT="28573" marB="214298"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16,000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            9,000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25,000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49470450"/>
                  </a:ext>
                </a:extLst>
              </a:tr>
              <a:tr h="585747">
                <a:tc>
                  <a:txBody>
                    <a:bodyPr/>
                    <a:lstStyle/>
                    <a:p>
                      <a:pPr marL="0" algn="l" rtl="0" eaLnBrk="1" fontAlgn="b" latinLnBrk="0" hangingPunct="1">
                        <a:spcBef>
                          <a:spcPts val="0"/>
                        </a:spcBef>
                        <a:spcAft>
                          <a:spcPts val="0"/>
                        </a:spcAft>
                      </a:pPr>
                      <a:r>
                        <a:rPr lang="en-US" sz="1900" b="1" kern="1200" cap="none" spc="0">
                          <a:solidFill>
                            <a:schemeClr val="tx1"/>
                          </a:solidFill>
                          <a:effectLst/>
                          <a:latin typeface="Calibri" panose="020F0502020204030204" pitchFamily="34" charset="0"/>
                        </a:rPr>
                        <a:t>South Gaza</a:t>
                      </a:r>
                      <a:endParaRPr lang="en-US" sz="1900" cap="none" spc="0">
                        <a:solidFill>
                          <a:schemeClr val="tx1"/>
                        </a:solidFill>
                        <a:effectLst/>
                      </a:endParaRPr>
                    </a:p>
                  </a:txBody>
                  <a:tcPr marL="100006" marR="0" marT="28573" marB="214298"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13,000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            8,000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21,000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4090250936"/>
                  </a:ext>
                </a:extLst>
              </a:tr>
              <a:tr h="585747">
                <a:tc>
                  <a:txBody>
                    <a:bodyPr/>
                    <a:lstStyle/>
                    <a:p>
                      <a:pPr marL="0" algn="l" rtl="0" eaLnBrk="1" fontAlgn="b" latinLnBrk="0" hangingPunct="1">
                        <a:spcBef>
                          <a:spcPts val="0"/>
                        </a:spcBef>
                        <a:spcAft>
                          <a:spcPts val="0"/>
                        </a:spcAft>
                      </a:pPr>
                      <a:r>
                        <a:rPr lang="en-US" sz="1900" b="1" kern="1200" cap="none" spc="0">
                          <a:solidFill>
                            <a:schemeClr val="tx1"/>
                          </a:solidFill>
                          <a:effectLst/>
                          <a:latin typeface="Calibri" panose="020F0502020204030204" pitchFamily="34" charset="0"/>
                        </a:rPr>
                        <a:t>North Governorate</a:t>
                      </a:r>
                      <a:endParaRPr lang="en-US" sz="1900" cap="none" spc="0">
                        <a:solidFill>
                          <a:schemeClr val="tx1"/>
                        </a:solidFill>
                        <a:effectLst/>
                      </a:endParaRPr>
                    </a:p>
                  </a:txBody>
                  <a:tcPr marL="100006" marR="0" marT="28573" marB="214298"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30,000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          10,000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40,000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232325364"/>
                  </a:ext>
                </a:extLst>
              </a:tr>
              <a:tr h="585747">
                <a:tc>
                  <a:txBody>
                    <a:bodyPr/>
                    <a:lstStyle/>
                    <a:p>
                      <a:pPr marL="0" algn="l" rtl="0" eaLnBrk="1" fontAlgn="b" latinLnBrk="0" hangingPunct="1">
                        <a:spcBef>
                          <a:spcPts val="0"/>
                        </a:spcBef>
                        <a:spcAft>
                          <a:spcPts val="0"/>
                        </a:spcAft>
                      </a:pPr>
                      <a:r>
                        <a:rPr lang="en-US" sz="1900" b="1" kern="1200" cap="none" spc="0">
                          <a:solidFill>
                            <a:schemeClr val="tx1"/>
                          </a:solidFill>
                          <a:effectLst/>
                          <a:latin typeface="Calibri" panose="020F0502020204030204" pitchFamily="34" charset="0"/>
                        </a:rPr>
                        <a:t>Middle Governorate</a:t>
                      </a:r>
                      <a:endParaRPr lang="en-US" sz="1900" cap="none" spc="0">
                        <a:solidFill>
                          <a:schemeClr val="tx1"/>
                        </a:solidFill>
                        <a:effectLst/>
                      </a:endParaRPr>
                    </a:p>
                  </a:txBody>
                  <a:tcPr marL="100006" marR="0" marT="28573" marB="214298"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10,000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            8,000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18,000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1098597102"/>
                  </a:ext>
                </a:extLst>
              </a:tr>
              <a:tr h="585747">
                <a:tc>
                  <a:txBody>
                    <a:bodyPr/>
                    <a:lstStyle/>
                    <a:p>
                      <a:pPr marL="0" algn="l" rtl="0" eaLnBrk="1" fontAlgn="b" latinLnBrk="0" hangingPunct="1">
                        <a:spcBef>
                          <a:spcPts val="0"/>
                        </a:spcBef>
                        <a:spcAft>
                          <a:spcPts val="0"/>
                        </a:spcAft>
                      </a:pPr>
                      <a:r>
                        <a:rPr lang="en-US" sz="1900" b="1" kern="1200" cap="none" spc="0">
                          <a:solidFill>
                            <a:schemeClr val="tx1"/>
                          </a:solidFill>
                          <a:effectLst/>
                          <a:latin typeface="Calibri" panose="020F0502020204030204" pitchFamily="34" charset="0"/>
                        </a:rPr>
                        <a:t>KhanYunis Governorate</a:t>
                      </a:r>
                      <a:endParaRPr lang="en-US" sz="1900" cap="none" spc="0">
                        <a:solidFill>
                          <a:schemeClr val="tx1"/>
                        </a:solidFill>
                        <a:effectLst/>
                      </a:endParaRPr>
                    </a:p>
                  </a:txBody>
                  <a:tcPr marL="100006" marR="0" marT="28573" marB="214298"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40,000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          17,000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57,000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418866662"/>
                  </a:ext>
                </a:extLst>
              </a:tr>
              <a:tr h="585747">
                <a:tc>
                  <a:txBody>
                    <a:bodyPr/>
                    <a:lstStyle/>
                    <a:p>
                      <a:pPr marL="0" algn="l" rtl="0" eaLnBrk="1" fontAlgn="b" latinLnBrk="0" hangingPunct="1">
                        <a:spcBef>
                          <a:spcPts val="0"/>
                        </a:spcBef>
                        <a:spcAft>
                          <a:spcPts val="0"/>
                        </a:spcAft>
                      </a:pPr>
                      <a:r>
                        <a:rPr lang="en-US" sz="1900" b="1" kern="1200" cap="none" spc="0">
                          <a:solidFill>
                            <a:schemeClr val="tx1"/>
                          </a:solidFill>
                          <a:effectLst/>
                          <a:latin typeface="Calibri" panose="020F0502020204030204" pitchFamily="34" charset="0"/>
                        </a:rPr>
                        <a:t>Rafah Governorate</a:t>
                      </a:r>
                      <a:endParaRPr lang="en-US" sz="1900" cap="none" spc="0">
                        <a:solidFill>
                          <a:schemeClr val="tx1"/>
                        </a:solidFill>
                        <a:effectLst/>
                      </a:endParaRPr>
                    </a:p>
                  </a:txBody>
                  <a:tcPr marL="100006" marR="0" marT="28573" marB="214298"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15,000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            8,000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23,000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2026927775"/>
                  </a:ext>
                </a:extLst>
              </a:tr>
              <a:tr h="585747">
                <a:tc>
                  <a:txBody>
                    <a:bodyPr/>
                    <a:lstStyle/>
                    <a:p>
                      <a:pPr marL="0" algn="l" rtl="0" eaLnBrk="1" fontAlgn="b" latinLnBrk="0" hangingPunct="1">
                        <a:spcBef>
                          <a:spcPts val="0"/>
                        </a:spcBef>
                        <a:spcAft>
                          <a:spcPts val="0"/>
                        </a:spcAft>
                      </a:pPr>
                      <a:r>
                        <a:rPr lang="en-US" sz="1900" b="1" kern="1200" cap="none" spc="0">
                          <a:solidFill>
                            <a:schemeClr val="tx1"/>
                          </a:solidFill>
                          <a:effectLst/>
                          <a:latin typeface="Calibri" panose="020F0502020204030204" pitchFamily="34" charset="0"/>
                        </a:rPr>
                        <a:t>Total</a:t>
                      </a:r>
                      <a:endParaRPr lang="en-US" sz="1900" cap="none" spc="0">
                        <a:solidFill>
                          <a:schemeClr val="tx1"/>
                        </a:solidFill>
                        <a:effectLst/>
                      </a:endParaRPr>
                    </a:p>
                  </a:txBody>
                  <a:tcPr marL="100006" marR="0" marT="28573" marB="214298"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141,000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          70,300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algn="ctr" rtl="0" eaLnBrk="1" fontAlgn="ctr" latinLnBrk="0" hangingPunct="1">
                        <a:spcBef>
                          <a:spcPts val="0"/>
                        </a:spcBef>
                        <a:spcAft>
                          <a:spcPts val="0"/>
                        </a:spcAft>
                      </a:pPr>
                      <a:r>
                        <a:rPr lang="en-US" sz="1900" b="1" i="0" kern="1200" cap="none" spc="0">
                          <a:solidFill>
                            <a:schemeClr val="tx1"/>
                          </a:solidFill>
                          <a:effectLst/>
                          <a:latin typeface="Calibri" panose="020F0502020204030204" pitchFamily="34" charset="0"/>
                        </a:rPr>
                        <a:t>211,300 </a:t>
                      </a:r>
                      <a:endParaRPr lang="en-US" sz="1900" cap="none" spc="0">
                        <a:solidFill>
                          <a:schemeClr val="tx1"/>
                        </a:solidFill>
                        <a:effectLst/>
                      </a:endParaRPr>
                    </a:p>
                  </a:txBody>
                  <a:tcPr marL="100006" marR="0" marT="28573" marB="214298"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863361539"/>
                  </a:ext>
                </a:extLst>
              </a:tr>
            </a:tbl>
          </a:graphicData>
        </a:graphic>
      </p:graphicFrame>
      <p:sp>
        <p:nvSpPr>
          <p:cNvPr id="4" name="TextBox 3">
            <a:extLst>
              <a:ext uri="{FF2B5EF4-FFF2-40B4-BE49-F238E27FC236}">
                <a16:creationId xmlns:a16="http://schemas.microsoft.com/office/drawing/2014/main" id="{4E1B81E8-5FA1-D96C-3D24-879DB99D2FA7}"/>
              </a:ext>
            </a:extLst>
          </p:cNvPr>
          <p:cNvSpPr txBox="1"/>
          <p:nvPr/>
        </p:nvSpPr>
        <p:spPr>
          <a:xfrm>
            <a:off x="2741112" y="288099"/>
            <a:ext cx="696029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300" b="1" spc="300">
                <a:solidFill>
                  <a:srgbClr val="800000"/>
                </a:solidFill>
                <a:latin typeface="Avenir Next Bold"/>
              </a:rPr>
              <a:t>IM Updates : Damage Figures</a:t>
            </a:r>
          </a:p>
        </p:txBody>
      </p:sp>
    </p:spTree>
    <p:extLst>
      <p:ext uri="{BB962C8B-B14F-4D97-AF65-F5344CB8AC3E}">
        <p14:creationId xmlns:p14="http://schemas.microsoft.com/office/powerpoint/2010/main" val="397989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ollage of several papers&#10;&#10;Description automatically generated">
            <a:extLst>
              <a:ext uri="{FF2B5EF4-FFF2-40B4-BE49-F238E27FC236}">
                <a16:creationId xmlns:a16="http://schemas.microsoft.com/office/drawing/2014/main" id="{D26C992F-FB5B-F222-B2F4-EC9FD60EC22C}"/>
              </a:ext>
            </a:extLst>
          </p:cNvPr>
          <p:cNvPicPr>
            <a:picLocks noChangeAspect="1"/>
          </p:cNvPicPr>
          <p:nvPr/>
        </p:nvPicPr>
        <p:blipFill>
          <a:blip r:embed="rId2"/>
          <a:srcRect b="3821"/>
          <a:stretch/>
        </p:blipFill>
        <p:spPr>
          <a:xfrm>
            <a:off x="198328" y="970768"/>
            <a:ext cx="11826658" cy="5890838"/>
          </a:xfrm>
          <a:prstGeom prst="rect">
            <a:avLst/>
          </a:prstGeom>
        </p:spPr>
      </p:pic>
      <p:grpSp>
        <p:nvGrpSpPr>
          <p:cNvPr id="9" name="Group 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0" name="Freeform: Shape 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3" name="Freeform: Shape 1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D98F3825-B258-4351-5624-ED190D41D3D4}"/>
              </a:ext>
            </a:extLst>
          </p:cNvPr>
          <p:cNvSpPr txBox="1"/>
          <p:nvPr/>
        </p:nvSpPr>
        <p:spPr>
          <a:xfrm>
            <a:off x="841333" y="183715"/>
            <a:ext cx="971602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300" b="1" spc="300">
                <a:solidFill>
                  <a:srgbClr val="800000"/>
                </a:solidFill>
                <a:latin typeface="Avenir Next Bold"/>
              </a:rPr>
              <a:t>New Technical &amp; IM Products</a:t>
            </a:r>
            <a:endParaRPr lang="en-US" b="1">
              <a:ea typeface="Calibri"/>
              <a:cs typeface="Calibri"/>
            </a:endParaRPr>
          </a:p>
        </p:txBody>
      </p:sp>
    </p:spTree>
    <p:extLst>
      <p:ext uri="{BB962C8B-B14F-4D97-AF65-F5344CB8AC3E}">
        <p14:creationId xmlns:p14="http://schemas.microsoft.com/office/powerpoint/2010/main" val="157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6C234C-7A27-F06E-ADED-EA8AE02274C8}"/>
              </a:ext>
            </a:extLst>
          </p:cNvPr>
          <p:cNvSpPr txBox="1"/>
          <p:nvPr/>
        </p:nvSpPr>
        <p:spPr>
          <a:xfrm>
            <a:off x="418213" y="2634667"/>
            <a:ext cx="11355571" cy="1047979"/>
          </a:xfrm>
          <a:prstGeom prst="rect">
            <a:avLst/>
          </a:prstGeom>
          <a:noFill/>
        </p:spPr>
        <p:txBody>
          <a:bodyPr wrap="square" rtlCol="0">
            <a:spAutoFit/>
          </a:bodyPr>
          <a:lstStyle/>
          <a:p>
            <a:pPr algn="ctr">
              <a:lnSpc>
                <a:spcPct val="120000"/>
              </a:lnSpc>
            </a:pPr>
            <a:r>
              <a:rPr lang="en-US" sz="5400" spc="300">
                <a:solidFill>
                  <a:schemeClr val="bg1"/>
                </a:solidFill>
                <a:latin typeface="Avenir Next Bold"/>
                <a:cs typeface="Avenir Next Bold"/>
              </a:rPr>
              <a:t>ACTED/SMWG</a:t>
            </a:r>
          </a:p>
        </p:txBody>
      </p:sp>
    </p:spTree>
    <p:extLst>
      <p:ext uri="{BB962C8B-B14F-4D97-AF65-F5344CB8AC3E}">
        <p14:creationId xmlns:p14="http://schemas.microsoft.com/office/powerpoint/2010/main" val="3813053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6C234C-7A27-F06E-ADED-EA8AE02274C8}"/>
              </a:ext>
            </a:extLst>
          </p:cNvPr>
          <p:cNvSpPr txBox="1"/>
          <p:nvPr/>
        </p:nvSpPr>
        <p:spPr>
          <a:xfrm>
            <a:off x="418213" y="2634667"/>
            <a:ext cx="11355571" cy="1047979"/>
          </a:xfrm>
          <a:prstGeom prst="rect">
            <a:avLst/>
          </a:prstGeom>
          <a:noFill/>
        </p:spPr>
        <p:txBody>
          <a:bodyPr wrap="square" rtlCol="0">
            <a:spAutoFit/>
          </a:bodyPr>
          <a:lstStyle/>
          <a:p>
            <a:pPr algn="ctr">
              <a:lnSpc>
                <a:spcPct val="120000"/>
              </a:lnSpc>
            </a:pPr>
            <a:r>
              <a:rPr lang="en-US" sz="5400" spc="300">
                <a:solidFill>
                  <a:schemeClr val="bg1"/>
                </a:solidFill>
                <a:latin typeface="Avenir Next Bold"/>
                <a:cs typeface="Avenir Next Bold"/>
              </a:rPr>
              <a:t>WEST BANK UPDATES</a:t>
            </a:r>
          </a:p>
        </p:txBody>
      </p:sp>
    </p:spTree>
    <p:extLst>
      <p:ext uri="{BB962C8B-B14F-4D97-AF65-F5344CB8AC3E}">
        <p14:creationId xmlns:p14="http://schemas.microsoft.com/office/powerpoint/2010/main" val="1784283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673CAE-BF79-1458-4F4D-1C52E2A04FB1}"/>
              </a:ext>
            </a:extLst>
          </p:cNvPr>
          <p:cNvSpPr txBox="1"/>
          <p:nvPr/>
        </p:nvSpPr>
        <p:spPr>
          <a:xfrm>
            <a:off x="418012" y="927463"/>
            <a:ext cx="11599818" cy="3917996"/>
          </a:xfrm>
          <a:prstGeom prst="rect">
            <a:avLst/>
          </a:prstGeom>
          <a:noFill/>
        </p:spPr>
        <p:txBody>
          <a:bodyPr wrap="square">
            <a:spAutoFit/>
          </a:bodyPr>
          <a:lstStyle/>
          <a:p>
            <a:pPr marL="342900" marR="0" lvl="0" indent="-342900">
              <a:lnSpc>
                <a:spcPct val="110000"/>
              </a:lnSpc>
              <a:spcBef>
                <a:spcPts val="0"/>
              </a:spcBef>
              <a:spcAft>
                <a:spcPts val="0"/>
              </a:spcAft>
              <a:buFont typeface="Arial"/>
              <a:buChar char="•"/>
            </a:pPr>
            <a:r>
              <a:rPr lang="en-GB" sz="2400">
                <a:solidFill>
                  <a:srgbClr val="595959"/>
                </a:solidFill>
              </a:rPr>
              <a:t>Thousands of housing units have been destroyed or damaged in the West Bank due to recent Israeli military operations. Currently, there are two separate </a:t>
            </a:r>
            <a:r>
              <a:rPr lang="en-GB" sz="2400" err="1">
                <a:solidFill>
                  <a:srgbClr val="595959"/>
                </a:solidFill>
              </a:rPr>
              <a:t>centers</a:t>
            </a:r>
            <a:r>
              <a:rPr lang="en-GB" sz="2400">
                <a:solidFill>
                  <a:srgbClr val="595959"/>
                </a:solidFill>
              </a:rPr>
              <a:t> for registering the affected/damaged/destroyed houses: one for refugees, managed by UNRWA, and another for non-refugee cases, managed by an interministerial committee. Approximately 3,000 housing units are estimated to have been damaged.</a:t>
            </a:r>
          </a:p>
          <a:p>
            <a:pPr marL="342900" marR="0" lvl="0" indent="-342900">
              <a:lnSpc>
                <a:spcPct val="110000"/>
              </a:lnSpc>
              <a:spcBef>
                <a:spcPts val="0"/>
              </a:spcBef>
              <a:spcAft>
                <a:spcPts val="0"/>
              </a:spcAft>
              <a:buFont typeface="Arial"/>
              <a:buChar char="•"/>
            </a:pPr>
            <a:r>
              <a:rPr lang="en-GB" sz="2400">
                <a:solidFill>
                  <a:srgbClr val="595959"/>
                </a:solidFill>
              </a:rPr>
              <a:t>The next step is to check and verify both lists to consolidate a final, accurate record of affected households.</a:t>
            </a:r>
          </a:p>
          <a:p>
            <a:pPr marL="342900" marR="0" lvl="0" indent="-342900">
              <a:lnSpc>
                <a:spcPct val="110000"/>
              </a:lnSpc>
              <a:spcBef>
                <a:spcPts val="0"/>
              </a:spcBef>
              <a:spcAft>
                <a:spcPts val="0"/>
              </a:spcAft>
              <a:buFont typeface="Arial"/>
              <a:buChar char="•"/>
            </a:pPr>
            <a:r>
              <a:rPr lang="en-GB" sz="2400">
                <a:solidFill>
                  <a:srgbClr val="595959"/>
                </a:solidFill>
              </a:rPr>
              <a:t>UNRWA has started providing rental assistance to displaced refugee families, while ACTED is covering non-refugee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p:txBody>
      </p:sp>
      <p:sp>
        <p:nvSpPr>
          <p:cNvPr id="2" name="Title 4">
            <a:extLst>
              <a:ext uri="{FF2B5EF4-FFF2-40B4-BE49-F238E27FC236}">
                <a16:creationId xmlns:a16="http://schemas.microsoft.com/office/drawing/2014/main" id="{84B03E79-9254-5545-15FA-4439DC281171}"/>
              </a:ext>
            </a:extLst>
          </p:cNvPr>
          <p:cNvSpPr>
            <a:spLocks noGrp="1"/>
          </p:cNvSpPr>
          <p:nvPr>
            <p:ph type="ctrTitle" idx="4294967295"/>
          </p:nvPr>
        </p:nvSpPr>
        <p:spPr>
          <a:xfrm>
            <a:off x="0" y="0"/>
            <a:ext cx="10841038" cy="1095375"/>
          </a:xfrm>
        </p:spPr>
        <p:txBody>
          <a:bodyPr vert="horz" lIns="91440" tIns="45720" rIns="91440" bIns="45720" rtlCol="0" anchor="b">
            <a:normAutofit/>
          </a:bodyPr>
          <a:lstStyle/>
          <a:p>
            <a:pPr>
              <a:spcAft>
                <a:spcPts val="600"/>
              </a:spcAft>
            </a:pPr>
            <a:r>
              <a:rPr lang="en-US" sz="3600" b="1" kern="1200">
                <a:solidFill>
                  <a:schemeClr val="bg1"/>
                </a:solidFill>
                <a:latin typeface="+mj-lt"/>
                <a:ea typeface="+mj-ea"/>
                <a:cs typeface="+mj-cs"/>
              </a:rPr>
              <a:t>North Military Operation Updates</a:t>
            </a:r>
            <a:br>
              <a:rPr lang="en-US" sz="3600" b="1" kern="1200">
                <a:solidFill>
                  <a:schemeClr val="accent2"/>
                </a:solidFill>
                <a:latin typeface="+mj-lt"/>
                <a:ea typeface="+mj-ea"/>
                <a:cs typeface="+mj-cs"/>
              </a:rPr>
            </a:br>
            <a:endParaRPr lang="en-US" sz="2800" kern="1200">
              <a:solidFill>
                <a:srgbClr val="0070C0"/>
              </a:solidFill>
              <a:latin typeface="+mj-lt"/>
              <a:ea typeface="+mj-ea"/>
              <a:cs typeface="+mj-cs"/>
            </a:endParaRPr>
          </a:p>
        </p:txBody>
      </p:sp>
      <p:sp>
        <p:nvSpPr>
          <p:cNvPr id="3" name="Title 4">
            <a:extLst>
              <a:ext uri="{FF2B5EF4-FFF2-40B4-BE49-F238E27FC236}">
                <a16:creationId xmlns:a16="http://schemas.microsoft.com/office/drawing/2014/main" id="{C27493D8-DA2E-8EEC-C622-8E10637C8201}"/>
              </a:ext>
            </a:extLst>
          </p:cNvPr>
          <p:cNvSpPr txBox="1">
            <a:spLocks/>
          </p:cNvSpPr>
          <p:nvPr/>
        </p:nvSpPr>
        <p:spPr>
          <a:xfrm>
            <a:off x="2016263" y="152400"/>
            <a:ext cx="10840811" cy="345881"/>
          </a:xfr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pPr>
              <a:spcAft>
                <a:spcPts val="600"/>
              </a:spcAft>
            </a:pPr>
            <a:br>
              <a:rPr lang="en-US" sz="3600" b="1">
                <a:solidFill>
                  <a:schemeClr val="accent2"/>
                </a:solidFill>
              </a:rPr>
            </a:br>
            <a:endParaRPr lang="en-US" sz="2800">
              <a:solidFill>
                <a:srgbClr val="0070C0"/>
              </a:solidFill>
            </a:endParaRPr>
          </a:p>
        </p:txBody>
      </p:sp>
      <p:sp>
        <p:nvSpPr>
          <p:cNvPr id="5" name="Title 1">
            <a:extLst>
              <a:ext uri="{FF2B5EF4-FFF2-40B4-BE49-F238E27FC236}">
                <a16:creationId xmlns:a16="http://schemas.microsoft.com/office/drawing/2014/main" id="{669FBEFB-2C26-A503-2F60-291B1780DEC6}"/>
              </a:ext>
            </a:extLst>
          </p:cNvPr>
          <p:cNvSpPr txBox="1">
            <a:spLocks/>
          </p:cNvSpPr>
          <p:nvPr/>
        </p:nvSpPr>
        <p:spPr>
          <a:xfrm>
            <a:off x="432954" y="234229"/>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WB UPDATES</a:t>
            </a:r>
            <a:endParaRPr lang="en-US" sz="2800" i="1" spc="300">
              <a:solidFill>
                <a:srgbClr val="800000"/>
              </a:solidFill>
              <a:latin typeface="Avenir Next Bold"/>
              <a:cs typeface="Avenir Next Bold"/>
            </a:endParaRPr>
          </a:p>
        </p:txBody>
      </p:sp>
      <p:cxnSp>
        <p:nvCxnSpPr>
          <p:cNvPr id="6" name="Straight Connector 5">
            <a:extLst>
              <a:ext uri="{FF2B5EF4-FFF2-40B4-BE49-F238E27FC236}">
                <a16:creationId xmlns:a16="http://schemas.microsoft.com/office/drawing/2014/main" id="{52FD3F72-CE30-F3F5-B1AD-5603FDCEC58A}"/>
              </a:ext>
            </a:extLst>
          </p:cNvPr>
          <p:cNvCxnSpPr/>
          <p:nvPr/>
        </p:nvCxnSpPr>
        <p:spPr>
          <a:xfrm>
            <a:off x="612499" y="896216"/>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40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9900" y="465138"/>
            <a:ext cx="10515600" cy="661987"/>
          </a:xfrm>
          <a:prstGeom prst="rect">
            <a:avLst/>
          </a:prstGeom>
        </p:spPr>
        <p:txBody>
          <a:bodyPr>
            <a:normAutofit/>
          </a:bodyPr>
          <a:lstStyle/>
          <a:p>
            <a:r>
              <a:rPr lang="en-US" sz="3600" spc="300">
                <a:solidFill>
                  <a:srgbClr val="800000"/>
                </a:solidFill>
                <a:latin typeface="Avenir Next Bold"/>
                <a:cs typeface="Avenir Next Bold"/>
              </a:rPr>
              <a:t>AGENDA</a:t>
            </a:r>
            <a:endParaRPr lang="en-US" sz="2800" i="1" spc="300">
              <a:solidFill>
                <a:srgbClr val="800000"/>
              </a:solidFill>
              <a:latin typeface="Avenir Next Bold"/>
              <a:cs typeface="Avenir Next Bold"/>
            </a:endParaRPr>
          </a:p>
        </p:txBody>
      </p:sp>
      <p:sp>
        <p:nvSpPr>
          <p:cNvPr id="3" name="TextBox 2"/>
          <p:cNvSpPr txBox="1"/>
          <p:nvPr/>
        </p:nvSpPr>
        <p:spPr>
          <a:xfrm>
            <a:off x="469900" y="1445674"/>
            <a:ext cx="11125200" cy="3728393"/>
          </a:xfrm>
          <a:prstGeom prst="rect">
            <a:avLst/>
          </a:prstGeom>
          <a:noFill/>
        </p:spPr>
        <p:txBody>
          <a:bodyPr wrap="square" lIns="91440" tIns="45720" rIns="91440" bIns="45720" rtlCol="0" anchor="t">
            <a:spAutoFit/>
          </a:bodyPr>
          <a:lstStyle/>
          <a:p>
            <a:pPr>
              <a:lnSpc>
                <a:spcPct val="110000"/>
              </a:lnSpc>
            </a:pPr>
            <a:endParaRPr lang="it-IT" sz="2400">
              <a:solidFill>
                <a:srgbClr val="595959"/>
              </a:solidFill>
            </a:endParaRPr>
          </a:p>
          <a:p>
            <a:pPr marL="342900" indent="-342900">
              <a:lnSpc>
                <a:spcPct val="110000"/>
              </a:lnSpc>
              <a:buFont typeface="Arial"/>
              <a:buChar char="•"/>
            </a:pPr>
            <a:r>
              <a:rPr lang="it-IT" sz="2400">
                <a:solidFill>
                  <a:srgbClr val="595959"/>
                </a:solidFill>
              </a:rPr>
              <a:t>Introductions</a:t>
            </a:r>
          </a:p>
          <a:p>
            <a:pPr marL="342900" indent="-342900">
              <a:lnSpc>
                <a:spcPct val="110000"/>
              </a:lnSpc>
              <a:buFont typeface="Arial"/>
              <a:buChar char="•"/>
            </a:pPr>
            <a:r>
              <a:rPr lang="it-IT" sz="2400">
                <a:solidFill>
                  <a:srgbClr val="595959"/>
                </a:solidFill>
              </a:rPr>
              <a:t>IM Update</a:t>
            </a:r>
          </a:p>
          <a:p>
            <a:pPr marL="342900" indent="-342900">
              <a:lnSpc>
                <a:spcPct val="110000"/>
              </a:lnSpc>
              <a:buFont typeface="Arial"/>
              <a:buChar char="•"/>
            </a:pPr>
            <a:r>
              <a:rPr lang="it-IT" sz="2400">
                <a:solidFill>
                  <a:srgbClr val="595959"/>
                </a:solidFill>
              </a:rPr>
              <a:t>Gaza Updates</a:t>
            </a:r>
          </a:p>
          <a:p>
            <a:pPr marL="342900" indent="-342900">
              <a:lnSpc>
                <a:spcPct val="110000"/>
              </a:lnSpc>
              <a:buFont typeface="Arial"/>
              <a:buChar char="•"/>
            </a:pPr>
            <a:r>
              <a:rPr lang="it-IT" sz="2400">
                <a:solidFill>
                  <a:srgbClr val="595959"/>
                </a:solidFill>
                <a:cs typeface="Calibri"/>
              </a:rPr>
              <a:t>ACTED/SMWG – Neighbourhood Approach</a:t>
            </a:r>
          </a:p>
          <a:p>
            <a:pPr marL="342900" indent="-342900">
              <a:lnSpc>
                <a:spcPct val="110000"/>
              </a:lnSpc>
              <a:buFont typeface="Arial"/>
              <a:buChar char="•"/>
            </a:pPr>
            <a:r>
              <a:rPr lang="it-IT" sz="2400">
                <a:solidFill>
                  <a:srgbClr val="595959"/>
                </a:solidFill>
              </a:rPr>
              <a:t>WB Updates</a:t>
            </a:r>
            <a:endParaRPr lang="it-IT" sz="2400">
              <a:solidFill>
                <a:srgbClr val="595959"/>
              </a:solidFill>
              <a:cs typeface="Calibri"/>
            </a:endParaRPr>
          </a:p>
          <a:p>
            <a:pPr marL="342900" indent="-342900">
              <a:lnSpc>
                <a:spcPct val="110000"/>
              </a:lnSpc>
              <a:buFont typeface="Arial"/>
              <a:buChar char="•"/>
            </a:pPr>
            <a:r>
              <a:rPr lang="it-IT" sz="2400">
                <a:solidFill>
                  <a:srgbClr val="595959"/>
                </a:solidFill>
                <a:cs typeface="Calibri"/>
              </a:rPr>
              <a:t>WeWorld Presentation</a:t>
            </a:r>
          </a:p>
          <a:p>
            <a:pPr marL="342900" indent="-342900">
              <a:lnSpc>
                <a:spcPct val="110000"/>
              </a:lnSpc>
              <a:buFont typeface="Arial"/>
              <a:buChar char="•"/>
            </a:pPr>
            <a:r>
              <a:rPr lang="it-IT" sz="2400">
                <a:solidFill>
                  <a:srgbClr val="595959"/>
                </a:solidFill>
              </a:rPr>
              <a:t>Energy Coodinator </a:t>
            </a:r>
          </a:p>
          <a:p>
            <a:pPr marL="342900" indent="-342900">
              <a:lnSpc>
                <a:spcPct val="110000"/>
              </a:lnSpc>
              <a:buFont typeface="Arial"/>
              <a:buChar char="•"/>
            </a:pPr>
            <a:r>
              <a:rPr lang="en-US" sz="2400">
                <a:solidFill>
                  <a:srgbClr val="595959"/>
                </a:solidFill>
              </a:rPr>
              <a:t>AOB</a:t>
            </a:r>
            <a:endParaRPr lang="en-US" sz="2400">
              <a:solidFill>
                <a:srgbClr val="595959"/>
              </a:solidFill>
              <a:cs typeface="Calibri"/>
            </a:endParaRPr>
          </a:p>
        </p:txBody>
      </p:sp>
      <p:cxnSp>
        <p:nvCxnSpPr>
          <p:cNvPr id="4" name="Straight Connector 3"/>
          <p:cNvCxnSpPr/>
          <p:nvPr/>
        </p:nvCxnSpPr>
        <p:spPr>
          <a:xfrm>
            <a:off x="649444" y="1328688"/>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2647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673CAE-BF79-1458-4F4D-1C52E2A04FB1}"/>
              </a:ext>
            </a:extLst>
          </p:cNvPr>
          <p:cNvSpPr txBox="1"/>
          <p:nvPr/>
        </p:nvSpPr>
        <p:spPr>
          <a:xfrm>
            <a:off x="418012" y="927463"/>
            <a:ext cx="11599818" cy="4324261"/>
          </a:xfrm>
          <a:prstGeom prst="rect">
            <a:avLst/>
          </a:prstGeom>
          <a:noFill/>
        </p:spPr>
        <p:txBody>
          <a:bodyPr wrap="square">
            <a:spAutoFit/>
          </a:bodyPr>
          <a:lstStyle/>
          <a:p>
            <a:pPr marL="342900" marR="0" lvl="0" indent="-342900">
              <a:lnSpc>
                <a:spcPct val="110000"/>
              </a:lnSpc>
              <a:spcBef>
                <a:spcPts val="0"/>
              </a:spcBef>
              <a:spcAft>
                <a:spcPts val="0"/>
              </a:spcAft>
              <a:buFont typeface="Arial"/>
              <a:buChar char="•"/>
            </a:pPr>
            <a:r>
              <a:rPr lang="en-GB" sz="2400">
                <a:solidFill>
                  <a:srgbClr val="595959"/>
                </a:solidFill>
              </a:rPr>
              <a:t>Ongoing discussions are taking place on how to involve cluster members in the West Bank in the damage assessment process and to address any shelter repair gaps for both refugees and non-refugees.</a:t>
            </a:r>
          </a:p>
          <a:p>
            <a:pPr marL="342900" marR="0" lvl="0" indent="-342900">
              <a:lnSpc>
                <a:spcPct val="110000"/>
              </a:lnSpc>
              <a:spcBef>
                <a:spcPts val="0"/>
              </a:spcBef>
              <a:spcAft>
                <a:spcPts val="0"/>
              </a:spcAft>
              <a:buFont typeface="Arial"/>
              <a:buChar char="•"/>
            </a:pPr>
            <a:r>
              <a:rPr lang="en-GB" sz="2400">
                <a:solidFill>
                  <a:srgbClr val="595959"/>
                </a:solidFill>
              </a:rPr>
              <a:t>The cluster team is working to align responses for refugees and non-refugees, ensuring equality in assistance. Additionally, the team is developing clear guidelines for categorizing shelter damage and determining compensation values and ceilings.</a:t>
            </a:r>
          </a:p>
          <a:p>
            <a:pPr marL="342900" marR="0" lvl="0" indent="-342900">
              <a:lnSpc>
                <a:spcPct val="110000"/>
              </a:lnSpc>
              <a:spcBef>
                <a:spcPts val="0"/>
              </a:spcBef>
              <a:spcAft>
                <a:spcPts val="0"/>
              </a:spcAft>
              <a:buFont typeface="Arial"/>
              <a:buChar char="•"/>
            </a:pPr>
            <a:r>
              <a:rPr lang="en-GB" sz="2400">
                <a:solidFill>
                  <a:srgbClr val="595959"/>
                </a:solidFill>
              </a:rPr>
              <a:t>Partners may face a funding shortfall for regular demolition and settler violence response efforts.</a:t>
            </a:r>
          </a:p>
          <a:p>
            <a:pPr marL="342900" marR="0" lvl="0" indent="-342900">
              <a:lnSpc>
                <a:spcPct val="110000"/>
              </a:lnSpc>
              <a:spcBef>
                <a:spcPts val="0"/>
              </a:spcBef>
              <a:spcAft>
                <a:spcPts val="0"/>
              </a:spcAft>
              <a:buFont typeface="Arial"/>
              <a:buChar char="•"/>
            </a:pPr>
            <a:r>
              <a:rPr lang="en-GB" sz="2400">
                <a:solidFill>
                  <a:srgbClr val="595959"/>
                </a:solidFill>
              </a:rPr>
              <a:t>A group of cluster members is working to finalize the guidelines for cash-based shelter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p:txBody>
      </p:sp>
      <p:sp>
        <p:nvSpPr>
          <p:cNvPr id="2" name="Title 4">
            <a:extLst>
              <a:ext uri="{FF2B5EF4-FFF2-40B4-BE49-F238E27FC236}">
                <a16:creationId xmlns:a16="http://schemas.microsoft.com/office/drawing/2014/main" id="{84B03E79-9254-5545-15FA-4439DC281171}"/>
              </a:ext>
            </a:extLst>
          </p:cNvPr>
          <p:cNvSpPr>
            <a:spLocks noGrp="1"/>
          </p:cNvSpPr>
          <p:nvPr>
            <p:ph type="ctrTitle" idx="4294967295"/>
          </p:nvPr>
        </p:nvSpPr>
        <p:spPr>
          <a:xfrm>
            <a:off x="0" y="0"/>
            <a:ext cx="10841038" cy="1095375"/>
          </a:xfrm>
        </p:spPr>
        <p:txBody>
          <a:bodyPr vert="horz" lIns="91440" tIns="45720" rIns="91440" bIns="45720" rtlCol="0" anchor="b">
            <a:normAutofit/>
          </a:bodyPr>
          <a:lstStyle/>
          <a:p>
            <a:pPr>
              <a:spcAft>
                <a:spcPts val="600"/>
              </a:spcAft>
            </a:pPr>
            <a:r>
              <a:rPr lang="en-US" sz="3600" b="1" kern="1200">
                <a:solidFill>
                  <a:schemeClr val="bg1"/>
                </a:solidFill>
                <a:latin typeface="+mj-lt"/>
                <a:ea typeface="+mj-ea"/>
                <a:cs typeface="+mj-cs"/>
              </a:rPr>
              <a:t>North Military Operation Updates</a:t>
            </a:r>
            <a:br>
              <a:rPr lang="en-US" sz="3600" b="1" kern="1200">
                <a:solidFill>
                  <a:schemeClr val="accent2"/>
                </a:solidFill>
                <a:latin typeface="+mj-lt"/>
                <a:ea typeface="+mj-ea"/>
                <a:cs typeface="+mj-cs"/>
              </a:rPr>
            </a:br>
            <a:endParaRPr lang="en-US" sz="2800" kern="1200">
              <a:solidFill>
                <a:srgbClr val="0070C0"/>
              </a:solidFill>
              <a:latin typeface="+mj-lt"/>
              <a:ea typeface="+mj-ea"/>
              <a:cs typeface="+mj-cs"/>
            </a:endParaRPr>
          </a:p>
        </p:txBody>
      </p:sp>
      <p:sp>
        <p:nvSpPr>
          <p:cNvPr id="3" name="Title 4">
            <a:extLst>
              <a:ext uri="{FF2B5EF4-FFF2-40B4-BE49-F238E27FC236}">
                <a16:creationId xmlns:a16="http://schemas.microsoft.com/office/drawing/2014/main" id="{C27493D8-DA2E-8EEC-C622-8E10637C8201}"/>
              </a:ext>
            </a:extLst>
          </p:cNvPr>
          <p:cNvSpPr txBox="1">
            <a:spLocks/>
          </p:cNvSpPr>
          <p:nvPr/>
        </p:nvSpPr>
        <p:spPr>
          <a:xfrm>
            <a:off x="2016263" y="152400"/>
            <a:ext cx="10840811" cy="345881"/>
          </a:xfr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pPr>
              <a:spcAft>
                <a:spcPts val="600"/>
              </a:spcAft>
            </a:pPr>
            <a:br>
              <a:rPr lang="en-US" sz="3600" b="1">
                <a:solidFill>
                  <a:schemeClr val="accent2"/>
                </a:solidFill>
              </a:rPr>
            </a:br>
            <a:endParaRPr lang="en-US" sz="2800">
              <a:solidFill>
                <a:srgbClr val="0070C0"/>
              </a:solidFill>
            </a:endParaRPr>
          </a:p>
        </p:txBody>
      </p:sp>
      <p:sp>
        <p:nvSpPr>
          <p:cNvPr id="5" name="Title 1">
            <a:extLst>
              <a:ext uri="{FF2B5EF4-FFF2-40B4-BE49-F238E27FC236}">
                <a16:creationId xmlns:a16="http://schemas.microsoft.com/office/drawing/2014/main" id="{669FBEFB-2C26-A503-2F60-291B1780DEC6}"/>
              </a:ext>
            </a:extLst>
          </p:cNvPr>
          <p:cNvSpPr txBox="1">
            <a:spLocks/>
          </p:cNvSpPr>
          <p:nvPr/>
        </p:nvSpPr>
        <p:spPr>
          <a:xfrm>
            <a:off x="432954" y="234229"/>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WB UPDATES</a:t>
            </a:r>
            <a:endParaRPr lang="en-US" sz="2800" i="1" spc="300">
              <a:solidFill>
                <a:srgbClr val="800000"/>
              </a:solidFill>
              <a:latin typeface="Avenir Next Bold"/>
              <a:cs typeface="Avenir Next Bold"/>
            </a:endParaRPr>
          </a:p>
        </p:txBody>
      </p:sp>
      <p:cxnSp>
        <p:nvCxnSpPr>
          <p:cNvPr id="6" name="Straight Connector 5">
            <a:extLst>
              <a:ext uri="{FF2B5EF4-FFF2-40B4-BE49-F238E27FC236}">
                <a16:creationId xmlns:a16="http://schemas.microsoft.com/office/drawing/2014/main" id="{52FD3F72-CE30-F3F5-B1AD-5603FDCEC58A}"/>
              </a:ext>
            </a:extLst>
          </p:cNvPr>
          <p:cNvCxnSpPr/>
          <p:nvPr/>
        </p:nvCxnSpPr>
        <p:spPr>
          <a:xfrm>
            <a:off x="612499" y="896216"/>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582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673CAE-BF79-1458-4F4D-1C52E2A04FB1}"/>
              </a:ext>
            </a:extLst>
          </p:cNvPr>
          <p:cNvSpPr txBox="1"/>
          <p:nvPr/>
        </p:nvSpPr>
        <p:spPr>
          <a:xfrm>
            <a:off x="470264" y="927463"/>
            <a:ext cx="11599818" cy="86458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342900" indent="-342900">
              <a:lnSpc>
                <a:spcPct val="110000"/>
              </a:lnSpc>
              <a:buFont typeface="Arial"/>
              <a:buChar char="•"/>
            </a:pPr>
            <a:r>
              <a:rPr lang="en-US" sz="2800">
                <a:solidFill>
                  <a:srgbClr val="595959"/>
                </a:solidFill>
              </a:rPr>
              <a:t>On 8-9-2024  trigger for Jenin </a:t>
            </a:r>
          </a:p>
          <a:p>
            <a:pPr marL="800100" lvl="1" indent="-342900">
              <a:lnSpc>
                <a:spcPct val="110000"/>
              </a:lnSpc>
              <a:buFont typeface="Arial"/>
              <a:buChar char="•"/>
            </a:pPr>
            <a:r>
              <a:rPr lang="en-US" sz="2800">
                <a:solidFill>
                  <a:srgbClr val="595959"/>
                </a:solidFill>
              </a:rPr>
              <a:t>Date of incident 28-8</a:t>
            </a:r>
          </a:p>
          <a:p>
            <a:pPr marL="800100" lvl="1" indent="-342900">
              <a:lnSpc>
                <a:spcPct val="110000"/>
              </a:lnSpc>
              <a:buFont typeface="Arial"/>
              <a:buChar char="•"/>
            </a:pPr>
            <a:r>
              <a:rPr lang="en-US" sz="2800">
                <a:solidFill>
                  <a:srgbClr val="595959"/>
                </a:solidFill>
              </a:rPr>
              <a:t>28 HH displaced </a:t>
            </a:r>
          </a:p>
          <a:p>
            <a:pPr marL="342900" indent="-342900">
              <a:lnSpc>
                <a:spcPct val="110000"/>
              </a:lnSpc>
              <a:buFont typeface="Arial"/>
              <a:buChar char="•"/>
            </a:pPr>
            <a:r>
              <a:rPr lang="en-US" sz="2800">
                <a:solidFill>
                  <a:srgbClr val="595959"/>
                </a:solidFill>
              </a:rPr>
              <a:t>On 7th September  trigger for Tulkarem</a:t>
            </a:r>
          </a:p>
          <a:p>
            <a:pPr marL="800100" lvl="1" indent="-342900">
              <a:lnSpc>
                <a:spcPct val="110000"/>
              </a:lnSpc>
              <a:buFont typeface="Arial"/>
              <a:buChar char="•"/>
            </a:pPr>
            <a:r>
              <a:rPr lang="en-US" sz="2800">
                <a:solidFill>
                  <a:srgbClr val="595959"/>
                </a:solidFill>
              </a:rPr>
              <a:t>Date of incident 2nd September </a:t>
            </a:r>
          </a:p>
          <a:p>
            <a:pPr marL="800100" lvl="1" indent="-342900">
              <a:lnSpc>
                <a:spcPct val="110000"/>
              </a:lnSpc>
              <a:buFont typeface="Arial"/>
              <a:buChar char="•"/>
            </a:pPr>
            <a:r>
              <a:rPr lang="en-US" sz="2800">
                <a:solidFill>
                  <a:srgbClr val="595959"/>
                </a:solidFill>
              </a:rPr>
              <a:t>55 HH displaced </a:t>
            </a:r>
          </a:p>
          <a:p>
            <a:pPr marL="342900" indent="-342900">
              <a:lnSpc>
                <a:spcPct val="110000"/>
              </a:lnSpc>
              <a:buFont typeface="Arial"/>
              <a:buChar char="•"/>
            </a:pPr>
            <a:r>
              <a:rPr lang="en-US" sz="2800">
                <a:solidFill>
                  <a:srgbClr val="595959"/>
                </a:solidFill>
              </a:rPr>
              <a:t>On 7th  September trigger in Jenin </a:t>
            </a:r>
          </a:p>
          <a:p>
            <a:pPr marL="800100" lvl="1" indent="-342900">
              <a:lnSpc>
                <a:spcPct val="110000"/>
              </a:lnSpc>
              <a:buFont typeface="Arial"/>
              <a:buChar char="•"/>
            </a:pPr>
            <a:r>
              <a:rPr lang="en-US" sz="2800">
                <a:solidFill>
                  <a:srgbClr val="595959"/>
                </a:solidFill>
              </a:rPr>
              <a:t>43 HH displaced </a:t>
            </a:r>
          </a:p>
          <a:p>
            <a:pPr marL="800100" lvl="1" indent="-342900">
              <a:lnSpc>
                <a:spcPct val="110000"/>
              </a:lnSpc>
              <a:buFont typeface="Arial"/>
              <a:buChar char="•"/>
            </a:pPr>
            <a:r>
              <a:rPr lang="en-US" sz="2800">
                <a:solidFill>
                  <a:srgbClr val="595959"/>
                </a:solidFill>
              </a:rPr>
              <a:t>Date of incident 2nd September </a:t>
            </a:r>
          </a:p>
          <a:p>
            <a:pPr marL="457200" marR="0" indent="-457200">
              <a:lnSpc>
                <a:spcPct val="107000"/>
              </a:lnSpc>
              <a:spcBef>
                <a:spcPts val="0"/>
              </a:spcBef>
              <a:spcAft>
                <a:spcPts val="800"/>
              </a:spcAft>
              <a:buFont typeface="Wingdings" panose="05000000000000000000" pitchFamily="2" charset="2"/>
              <a:buChar char="Ø"/>
            </a:pPr>
            <a:endParaRPr lang="en-US" sz="2800" kern="10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p:txBody>
      </p:sp>
      <p:sp>
        <p:nvSpPr>
          <p:cNvPr id="2" name="Title 4">
            <a:extLst>
              <a:ext uri="{FF2B5EF4-FFF2-40B4-BE49-F238E27FC236}">
                <a16:creationId xmlns:a16="http://schemas.microsoft.com/office/drawing/2014/main" id="{84B03E79-9254-5545-15FA-4439DC281171}"/>
              </a:ext>
            </a:extLst>
          </p:cNvPr>
          <p:cNvSpPr>
            <a:spLocks noGrp="1"/>
          </p:cNvSpPr>
          <p:nvPr>
            <p:ph type="ctrTitle" idx="4294967295"/>
          </p:nvPr>
        </p:nvSpPr>
        <p:spPr>
          <a:xfrm>
            <a:off x="0" y="0"/>
            <a:ext cx="10841038" cy="1095375"/>
          </a:xfrm>
        </p:spPr>
        <p:txBody>
          <a:bodyPr vert="horz" lIns="91440" tIns="45720" rIns="91440" bIns="45720" rtlCol="0" anchor="b">
            <a:normAutofit/>
          </a:bodyPr>
          <a:lstStyle/>
          <a:p>
            <a:pPr>
              <a:spcAft>
                <a:spcPts val="600"/>
              </a:spcAft>
            </a:pPr>
            <a:r>
              <a:rPr lang="en-US" sz="3600" b="1">
                <a:solidFill>
                  <a:schemeClr val="bg1"/>
                </a:solidFill>
              </a:rPr>
              <a:t>OCHA triggers first week of September </a:t>
            </a:r>
            <a:r>
              <a:rPr lang="en-US" sz="3600" b="1" kern="1200">
                <a:solidFill>
                  <a:schemeClr val="bg1"/>
                </a:solidFill>
                <a:latin typeface="+mj-lt"/>
                <a:ea typeface="+mj-ea"/>
                <a:cs typeface="+mj-cs"/>
              </a:rPr>
              <a:t>Updates</a:t>
            </a:r>
            <a:br>
              <a:rPr lang="en-US" sz="3600" b="1" kern="1200">
                <a:solidFill>
                  <a:schemeClr val="accent2"/>
                </a:solidFill>
                <a:latin typeface="+mj-lt"/>
                <a:ea typeface="+mj-ea"/>
                <a:cs typeface="+mj-cs"/>
              </a:rPr>
            </a:br>
            <a:endParaRPr lang="en-US" sz="2800" kern="1200">
              <a:solidFill>
                <a:srgbClr val="0070C0"/>
              </a:solidFill>
              <a:latin typeface="+mj-lt"/>
              <a:ea typeface="+mj-ea"/>
              <a:cs typeface="+mj-cs"/>
            </a:endParaRPr>
          </a:p>
        </p:txBody>
      </p:sp>
      <p:sp>
        <p:nvSpPr>
          <p:cNvPr id="3" name="Title 4">
            <a:extLst>
              <a:ext uri="{FF2B5EF4-FFF2-40B4-BE49-F238E27FC236}">
                <a16:creationId xmlns:a16="http://schemas.microsoft.com/office/drawing/2014/main" id="{C27493D8-DA2E-8EEC-C622-8E10637C8201}"/>
              </a:ext>
            </a:extLst>
          </p:cNvPr>
          <p:cNvSpPr txBox="1">
            <a:spLocks/>
          </p:cNvSpPr>
          <p:nvPr/>
        </p:nvSpPr>
        <p:spPr>
          <a:xfrm>
            <a:off x="2016263" y="152400"/>
            <a:ext cx="10840811" cy="345881"/>
          </a:xfr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pPr>
              <a:spcAft>
                <a:spcPts val="600"/>
              </a:spcAft>
            </a:pPr>
            <a:br>
              <a:rPr lang="en-US" sz="3600" b="1">
                <a:solidFill>
                  <a:schemeClr val="accent2"/>
                </a:solidFill>
              </a:rPr>
            </a:br>
            <a:endParaRPr lang="en-US" sz="2800">
              <a:solidFill>
                <a:srgbClr val="0070C0"/>
              </a:solidFill>
            </a:endParaRPr>
          </a:p>
        </p:txBody>
      </p:sp>
      <p:sp>
        <p:nvSpPr>
          <p:cNvPr id="5" name="Title 1">
            <a:extLst>
              <a:ext uri="{FF2B5EF4-FFF2-40B4-BE49-F238E27FC236}">
                <a16:creationId xmlns:a16="http://schemas.microsoft.com/office/drawing/2014/main" id="{595B1F6E-6E47-0E15-799E-88A97F091D2C}"/>
              </a:ext>
            </a:extLst>
          </p:cNvPr>
          <p:cNvSpPr txBox="1">
            <a:spLocks/>
          </p:cNvSpPr>
          <p:nvPr/>
        </p:nvSpPr>
        <p:spPr>
          <a:xfrm>
            <a:off x="432954" y="234229"/>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WB UPDATES</a:t>
            </a:r>
            <a:endParaRPr lang="en-US" sz="2800" i="1" spc="300">
              <a:solidFill>
                <a:srgbClr val="800000"/>
              </a:solidFill>
              <a:latin typeface="Avenir Next Bold"/>
              <a:cs typeface="Avenir Next Bold"/>
            </a:endParaRPr>
          </a:p>
        </p:txBody>
      </p:sp>
      <p:cxnSp>
        <p:nvCxnSpPr>
          <p:cNvPr id="6" name="Straight Connector 5">
            <a:extLst>
              <a:ext uri="{FF2B5EF4-FFF2-40B4-BE49-F238E27FC236}">
                <a16:creationId xmlns:a16="http://schemas.microsoft.com/office/drawing/2014/main" id="{4B796A94-4CDF-9EF0-42BF-120FDC6047EA}"/>
              </a:ext>
            </a:extLst>
          </p:cNvPr>
          <p:cNvCxnSpPr/>
          <p:nvPr/>
        </p:nvCxnSpPr>
        <p:spPr>
          <a:xfrm>
            <a:off x="612499" y="896216"/>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4118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42" t="34787" r="51083" b="35930"/>
          <a:stretch/>
        </p:blipFill>
        <p:spPr bwMode="auto">
          <a:xfrm>
            <a:off x="443193" y="2250989"/>
            <a:ext cx="2078495" cy="20076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673CAE-BF79-1458-4F4D-1C52E2A04FB1}"/>
              </a:ext>
            </a:extLst>
          </p:cNvPr>
          <p:cNvSpPr txBox="1"/>
          <p:nvPr/>
        </p:nvSpPr>
        <p:spPr>
          <a:xfrm>
            <a:off x="2847703" y="927463"/>
            <a:ext cx="8624827" cy="5001369"/>
          </a:xfrm>
          <a:prstGeom prst="rect">
            <a:avLst/>
          </a:prstGeom>
          <a:noFill/>
        </p:spPr>
        <p:txBody>
          <a:bodyPr wrap="square">
            <a:spAutoFit/>
          </a:bodyPr>
          <a:lstStyle/>
          <a:p>
            <a:pPr marL="457200" indent="-342900">
              <a:lnSpc>
                <a:spcPct val="110000"/>
              </a:lnSpc>
              <a:buFont typeface="Arial"/>
              <a:buChar char="•"/>
            </a:pPr>
            <a:r>
              <a:rPr lang="en-US" sz="2800">
                <a:solidFill>
                  <a:srgbClr val="595959"/>
                </a:solidFill>
              </a:rPr>
              <a:t>The number of demolish incidents from Jan-Sep 17  2024 recorded 391.</a:t>
            </a:r>
          </a:p>
          <a:p>
            <a:pPr marL="457200" indent="-342900">
              <a:lnSpc>
                <a:spcPct val="110000"/>
              </a:lnSpc>
              <a:buFont typeface="Arial"/>
              <a:buChar char="•"/>
            </a:pPr>
            <a:r>
              <a:rPr lang="en-US" sz="2800">
                <a:solidFill>
                  <a:srgbClr val="595959"/>
                </a:solidFill>
              </a:rPr>
              <a:t>The number of demolished structures from Jan-Sep 17, 2024, recorded 1268.</a:t>
            </a:r>
          </a:p>
          <a:p>
            <a:pPr marL="457200" indent="-342900">
              <a:lnSpc>
                <a:spcPct val="110000"/>
              </a:lnSpc>
              <a:buFont typeface="Arial"/>
              <a:buChar char="•"/>
            </a:pPr>
            <a:r>
              <a:rPr lang="en-US" sz="2800">
                <a:solidFill>
                  <a:srgbClr val="595959"/>
                </a:solidFill>
              </a:rPr>
              <a:t>June and July incidents recorded 44% from the total demolished structures  since beginning of 2024</a:t>
            </a:r>
          </a:p>
          <a:p>
            <a:pPr marL="457200" indent="-342900">
              <a:lnSpc>
                <a:spcPct val="110000"/>
              </a:lnSpc>
              <a:buFont typeface="Arial"/>
              <a:buChar char="•"/>
            </a:pPr>
            <a:r>
              <a:rPr lang="en-US" sz="2800">
                <a:solidFill>
                  <a:srgbClr val="595959"/>
                </a:solidFill>
              </a:rPr>
              <a:t>Most heated governorate were Jerusalem with 272 demolished structure, followed by Jericho with 178 demolished structure , followed by Hebron with 159 demolished structure </a:t>
            </a:r>
            <a:endParaRPr lang="en-US" sz="28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p:txBody>
      </p:sp>
      <p:sp>
        <p:nvSpPr>
          <p:cNvPr id="2" name="Title 1">
            <a:extLst>
              <a:ext uri="{FF2B5EF4-FFF2-40B4-BE49-F238E27FC236}">
                <a16:creationId xmlns:a16="http://schemas.microsoft.com/office/drawing/2014/main" id="{09161DE8-3AB0-5C84-2DE3-2807D726A826}"/>
              </a:ext>
            </a:extLst>
          </p:cNvPr>
          <p:cNvSpPr txBox="1">
            <a:spLocks/>
          </p:cNvSpPr>
          <p:nvPr/>
        </p:nvSpPr>
        <p:spPr>
          <a:xfrm>
            <a:off x="432954" y="234229"/>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WB UPDATES</a:t>
            </a:r>
            <a:endParaRPr lang="en-US" sz="2800" i="1" spc="300">
              <a:solidFill>
                <a:srgbClr val="800000"/>
              </a:solidFill>
              <a:latin typeface="Avenir Next Bold"/>
              <a:cs typeface="Avenir Next Bold"/>
            </a:endParaRPr>
          </a:p>
        </p:txBody>
      </p:sp>
      <p:cxnSp>
        <p:nvCxnSpPr>
          <p:cNvPr id="3" name="Straight Connector 2">
            <a:extLst>
              <a:ext uri="{FF2B5EF4-FFF2-40B4-BE49-F238E27FC236}">
                <a16:creationId xmlns:a16="http://schemas.microsoft.com/office/drawing/2014/main" id="{ED204B22-D2F6-0E52-B7EB-580A75173913}"/>
              </a:ext>
            </a:extLst>
          </p:cNvPr>
          <p:cNvCxnSpPr/>
          <p:nvPr/>
        </p:nvCxnSpPr>
        <p:spPr>
          <a:xfrm>
            <a:off x="612499" y="896216"/>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1725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D0D0F90-501C-6B97-1EC4-5C641011DE57}"/>
              </a:ext>
            </a:extLst>
          </p:cNvPr>
          <p:cNvGraphicFramePr>
            <a:graphicFrameLocks/>
          </p:cNvGraphicFramePr>
          <p:nvPr/>
        </p:nvGraphicFramePr>
        <p:xfrm>
          <a:off x="806116" y="1143000"/>
          <a:ext cx="10226842" cy="514951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5D10405-DC9A-0467-3660-29433D9BDBA4}"/>
              </a:ext>
            </a:extLst>
          </p:cNvPr>
          <p:cNvSpPr txBox="1">
            <a:spLocks/>
          </p:cNvSpPr>
          <p:nvPr/>
        </p:nvSpPr>
        <p:spPr>
          <a:xfrm>
            <a:off x="432954" y="234229"/>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WB UPDATES</a:t>
            </a:r>
            <a:endParaRPr lang="en-US" sz="2800" i="1" spc="300">
              <a:solidFill>
                <a:srgbClr val="800000"/>
              </a:solidFill>
              <a:latin typeface="Avenir Next Bold"/>
              <a:cs typeface="Avenir Next Bold"/>
            </a:endParaRPr>
          </a:p>
        </p:txBody>
      </p:sp>
      <p:cxnSp>
        <p:nvCxnSpPr>
          <p:cNvPr id="4" name="Straight Connector 3">
            <a:extLst>
              <a:ext uri="{FF2B5EF4-FFF2-40B4-BE49-F238E27FC236}">
                <a16:creationId xmlns:a16="http://schemas.microsoft.com/office/drawing/2014/main" id="{BD51FD75-A985-1625-1E41-7D431894F21D}"/>
              </a:ext>
            </a:extLst>
          </p:cNvPr>
          <p:cNvCxnSpPr/>
          <p:nvPr/>
        </p:nvCxnSpPr>
        <p:spPr>
          <a:xfrm>
            <a:off x="612499" y="896216"/>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7602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F1102C-5468-5F31-EE17-BC9263FDD528}"/>
              </a:ext>
            </a:extLst>
          </p:cNvPr>
          <p:cNvSpPr txBox="1"/>
          <p:nvPr/>
        </p:nvSpPr>
        <p:spPr>
          <a:xfrm>
            <a:off x="936171" y="1143000"/>
            <a:ext cx="10427154" cy="94705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kern="1200">
                <a:solidFill>
                  <a:schemeClr val="accent2"/>
                </a:solidFill>
                <a:latin typeface="+mj-lt"/>
                <a:ea typeface="+mj-ea"/>
                <a:cs typeface="+mj-cs"/>
              </a:rPr>
              <a:t>2022-2023-2024 comparison </a:t>
            </a:r>
          </a:p>
        </p:txBody>
      </p:sp>
      <p:graphicFrame>
        <p:nvGraphicFramePr>
          <p:cNvPr id="3" name="Chart 2">
            <a:extLst>
              <a:ext uri="{FF2B5EF4-FFF2-40B4-BE49-F238E27FC236}">
                <a16:creationId xmlns:a16="http://schemas.microsoft.com/office/drawing/2014/main" id="{35D1B2A1-6B8F-9ECF-4607-511600DEBC36}"/>
              </a:ext>
            </a:extLst>
          </p:cNvPr>
          <p:cNvGraphicFramePr>
            <a:graphicFrameLocks/>
          </p:cNvGraphicFramePr>
          <p:nvPr/>
        </p:nvGraphicFramePr>
        <p:xfrm>
          <a:off x="236621" y="2223587"/>
          <a:ext cx="11718758" cy="412014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DD9CC5CD-E47B-976E-ADCB-55A40D874D00}"/>
              </a:ext>
            </a:extLst>
          </p:cNvPr>
          <p:cNvSpPr txBox="1">
            <a:spLocks/>
          </p:cNvSpPr>
          <p:nvPr/>
        </p:nvSpPr>
        <p:spPr>
          <a:xfrm>
            <a:off x="432954" y="234229"/>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WB UPDATES</a:t>
            </a:r>
            <a:endParaRPr lang="en-US" sz="2800" i="1" spc="300">
              <a:solidFill>
                <a:srgbClr val="800000"/>
              </a:solidFill>
              <a:latin typeface="Avenir Next Bold"/>
              <a:cs typeface="Avenir Next Bold"/>
            </a:endParaRPr>
          </a:p>
        </p:txBody>
      </p:sp>
      <p:cxnSp>
        <p:nvCxnSpPr>
          <p:cNvPr id="5" name="Straight Connector 4">
            <a:extLst>
              <a:ext uri="{FF2B5EF4-FFF2-40B4-BE49-F238E27FC236}">
                <a16:creationId xmlns:a16="http://schemas.microsoft.com/office/drawing/2014/main" id="{340EDDDB-7F31-908B-6B94-81CB91F0688E}"/>
              </a:ext>
            </a:extLst>
          </p:cNvPr>
          <p:cNvCxnSpPr/>
          <p:nvPr/>
        </p:nvCxnSpPr>
        <p:spPr>
          <a:xfrm>
            <a:off x="612499" y="896216"/>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3890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F1102C-5468-5F31-EE17-BC9263FDD528}"/>
              </a:ext>
            </a:extLst>
          </p:cNvPr>
          <p:cNvSpPr txBox="1"/>
          <p:nvPr/>
        </p:nvSpPr>
        <p:spPr>
          <a:xfrm>
            <a:off x="828675" y="494414"/>
            <a:ext cx="10534650" cy="17045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a:solidFill>
                  <a:schemeClr val="accent2"/>
                </a:solidFill>
                <a:latin typeface="+mj-lt"/>
                <a:ea typeface="+mj-ea"/>
                <a:cs typeface="+mj-cs"/>
              </a:rPr>
              <a:t>2022-2023-</a:t>
            </a:r>
            <a:r>
              <a:rPr lang="en-US" sz="3600" b="1" kern="1200">
                <a:solidFill>
                  <a:schemeClr val="accent2"/>
                </a:solidFill>
                <a:latin typeface="+mj-lt"/>
                <a:ea typeface="+mj-ea"/>
                <a:cs typeface="+mj-cs"/>
              </a:rPr>
              <a:t>2024 Comparison </a:t>
            </a:r>
          </a:p>
        </p:txBody>
      </p:sp>
      <p:graphicFrame>
        <p:nvGraphicFramePr>
          <p:cNvPr id="3" name="Chart 2">
            <a:extLst>
              <a:ext uri="{FF2B5EF4-FFF2-40B4-BE49-F238E27FC236}">
                <a16:creationId xmlns:a16="http://schemas.microsoft.com/office/drawing/2014/main" id="{E473D4F3-4DFB-221A-FCCD-CCE6F44A534A}"/>
              </a:ext>
            </a:extLst>
          </p:cNvPr>
          <p:cNvGraphicFramePr>
            <a:graphicFrameLocks/>
          </p:cNvGraphicFramePr>
          <p:nvPr/>
        </p:nvGraphicFramePr>
        <p:xfrm>
          <a:off x="986589" y="2057400"/>
          <a:ext cx="10190748" cy="451184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773631C4-0423-EB3D-65DF-EFD36FE40C43}"/>
              </a:ext>
            </a:extLst>
          </p:cNvPr>
          <p:cNvSpPr txBox="1">
            <a:spLocks/>
          </p:cNvSpPr>
          <p:nvPr/>
        </p:nvSpPr>
        <p:spPr>
          <a:xfrm>
            <a:off x="432954" y="234229"/>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WB UPDATES</a:t>
            </a:r>
            <a:endParaRPr lang="en-US" sz="2800" i="1" spc="300">
              <a:solidFill>
                <a:srgbClr val="800000"/>
              </a:solidFill>
              <a:latin typeface="Avenir Next Bold"/>
              <a:cs typeface="Avenir Next Bold"/>
            </a:endParaRPr>
          </a:p>
        </p:txBody>
      </p:sp>
      <p:cxnSp>
        <p:nvCxnSpPr>
          <p:cNvPr id="5" name="Straight Connector 4">
            <a:extLst>
              <a:ext uri="{FF2B5EF4-FFF2-40B4-BE49-F238E27FC236}">
                <a16:creationId xmlns:a16="http://schemas.microsoft.com/office/drawing/2014/main" id="{3186639E-A3FD-32F7-DE18-BA1D92CCE061}"/>
              </a:ext>
            </a:extLst>
          </p:cNvPr>
          <p:cNvCxnSpPr/>
          <p:nvPr/>
        </p:nvCxnSpPr>
        <p:spPr>
          <a:xfrm>
            <a:off x="612499" y="896216"/>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1174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D4E267E-E8B7-DA52-8939-724DC8326D57}"/>
              </a:ext>
            </a:extLst>
          </p:cNvPr>
          <p:cNvGraphicFramePr>
            <a:graphicFrameLocks/>
          </p:cNvGraphicFramePr>
          <p:nvPr/>
        </p:nvGraphicFramePr>
        <p:xfrm>
          <a:off x="1018903" y="1188719"/>
          <a:ext cx="9627326" cy="513370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5F11357-D0C7-DC73-2857-2AEB70B9631F}"/>
              </a:ext>
            </a:extLst>
          </p:cNvPr>
          <p:cNvSpPr txBox="1">
            <a:spLocks/>
          </p:cNvSpPr>
          <p:nvPr/>
        </p:nvSpPr>
        <p:spPr>
          <a:xfrm>
            <a:off x="432954" y="234229"/>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WB UPDATES</a:t>
            </a:r>
            <a:endParaRPr lang="en-US" sz="2800" i="1" spc="300">
              <a:solidFill>
                <a:srgbClr val="800000"/>
              </a:solidFill>
              <a:latin typeface="Avenir Next Bold"/>
              <a:cs typeface="Avenir Next Bold"/>
            </a:endParaRPr>
          </a:p>
        </p:txBody>
      </p:sp>
      <p:cxnSp>
        <p:nvCxnSpPr>
          <p:cNvPr id="3" name="Straight Connector 2">
            <a:extLst>
              <a:ext uri="{FF2B5EF4-FFF2-40B4-BE49-F238E27FC236}">
                <a16:creationId xmlns:a16="http://schemas.microsoft.com/office/drawing/2014/main" id="{696DFE91-5329-483B-447E-6B87ECA9C9CC}"/>
              </a:ext>
            </a:extLst>
          </p:cNvPr>
          <p:cNvCxnSpPr/>
          <p:nvPr/>
        </p:nvCxnSpPr>
        <p:spPr>
          <a:xfrm>
            <a:off x="612499" y="896216"/>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3327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CD56DC-A5A9-90DC-EA65-7E1C10FCDFAE}"/>
              </a:ext>
            </a:extLst>
          </p:cNvPr>
          <p:cNvSpPr>
            <a:spLocks noGrp="1"/>
          </p:cNvSpPr>
          <p:nvPr>
            <p:ph type="ctrTitle"/>
          </p:nvPr>
        </p:nvSpPr>
        <p:spPr>
          <a:xfrm>
            <a:off x="570640" y="0"/>
            <a:ext cx="10840811" cy="1094874"/>
          </a:xfrm>
        </p:spPr>
        <p:txBody>
          <a:bodyPr vert="horz" lIns="91440" tIns="45720" rIns="91440" bIns="45720" rtlCol="0" anchor="b">
            <a:normAutofit/>
          </a:bodyPr>
          <a:lstStyle/>
          <a:p>
            <a:pPr>
              <a:spcAft>
                <a:spcPts val="600"/>
              </a:spcAft>
            </a:pPr>
            <a:r>
              <a:rPr lang="en-US" sz="3600" b="1" kern="1200">
                <a:solidFill>
                  <a:schemeClr val="bg1"/>
                </a:solidFill>
                <a:latin typeface="+mj-lt"/>
                <a:ea typeface="+mj-ea"/>
                <a:cs typeface="+mj-cs"/>
              </a:rPr>
              <a:t>Area C analysis </a:t>
            </a:r>
            <a:br>
              <a:rPr lang="en-US" sz="3600" b="1" kern="1200">
                <a:solidFill>
                  <a:schemeClr val="accent2"/>
                </a:solidFill>
                <a:latin typeface="+mj-lt"/>
                <a:ea typeface="+mj-ea"/>
                <a:cs typeface="+mj-cs"/>
              </a:rPr>
            </a:br>
            <a:endParaRPr lang="en-US" sz="2800" kern="1200">
              <a:solidFill>
                <a:srgbClr val="0070C0"/>
              </a:solidFill>
              <a:latin typeface="+mj-lt"/>
              <a:ea typeface="+mj-ea"/>
              <a:cs typeface="+mj-cs"/>
            </a:endParaRPr>
          </a:p>
        </p:txBody>
      </p:sp>
      <p:graphicFrame>
        <p:nvGraphicFramePr>
          <p:cNvPr id="14" name="Chart 13">
            <a:extLst>
              <a:ext uri="{FF2B5EF4-FFF2-40B4-BE49-F238E27FC236}">
                <a16:creationId xmlns:a16="http://schemas.microsoft.com/office/drawing/2014/main" id="{79A61E07-4874-1A11-EEB1-A200CC991EBC}"/>
              </a:ext>
            </a:extLst>
          </p:cNvPr>
          <p:cNvGraphicFramePr/>
          <p:nvPr/>
        </p:nvGraphicFramePr>
        <p:xfrm>
          <a:off x="2032000" y="1263317"/>
          <a:ext cx="8128000" cy="488704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6512B75-8FE8-8B5B-C7B3-43A1C8D81B62}"/>
              </a:ext>
            </a:extLst>
          </p:cNvPr>
          <p:cNvSpPr txBox="1">
            <a:spLocks/>
          </p:cNvSpPr>
          <p:nvPr/>
        </p:nvSpPr>
        <p:spPr>
          <a:xfrm>
            <a:off x="432954" y="234229"/>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WB UPDATES</a:t>
            </a:r>
            <a:endParaRPr lang="en-US" sz="2800" i="1" spc="300">
              <a:solidFill>
                <a:srgbClr val="800000"/>
              </a:solidFill>
              <a:latin typeface="Avenir Next Bold"/>
              <a:cs typeface="Avenir Next Bold"/>
            </a:endParaRPr>
          </a:p>
        </p:txBody>
      </p:sp>
      <p:cxnSp>
        <p:nvCxnSpPr>
          <p:cNvPr id="3" name="Straight Connector 2">
            <a:extLst>
              <a:ext uri="{FF2B5EF4-FFF2-40B4-BE49-F238E27FC236}">
                <a16:creationId xmlns:a16="http://schemas.microsoft.com/office/drawing/2014/main" id="{333DC590-D133-A0EE-D8A0-BF4E950808C2}"/>
              </a:ext>
            </a:extLst>
          </p:cNvPr>
          <p:cNvCxnSpPr/>
          <p:nvPr/>
        </p:nvCxnSpPr>
        <p:spPr>
          <a:xfrm>
            <a:off x="612499" y="896216"/>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3914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6C234C-7A27-F06E-ADED-EA8AE02274C8}"/>
              </a:ext>
            </a:extLst>
          </p:cNvPr>
          <p:cNvSpPr txBox="1"/>
          <p:nvPr/>
        </p:nvSpPr>
        <p:spPr>
          <a:xfrm>
            <a:off x="418213" y="2634667"/>
            <a:ext cx="11355571" cy="1047979"/>
          </a:xfrm>
          <a:prstGeom prst="rect">
            <a:avLst/>
          </a:prstGeom>
          <a:noFill/>
        </p:spPr>
        <p:txBody>
          <a:bodyPr wrap="square" rtlCol="0">
            <a:spAutoFit/>
          </a:bodyPr>
          <a:lstStyle/>
          <a:p>
            <a:pPr algn="ctr">
              <a:lnSpc>
                <a:spcPct val="120000"/>
              </a:lnSpc>
            </a:pPr>
            <a:r>
              <a:rPr lang="en-US" sz="5400" spc="300">
                <a:solidFill>
                  <a:schemeClr val="bg1"/>
                </a:solidFill>
                <a:latin typeface="Avenir Next Bold"/>
                <a:cs typeface="Avenir Next Bold"/>
              </a:rPr>
              <a:t>WEWORLD</a:t>
            </a:r>
          </a:p>
        </p:txBody>
      </p:sp>
    </p:spTree>
    <p:extLst>
      <p:ext uri="{BB962C8B-B14F-4D97-AF65-F5344CB8AC3E}">
        <p14:creationId xmlns:p14="http://schemas.microsoft.com/office/powerpoint/2010/main" val="3865406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6C234C-7A27-F06E-ADED-EA8AE02274C8}"/>
              </a:ext>
            </a:extLst>
          </p:cNvPr>
          <p:cNvSpPr txBox="1"/>
          <p:nvPr/>
        </p:nvSpPr>
        <p:spPr>
          <a:xfrm>
            <a:off x="418213" y="2634667"/>
            <a:ext cx="11355571" cy="1047979"/>
          </a:xfrm>
          <a:prstGeom prst="rect">
            <a:avLst/>
          </a:prstGeom>
          <a:noFill/>
        </p:spPr>
        <p:txBody>
          <a:bodyPr wrap="square" rtlCol="0">
            <a:spAutoFit/>
          </a:bodyPr>
          <a:lstStyle/>
          <a:p>
            <a:pPr algn="ctr">
              <a:lnSpc>
                <a:spcPct val="120000"/>
              </a:lnSpc>
            </a:pPr>
            <a:r>
              <a:rPr lang="en-US" sz="5400" spc="300">
                <a:solidFill>
                  <a:schemeClr val="bg1"/>
                </a:solidFill>
                <a:latin typeface="Avenir Next Bold"/>
                <a:cs typeface="Avenir Next Bold"/>
              </a:rPr>
              <a:t>ENERGY</a:t>
            </a:r>
          </a:p>
        </p:txBody>
      </p:sp>
    </p:spTree>
    <p:extLst>
      <p:ext uri="{BB962C8B-B14F-4D97-AF65-F5344CB8AC3E}">
        <p14:creationId xmlns:p14="http://schemas.microsoft.com/office/powerpoint/2010/main" val="3819789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9900" y="1304064"/>
            <a:ext cx="11125200" cy="5353453"/>
          </a:xfrm>
          <a:prstGeom prst="rect">
            <a:avLst/>
          </a:prstGeom>
          <a:noFill/>
        </p:spPr>
        <p:txBody>
          <a:bodyPr wrap="square" rtlCol="0">
            <a:spAutoFit/>
          </a:bodyPr>
          <a:lstStyle/>
          <a:p>
            <a:pPr>
              <a:lnSpc>
                <a:spcPct val="110000"/>
              </a:lnSpc>
            </a:pPr>
            <a:r>
              <a:rPr lang="it-IT" sz="2400">
                <a:solidFill>
                  <a:srgbClr val="595959"/>
                </a:solidFill>
              </a:rPr>
              <a:t>National Coordinator - Vacant</a:t>
            </a:r>
          </a:p>
          <a:p>
            <a:pPr>
              <a:lnSpc>
                <a:spcPct val="110000"/>
              </a:lnSpc>
            </a:pPr>
            <a:r>
              <a:rPr lang="it-IT" sz="2400">
                <a:solidFill>
                  <a:srgbClr val="595959"/>
                </a:solidFill>
              </a:rPr>
              <a:t>Alison Ely – Sub-National Coordinator Gaza</a:t>
            </a:r>
          </a:p>
          <a:p>
            <a:pPr>
              <a:lnSpc>
                <a:spcPct val="110000"/>
              </a:lnSpc>
            </a:pPr>
            <a:r>
              <a:rPr lang="it-IT" sz="2400">
                <a:solidFill>
                  <a:srgbClr val="595959"/>
                </a:solidFill>
                <a:hlinkClick r:id="rId3"/>
              </a:rPr>
              <a:t>coord2.palestine@sheltercluster.org</a:t>
            </a:r>
            <a:r>
              <a:rPr lang="it-IT" sz="2400">
                <a:solidFill>
                  <a:srgbClr val="595959"/>
                </a:solidFill>
              </a:rPr>
              <a:t> </a:t>
            </a:r>
          </a:p>
          <a:p>
            <a:pPr>
              <a:lnSpc>
                <a:spcPct val="110000"/>
              </a:lnSpc>
            </a:pPr>
            <a:r>
              <a:rPr lang="it-IT" sz="2400">
                <a:solidFill>
                  <a:srgbClr val="595959"/>
                </a:solidFill>
              </a:rPr>
              <a:t>Fadi Shamisti – West Bank Coordinator</a:t>
            </a:r>
          </a:p>
          <a:p>
            <a:pPr>
              <a:lnSpc>
                <a:spcPct val="110000"/>
              </a:lnSpc>
            </a:pPr>
            <a:r>
              <a:rPr lang="it-IT" sz="2400">
                <a:solidFill>
                  <a:srgbClr val="595959"/>
                </a:solidFill>
                <a:hlinkClick r:id="rId4"/>
              </a:rPr>
              <a:t>coord1.palestine@sheltercluster.org</a:t>
            </a:r>
            <a:r>
              <a:rPr lang="it-IT" sz="2400">
                <a:solidFill>
                  <a:srgbClr val="595959"/>
                </a:solidFill>
              </a:rPr>
              <a:t> </a:t>
            </a:r>
          </a:p>
          <a:p>
            <a:pPr>
              <a:lnSpc>
                <a:spcPct val="110000"/>
              </a:lnSpc>
            </a:pPr>
            <a:r>
              <a:rPr lang="it-IT" sz="2400">
                <a:solidFill>
                  <a:srgbClr val="595959"/>
                </a:solidFill>
              </a:rPr>
              <a:t>Iyad Abu Hammam – Gaza Coordinator</a:t>
            </a:r>
          </a:p>
          <a:p>
            <a:pPr>
              <a:lnSpc>
                <a:spcPct val="110000"/>
              </a:lnSpc>
            </a:pPr>
            <a:r>
              <a:rPr lang="it-IT" sz="2400">
                <a:solidFill>
                  <a:srgbClr val="595959"/>
                </a:solidFill>
                <a:hlinkClick r:id="rId5"/>
              </a:rPr>
              <a:t>coord.gaza@sheltercluster.org</a:t>
            </a:r>
            <a:r>
              <a:rPr lang="it-IT" sz="2400">
                <a:solidFill>
                  <a:srgbClr val="595959"/>
                </a:solidFill>
              </a:rPr>
              <a:t> </a:t>
            </a:r>
          </a:p>
          <a:p>
            <a:pPr>
              <a:lnSpc>
                <a:spcPct val="110000"/>
              </a:lnSpc>
            </a:pPr>
            <a:r>
              <a:rPr lang="it-IT" sz="2400">
                <a:solidFill>
                  <a:srgbClr val="595959"/>
                </a:solidFill>
              </a:rPr>
              <a:t>Mohammad Aklouk – IMO</a:t>
            </a:r>
          </a:p>
          <a:p>
            <a:pPr>
              <a:lnSpc>
                <a:spcPct val="110000"/>
              </a:lnSpc>
            </a:pPr>
            <a:r>
              <a:rPr lang="it-IT" sz="2400">
                <a:solidFill>
                  <a:srgbClr val="595959"/>
                </a:solidFill>
                <a:hlinkClick r:id="rId6"/>
              </a:rPr>
              <a:t>im1.palestine@sheltercluster.org</a:t>
            </a:r>
            <a:endParaRPr lang="it-IT" sz="2400">
              <a:solidFill>
                <a:srgbClr val="595959"/>
              </a:solidFill>
            </a:endParaRPr>
          </a:p>
          <a:p>
            <a:pPr>
              <a:lnSpc>
                <a:spcPct val="110000"/>
              </a:lnSpc>
            </a:pPr>
            <a:r>
              <a:rPr lang="en-US" sz="2400">
                <a:solidFill>
                  <a:srgbClr val="595959"/>
                </a:solidFill>
              </a:rPr>
              <a:t>Georges Estephan</a:t>
            </a:r>
            <a:r>
              <a:rPr lang="it-IT" sz="2400">
                <a:solidFill>
                  <a:srgbClr val="595959"/>
                </a:solidFill>
              </a:rPr>
              <a:t>  </a:t>
            </a:r>
          </a:p>
          <a:p>
            <a:pPr>
              <a:lnSpc>
                <a:spcPct val="110000"/>
              </a:lnSpc>
            </a:pPr>
            <a:r>
              <a:rPr lang="it-IT" sz="2400">
                <a:solidFill>
                  <a:srgbClr val="595959"/>
                </a:solidFill>
                <a:hlinkClick r:id="rId7"/>
              </a:rPr>
              <a:t>im2.palestine@sheltercluster.org</a:t>
            </a:r>
            <a:endParaRPr lang="it-IT" sz="2400">
              <a:solidFill>
                <a:srgbClr val="595959"/>
              </a:solidFill>
            </a:endParaRPr>
          </a:p>
          <a:p>
            <a:pPr>
              <a:lnSpc>
                <a:spcPct val="110000"/>
              </a:lnSpc>
            </a:pPr>
            <a:r>
              <a:rPr lang="it-IT" sz="2400">
                <a:solidFill>
                  <a:srgbClr val="595959"/>
                </a:solidFill>
              </a:rPr>
              <a:t>Leandro Fernandez-Jardon – currently in Gaza</a:t>
            </a:r>
          </a:p>
          <a:p>
            <a:pPr>
              <a:lnSpc>
                <a:spcPct val="110000"/>
              </a:lnSpc>
            </a:pPr>
            <a:r>
              <a:rPr lang="it-IT" sz="2400">
                <a:solidFill>
                  <a:srgbClr val="595959"/>
                </a:solidFill>
                <a:hlinkClick r:id="rId8"/>
              </a:rPr>
              <a:t>Techco.Palestine@sheltercluster.org</a:t>
            </a:r>
            <a:r>
              <a:rPr lang="it-IT" sz="2400">
                <a:solidFill>
                  <a:srgbClr val="595959"/>
                </a:solidFill>
              </a:rPr>
              <a:t> </a:t>
            </a:r>
          </a:p>
        </p:txBody>
      </p:sp>
      <p:sp>
        <p:nvSpPr>
          <p:cNvPr id="4" name="Title 1"/>
          <p:cNvSpPr txBox="1">
            <a:spLocks/>
          </p:cNvSpPr>
          <p:nvPr/>
        </p:nvSpPr>
        <p:spPr>
          <a:xfrm>
            <a:off x="469900" y="465138"/>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INTRODUCTIONS</a:t>
            </a:r>
            <a:endParaRPr lang="en-US" sz="2800" i="1" spc="300">
              <a:solidFill>
                <a:srgbClr val="800000"/>
              </a:solidFill>
              <a:latin typeface="Avenir Next Bold"/>
              <a:cs typeface="Avenir Next Bold"/>
            </a:endParaRPr>
          </a:p>
        </p:txBody>
      </p:sp>
      <p:cxnSp>
        <p:nvCxnSpPr>
          <p:cNvPr id="5" name="Straight Connector 4"/>
          <p:cNvCxnSpPr/>
          <p:nvPr/>
        </p:nvCxnSpPr>
        <p:spPr>
          <a:xfrm>
            <a:off x="649444" y="1328688"/>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116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9900" y="465138"/>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Energy</a:t>
            </a:r>
            <a:endParaRPr lang="en-US" sz="2800" i="1" spc="300">
              <a:solidFill>
                <a:srgbClr val="800000"/>
              </a:solidFill>
              <a:latin typeface="Avenir Next Bold"/>
              <a:cs typeface="Avenir Next Bold"/>
            </a:endParaRPr>
          </a:p>
        </p:txBody>
      </p:sp>
      <p:cxnSp>
        <p:nvCxnSpPr>
          <p:cNvPr id="5" name="Straight Connector 4"/>
          <p:cNvCxnSpPr/>
          <p:nvPr/>
        </p:nvCxnSpPr>
        <p:spPr>
          <a:xfrm>
            <a:off x="649444" y="1328688"/>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pic>
        <p:nvPicPr>
          <p:cNvPr id="1026" name="Grafik 6">
            <a:extLst>
              <a:ext uri="{FF2B5EF4-FFF2-40B4-BE49-F238E27FC236}">
                <a16:creationId xmlns:a16="http://schemas.microsoft.com/office/drawing/2014/main" id="{F29AADC4-C8B0-EE60-F197-6210A1803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336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9900" y="465138"/>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AOB</a:t>
            </a:r>
            <a:endParaRPr lang="en-US" sz="2800" i="1" spc="300">
              <a:solidFill>
                <a:srgbClr val="800000"/>
              </a:solidFill>
              <a:latin typeface="Avenir Next Bold"/>
              <a:cs typeface="Avenir Next Bold"/>
            </a:endParaRPr>
          </a:p>
        </p:txBody>
      </p:sp>
      <p:cxnSp>
        <p:nvCxnSpPr>
          <p:cNvPr id="5" name="Straight Connector 4"/>
          <p:cNvCxnSpPr/>
          <p:nvPr/>
        </p:nvCxnSpPr>
        <p:spPr>
          <a:xfrm>
            <a:off x="649444" y="1328688"/>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432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34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800" y="1739900"/>
            <a:ext cx="11125200" cy="4334392"/>
          </a:xfrm>
          <a:prstGeom prst="rect">
            <a:avLst/>
          </a:prstGeom>
          <a:noFill/>
        </p:spPr>
        <p:txBody>
          <a:bodyPr wrap="square" lIns="91440" tIns="45720" rIns="91440" bIns="45720" rtlCol="0" anchor="t">
            <a:spAutoFit/>
          </a:bodyPr>
          <a:lstStyle/>
          <a:p>
            <a:pPr>
              <a:lnSpc>
                <a:spcPct val="110000"/>
              </a:lnSpc>
            </a:pPr>
            <a:r>
              <a:rPr lang="it-IT" sz="2800">
                <a:solidFill>
                  <a:srgbClr val="595959"/>
                </a:solidFill>
              </a:rPr>
              <a:t>National Shelter Cluster Meeting (Online)</a:t>
            </a:r>
          </a:p>
          <a:p>
            <a:pPr>
              <a:lnSpc>
                <a:spcPct val="110000"/>
              </a:lnSpc>
            </a:pPr>
            <a:r>
              <a:rPr lang="it-IT" sz="2800">
                <a:solidFill>
                  <a:srgbClr val="595959"/>
                </a:solidFill>
              </a:rPr>
              <a:t>	Wednesday 2nd October, 10:30 – 12:00</a:t>
            </a:r>
            <a:endParaRPr lang="it-IT" sz="2800">
              <a:solidFill>
                <a:srgbClr val="595959"/>
              </a:solidFill>
              <a:cs typeface="Calibri"/>
            </a:endParaRPr>
          </a:p>
          <a:p>
            <a:pPr>
              <a:lnSpc>
                <a:spcPct val="110000"/>
              </a:lnSpc>
            </a:pPr>
            <a:endParaRPr lang="it-IT" sz="2800">
              <a:solidFill>
                <a:srgbClr val="595959"/>
              </a:solidFill>
            </a:endParaRPr>
          </a:p>
          <a:p>
            <a:pPr>
              <a:lnSpc>
                <a:spcPct val="110000"/>
              </a:lnSpc>
            </a:pPr>
            <a:r>
              <a:rPr lang="it-IT" sz="2800">
                <a:solidFill>
                  <a:srgbClr val="595959"/>
                </a:solidFill>
              </a:rPr>
              <a:t>West Bank Shelter Cluster Meeting (Online)</a:t>
            </a:r>
          </a:p>
          <a:p>
            <a:pPr>
              <a:lnSpc>
                <a:spcPct val="110000"/>
              </a:lnSpc>
            </a:pPr>
            <a:r>
              <a:rPr lang="it-IT" sz="2800">
                <a:solidFill>
                  <a:srgbClr val="595959"/>
                </a:solidFill>
              </a:rPr>
              <a:t>	Wednesday  September,  10:00 – 11:30 	</a:t>
            </a:r>
            <a:endParaRPr lang="it-IT" sz="2800">
              <a:solidFill>
                <a:srgbClr val="595959"/>
              </a:solidFill>
              <a:cs typeface="Calibri"/>
            </a:endParaRPr>
          </a:p>
          <a:p>
            <a:pPr>
              <a:lnSpc>
                <a:spcPct val="110000"/>
              </a:lnSpc>
            </a:pPr>
            <a:endParaRPr lang="it-IT" sz="2800">
              <a:solidFill>
                <a:srgbClr val="595959"/>
              </a:solidFill>
            </a:endParaRPr>
          </a:p>
          <a:p>
            <a:pPr>
              <a:lnSpc>
                <a:spcPct val="110000"/>
              </a:lnSpc>
            </a:pPr>
            <a:r>
              <a:rPr lang="it-IT" sz="2800">
                <a:solidFill>
                  <a:srgbClr val="595959"/>
                </a:solidFill>
              </a:rPr>
              <a:t>Gaza Shelter Cluster meeting (In person)</a:t>
            </a:r>
          </a:p>
          <a:p>
            <a:pPr>
              <a:lnSpc>
                <a:spcPct val="110000"/>
              </a:lnSpc>
            </a:pPr>
            <a:r>
              <a:rPr lang="it-IT" sz="2800">
                <a:solidFill>
                  <a:srgbClr val="595959"/>
                </a:solidFill>
              </a:rPr>
              <a:t>	Sunday 22 September, 10:30 – 12:00, Location TBC</a:t>
            </a:r>
            <a:endParaRPr lang="it-IT" sz="2800">
              <a:solidFill>
                <a:srgbClr val="595959"/>
              </a:solidFill>
              <a:cs typeface="Calibri"/>
            </a:endParaRPr>
          </a:p>
          <a:p>
            <a:pPr>
              <a:lnSpc>
                <a:spcPct val="110000"/>
              </a:lnSpc>
            </a:pPr>
            <a:r>
              <a:rPr lang="it-IT" sz="2800">
                <a:solidFill>
                  <a:srgbClr val="595959"/>
                </a:solidFill>
                <a:cs typeface="Calibri"/>
              </a:rPr>
              <a:t>   </a:t>
            </a:r>
          </a:p>
        </p:txBody>
      </p:sp>
      <p:sp>
        <p:nvSpPr>
          <p:cNvPr id="4" name="Title 1"/>
          <p:cNvSpPr txBox="1">
            <a:spLocks/>
          </p:cNvSpPr>
          <p:nvPr/>
        </p:nvSpPr>
        <p:spPr>
          <a:xfrm>
            <a:off x="469900" y="465138"/>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NEXT MEETINGS</a:t>
            </a:r>
            <a:endParaRPr lang="en-US" sz="2800" i="1" spc="300">
              <a:solidFill>
                <a:srgbClr val="800000"/>
              </a:solidFill>
              <a:latin typeface="Avenir Next Bold"/>
              <a:cs typeface="Avenir Next Bold"/>
            </a:endParaRPr>
          </a:p>
        </p:txBody>
      </p:sp>
      <p:cxnSp>
        <p:nvCxnSpPr>
          <p:cNvPr id="5" name="Straight Connector 4"/>
          <p:cNvCxnSpPr/>
          <p:nvPr/>
        </p:nvCxnSpPr>
        <p:spPr>
          <a:xfrm>
            <a:off x="649444" y="1328688"/>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677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640" y="1683881"/>
            <a:ext cx="11548872" cy="3416320"/>
          </a:xfrm>
          <a:prstGeom prst="rect">
            <a:avLst/>
          </a:prstGeom>
          <a:noFill/>
        </p:spPr>
        <p:txBody>
          <a:bodyPr wrap="square" lIns="91440" tIns="45720" rIns="91440" bIns="45720" rtlCol="0" anchor="t">
            <a:spAutoFit/>
          </a:bodyPr>
          <a:lstStyle/>
          <a:p>
            <a:pPr marL="857250" indent="-342900">
              <a:buFont typeface="Arial"/>
              <a:buChar char="•"/>
            </a:pPr>
            <a:r>
              <a:rPr lang="en-GB" sz="2800">
                <a:solidFill>
                  <a:srgbClr val="000000"/>
                </a:solidFill>
                <a:cs typeface="Calibri"/>
              </a:rPr>
              <a:t>Contact list update</a:t>
            </a:r>
          </a:p>
          <a:p>
            <a:pPr marL="857250" indent="-342900">
              <a:buFont typeface="Arial"/>
              <a:buChar char="•"/>
            </a:pPr>
            <a:r>
              <a:rPr lang="en-GB" sz="2800">
                <a:solidFill>
                  <a:srgbClr val="000000"/>
                </a:solidFill>
                <a:cs typeface="Calibri"/>
              </a:rPr>
              <a:t>HF – deadline for fast track for Gaza was yesterday, deadline for WB is 25</a:t>
            </a:r>
            <a:r>
              <a:rPr lang="en-GB" sz="2800" baseline="30000">
                <a:solidFill>
                  <a:srgbClr val="000000"/>
                </a:solidFill>
                <a:cs typeface="Calibri"/>
              </a:rPr>
              <a:t>th</a:t>
            </a:r>
            <a:r>
              <a:rPr lang="en-GB" sz="2800">
                <a:solidFill>
                  <a:srgbClr val="000000"/>
                </a:solidFill>
                <a:cs typeface="Calibri"/>
              </a:rPr>
              <a:t> </a:t>
            </a:r>
          </a:p>
          <a:p>
            <a:pPr marL="857250" indent="-342900">
              <a:buFont typeface="Arial"/>
              <a:buChar char="•"/>
            </a:pPr>
            <a:r>
              <a:rPr lang="en-GB" sz="2800">
                <a:solidFill>
                  <a:srgbClr val="000000"/>
                </a:solidFill>
                <a:cs typeface="Calibri"/>
              </a:rPr>
              <a:t>New updates online</a:t>
            </a:r>
          </a:p>
          <a:p>
            <a:pPr marL="857250" indent="-342900">
              <a:buFont typeface="Arial"/>
              <a:buChar char="•"/>
            </a:pPr>
            <a:r>
              <a:rPr lang="en-GB" sz="2800">
                <a:solidFill>
                  <a:srgbClr val="000000"/>
                </a:solidFill>
                <a:cs typeface="Calibri"/>
              </a:rPr>
              <a:t>Question – if any partner has experience of using </a:t>
            </a:r>
            <a:r>
              <a:rPr lang="en-GB" sz="2800" err="1">
                <a:solidFill>
                  <a:srgbClr val="000000"/>
                </a:solidFill>
                <a:cs typeface="Calibri"/>
              </a:rPr>
              <a:t>MoveOne</a:t>
            </a:r>
            <a:r>
              <a:rPr lang="en-GB" sz="2800">
                <a:solidFill>
                  <a:srgbClr val="000000"/>
                </a:solidFill>
                <a:cs typeface="Calibri"/>
              </a:rPr>
              <a:t> please can you let me know</a:t>
            </a:r>
          </a:p>
          <a:p>
            <a:pPr marL="857250" indent="-342900">
              <a:buFont typeface="Arial"/>
              <a:buChar char="•"/>
            </a:pPr>
            <a:endParaRPr lang="en-GB" sz="2800">
              <a:solidFill>
                <a:srgbClr val="000000"/>
              </a:solidFill>
              <a:cs typeface="Calibri"/>
            </a:endParaRPr>
          </a:p>
          <a:p>
            <a:pPr marL="857250" indent="-342900">
              <a:buFont typeface="Arial"/>
              <a:buChar char="•"/>
            </a:pPr>
            <a:endParaRPr lang="en-GB" sz="2000">
              <a:solidFill>
                <a:srgbClr val="000000"/>
              </a:solidFill>
              <a:cs typeface="Calibri"/>
            </a:endParaRPr>
          </a:p>
        </p:txBody>
      </p:sp>
      <p:sp>
        <p:nvSpPr>
          <p:cNvPr id="4" name="Title 1"/>
          <p:cNvSpPr txBox="1">
            <a:spLocks/>
          </p:cNvSpPr>
          <p:nvPr/>
        </p:nvSpPr>
        <p:spPr>
          <a:xfrm>
            <a:off x="469900" y="465138"/>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GENERAL UPDATES</a:t>
            </a:r>
            <a:endParaRPr lang="en-US" sz="2800" i="1" spc="300">
              <a:solidFill>
                <a:srgbClr val="800000"/>
              </a:solidFill>
              <a:latin typeface="Avenir Next Bold"/>
              <a:cs typeface="Avenir Next Bold"/>
            </a:endParaRPr>
          </a:p>
        </p:txBody>
      </p:sp>
      <p:cxnSp>
        <p:nvCxnSpPr>
          <p:cNvPr id="5" name="Straight Connector 4"/>
          <p:cNvCxnSpPr/>
          <p:nvPr/>
        </p:nvCxnSpPr>
        <p:spPr>
          <a:xfrm>
            <a:off x="649444" y="1328688"/>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76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640" y="1683881"/>
            <a:ext cx="11548872" cy="4832092"/>
          </a:xfrm>
          <a:prstGeom prst="rect">
            <a:avLst/>
          </a:prstGeom>
          <a:noFill/>
        </p:spPr>
        <p:txBody>
          <a:bodyPr wrap="square" lIns="91440" tIns="45720" rIns="91440" bIns="45720" rtlCol="0" anchor="t">
            <a:spAutoFit/>
          </a:bodyPr>
          <a:lstStyle/>
          <a:p>
            <a:pPr marL="857250" lvl="1" indent="-342900">
              <a:buFont typeface="Arial" panose="020B0604020202020204" pitchFamily="34" charset="0"/>
              <a:buChar char="•"/>
            </a:pPr>
            <a:r>
              <a:rPr lang="en-GB" sz="2800">
                <a:cs typeface="Calibri"/>
              </a:rPr>
              <a:t>Winterisation Shift – focussing on SOKs and the South</a:t>
            </a:r>
          </a:p>
          <a:p>
            <a:pPr marL="857250" lvl="1" indent="-342900">
              <a:buFont typeface="Arial" panose="020B0604020202020204" pitchFamily="34" charset="0"/>
              <a:buChar char="•"/>
            </a:pPr>
            <a:r>
              <a:rPr lang="en-GB" sz="2800">
                <a:cs typeface="Calibri"/>
              </a:rPr>
              <a:t>Shelter Cluster is a member of the Flooding temporary taskforce established by OCHA, alongside WASH Cluster and SMWG. The taskforce conducted assessment to 4 sites in </a:t>
            </a:r>
            <a:r>
              <a:rPr lang="en-GB" sz="2800" err="1">
                <a:cs typeface="Calibri"/>
              </a:rPr>
              <a:t>Khanyounis</a:t>
            </a:r>
            <a:r>
              <a:rPr lang="en-GB" sz="2800">
                <a:cs typeface="Calibri"/>
              </a:rPr>
              <a:t>, and </a:t>
            </a:r>
            <a:r>
              <a:rPr lang="en-GB" sz="2800" err="1">
                <a:cs typeface="Calibri"/>
              </a:rPr>
              <a:t>DeB</a:t>
            </a:r>
            <a:r>
              <a:rPr lang="en-GB" sz="2800">
                <a:cs typeface="Calibri"/>
              </a:rPr>
              <a:t>, and will conduct another assessment to the North.</a:t>
            </a:r>
          </a:p>
          <a:p>
            <a:pPr marL="857250" lvl="1" indent="-342900">
              <a:buFont typeface="Arial" panose="020B0604020202020204" pitchFamily="34" charset="0"/>
              <a:buChar char="•"/>
            </a:pPr>
            <a:r>
              <a:rPr lang="en-GB" sz="2800">
                <a:cs typeface="Calibri"/>
              </a:rPr>
              <a:t>Highest tides 19th</a:t>
            </a:r>
          </a:p>
          <a:p>
            <a:pPr marL="857250" lvl="1" indent="-342900">
              <a:buFont typeface="Arial" panose="020B0604020202020204" pitchFamily="34" charset="0"/>
              <a:buChar char="•"/>
            </a:pPr>
            <a:r>
              <a:rPr lang="en-GB" sz="2800">
                <a:cs typeface="Calibri"/>
              </a:rPr>
              <a:t>Sudden shocks – </a:t>
            </a:r>
          </a:p>
          <a:p>
            <a:pPr marL="1314450" lvl="2" indent="-342900">
              <a:buFont typeface="Arial" panose="020B0604020202020204" pitchFamily="34" charset="0"/>
              <a:buChar char="•"/>
            </a:pPr>
            <a:r>
              <a:rPr lang="en-GB" sz="2800">
                <a:cs typeface="Calibri"/>
              </a:rPr>
              <a:t>Mawasi 9</a:t>
            </a:r>
            <a:r>
              <a:rPr lang="en-GB" sz="2800" baseline="30000">
                <a:cs typeface="Calibri"/>
              </a:rPr>
              <a:t>th</a:t>
            </a:r>
            <a:r>
              <a:rPr lang="en-GB" sz="2800">
                <a:cs typeface="Calibri"/>
              </a:rPr>
              <a:t> September – thanks to CRS and </a:t>
            </a:r>
            <a:r>
              <a:rPr lang="en-GB" sz="2800" err="1">
                <a:cs typeface="Calibri"/>
              </a:rPr>
              <a:t>Bayader</a:t>
            </a:r>
            <a:r>
              <a:rPr lang="en-GB" sz="2800">
                <a:cs typeface="Calibri"/>
              </a:rPr>
              <a:t> for assessing and </a:t>
            </a:r>
            <a:r>
              <a:rPr lang="en-GB" sz="2800" err="1">
                <a:cs typeface="Calibri"/>
              </a:rPr>
              <a:t>Ma’an</a:t>
            </a:r>
            <a:r>
              <a:rPr lang="en-GB" sz="2800">
                <a:cs typeface="Calibri"/>
              </a:rPr>
              <a:t> for responding with tents</a:t>
            </a:r>
          </a:p>
          <a:p>
            <a:pPr marL="1314450" lvl="2" indent="-342900">
              <a:buFont typeface="Arial" panose="020B0604020202020204" pitchFamily="34" charset="0"/>
              <a:buChar char="•"/>
            </a:pPr>
            <a:r>
              <a:rPr lang="en-GB" sz="2800">
                <a:cs typeface="Calibri"/>
              </a:rPr>
              <a:t>Flooding events – tidal – UNRWA and </a:t>
            </a:r>
            <a:r>
              <a:rPr lang="en-GB" sz="2800" err="1">
                <a:cs typeface="Calibri"/>
              </a:rPr>
              <a:t>Ma’an</a:t>
            </a:r>
            <a:endParaRPr lang="en-GB" sz="2800">
              <a:cs typeface="Calibri"/>
            </a:endParaRPr>
          </a:p>
          <a:p>
            <a:pPr marL="1314450" lvl="2" indent="-342900">
              <a:buFont typeface="Arial" panose="020B0604020202020204" pitchFamily="34" charset="0"/>
              <a:buChar char="•"/>
            </a:pPr>
            <a:r>
              <a:rPr lang="en-GB" sz="2800">
                <a:cs typeface="Calibri"/>
              </a:rPr>
              <a:t>Al </a:t>
            </a:r>
            <a:r>
              <a:rPr lang="en-GB" sz="2800" err="1">
                <a:cs typeface="Calibri"/>
              </a:rPr>
              <a:t>Shawi</a:t>
            </a:r>
            <a:r>
              <a:rPr lang="en-GB" sz="2800">
                <a:cs typeface="Calibri"/>
              </a:rPr>
              <a:t> shelter in the North – CRS responded</a:t>
            </a:r>
          </a:p>
        </p:txBody>
      </p:sp>
      <p:sp>
        <p:nvSpPr>
          <p:cNvPr id="4" name="Title 1"/>
          <p:cNvSpPr txBox="1">
            <a:spLocks/>
          </p:cNvSpPr>
          <p:nvPr/>
        </p:nvSpPr>
        <p:spPr>
          <a:xfrm>
            <a:off x="469900" y="465138"/>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GAZA UPDATES</a:t>
            </a:r>
            <a:endParaRPr lang="en-US" sz="2800" i="1" spc="300">
              <a:solidFill>
                <a:srgbClr val="800000"/>
              </a:solidFill>
              <a:latin typeface="Avenir Next Bold"/>
              <a:cs typeface="Avenir Next Bold"/>
            </a:endParaRPr>
          </a:p>
        </p:txBody>
      </p:sp>
      <p:cxnSp>
        <p:nvCxnSpPr>
          <p:cNvPr id="5" name="Straight Connector 4"/>
          <p:cNvCxnSpPr/>
          <p:nvPr/>
        </p:nvCxnSpPr>
        <p:spPr>
          <a:xfrm>
            <a:off x="649444" y="1328688"/>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963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640" y="1683881"/>
            <a:ext cx="11548872" cy="1815882"/>
          </a:xfrm>
          <a:prstGeom prst="rect">
            <a:avLst/>
          </a:prstGeom>
          <a:noFill/>
        </p:spPr>
        <p:txBody>
          <a:bodyPr wrap="square" lIns="91440" tIns="45720" rIns="91440" bIns="45720" rtlCol="0" anchor="t">
            <a:spAutoFit/>
          </a:bodyPr>
          <a:lstStyle/>
          <a:p>
            <a:pPr marL="857250" indent="-342900">
              <a:buFont typeface="Arial"/>
              <a:buChar char="•"/>
            </a:pPr>
            <a:r>
              <a:rPr lang="en-GB" sz="2800">
                <a:solidFill>
                  <a:srgbClr val="000000"/>
                </a:solidFill>
                <a:cs typeface="Calibri"/>
              </a:rPr>
              <a:t>Working on Protection Referral Mechanism with Protection cluster and </a:t>
            </a:r>
            <a:r>
              <a:rPr lang="en-GB" sz="2800" err="1">
                <a:solidFill>
                  <a:srgbClr val="000000"/>
                </a:solidFill>
                <a:cs typeface="Calibri"/>
              </a:rPr>
              <a:t>AoR</a:t>
            </a:r>
            <a:r>
              <a:rPr lang="en-GB" sz="2800">
                <a:solidFill>
                  <a:srgbClr val="000000"/>
                </a:solidFill>
                <a:cs typeface="Calibri"/>
              </a:rPr>
              <a:t> for shelter needs.</a:t>
            </a:r>
          </a:p>
          <a:p>
            <a:pPr marL="857250" indent="-342900">
              <a:buFont typeface="Arial"/>
              <a:buChar char="•"/>
            </a:pPr>
            <a:r>
              <a:rPr lang="en-GB" sz="2800">
                <a:solidFill>
                  <a:srgbClr val="000000"/>
                </a:solidFill>
                <a:cs typeface="Calibri"/>
              </a:rPr>
              <a:t>SAG is operational – same agencies as before, for now, proposing to update in the new year.</a:t>
            </a:r>
          </a:p>
        </p:txBody>
      </p:sp>
      <p:sp>
        <p:nvSpPr>
          <p:cNvPr id="4" name="Title 1"/>
          <p:cNvSpPr txBox="1">
            <a:spLocks/>
          </p:cNvSpPr>
          <p:nvPr/>
        </p:nvSpPr>
        <p:spPr>
          <a:xfrm>
            <a:off x="469900" y="465138"/>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GAZA UPDATES</a:t>
            </a:r>
            <a:endParaRPr lang="en-US" sz="2800" i="1" spc="300">
              <a:solidFill>
                <a:srgbClr val="800000"/>
              </a:solidFill>
              <a:latin typeface="Avenir Next Bold"/>
              <a:cs typeface="Avenir Next Bold"/>
            </a:endParaRPr>
          </a:p>
        </p:txBody>
      </p:sp>
      <p:cxnSp>
        <p:nvCxnSpPr>
          <p:cNvPr id="5" name="Straight Connector 4"/>
          <p:cNvCxnSpPr/>
          <p:nvPr/>
        </p:nvCxnSpPr>
        <p:spPr>
          <a:xfrm>
            <a:off x="649444" y="1328688"/>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7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504" y="1392856"/>
            <a:ext cx="11548872" cy="4893647"/>
          </a:xfrm>
          <a:prstGeom prst="rect">
            <a:avLst/>
          </a:prstGeom>
          <a:noFill/>
        </p:spPr>
        <p:txBody>
          <a:bodyPr wrap="square" lIns="91440" tIns="45720" rIns="91440" bIns="45720" rtlCol="0" anchor="t">
            <a:spAutoFit/>
          </a:bodyPr>
          <a:lstStyle/>
          <a:p>
            <a:pPr marL="857250" lvl="1" indent="-342900">
              <a:buFont typeface="Arial" panose="020B0604020202020204" pitchFamily="34" charset="0"/>
              <a:buChar char="•"/>
            </a:pPr>
            <a:r>
              <a:rPr lang="en-US" sz="2400">
                <a:cs typeface="Calibri"/>
              </a:rPr>
              <a:t>There is a lack of goods coming on through Kerem Shalom</a:t>
            </a:r>
          </a:p>
          <a:p>
            <a:pPr marL="857250" lvl="1" indent="-342900">
              <a:buFont typeface="Arial" panose="020B0604020202020204" pitchFamily="34" charset="0"/>
              <a:buChar char="•"/>
            </a:pPr>
            <a:r>
              <a:rPr lang="en-GB" sz="2400">
                <a:cs typeface="Calibri"/>
              </a:rPr>
              <a:t>The fence  road  movement  is  a  temporary  option  used  to clear the backlog currently in Al Arish.</a:t>
            </a:r>
          </a:p>
          <a:p>
            <a:pPr marL="857250" lvl="1" indent="-342900">
              <a:buFont typeface="Arial" panose="020B0604020202020204" pitchFamily="34" charset="0"/>
              <a:buChar char="•"/>
            </a:pPr>
            <a:r>
              <a:rPr lang="en-GB" sz="2400">
                <a:cs typeface="Calibri"/>
              </a:rPr>
              <a:t>As per OCHA inter-cluster prioritization guidance, fence road is used for prioritized items that are more susceptible to looting and theft.</a:t>
            </a:r>
          </a:p>
          <a:p>
            <a:pPr marL="857250" lvl="1" indent="-342900">
              <a:buFont typeface="Arial" panose="020B0604020202020204" pitchFamily="34" charset="0"/>
              <a:buChar char="•"/>
            </a:pPr>
            <a:r>
              <a:rPr lang="en-GB" sz="2400">
                <a:cs typeface="Calibri"/>
              </a:rPr>
              <a:t>Shelter will be prioritised due to the urgent need for winterisation – </a:t>
            </a:r>
            <a:r>
              <a:rPr lang="en-GB" sz="2400" b="1">
                <a:cs typeface="Calibri"/>
              </a:rPr>
              <a:t>the more we can prove we have items to get into Gaza, the more trucks we can ask for.</a:t>
            </a:r>
          </a:p>
          <a:p>
            <a:pPr marL="857250" lvl="1" indent="-342900">
              <a:buFont typeface="Arial" panose="020B0604020202020204" pitchFamily="34" charset="0"/>
              <a:buChar char="•"/>
            </a:pPr>
            <a:r>
              <a:rPr lang="en-GB" sz="2400">
                <a:cs typeface="Calibri"/>
              </a:rPr>
              <a:t>Also working on moving items directly from Jordan on the JHCO.</a:t>
            </a:r>
          </a:p>
          <a:p>
            <a:pPr marL="857250" lvl="1" indent="-342900">
              <a:buFont typeface="Arial" panose="020B0604020202020204" pitchFamily="34" charset="0"/>
              <a:buChar char="•"/>
            </a:pPr>
            <a:r>
              <a:rPr lang="en-GB" sz="2400">
                <a:cs typeface="Calibri"/>
              </a:rPr>
              <a:t>Timeline:</a:t>
            </a:r>
          </a:p>
          <a:p>
            <a:pPr marL="1314450" lvl="2" indent="-342900">
              <a:buFont typeface="Arial" panose="020B0604020202020204" pitchFamily="34" charset="0"/>
              <a:buChar char="•"/>
            </a:pPr>
            <a:r>
              <a:rPr lang="en-GB" sz="2400">
                <a:cs typeface="Calibri"/>
              </a:rPr>
              <a:t>Tuesdays - clusters submit prioritised partner items</a:t>
            </a:r>
          </a:p>
          <a:p>
            <a:pPr marL="1314450" lvl="2" indent="-342900">
              <a:buFont typeface="Arial" panose="020B0604020202020204" pitchFamily="34" charset="0"/>
              <a:buChar char="•"/>
            </a:pPr>
            <a:r>
              <a:rPr lang="en-GB" sz="2400">
                <a:cs typeface="Calibri"/>
              </a:rPr>
              <a:t>Thursday – clusters meet to agree priorities for following week</a:t>
            </a:r>
          </a:p>
          <a:p>
            <a:pPr marL="857250" lvl="1" indent="-342900">
              <a:buFont typeface="Arial" panose="020B0604020202020204" pitchFamily="34" charset="0"/>
              <a:buChar char="•"/>
            </a:pPr>
            <a:endParaRPr lang="en-US" sz="2400">
              <a:cs typeface="Calibri"/>
            </a:endParaRPr>
          </a:p>
          <a:p>
            <a:pPr marL="857250" lvl="1" indent="-342900">
              <a:buFont typeface="Arial" panose="020B0604020202020204" pitchFamily="34" charset="0"/>
              <a:buChar char="•"/>
            </a:pPr>
            <a:endParaRPr lang="en-US" sz="2400">
              <a:cs typeface="Calibri"/>
            </a:endParaRPr>
          </a:p>
        </p:txBody>
      </p:sp>
      <p:sp>
        <p:nvSpPr>
          <p:cNvPr id="4" name="Title 1"/>
          <p:cNvSpPr txBox="1">
            <a:spLocks/>
          </p:cNvSpPr>
          <p:nvPr/>
        </p:nvSpPr>
        <p:spPr>
          <a:xfrm>
            <a:off x="469900" y="465138"/>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FENCE ROAD</a:t>
            </a:r>
            <a:endParaRPr lang="en-US" sz="2800" i="1" spc="300">
              <a:solidFill>
                <a:srgbClr val="800000"/>
              </a:solidFill>
              <a:latin typeface="Avenir Next Bold"/>
              <a:cs typeface="Avenir Next Bold"/>
            </a:endParaRPr>
          </a:p>
        </p:txBody>
      </p:sp>
      <p:cxnSp>
        <p:nvCxnSpPr>
          <p:cNvPr id="5" name="Straight Connector 4"/>
          <p:cNvCxnSpPr/>
          <p:nvPr/>
        </p:nvCxnSpPr>
        <p:spPr>
          <a:xfrm>
            <a:off x="649444" y="1328688"/>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
        <p:nvSpPr>
          <p:cNvPr id="2" name="AutoShape 2" descr="blob:https://web.whatsapp.com/5e6c1dda-affb-4bc8-bac2-d0b559f5617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1609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504" y="1392856"/>
            <a:ext cx="11548872" cy="4524315"/>
          </a:xfrm>
          <a:prstGeom prst="rect">
            <a:avLst/>
          </a:prstGeom>
          <a:noFill/>
        </p:spPr>
        <p:txBody>
          <a:bodyPr wrap="square" lIns="91440" tIns="45720" rIns="91440" bIns="45720" rtlCol="0" anchor="t">
            <a:spAutoFit/>
          </a:bodyPr>
          <a:lstStyle/>
          <a:p>
            <a:pPr marL="857250" lvl="1" indent="-342900">
              <a:buFont typeface="Arial" panose="020B0604020202020204" pitchFamily="34" charset="0"/>
              <a:buChar char="•"/>
            </a:pPr>
            <a:r>
              <a:rPr lang="en-US" sz="2400">
                <a:cs typeface="Calibri"/>
              </a:rPr>
              <a:t>Partners must submit their SRFs and truck details as usual to Logs Cluster</a:t>
            </a:r>
            <a:endParaRPr lang="en-US" sz="2400">
              <a:ea typeface="Calibri"/>
              <a:cs typeface="Calibri"/>
            </a:endParaRPr>
          </a:p>
          <a:p>
            <a:pPr marL="857250" lvl="1" indent="-342900">
              <a:buFont typeface="Arial" panose="020B0604020202020204" pitchFamily="34" charset="0"/>
              <a:buChar char="•"/>
            </a:pPr>
            <a:r>
              <a:rPr lang="en-US" sz="2400">
                <a:cs typeface="Calibri"/>
              </a:rPr>
              <a:t>Partners must submit their fence road truck details by </a:t>
            </a:r>
            <a:r>
              <a:rPr lang="en-US" sz="2400" b="1">
                <a:cs typeface="Calibri"/>
              </a:rPr>
              <a:t>TUESDAY AM</a:t>
            </a:r>
            <a:r>
              <a:rPr lang="en-US" sz="2400">
                <a:cs typeface="Calibri"/>
              </a:rPr>
              <a:t> for the following week so that the Logs cluster can collate and share with the ICCG.</a:t>
            </a:r>
            <a:endParaRPr lang="en-US" sz="2400">
              <a:ea typeface="Calibri"/>
              <a:cs typeface="Calibri"/>
            </a:endParaRPr>
          </a:p>
          <a:p>
            <a:pPr marL="857250" lvl="1" indent="-342900">
              <a:buFont typeface="Arial" panose="020B0604020202020204" pitchFamily="34" charset="0"/>
              <a:buChar char="•"/>
            </a:pPr>
            <a:r>
              <a:rPr lang="en-US" sz="2400">
                <a:cs typeface="Calibri"/>
              </a:rPr>
              <a:t>The cluster is working on a way to plan further in advance, and we will let you know once this is finalized</a:t>
            </a:r>
            <a:endParaRPr lang="en-US" sz="2400">
              <a:ea typeface="Calibri"/>
              <a:cs typeface="Calibri"/>
            </a:endParaRPr>
          </a:p>
          <a:p>
            <a:pPr marL="857250" lvl="1" indent="-342900">
              <a:buFont typeface="Arial" panose="020B0604020202020204" pitchFamily="34" charset="0"/>
              <a:buChar char="•"/>
            </a:pPr>
            <a:r>
              <a:rPr lang="en-US" sz="2400">
                <a:cs typeface="Calibri"/>
              </a:rPr>
              <a:t>Recently we have only been able to put forward tents and SOKs, and bedding sets– please let us know what you have to be moved into the fence road.</a:t>
            </a:r>
            <a:endParaRPr lang="en-US" sz="2400">
              <a:ea typeface="Calibri"/>
              <a:cs typeface="Calibri"/>
            </a:endParaRPr>
          </a:p>
          <a:p>
            <a:pPr marL="857250" lvl="1" indent="-342900">
              <a:buFont typeface="Arial" panose="020B0604020202020204" pitchFamily="34" charset="0"/>
              <a:buChar char="•"/>
            </a:pPr>
            <a:r>
              <a:rPr lang="en-US" sz="2400">
                <a:ea typeface="Calibri"/>
                <a:cs typeface="Calibri"/>
              </a:rPr>
              <a:t>This process is outlined in the document shared on </a:t>
            </a:r>
            <a:r>
              <a:rPr lang="en-US" sz="2400">
                <a:ea typeface="Calibri"/>
                <a:cs typeface="Calibri"/>
                <a:hlinkClick r:id="rId3"/>
              </a:rPr>
              <a:t>gaza_fence_road_priortisation_process-30-aug-2024</a:t>
            </a:r>
            <a:r>
              <a:rPr lang="en-US" sz="2400">
                <a:ea typeface="Calibri"/>
                <a:cs typeface="Calibri"/>
              </a:rPr>
              <a:t>, </a:t>
            </a:r>
          </a:p>
          <a:p>
            <a:pPr marL="857250" lvl="1" indent="-342900">
              <a:buFont typeface="Arial,Sans-Serif" panose="020B0604020202020204" pitchFamily="34" charset="0"/>
              <a:buChar char="•"/>
            </a:pPr>
            <a:r>
              <a:rPr lang="en-US" sz="2400">
                <a:ea typeface="Calibri"/>
                <a:cs typeface="Calibri"/>
              </a:rPr>
              <a:t>Please make sure your logs colleagues are aware of this.</a:t>
            </a:r>
          </a:p>
          <a:p>
            <a:pPr marL="514350" lvl="1"/>
            <a:endParaRPr lang="en-US" sz="2400">
              <a:ea typeface="Calibri"/>
              <a:cs typeface="Calibri"/>
            </a:endParaRPr>
          </a:p>
          <a:p>
            <a:pPr marL="857250" lvl="1" indent="-342900">
              <a:buFont typeface="Arial" panose="020B0604020202020204" pitchFamily="34" charset="0"/>
              <a:buChar char="•"/>
            </a:pPr>
            <a:endParaRPr lang="en-US" sz="2400">
              <a:ea typeface="Calibri"/>
              <a:cs typeface="Calibri"/>
            </a:endParaRPr>
          </a:p>
        </p:txBody>
      </p:sp>
      <p:sp>
        <p:nvSpPr>
          <p:cNvPr id="4" name="Title 1"/>
          <p:cNvSpPr txBox="1">
            <a:spLocks/>
          </p:cNvSpPr>
          <p:nvPr/>
        </p:nvSpPr>
        <p:spPr>
          <a:xfrm>
            <a:off x="469900" y="465138"/>
            <a:ext cx="10515600" cy="6619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pc="300">
                <a:solidFill>
                  <a:srgbClr val="800000"/>
                </a:solidFill>
                <a:latin typeface="Avenir Next Bold"/>
                <a:cs typeface="Avenir Next Bold"/>
              </a:rPr>
              <a:t>FENCE ROAD</a:t>
            </a:r>
            <a:endParaRPr lang="en-US" sz="2800" i="1" spc="300">
              <a:solidFill>
                <a:srgbClr val="800000"/>
              </a:solidFill>
              <a:latin typeface="Avenir Next Bold"/>
              <a:cs typeface="Avenir Next Bold"/>
            </a:endParaRPr>
          </a:p>
        </p:txBody>
      </p:sp>
      <p:cxnSp>
        <p:nvCxnSpPr>
          <p:cNvPr id="5" name="Straight Connector 4"/>
          <p:cNvCxnSpPr/>
          <p:nvPr/>
        </p:nvCxnSpPr>
        <p:spPr>
          <a:xfrm>
            <a:off x="649444" y="1328688"/>
            <a:ext cx="1135216" cy="0"/>
          </a:xfrm>
          <a:prstGeom prst="line">
            <a:avLst/>
          </a:prstGeom>
          <a:ln>
            <a:solidFill>
              <a:srgbClr val="640811"/>
            </a:solidFill>
          </a:ln>
          <a:effectLst/>
        </p:spPr>
        <p:style>
          <a:lnRef idx="2">
            <a:schemeClr val="accent1"/>
          </a:lnRef>
          <a:fillRef idx="0">
            <a:schemeClr val="accent1"/>
          </a:fillRef>
          <a:effectRef idx="1">
            <a:schemeClr val="accent1"/>
          </a:effectRef>
          <a:fontRef idx="minor">
            <a:schemeClr val="tx1"/>
          </a:fontRef>
        </p:style>
      </p:cxnSp>
      <p:sp>
        <p:nvSpPr>
          <p:cNvPr id="2" name="AutoShape 2" descr="blob:https://web.whatsapp.com/5e6c1dda-affb-4bc8-bac2-d0b559f5617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99332454"/>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uverture_M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tenu_M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RS_PPT_Fonts">
      <a:majorFont>
        <a:latin typeface="Times New Roman"/>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Widescreen" id="{221CEFD3-9B87-1042-AB45-88ACC83FAF7C}" vid="{4A650AA8-2F5E-DE4D-AF5C-9BBB415AA3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D60192D4247F428C7226BCA2806A6B" ma:contentTypeVersion="15" ma:contentTypeDescription="Create a new document." ma:contentTypeScope="" ma:versionID="b2011cf71c0fddb47e14f435a277e3ec">
  <xsd:schema xmlns:xsd="http://www.w3.org/2001/XMLSchema" xmlns:xs="http://www.w3.org/2001/XMLSchema" xmlns:p="http://schemas.microsoft.com/office/2006/metadata/properties" xmlns:ns2="0ac05d1f-b661-4c63-a76d-b6071537df2a" xmlns:ns3="e47ba8cc-9817-4ab6-ae92-58f64126b60a" targetNamespace="http://schemas.microsoft.com/office/2006/metadata/properties" ma:root="true" ma:fieldsID="a4b261dfdd34e7c840e143e0435278d9" ns2:_="" ns3:_="">
    <xsd:import namespace="0ac05d1f-b661-4c63-a76d-b6071537df2a"/>
    <xsd:import namespace="e47ba8cc-9817-4ab6-ae92-58f64126b6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05d1f-b661-4c63-a76d-b6071537df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8075169-e743-4e67-92e4-1780b43d74c6"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ba8cc-9817-4ab6-ae92-58f64126b6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289d8be-f11f-4eca-ad18-03d739e5cc41}" ma:internalName="TaxCatchAll" ma:showField="CatchAllData" ma:web="e47ba8cc-9817-4ab6-ae92-58f64126b6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47ba8cc-9817-4ab6-ae92-58f64126b60a" xsi:nil="true"/>
    <lcf76f155ced4ddcb4097134ff3c332f xmlns="0ac05d1f-b661-4c63-a76d-b6071537df2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B6EC62-62E5-49CC-8381-557714FEDFDB}">
  <ds:schemaRefs>
    <ds:schemaRef ds:uri="0ac05d1f-b661-4c63-a76d-b6071537df2a"/>
    <ds:schemaRef ds:uri="e47ba8cc-9817-4ab6-ae92-58f64126b6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FB7487F-FAEC-4E70-AFB6-5F93D6B7E35F}">
  <ds:schemaRefs>
    <ds:schemaRef ds:uri="http://schemas.microsoft.com/sharepoint/v3/contenttype/forms"/>
  </ds:schemaRefs>
</ds:datastoreItem>
</file>

<file path=customXml/itemProps3.xml><?xml version="1.0" encoding="utf-8"?>
<ds:datastoreItem xmlns:ds="http://schemas.openxmlformats.org/officeDocument/2006/customXml" ds:itemID="{8DDB99E7-FE6E-4A7B-BE17-EEEE22BFB5B8}">
  <ds:schemaRefs>
    <ds:schemaRef ds:uri="0ac05d1f-b661-4c63-a76d-b6071537df2a"/>
    <ds:schemaRef ds:uri="e47ba8cc-9817-4ab6-ae92-58f64126b6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32</Slides>
  <Notes>17</Notes>
  <HiddenSlides>0</HiddenSlide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Office Theme</vt:lpstr>
      <vt:lpstr>1_Couverture_M2</vt:lpstr>
      <vt:lpstr>4_Contenu_M1</vt:lpstr>
      <vt:lpstr>CRS_2020_PPT</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North Military Operation Updates </vt:lpstr>
      <vt:lpstr>North Military Operation Updates </vt:lpstr>
      <vt:lpstr>OCHA triggers first week of September Updates </vt:lpstr>
      <vt:lpstr>PowerPoint Presentation</vt:lpstr>
      <vt:lpstr>PowerPoint Presentation</vt:lpstr>
      <vt:lpstr>PowerPoint Presentation</vt:lpstr>
      <vt:lpstr>PowerPoint Presentation</vt:lpstr>
      <vt:lpstr>PowerPoint Presentation</vt:lpstr>
      <vt:lpstr>Area C analysis  </vt:lpstr>
      <vt:lpstr>PowerPoint Presentation</vt:lpstr>
      <vt:lpstr>PowerPoint Presentation</vt:lpstr>
      <vt:lpstr>PowerPoint Presentation</vt:lpstr>
      <vt:lpstr>PowerPoint Presentation</vt:lpstr>
      <vt:lpstr>PowerPoint Presentation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Fitzgerald</dc:creator>
  <cp:revision>4</cp:revision>
  <dcterms:created xsi:type="dcterms:W3CDTF">2018-04-02T13:21:08Z</dcterms:created>
  <dcterms:modified xsi:type="dcterms:W3CDTF">2024-09-18T09:39:09Z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0x010100B5D60192D4247F428C7226BCA2806A6B</vt:lpwstr>
  </property>
  <property fmtid="{D5CDD505-2E9C-101B-9397-08002B2CF9AE}" pid="3" name="MediaServiceImageTags">
    <vt:lpwstr/>
  </property>
</Properties>
</file>