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4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13.xml" ContentType="application/vnd.openxmlformats-officedocument.presentationml.slide+xml"/>
  <Override PartName="/ppt/slides/slide15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9" r:id="rId4"/>
    <p:sldId id="256" r:id="rId5"/>
    <p:sldId id="259" r:id="rId6"/>
    <p:sldId id="263" r:id="rId7"/>
    <p:sldId id="260" r:id="rId8"/>
    <p:sldId id="261" r:id="rId9"/>
    <p:sldId id="262" r:id="rId10"/>
    <p:sldId id="264" r:id="rId11"/>
    <p:sldId id="265" r:id="rId12"/>
    <p:sldId id="266" r:id="rId13"/>
    <p:sldId id="276" r:id="rId14"/>
    <p:sldId id="267" r:id="rId15"/>
    <p:sldId id="268" r:id="rId16"/>
    <p:sldId id="269" r:id="rId17"/>
    <p:sldId id="270" r:id="rId18"/>
    <p:sldId id="272" r:id="rId19"/>
    <p:sldId id="273" r:id="rId20"/>
    <p:sldId id="271" r:id="rId21"/>
    <p:sldId id="274" r:id="rId22"/>
    <p:sldId id="275" r:id="rId23"/>
    <p:sldId id="277" r:id="rId24"/>
    <p:sldId id="278" r:id="rId25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549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2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Forma libre"/>
          <p:cNvSpPr/>
          <p:nvPr userDrawn="1"/>
        </p:nvSpPr>
        <p:spPr>
          <a:xfrm>
            <a:off x="-13063" y="-13063"/>
            <a:ext cx="9183189" cy="6884126"/>
          </a:xfrm>
          <a:custGeom>
            <a:avLst/>
            <a:gdLst>
              <a:gd name="connsiteX0" fmla="*/ 9104812 w 9183189"/>
              <a:gd name="connsiteY0" fmla="*/ 6858000 h 6884126"/>
              <a:gd name="connsiteX1" fmla="*/ 13063 w 9183189"/>
              <a:gd name="connsiteY1" fmla="*/ 6884126 h 6884126"/>
              <a:gd name="connsiteX2" fmla="*/ 0 w 9183189"/>
              <a:gd name="connsiteY2" fmla="*/ 6165669 h 6884126"/>
              <a:gd name="connsiteX3" fmla="*/ 6335486 w 9183189"/>
              <a:gd name="connsiteY3" fmla="*/ 6688183 h 6884126"/>
              <a:gd name="connsiteX4" fmla="*/ 8895806 w 9183189"/>
              <a:gd name="connsiteY4" fmla="*/ 4689566 h 6884126"/>
              <a:gd name="connsiteX5" fmla="*/ 8347166 w 9183189"/>
              <a:gd name="connsiteY5" fmla="*/ 0 h 6884126"/>
              <a:gd name="connsiteX6" fmla="*/ 9183189 w 9183189"/>
              <a:gd name="connsiteY6" fmla="*/ 13063 h 6884126"/>
              <a:gd name="connsiteX7" fmla="*/ 9157063 w 9183189"/>
              <a:gd name="connsiteY7" fmla="*/ 6871063 h 6884126"/>
              <a:gd name="connsiteX8" fmla="*/ 9104812 w 9183189"/>
              <a:gd name="connsiteY8" fmla="*/ 6858000 h 6884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83189" h="6884126">
                <a:moveTo>
                  <a:pt x="9104812" y="6858000"/>
                </a:moveTo>
                <a:lnTo>
                  <a:pt x="13063" y="6884126"/>
                </a:lnTo>
                <a:lnTo>
                  <a:pt x="0" y="6165669"/>
                </a:lnTo>
                <a:lnTo>
                  <a:pt x="6335486" y="6688183"/>
                </a:lnTo>
                <a:lnTo>
                  <a:pt x="8895806" y="4689566"/>
                </a:lnTo>
                <a:lnTo>
                  <a:pt x="8347166" y="0"/>
                </a:lnTo>
                <a:lnTo>
                  <a:pt x="9183189" y="13063"/>
                </a:lnTo>
                <a:cubicBezTo>
                  <a:pt x="9174480" y="2299063"/>
                  <a:pt x="9165772" y="4585063"/>
                  <a:pt x="9157063" y="6871063"/>
                </a:cubicBezTo>
                <a:lnTo>
                  <a:pt x="9104812" y="685800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7" name="6 Imagen" descr="logo IASC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2725221" cy="616419"/>
          </a:xfrm>
          <a:prstGeom prst="rect">
            <a:avLst/>
          </a:prstGeom>
        </p:spPr>
      </p:pic>
      <p:sp>
        <p:nvSpPr>
          <p:cNvPr id="9" name="8 Forma libre"/>
          <p:cNvSpPr/>
          <p:nvPr userDrawn="1"/>
        </p:nvSpPr>
        <p:spPr>
          <a:xfrm>
            <a:off x="-26126" y="-13063"/>
            <a:ext cx="9170126" cy="6884126"/>
          </a:xfrm>
          <a:custGeom>
            <a:avLst/>
            <a:gdLst>
              <a:gd name="connsiteX0" fmla="*/ 9170126 w 9170126"/>
              <a:gd name="connsiteY0" fmla="*/ 6871063 h 6884126"/>
              <a:gd name="connsiteX1" fmla="*/ 0 w 9170126"/>
              <a:gd name="connsiteY1" fmla="*/ 6884126 h 6884126"/>
              <a:gd name="connsiteX2" fmla="*/ 7236823 w 9170126"/>
              <a:gd name="connsiteY2" fmla="*/ 6583680 h 6884126"/>
              <a:gd name="connsiteX3" fmla="*/ 7850777 w 9170126"/>
              <a:gd name="connsiteY3" fmla="*/ 5891349 h 6884126"/>
              <a:gd name="connsiteX4" fmla="*/ 8556172 w 9170126"/>
              <a:gd name="connsiteY4" fmla="*/ 5891349 h 6884126"/>
              <a:gd name="connsiteX5" fmla="*/ 9170126 w 9170126"/>
              <a:gd name="connsiteY5" fmla="*/ 0 h 6884126"/>
              <a:gd name="connsiteX6" fmla="*/ 9170126 w 9170126"/>
              <a:gd name="connsiteY6" fmla="*/ 6871063 h 6884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0126" h="6884126">
                <a:moveTo>
                  <a:pt x="9170126" y="6871063"/>
                </a:moveTo>
                <a:lnTo>
                  <a:pt x="0" y="6884126"/>
                </a:lnTo>
                <a:lnTo>
                  <a:pt x="7236823" y="6583680"/>
                </a:lnTo>
                <a:lnTo>
                  <a:pt x="7850777" y="5891349"/>
                </a:lnTo>
                <a:lnTo>
                  <a:pt x="8556172" y="5891349"/>
                </a:lnTo>
                <a:lnTo>
                  <a:pt x="9170126" y="0"/>
                </a:lnTo>
                <a:lnTo>
                  <a:pt x="9170126" y="6871063"/>
                </a:lnTo>
                <a:close/>
              </a:path>
            </a:pathLst>
          </a:custGeom>
          <a:solidFill>
            <a:srgbClr val="0254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s-SV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Redondear rectángulo de esquina diagonal"/>
          <p:cNvSpPr/>
          <p:nvPr userDrawn="1"/>
        </p:nvSpPr>
        <p:spPr>
          <a:xfrm>
            <a:off x="539552" y="908720"/>
            <a:ext cx="8280920" cy="5544616"/>
          </a:xfrm>
          <a:prstGeom prst="round2DiagRect">
            <a:avLst>
              <a:gd name="adj1" fmla="val 11719"/>
              <a:gd name="adj2" fmla="val 0"/>
            </a:avLst>
          </a:prstGeom>
          <a:solidFill>
            <a:schemeClr val="bg1">
              <a:alpha val="47000"/>
            </a:schemeClr>
          </a:solidFill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C743-9D3E-4C27-BD89-E95307330BAF}" type="datetimeFigureOut">
              <a:rPr lang="es-SV" smtClean="0"/>
              <a:pPr/>
              <a:t>08/05/2012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BF2B0-D125-4B7E-A9BE-167A824277F6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C743-9D3E-4C27-BD89-E95307330BAF}" type="datetimeFigureOut">
              <a:rPr lang="es-SV" smtClean="0"/>
              <a:pPr/>
              <a:t>08/05/2012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BF2B0-D125-4B7E-A9BE-167A824277F6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C743-9D3E-4C27-BD89-E95307330BAF}" type="datetimeFigureOut">
              <a:rPr lang="es-SV" smtClean="0"/>
              <a:pPr/>
              <a:t>08/05/2012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BF2B0-D125-4B7E-A9BE-167A824277F6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/>
          <p:nvPr userDrawn="1"/>
        </p:nvSpPr>
        <p:spPr>
          <a:xfrm>
            <a:off x="-2" y="1"/>
            <a:ext cx="9144001" cy="6858000"/>
          </a:xfrm>
          <a:custGeom>
            <a:avLst/>
            <a:gdLst>
              <a:gd name="connsiteX0" fmla="*/ 9104812 w 9183189"/>
              <a:gd name="connsiteY0" fmla="*/ 6858000 h 6884126"/>
              <a:gd name="connsiteX1" fmla="*/ 13063 w 9183189"/>
              <a:gd name="connsiteY1" fmla="*/ 6884126 h 6884126"/>
              <a:gd name="connsiteX2" fmla="*/ 0 w 9183189"/>
              <a:gd name="connsiteY2" fmla="*/ 6165669 h 6884126"/>
              <a:gd name="connsiteX3" fmla="*/ 6335486 w 9183189"/>
              <a:gd name="connsiteY3" fmla="*/ 6688183 h 6884126"/>
              <a:gd name="connsiteX4" fmla="*/ 8895806 w 9183189"/>
              <a:gd name="connsiteY4" fmla="*/ 4689566 h 6884126"/>
              <a:gd name="connsiteX5" fmla="*/ 8347166 w 9183189"/>
              <a:gd name="connsiteY5" fmla="*/ 0 h 6884126"/>
              <a:gd name="connsiteX6" fmla="*/ 9183189 w 9183189"/>
              <a:gd name="connsiteY6" fmla="*/ 13063 h 6884126"/>
              <a:gd name="connsiteX7" fmla="*/ 9157063 w 9183189"/>
              <a:gd name="connsiteY7" fmla="*/ 6871063 h 6884126"/>
              <a:gd name="connsiteX8" fmla="*/ 9104812 w 9183189"/>
              <a:gd name="connsiteY8" fmla="*/ 6858000 h 6884126"/>
              <a:gd name="connsiteX0" fmla="*/ 9091749 w 9170126"/>
              <a:gd name="connsiteY0" fmla="*/ 6858000 h 6884126"/>
              <a:gd name="connsiteX1" fmla="*/ 0 w 9170126"/>
              <a:gd name="connsiteY1" fmla="*/ 6884126 h 6884126"/>
              <a:gd name="connsiteX2" fmla="*/ 3514709 w 9170126"/>
              <a:gd name="connsiteY2" fmla="*/ 6233167 h 6884126"/>
              <a:gd name="connsiteX3" fmla="*/ 6322423 w 9170126"/>
              <a:gd name="connsiteY3" fmla="*/ 6688183 h 6884126"/>
              <a:gd name="connsiteX4" fmla="*/ 8882743 w 9170126"/>
              <a:gd name="connsiteY4" fmla="*/ 4689566 h 6884126"/>
              <a:gd name="connsiteX5" fmla="*/ 8334103 w 9170126"/>
              <a:gd name="connsiteY5" fmla="*/ 0 h 6884126"/>
              <a:gd name="connsiteX6" fmla="*/ 9170126 w 9170126"/>
              <a:gd name="connsiteY6" fmla="*/ 13063 h 6884126"/>
              <a:gd name="connsiteX7" fmla="*/ 9144000 w 9170126"/>
              <a:gd name="connsiteY7" fmla="*/ 6871063 h 6884126"/>
              <a:gd name="connsiteX8" fmla="*/ 9091749 w 9170126"/>
              <a:gd name="connsiteY8" fmla="*/ 6858000 h 6884126"/>
              <a:gd name="connsiteX0" fmla="*/ 5577041 w 5655418"/>
              <a:gd name="connsiteY0" fmla="*/ 6858000 h 6874119"/>
              <a:gd name="connsiteX1" fmla="*/ 0 w 5655418"/>
              <a:gd name="connsiteY1" fmla="*/ 6874119 h 6874119"/>
              <a:gd name="connsiteX2" fmla="*/ 1 w 5655418"/>
              <a:gd name="connsiteY2" fmla="*/ 6233167 h 6874119"/>
              <a:gd name="connsiteX3" fmla="*/ 2807715 w 5655418"/>
              <a:gd name="connsiteY3" fmla="*/ 6688183 h 6874119"/>
              <a:gd name="connsiteX4" fmla="*/ 5368035 w 5655418"/>
              <a:gd name="connsiteY4" fmla="*/ 4689566 h 6874119"/>
              <a:gd name="connsiteX5" fmla="*/ 4819395 w 5655418"/>
              <a:gd name="connsiteY5" fmla="*/ 0 h 6874119"/>
              <a:gd name="connsiteX6" fmla="*/ 5655418 w 5655418"/>
              <a:gd name="connsiteY6" fmla="*/ 13063 h 6874119"/>
              <a:gd name="connsiteX7" fmla="*/ 5629292 w 5655418"/>
              <a:gd name="connsiteY7" fmla="*/ 6871063 h 6874119"/>
              <a:gd name="connsiteX8" fmla="*/ 5577041 w 5655418"/>
              <a:gd name="connsiteY8" fmla="*/ 6858000 h 6874119"/>
              <a:gd name="connsiteX0" fmla="*/ 5577041 w 5655418"/>
              <a:gd name="connsiteY0" fmla="*/ 6844937 h 6861056"/>
              <a:gd name="connsiteX1" fmla="*/ 0 w 5655418"/>
              <a:gd name="connsiteY1" fmla="*/ 6861056 h 6861056"/>
              <a:gd name="connsiteX2" fmla="*/ 1 w 5655418"/>
              <a:gd name="connsiteY2" fmla="*/ 6220104 h 6861056"/>
              <a:gd name="connsiteX3" fmla="*/ 2807715 w 5655418"/>
              <a:gd name="connsiteY3" fmla="*/ 6675120 h 6861056"/>
              <a:gd name="connsiteX4" fmla="*/ 5368035 w 5655418"/>
              <a:gd name="connsiteY4" fmla="*/ 4676503 h 6861056"/>
              <a:gd name="connsiteX5" fmla="*/ 4507191 w 5655418"/>
              <a:gd name="connsiteY5" fmla="*/ 1607576 h 6861056"/>
              <a:gd name="connsiteX6" fmla="*/ 5655418 w 5655418"/>
              <a:gd name="connsiteY6" fmla="*/ 0 h 6861056"/>
              <a:gd name="connsiteX7" fmla="*/ 5629292 w 5655418"/>
              <a:gd name="connsiteY7" fmla="*/ 6858000 h 6861056"/>
              <a:gd name="connsiteX8" fmla="*/ 5577041 w 5655418"/>
              <a:gd name="connsiteY8" fmla="*/ 6844937 h 6861056"/>
              <a:gd name="connsiteX0" fmla="*/ 5577041 w 5639305"/>
              <a:gd name="connsiteY0" fmla="*/ 5237361 h 5253480"/>
              <a:gd name="connsiteX1" fmla="*/ 0 w 5639305"/>
              <a:gd name="connsiteY1" fmla="*/ 5253480 h 5253480"/>
              <a:gd name="connsiteX2" fmla="*/ 1 w 5639305"/>
              <a:gd name="connsiteY2" fmla="*/ 4612528 h 5253480"/>
              <a:gd name="connsiteX3" fmla="*/ 2807715 w 5639305"/>
              <a:gd name="connsiteY3" fmla="*/ 5067544 h 5253480"/>
              <a:gd name="connsiteX4" fmla="*/ 5368035 w 5639305"/>
              <a:gd name="connsiteY4" fmla="*/ 3068927 h 5253480"/>
              <a:gd name="connsiteX5" fmla="*/ 4507191 w 5639305"/>
              <a:gd name="connsiteY5" fmla="*/ 0 h 5253480"/>
              <a:gd name="connsiteX6" fmla="*/ 5639305 w 5639305"/>
              <a:gd name="connsiteY6" fmla="*/ 0 h 5253480"/>
              <a:gd name="connsiteX7" fmla="*/ 5629292 w 5639305"/>
              <a:gd name="connsiteY7" fmla="*/ 5250424 h 5253480"/>
              <a:gd name="connsiteX8" fmla="*/ 5577041 w 5639305"/>
              <a:gd name="connsiteY8" fmla="*/ 5237361 h 5253480"/>
              <a:gd name="connsiteX0" fmla="*/ 5577041 w 5639305"/>
              <a:gd name="connsiteY0" fmla="*/ 5237361 h 5253480"/>
              <a:gd name="connsiteX1" fmla="*/ 0 w 5639305"/>
              <a:gd name="connsiteY1" fmla="*/ 5253480 h 5253480"/>
              <a:gd name="connsiteX2" fmla="*/ 1 w 5639305"/>
              <a:gd name="connsiteY2" fmla="*/ 4612528 h 5253480"/>
              <a:gd name="connsiteX3" fmla="*/ 2819653 w 5639305"/>
              <a:gd name="connsiteY3" fmla="*/ 4667688 h 5253480"/>
              <a:gd name="connsiteX4" fmla="*/ 5368035 w 5639305"/>
              <a:gd name="connsiteY4" fmla="*/ 3068927 h 5253480"/>
              <a:gd name="connsiteX5" fmla="*/ 4507191 w 5639305"/>
              <a:gd name="connsiteY5" fmla="*/ 0 h 5253480"/>
              <a:gd name="connsiteX6" fmla="*/ 5639305 w 5639305"/>
              <a:gd name="connsiteY6" fmla="*/ 0 h 5253480"/>
              <a:gd name="connsiteX7" fmla="*/ 5629292 w 5639305"/>
              <a:gd name="connsiteY7" fmla="*/ 5250424 h 5253480"/>
              <a:gd name="connsiteX8" fmla="*/ 5577041 w 5639305"/>
              <a:gd name="connsiteY8" fmla="*/ 5237361 h 5253480"/>
              <a:gd name="connsiteX0" fmla="*/ 5577041 w 5639305"/>
              <a:gd name="connsiteY0" fmla="*/ 5237361 h 5253480"/>
              <a:gd name="connsiteX1" fmla="*/ 0 w 5639305"/>
              <a:gd name="connsiteY1" fmla="*/ 5253480 h 5253480"/>
              <a:gd name="connsiteX2" fmla="*/ 1 w 5639305"/>
              <a:gd name="connsiteY2" fmla="*/ 4612528 h 5253480"/>
              <a:gd name="connsiteX3" fmla="*/ 2819653 w 5639305"/>
              <a:gd name="connsiteY3" fmla="*/ 4667688 h 5253480"/>
              <a:gd name="connsiteX4" fmla="*/ 4862463 w 5639305"/>
              <a:gd name="connsiteY4" fmla="*/ 2792222 h 5253480"/>
              <a:gd name="connsiteX5" fmla="*/ 4507191 w 5639305"/>
              <a:gd name="connsiteY5" fmla="*/ 0 h 5253480"/>
              <a:gd name="connsiteX6" fmla="*/ 5639305 w 5639305"/>
              <a:gd name="connsiteY6" fmla="*/ 0 h 5253480"/>
              <a:gd name="connsiteX7" fmla="*/ 5629292 w 5639305"/>
              <a:gd name="connsiteY7" fmla="*/ 5250424 h 5253480"/>
              <a:gd name="connsiteX8" fmla="*/ 5577041 w 5639305"/>
              <a:gd name="connsiteY8" fmla="*/ 5237361 h 5253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639305" h="5253480">
                <a:moveTo>
                  <a:pt x="5577041" y="5237361"/>
                </a:moveTo>
                <a:lnTo>
                  <a:pt x="0" y="5253480"/>
                </a:lnTo>
                <a:cubicBezTo>
                  <a:pt x="0" y="5039829"/>
                  <a:pt x="1" y="4826179"/>
                  <a:pt x="1" y="4612528"/>
                </a:cubicBezTo>
                <a:lnTo>
                  <a:pt x="2819653" y="4667688"/>
                </a:lnTo>
                <a:lnTo>
                  <a:pt x="4862463" y="2792222"/>
                </a:lnTo>
                <a:lnTo>
                  <a:pt x="4507191" y="0"/>
                </a:lnTo>
                <a:lnTo>
                  <a:pt x="5639305" y="0"/>
                </a:lnTo>
                <a:cubicBezTo>
                  <a:pt x="5630596" y="2286000"/>
                  <a:pt x="5638001" y="2964424"/>
                  <a:pt x="5629292" y="5250424"/>
                </a:cubicBezTo>
                <a:lnTo>
                  <a:pt x="5577041" y="5237361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8" name="7 Imagen" descr="logo IASC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404664"/>
            <a:ext cx="4138565" cy="936104"/>
          </a:xfrm>
          <a:prstGeom prst="rect">
            <a:avLst/>
          </a:prstGeom>
        </p:spPr>
      </p:pic>
      <p:sp>
        <p:nvSpPr>
          <p:cNvPr id="9" name="8 Forma libre"/>
          <p:cNvSpPr/>
          <p:nvPr userDrawn="1"/>
        </p:nvSpPr>
        <p:spPr>
          <a:xfrm>
            <a:off x="-1" y="1"/>
            <a:ext cx="9144001" cy="6857997"/>
          </a:xfrm>
          <a:custGeom>
            <a:avLst/>
            <a:gdLst>
              <a:gd name="connsiteX0" fmla="*/ 9170126 w 9170126"/>
              <a:gd name="connsiteY0" fmla="*/ 6871063 h 6884126"/>
              <a:gd name="connsiteX1" fmla="*/ 0 w 9170126"/>
              <a:gd name="connsiteY1" fmla="*/ 6884126 h 6884126"/>
              <a:gd name="connsiteX2" fmla="*/ 7236823 w 9170126"/>
              <a:gd name="connsiteY2" fmla="*/ 6583680 h 6884126"/>
              <a:gd name="connsiteX3" fmla="*/ 7850777 w 9170126"/>
              <a:gd name="connsiteY3" fmla="*/ 5891349 h 6884126"/>
              <a:gd name="connsiteX4" fmla="*/ 8556172 w 9170126"/>
              <a:gd name="connsiteY4" fmla="*/ 5891349 h 6884126"/>
              <a:gd name="connsiteX5" fmla="*/ 9170126 w 9170126"/>
              <a:gd name="connsiteY5" fmla="*/ 0 h 6884126"/>
              <a:gd name="connsiteX6" fmla="*/ 9170126 w 9170126"/>
              <a:gd name="connsiteY6" fmla="*/ 6871063 h 6884126"/>
              <a:gd name="connsiteX0" fmla="*/ 9170126 w 9170126"/>
              <a:gd name="connsiteY0" fmla="*/ 5250423 h 5263486"/>
              <a:gd name="connsiteX1" fmla="*/ 0 w 9170126"/>
              <a:gd name="connsiteY1" fmla="*/ 5263486 h 5263486"/>
              <a:gd name="connsiteX2" fmla="*/ 7236823 w 9170126"/>
              <a:gd name="connsiteY2" fmla="*/ 4963040 h 5263486"/>
              <a:gd name="connsiteX3" fmla="*/ 7850777 w 9170126"/>
              <a:gd name="connsiteY3" fmla="*/ 4270709 h 5263486"/>
              <a:gd name="connsiteX4" fmla="*/ 8556172 w 9170126"/>
              <a:gd name="connsiteY4" fmla="*/ 4270709 h 5263486"/>
              <a:gd name="connsiteX5" fmla="*/ 9170126 w 9170126"/>
              <a:gd name="connsiteY5" fmla="*/ 0 h 5263486"/>
              <a:gd name="connsiteX6" fmla="*/ 9170126 w 9170126"/>
              <a:gd name="connsiteY6" fmla="*/ 5250423 h 5263486"/>
              <a:gd name="connsiteX0" fmla="*/ 5639305 w 5639305"/>
              <a:gd name="connsiteY0" fmla="*/ 5250423 h 5253478"/>
              <a:gd name="connsiteX1" fmla="*/ 0 w 5639305"/>
              <a:gd name="connsiteY1" fmla="*/ 5253478 h 5253478"/>
              <a:gd name="connsiteX2" fmla="*/ 3706002 w 5639305"/>
              <a:gd name="connsiteY2" fmla="*/ 4963040 h 5253478"/>
              <a:gd name="connsiteX3" fmla="*/ 4319956 w 5639305"/>
              <a:gd name="connsiteY3" fmla="*/ 4270709 h 5253478"/>
              <a:gd name="connsiteX4" fmla="*/ 5025351 w 5639305"/>
              <a:gd name="connsiteY4" fmla="*/ 4270709 h 5253478"/>
              <a:gd name="connsiteX5" fmla="*/ 5639305 w 5639305"/>
              <a:gd name="connsiteY5" fmla="*/ 0 h 5253478"/>
              <a:gd name="connsiteX6" fmla="*/ 5639305 w 5639305"/>
              <a:gd name="connsiteY6" fmla="*/ 5250423 h 5253478"/>
              <a:gd name="connsiteX0" fmla="*/ 5639305 w 5639305"/>
              <a:gd name="connsiteY0" fmla="*/ 5250423 h 5253478"/>
              <a:gd name="connsiteX1" fmla="*/ 0 w 5639305"/>
              <a:gd name="connsiteY1" fmla="*/ 5253478 h 5253478"/>
              <a:gd name="connsiteX2" fmla="*/ 3352560 w 5639305"/>
              <a:gd name="connsiteY2" fmla="*/ 4778010 h 5253478"/>
              <a:gd name="connsiteX3" fmla="*/ 4319956 w 5639305"/>
              <a:gd name="connsiteY3" fmla="*/ 4270709 h 5253478"/>
              <a:gd name="connsiteX4" fmla="*/ 5025351 w 5639305"/>
              <a:gd name="connsiteY4" fmla="*/ 4270709 h 5253478"/>
              <a:gd name="connsiteX5" fmla="*/ 5639305 w 5639305"/>
              <a:gd name="connsiteY5" fmla="*/ 0 h 5253478"/>
              <a:gd name="connsiteX6" fmla="*/ 5639305 w 5639305"/>
              <a:gd name="connsiteY6" fmla="*/ 5250423 h 5253478"/>
              <a:gd name="connsiteX0" fmla="*/ 5639305 w 5639305"/>
              <a:gd name="connsiteY0" fmla="*/ 5250423 h 5253478"/>
              <a:gd name="connsiteX1" fmla="*/ 0 w 5639305"/>
              <a:gd name="connsiteY1" fmla="*/ 5253478 h 5253478"/>
              <a:gd name="connsiteX2" fmla="*/ 3352560 w 5639305"/>
              <a:gd name="connsiteY2" fmla="*/ 4778010 h 5253478"/>
              <a:gd name="connsiteX3" fmla="*/ 3663422 w 5639305"/>
              <a:gd name="connsiteY3" fmla="*/ 3398990 h 5253478"/>
              <a:gd name="connsiteX4" fmla="*/ 5025351 w 5639305"/>
              <a:gd name="connsiteY4" fmla="*/ 4270709 h 5253478"/>
              <a:gd name="connsiteX5" fmla="*/ 5639305 w 5639305"/>
              <a:gd name="connsiteY5" fmla="*/ 0 h 5253478"/>
              <a:gd name="connsiteX6" fmla="*/ 5639305 w 5639305"/>
              <a:gd name="connsiteY6" fmla="*/ 5250423 h 5253478"/>
              <a:gd name="connsiteX0" fmla="*/ 5639305 w 5639305"/>
              <a:gd name="connsiteY0" fmla="*/ 5250423 h 5253478"/>
              <a:gd name="connsiteX1" fmla="*/ 0 w 5639305"/>
              <a:gd name="connsiteY1" fmla="*/ 5253478 h 5253478"/>
              <a:gd name="connsiteX2" fmla="*/ 3352560 w 5639305"/>
              <a:gd name="connsiteY2" fmla="*/ 4778010 h 5253478"/>
              <a:gd name="connsiteX3" fmla="*/ 3663422 w 5639305"/>
              <a:gd name="connsiteY3" fmla="*/ 3398990 h 5253478"/>
              <a:gd name="connsiteX4" fmla="*/ 4951280 w 5639305"/>
              <a:gd name="connsiteY4" fmla="*/ 2792222 h 5253478"/>
              <a:gd name="connsiteX5" fmla="*/ 5639305 w 5639305"/>
              <a:gd name="connsiteY5" fmla="*/ 0 h 5253478"/>
              <a:gd name="connsiteX6" fmla="*/ 5639305 w 5639305"/>
              <a:gd name="connsiteY6" fmla="*/ 5250423 h 5253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39305" h="5253478">
                <a:moveTo>
                  <a:pt x="5639305" y="5250423"/>
                </a:moveTo>
                <a:lnTo>
                  <a:pt x="0" y="5253478"/>
                </a:lnTo>
                <a:lnTo>
                  <a:pt x="3352560" y="4778010"/>
                </a:lnTo>
                <a:lnTo>
                  <a:pt x="3663422" y="3398990"/>
                </a:lnTo>
                <a:lnTo>
                  <a:pt x="4951280" y="2792222"/>
                </a:lnTo>
                <a:lnTo>
                  <a:pt x="5639305" y="0"/>
                </a:lnTo>
                <a:lnTo>
                  <a:pt x="5639305" y="5250423"/>
                </a:lnTo>
                <a:close/>
              </a:path>
            </a:pathLst>
          </a:custGeom>
          <a:solidFill>
            <a:srgbClr val="0254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s-SV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9 Redondear rectángulo de esquina diagonal"/>
          <p:cNvSpPr/>
          <p:nvPr userDrawn="1"/>
        </p:nvSpPr>
        <p:spPr>
          <a:xfrm>
            <a:off x="539552" y="1916832"/>
            <a:ext cx="8280920" cy="3600400"/>
          </a:xfrm>
          <a:prstGeom prst="round2DiagRect">
            <a:avLst>
              <a:gd name="adj1" fmla="val 10136"/>
              <a:gd name="adj2" fmla="val 0"/>
            </a:avLst>
          </a:prstGeom>
          <a:solidFill>
            <a:schemeClr val="bg1">
              <a:alpha val="47000"/>
            </a:schemeClr>
          </a:solidFill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logo IASC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724128" y="548680"/>
            <a:ext cx="3183511" cy="720080"/>
          </a:xfrm>
          <a:prstGeom prst="rect">
            <a:avLst/>
          </a:prstGeom>
        </p:spPr>
      </p:pic>
      <p:grpSp>
        <p:nvGrpSpPr>
          <p:cNvPr id="11" name="10 Grupo"/>
          <p:cNvGrpSpPr/>
          <p:nvPr userDrawn="1"/>
        </p:nvGrpSpPr>
        <p:grpSpPr>
          <a:xfrm flipH="1">
            <a:off x="0" y="0"/>
            <a:ext cx="9144001" cy="6858000"/>
            <a:chOff x="0" y="0"/>
            <a:chExt cx="9144001" cy="6858000"/>
          </a:xfrm>
        </p:grpSpPr>
        <p:sp>
          <p:nvSpPr>
            <p:cNvPr id="7" name="6 Forma libre"/>
            <p:cNvSpPr/>
            <p:nvPr userDrawn="1"/>
          </p:nvSpPr>
          <p:spPr>
            <a:xfrm>
              <a:off x="1" y="0"/>
              <a:ext cx="9144000" cy="6858000"/>
            </a:xfrm>
            <a:custGeom>
              <a:avLst/>
              <a:gdLst>
                <a:gd name="connsiteX0" fmla="*/ 9104812 w 9183189"/>
                <a:gd name="connsiteY0" fmla="*/ 6858000 h 6884126"/>
                <a:gd name="connsiteX1" fmla="*/ 13063 w 9183189"/>
                <a:gd name="connsiteY1" fmla="*/ 6884126 h 6884126"/>
                <a:gd name="connsiteX2" fmla="*/ 0 w 9183189"/>
                <a:gd name="connsiteY2" fmla="*/ 6165669 h 6884126"/>
                <a:gd name="connsiteX3" fmla="*/ 6335486 w 9183189"/>
                <a:gd name="connsiteY3" fmla="*/ 6688183 h 6884126"/>
                <a:gd name="connsiteX4" fmla="*/ 8895806 w 9183189"/>
                <a:gd name="connsiteY4" fmla="*/ 4689566 h 6884126"/>
                <a:gd name="connsiteX5" fmla="*/ 8347166 w 9183189"/>
                <a:gd name="connsiteY5" fmla="*/ 0 h 6884126"/>
                <a:gd name="connsiteX6" fmla="*/ 9183189 w 9183189"/>
                <a:gd name="connsiteY6" fmla="*/ 13063 h 6884126"/>
                <a:gd name="connsiteX7" fmla="*/ 9157063 w 9183189"/>
                <a:gd name="connsiteY7" fmla="*/ 6871063 h 6884126"/>
                <a:gd name="connsiteX8" fmla="*/ 9104812 w 9183189"/>
                <a:gd name="connsiteY8" fmla="*/ 6858000 h 6884126"/>
                <a:gd name="connsiteX0" fmla="*/ 9091749 w 9170126"/>
                <a:gd name="connsiteY0" fmla="*/ 6858000 h 6884126"/>
                <a:gd name="connsiteX1" fmla="*/ 0 w 9170126"/>
                <a:gd name="connsiteY1" fmla="*/ 6884126 h 6884126"/>
                <a:gd name="connsiteX2" fmla="*/ 3514709 w 9170126"/>
                <a:gd name="connsiteY2" fmla="*/ 6233167 h 6884126"/>
                <a:gd name="connsiteX3" fmla="*/ 6322423 w 9170126"/>
                <a:gd name="connsiteY3" fmla="*/ 6688183 h 6884126"/>
                <a:gd name="connsiteX4" fmla="*/ 8882743 w 9170126"/>
                <a:gd name="connsiteY4" fmla="*/ 4689566 h 6884126"/>
                <a:gd name="connsiteX5" fmla="*/ 8334103 w 9170126"/>
                <a:gd name="connsiteY5" fmla="*/ 0 h 6884126"/>
                <a:gd name="connsiteX6" fmla="*/ 9170126 w 9170126"/>
                <a:gd name="connsiteY6" fmla="*/ 13063 h 6884126"/>
                <a:gd name="connsiteX7" fmla="*/ 9144000 w 9170126"/>
                <a:gd name="connsiteY7" fmla="*/ 6871063 h 6884126"/>
                <a:gd name="connsiteX8" fmla="*/ 9091749 w 9170126"/>
                <a:gd name="connsiteY8" fmla="*/ 6858000 h 6884126"/>
                <a:gd name="connsiteX0" fmla="*/ 5577041 w 5655418"/>
                <a:gd name="connsiteY0" fmla="*/ 6858000 h 6874119"/>
                <a:gd name="connsiteX1" fmla="*/ 0 w 5655418"/>
                <a:gd name="connsiteY1" fmla="*/ 6874119 h 6874119"/>
                <a:gd name="connsiteX2" fmla="*/ 1 w 5655418"/>
                <a:gd name="connsiteY2" fmla="*/ 6233167 h 6874119"/>
                <a:gd name="connsiteX3" fmla="*/ 2807715 w 5655418"/>
                <a:gd name="connsiteY3" fmla="*/ 6688183 h 6874119"/>
                <a:gd name="connsiteX4" fmla="*/ 5368035 w 5655418"/>
                <a:gd name="connsiteY4" fmla="*/ 4689566 h 6874119"/>
                <a:gd name="connsiteX5" fmla="*/ 4819395 w 5655418"/>
                <a:gd name="connsiteY5" fmla="*/ 0 h 6874119"/>
                <a:gd name="connsiteX6" fmla="*/ 5655418 w 5655418"/>
                <a:gd name="connsiteY6" fmla="*/ 13063 h 6874119"/>
                <a:gd name="connsiteX7" fmla="*/ 5629292 w 5655418"/>
                <a:gd name="connsiteY7" fmla="*/ 6871063 h 6874119"/>
                <a:gd name="connsiteX8" fmla="*/ 5577041 w 5655418"/>
                <a:gd name="connsiteY8" fmla="*/ 6858000 h 6874119"/>
                <a:gd name="connsiteX0" fmla="*/ 5577041 w 5655418"/>
                <a:gd name="connsiteY0" fmla="*/ 6844937 h 6861056"/>
                <a:gd name="connsiteX1" fmla="*/ 0 w 5655418"/>
                <a:gd name="connsiteY1" fmla="*/ 6861056 h 6861056"/>
                <a:gd name="connsiteX2" fmla="*/ 1 w 5655418"/>
                <a:gd name="connsiteY2" fmla="*/ 6220104 h 6861056"/>
                <a:gd name="connsiteX3" fmla="*/ 2807715 w 5655418"/>
                <a:gd name="connsiteY3" fmla="*/ 6675120 h 6861056"/>
                <a:gd name="connsiteX4" fmla="*/ 5368035 w 5655418"/>
                <a:gd name="connsiteY4" fmla="*/ 4676503 h 6861056"/>
                <a:gd name="connsiteX5" fmla="*/ 4507191 w 5655418"/>
                <a:gd name="connsiteY5" fmla="*/ 1607576 h 6861056"/>
                <a:gd name="connsiteX6" fmla="*/ 5655418 w 5655418"/>
                <a:gd name="connsiteY6" fmla="*/ 0 h 6861056"/>
                <a:gd name="connsiteX7" fmla="*/ 5629292 w 5655418"/>
                <a:gd name="connsiteY7" fmla="*/ 6858000 h 6861056"/>
                <a:gd name="connsiteX8" fmla="*/ 5577041 w 5655418"/>
                <a:gd name="connsiteY8" fmla="*/ 6844937 h 6861056"/>
                <a:gd name="connsiteX0" fmla="*/ 5577041 w 5639305"/>
                <a:gd name="connsiteY0" fmla="*/ 5237361 h 5253480"/>
                <a:gd name="connsiteX1" fmla="*/ 0 w 5639305"/>
                <a:gd name="connsiteY1" fmla="*/ 5253480 h 5253480"/>
                <a:gd name="connsiteX2" fmla="*/ 1 w 5639305"/>
                <a:gd name="connsiteY2" fmla="*/ 4612528 h 5253480"/>
                <a:gd name="connsiteX3" fmla="*/ 2807715 w 5639305"/>
                <a:gd name="connsiteY3" fmla="*/ 5067544 h 5253480"/>
                <a:gd name="connsiteX4" fmla="*/ 5368035 w 5639305"/>
                <a:gd name="connsiteY4" fmla="*/ 3068927 h 5253480"/>
                <a:gd name="connsiteX5" fmla="*/ 4507191 w 5639305"/>
                <a:gd name="connsiteY5" fmla="*/ 0 h 5253480"/>
                <a:gd name="connsiteX6" fmla="*/ 5639305 w 5639305"/>
                <a:gd name="connsiteY6" fmla="*/ 0 h 5253480"/>
                <a:gd name="connsiteX7" fmla="*/ 5629292 w 5639305"/>
                <a:gd name="connsiteY7" fmla="*/ 5250424 h 5253480"/>
                <a:gd name="connsiteX8" fmla="*/ 5577041 w 5639305"/>
                <a:gd name="connsiteY8" fmla="*/ 5237361 h 5253480"/>
                <a:gd name="connsiteX0" fmla="*/ 5577041 w 5639305"/>
                <a:gd name="connsiteY0" fmla="*/ 5237361 h 5253480"/>
                <a:gd name="connsiteX1" fmla="*/ 0 w 5639305"/>
                <a:gd name="connsiteY1" fmla="*/ 5253480 h 5253480"/>
                <a:gd name="connsiteX2" fmla="*/ 1 w 5639305"/>
                <a:gd name="connsiteY2" fmla="*/ 4612528 h 5253480"/>
                <a:gd name="connsiteX3" fmla="*/ 2819653 w 5639305"/>
                <a:gd name="connsiteY3" fmla="*/ 4667688 h 5253480"/>
                <a:gd name="connsiteX4" fmla="*/ 5368035 w 5639305"/>
                <a:gd name="connsiteY4" fmla="*/ 3068927 h 5253480"/>
                <a:gd name="connsiteX5" fmla="*/ 4507191 w 5639305"/>
                <a:gd name="connsiteY5" fmla="*/ 0 h 5253480"/>
                <a:gd name="connsiteX6" fmla="*/ 5639305 w 5639305"/>
                <a:gd name="connsiteY6" fmla="*/ 0 h 5253480"/>
                <a:gd name="connsiteX7" fmla="*/ 5629292 w 5639305"/>
                <a:gd name="connsiteY7" fmla="*/ 5250424 h 5253480"/>
                <a:gd name="connsiteX8" fmla="*/ 5577041 w 5639305"/>
                <a:gd name="connsiteY8" fmla="*/ 5237361 h 5253480"/>
                <a:gd name="connsiteX0" fmla="*/ 5577041 w 5639305"/>
                <a:gd name="connsiteY0" fmla="*/ 5237361 h 5253480"/>
                <a:gd name="connsiteX1" fmla="*/ 0 w 5639305"/>
                <a:gd name="connsiteY1" fmla="*/ 5253480 h 5253480"/>
                <a:gd name="connsiteX2" fmla="*/ 1 w 5639305"/>
                <a:gd name="connsiteY2" fmla="*/ 4612528 h 5253480"/>
                <a:gd name="connsiteX3" fmla="*/ 2819653 w 5639305"/>
                <a:gd name="connsiteY3" fmla="*/ 4667688 h 5253480"/>
                <a:gd name="connsiteX4" fmla="*/ 4862463 w 5639305"/>
                <a:gd name="connsiteY4" fmla="*/ 2792222 h 5253480"/>
                <a:gd name="connsiteX5" fmla="*/ 4507191 w 5639305"/>
                <a:gd name="connsiteY5" fmla="*/ 0 h 5253480"/>
                <a:gd name="connsiteX6" fmla="*/ 5639305 w 5639305"/>
                <a:gd name="connsiteY6" fmla="*/ 0 h 5253480"/>
                <a:gd name="connsiteX7" fmla="*/ 5629292 w 5639305"/>
                <a:gd name="connsiteY7" fmla="*/ 5250424 h 5253480"/>
                <a:gd name="connsiteX8" fmla="*/ 5577041 w 5639305"/>
                <a:gd name="connsiteY8" fmla="*/ 5237361 h 5253480"/>
                <a:gd name="connsiteX0" fmla="*/ 8946236 w 9008500"/>
                <a:gd name="connsiteY0" fmla="*/ 5237361 h 5253480"/>
                <a:gd name="connsiteX1" fmla="*/ 3369195 w 9008500"/>
                <a:gd name="connsiteY1" fmla="*/ 5253480 h 5253480"/>
                <a:gd name="connsiteX2" fmla="*/ 0 w 9008500"/>
                <a:gd name="connsiteY2" fmla="*/ 4899798 h 5253480"/>
                <a:gd name="connsiteX3" fmla="*/ 6188848 w 9008500"/>
                <a:gd name="connsiteY3" fmla="*/ 4667688 h 5253480"/>
                <a:gd name="connsiteX4" fmla="*/ 8231658 w 9008500"/>
                <a:gd name="connsiteY4" fmla="*/ 2792222 h 5253480"/>
                <a:gd name="connsiteX5" fmla="*/ 7876386 w 9008500"/>
                <a:gd name="connsiteY5" fmla="*/ 0 h 5253480"/>
                <a:gd name="connsiteX6" fmla="*/ 9008500 w 9008500"/>
                <a:gd name="connsiteY6" fmla="*/ 0 h 5253480"/>
                <a:gd name="connsiteX7" fmla="*/ 8998487 w 9008500"/>
                <a:gd name="connsiteY7" fmla="*/ 5250424 h 5253480"/>
                <a:gd name="connsiteX8" fmla="*/ 8946236 w 9008500"/>
                <a:gd name="connsiteY8" fmla="*/ 5237361 h 5253480"/>
                <a:gd name="connsiteX0" fmla="*/ 8946236 w 9008500"/>
                <a:gd name="connsiteY0" fmla="*/ 5237361 h 5253480"/>
                <a:gd name="connsiteX1" fmla="*/ 0 w 9008500"/>
                <a:gd name="connsiteY1" fmla="*/ 5253480 h 5253480"/>
                <a:gd name="connsiteX2" fmla="*/ 0 w 9008500"/>
                <a:gd name="connsiteY2" fmla="*/ 4899798 h 5253480"/>
                <a:gd name="connsiteX3" fmla="*/ 6188848 w 9008500"/>
                <a:gd name="connsiteY3" fmla="*/ 4667688 h 5253480"/>
                <a:gd name="connsiteX4" fmla="*/ 8231658 w 9008500"/>
                <a:gd name="connsiteY4" fmla="*/ 2792222 h 5253480"/>
                <a:gd name="connsiteX5" fmla="*/ 7876386 w 9008500"/>
                <a:gd name="connsiteY5" fmla="*/ 0 h 5253480"/>
                <a:gd name="connsiteX6" fmla="*/ 9008500 w 9008500"/>
                <a:gd name="connsiteY6" fmla="*/ 0 h 5253480"/>
                <a:gd name="connsiteX7" fmla="*/ 8998487 w 9008500"/>
                <a:gd name="connsiteY7" fmla="*/ 5250424 h 5253480"/>
                <a:gd name="connsiteX8" fmla="*/ 8946236 w 9008500"/>
                <a:gd name="connsiteY8" fmla="*/ 5237361 h 5253480"/>
                <a:gd name="connsiteX0" fmla="*/ 8946236 w 9008500"/>
                <a:gd name="connsiteY0" fmla="*/ 7275347 h 7291466"/>
                <a:gd name="connsiteX1" fmla="*/ 0 w 9008500"/>
                <a:gd name="connsiteY1" fmla="*/ 7291466 h 7291466"/>
                <a:gd name="connsiteX2" fmla="*/ 0 w 9008500"/>
                <a:gd name="connsiteY2" fmla="*/ 6937784 h 7291466"/>
                <a:gd name="connsiteX3" fmla="*/ 6188848 w 9008500"/>
                <a:gd name="connsiteY3" fmla="*/ 6705674 h 7291466"/>
                <a:gd name="connsiteX4" fmla="*/ 8231658 w 9008500"/>
                <a:gd name="connsiteY4" fmla="*/ 4830208 h 7291466"/>
                <a:gd name="connsiteX5" fmla="*/ 8264121 w 9008500"/>
                <a:gd name="connsiteY5" fmla="*/ 0 h 7291466"/>
                <a:gd name="connsiteX6" fmla="*/ 9008500 w 9008500"/>
                <a:gd name="connsiteY6" fmla="*/ 2037986 h 7291466"/>
                <a:gd name="connsiteX7" fmla="*/ 8998487 w 9008500"/>
                <a:gd name="connsiteY7" fmla="*/ 7288410 h 7291466"/>
                <a:gd name="connsiteX8" fmla="*/ 8946236 w 9008500"/>
                <a:gd name="connsiteY8" fmla="*/ 7275347 h 7291466"/>
                <a:gd name="connsiteX0" fmla="*/ 8946236 w 9008501"/>
                <a:gd name="connsiteY0" fmla="*/ 7275347 h 7291466"/>
                <a:gd name="connsiteX1" fmla="*/ 0 w 9008501"/>
                <a:gd name="connsiteY1" fmla="*/ 7291466 h 7291466"/>
                <a:gd name="connsiteX2" fmla="*/ 0 w 9008501"/>
                <a:gd name="connsiteY2" fmla="*/ 6937784 h 7291466"/>
                <a:gd name="connsiteX3" fmla="*/ 6188848 w 9008501"/>
                <a:gd name="connsiteY3" fmla="*/ 6705674 h 7291466"/>
                <a:gd name="connsiteX4" fmla="*/ 8231658 w 9008501"/>
                <a:gd name="connsiteY4" fmla="*/ 4830208 h 7291466"/>
                <a:gd name="connsiteX5" fmla="*/ 8264121 w 9008501"/>
                <a:gd name="connsiteY5" fmla="*/ 0 h 7291466"/>
                <a:gd name="connsiteX6" fmla="*/ 9008501 w 9008501"/>
                <a:gd name="connsiteY6" fmla="*/ 0 h 7291466"/>
                <a:gd name="connsiteX7" fmla="*/ 8998487 w 9008501"/>
                <a:gd name="connsiteY7" fmla="*/ 7288410 h 7291466"/>
                <a:gd name="connsiteX8" fmla="*/ 8946236 w 9008501"/>
                <a:gd name="connsiteY8" fmla="*/ 7275347 h 7291466"/>
                <a:gd name="connsiteX0" fmla="*/ 8946236 w 9008501"/>
                <a:gd name="connsiteY0" fmla="*/ 7275347 h 7291466"/>
                <a:gd name="connsiteX1" fmla="*/ 0 w 9008501"/>
                <a:gd name="connsiteY1" fmla="*/ 7291466 h 7291466"/>
                <a:gd name="connsiteX2" fmla="*/ 0 w 9008501"/>
                <a:gd name="connsiteY2" fmla="*/ 6937784 h 7291466"/>
                <a:gd name="connsiteX3" fmla="*/ 6188848 w 9008501"/>
                <a:gd name="connsiteY3" fmla="*/ 6705674 h 7291466"/>
                <a:gd name="connsiteX4" fmla="*/ 9008500 w 9008501"/>
                <a:gd name="connsiteY4" fmla="*/ 5330038 h 7291466"/>
                <a:gd name="connsiteX5" fmla="*/ 8264121 w 9008501"/>
                <a:gd name="connsiteY5" fmla="*/ 0 h 7291466"/>
                <a:gd name="connsiteX6" fmla="*/ 9008501 w 9008501"/>
                <a:gd name="connsiteY6" fmla="*/ 0 h 7291466"/>
                <a:gd name="connsiteX7" fmla="*/ 8998487 w 9008501"/>
                <a:gd name="connsiteY7" fmla="*/ 7288410 h 7291466"/>
                <a:gd name="connsiteX8" fmla="*/ 8946236 w 9008501"/>
                <a:gd name="connsiteY8" fmla="*/ 7275347 h 7291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08501" h="7291466">
                  <a:moveTo>
                    <a:pt x="8946236" y="7275347"/>
                  </a:moveTo>
                  <a:lnTo>
                    <a:pt x="0" y="7291466"/>
                  </a:lnTo>
                  <a:lnTo>
                    <a:pt x="0" y="6937784"/>
                  </a:lnTo>
                  <a:lnTo>
                    <a:pt x="6188848" y="6705674"/>
                  </a:lnTo>
                  <a:lnTo>
                    <a:pt x="9008500" y="5330038"/>
                  </a:lnTo>
                  <a:lnTo>
                    <a:pt x="8264121" y="0"/>
                  </a:lnTo>
                  <a:lnTo>
                    <a:pt x="9008501" y="0"/>
                  </a:lnTo>
                  <a:cubicBezTo>
                    <a:pt x="8999792" y="2286000"/>
                    <a:pt x="9007196" y="5002410"/>
                    <a:pt x="8998487" y="7288410"/>
                  </a:cubicBezTo>
                  <a:lnTo>
                    <a:pt x="8946236" y="7275347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/>
            </a:p>
          </p:txBody>
        </p:sp>
        <p:sp>
          <p:nvSpPr>
            <p:cNvPr id="9" name="8 Forma libre"/>
            <p:cNvSpPr/>
            <p:nvPr userDrawn="1"/>
          </p:nvSpPr>
          <p:spPr>
            <a:xfrm>
              <a:off x="0" y="0"/>
              <a:ext cx="9144000" cy="6858000"/>
            </a:xfrm>
            <a:custGeom>
              <a:avLst/>
              <a:gdLst>
                <a:gd name="connsiteX0" fmla="*/ 9170126 w 9170126"/>
                <a:gd name="connsiteY0" fmla="*/ 6871063 h 6884126"/>
                <a:gd name="connsiteX1" fmla="*/ 0 w 9170126"/>
                <a:gd name="connsiteY1" fmla="*/ 6884126 h 6884126"/>
                <a:gd name="connsiteX2" fmla="*/ 7236823 w 9170126"/>
                <a:gd name="connsiteY2" fmla="*/ 6583680 h 6884126"/>
                <a:gd name="connsiteX3" fmla="*/ 7850777 w 9170126"/>
                <a:gd name="connsiteY3" fmla="*/ 5891349 h 6884126"/>
                <a:gd name="connsiteX4" fmla="*/ 8556172 w 9170126"/>
                <a:gd name="connsiteY4" fmla="*/ 5891349 h 6884126"/>
                <a:gd name="connsiteX5" fmla="*/ 9170126 w 9170126"/>
                <a:gd name="connsiteY5" fmla="*/ 0 h 6884126"/>
                <a:gd name="connsiteX6" fmla="*/ 9170126 w 9170126"/>
                <a:gd name="connsiteY6" fmla="*/ 6871063 h 6884126"/>
                <a:gd name="connsiteX0" fmla="*/ 9170126 w 9170126"/>
                <a:gd name="connsiteY0" fmla="*/ 5250423 h 5263486"/>
                <a:gd name="connsiteX1" fmla="*/ 0 w 9170126"/>
                <a:gd name="connsiteY1" fmla="*/ 5263486 h 5263486"/>
                <a:gd name="connsiteX2" fmla="*/ 7236823 w 9170126"/>
                <a:gd name="connsiteY2" fmla="*/ 4963040 h 5263486"/>
                <a:gd name="connsiteX3" fmla="*/ 7850777 w 9170126"/>
                <a:gd name="connsiteY3" fmla="*/ 4270709 h 5263486"/>
                <a:gd name="connsiteX4" fmla="*/ 8556172 w 9170126"/>
                <a:gd name="connsiteY4" fmla="*/ 4270709 h 5263486"/>
                <a:gd name="connsiteX5" fmla="*/ 9170126 w 9170126"/>
                <a:gd name="connsiteY5" fmla="*/ 0 h 5263486"/>
                <a:gd name="connsiteX6" fmla="*/ 9170126 w 9170126"/>
                <a:gd name="connsiteY6" fmla="*/ 5250423 h 5263486"/>
                <a:gd name="connsiteX0" fmla="*/ 5639305 w 5639305"/>
                <a:gd name="connsiteY0" fmla="*/ 5250423 h 5253478"/>
                <a:gd name="connsiteX1" fmla="*/ 0 w 5639305"/>
                <a:gd name="connsiteY1" fmla="*/ 5253478 h 5253478"/>
                <a:gd name="connsiteX2" fmla="*/ 3706002 w 5639305"/>
                <a:gd name="connsiteY2" fmla="*/ 4963040 h 5253478"/>
                <a:gd name="connsiteX3" fmla="*/ 4319956 w 5639305"/>
                <a:gd name="connsiteY3" fmla="*/ 4270709 h 5253478"/>
                <a:gd name="connsiteX4" fmla="*/ 5025351 w 5639305"/>
                <a:gd name="connsiteY4" fmla="*/ 4270709 h 5253478"/>
                <a:gd name="connsiteX5" fmla="*/ 5639305 w 5639305"/>
                <a:gd name="connsiteY5" fmla="*/ 0 h 5253478"/>
                <a:gd name="connsiteX6" fmla="*/ 5639305 w 5639305"/>
                <a:gd name="connsiteY6" fmla="*/ 5250423 h 5253478"/>
                <a:gd name="connsiteX0" fmla="*/ 5639305 w 5639305"/>
                <a:gd name="connsiteY0" fmla="*/ 5250423 h 5253478"/>
                <a:gd name="connsiteX1" fmla="*/ 0 w 5639305"/>
                <a:gd name="connsiteY1" fmla="*/ 5253478 h 5253478"/>
                <a:gd name="connsiteX2" fmla="*/ 3352560 w 5639305"/>
                <a:gd name="connsiteY2" fmla="*/ 4778010 h 5253478"/>
                <a:gd name="connsiteX3" fmla="*/ 4319956 w 5639305"/>
                <a:gd name="connsiteY3" fmla="*/ 4270709 h 5253478"/>
                <a:gd name="connsiteX4" fmla="*/ 5025351 w 5639305"/>
                <a:gd name="connsiteY4" fmla="*/ 4270709 h 5253478"/>
                <a:gd name="connsiteX5" fmla="*/ 5639305 w 5639305"/>
                <a:gd name="connsiteY5" fmla="*/ 0 h 5253478"/>
                <a:gd name="connsiteX6" fmla="*/ 5639305 w 5639305"/>
                <a:gd name="connsiteY6" fmla="*/ 5250423 h 5253478"/>
                <a:gd name="connsiteX0" fmla="*/ 5639305 w 5639305"/>
                <a:gd name="connsiteY0" fmla="*/ 5250423 h 5253478"/>
                <a:gd name="connsiteX1" fmla="*/ 0 w 5639305"/>
                <a:gd name="connsiteY1" fmla="*/ 5253478 h 5253478"/>
                <a:gd name="connsiteX2" fmla="*/ 3352560 w 5639305"/>
                <a:gd name="connsiteY2" fmla="*/ 4778010 h 5253478"/>
                <a:gd name="connsiteX3" fmla="*/ 3663422 w 5639305"/>
                <a:gd name="connsiteY3" fmla="*/ 3398990 h 5253478"/>
                <a:gd name="connsiteX4" fmla="*/ 5025351 w 5639305"/>
                <a:gd name="connsiteY4" fmla="*/ 4270709 h 5253478"/>
                <a:gd name="connsiteX5" fmla="*/ 5639305 w 5639305"/>
                <a:gd name="connsiteY5" fmla="*/ 0 h 5253478"/>
                <a:gd name="connsiteX6" fmla="*/ 5639305 w 5639305"/>
                <a:gd name="connsiteY6" fmla="*/ 5250423 h 5253478"/>
                <a:gd name="connsiteX0" fmla="*/ 5639305 w 5639305"/>
                <a:gd name="connsiteY0" fmla="*/ 5250423 h 5253478"/>
                <a:gd name="connsiteX1" fmla="*/ 0 w 5639305"/>
                <a:gd name="connsiteY1" fmla="*/ 5253478 h 5253478"/>
                <a:gd name="connsiteX2" fmla="*/ 3352560 w 5639305"/>
                <a:gd name="connsiteY2" fmla="*/ 4778010 h 5253478"/>
                <a:gd name="connsiteX3" fmla="*/ 3663422 w 5639305"/>
                <a:gd name="connsiteY3" fmla="*/ 3398990 h 5253478"/>
                <a:gd name="connsiteX4" fmla="*/ 4951280 w 5639305"/>
                <a:gd name="connsiteY4" fmla="*/ 2792222 h 5253478"/>
                <a:gd name="connsiteX5" fmla="*/ 5639305 w 5639305"/>
                <a:gd name="connsiteY5" fmla="*/ 0 h 5253478"/>
                <a:gd name="connsiteX6" fmla="*/ 5639305 w 5639305"/>
                <a:gd name="connsiteY6" fmla="*/ 5250423 h 5253478"/>
                <a:gd name="connsiteX0" fmla="*/ 9008501 w 9008501"/>
                <a:gd name="connsiteY0" fmla="*/ 5250423 h 5253480"/>
                <a:gd name="connsiteX1" fmla="*/ 0 w 9008501"/>
                <a:gd name="connsiteY1" fmla="*/ 5253480 h 5253480"/>
                <a:gd name="connsiteX2" fmla="*/ 6721756 w 9008501"/>
                <a:gd name="connsiteY2" fmla="*/ 4778010 h 5253480"/>
                <a:gd name="connsiteX3" fmla="*/ 7032618 w 9008501"/>
                <a:gd name="connsiteY3" fmla="*/ 3398990 h 5253480"/>
                <a:gd name="connsiteX4" fmla="*/ 8320476 w 9008501"/>
                <a:gd name="connsiteY4" fmla="*/ 2792222 h 5253480"/>
                <a:gd name="connsiteX5" fmla="*/ 9008501 w 9008501"/>
                <a:gd name="connsiteY5" fmla="*/ 0 h 5253480"/>
                <a:gd name="connsiteX6" fmla="*/ 9008501 w 9008501"/>
                <a:gd name="connsiteY6" fmla="*/ 5250423 h 5253480"/>
                <a:gd name="connsiteX0" fmla="*/ 9008501 w 9008501"/>
                <a:gd name="connsiteY0" fmla="*/ 7288409 h 7291466"/>
                <a:gd name="connsiteX1" fmla="*/ 0 w 9008501"/>
                <a:gd name="connsiteY1" fmla="*/ 7291466 h 7291466"/>
                <a:gd name="connsiteX2" fmla="*/ 6721756 w 9008501"/>
                <a:gd name="connsiteY2" fmla="*/ 6815996 h 7291466"/>
                <a:gd name="connsiteX3" fmla="*/ 7032618 w 9008501"/>
                <a:gd name="connsiteY3" fmla="*/ 5436976 h 7291466"/>
                <a:gd name="connsiteX4" fmla="*/ 8320476 w 9008501"/>
                <a:gd name="connsiteY4" fmla="*/ 4830208 h 7291466"/>
                <a:gd name="connsiteX5" fmla="*/ 9008501 w 9008501"/>
                <a:gd name="connsiteY5" fmla="*/ 0 h 7291466"/>
                <a:gd name="connsiteX6" fmla="*/ 9008501 w 9008501"/>
                <a:gd name="connsiteY6" fmla="*/ 7288409 h 7291466"/>
                <a:gd name="connsiteX0" fmla="*/ 9008501 w 9008501"/>
                <a:gd name="connsiteY0" fmla="*/ 7288409 h 7291466"/>
                <a:gd name="connsiteX1" fmla="*/ 0 w 9008501"/>
                <a:gd name="connsiteY1" fmla="*/ 7291466 h 7291466"/>
                <a:gd name="connsiteX2" fmla="*/ 6721756 w 9008501"/>
                <a:gd name="connsiteY2" fmla="*/ 6815996 h 7291466"/>
                <a:gd name="connsiteX3" fmla="*/ 7483771 w 9008501"/>
                <a:gd name="connsiteY3" fmla="*/ 5559716 h 7291466"/>
                <a:gd name="connsiteX4" fmla="*/ 8320476 w 9008501"/>
                <a:gd name="connsiteY4" fmla="*/ 4830208 h 7291466"/>
                <a:gd name="connsiteX5" fmla="*/ 9008501 w 9008501"/>
                <a:gd name="connsiteY5" fmla="*/ 0 h 7291466"/>
                <a:gd name="connsiteX6" fmla="*/ 9008501 w 9008501"/>
                <a:gd name="connsiteY6" fmla="*/ 7288409 h 7291466"/>
                <a:gd name="connsiteX0" fmla="*/ 9008501 w 9008501"/>
                <a:gd name="connsiteY0" fmla="*/ 7288409 h 7291466"/>
                <a:gd name="connsiteX1" fmla="*/ 0 w 9008501"/>
                <a:gd name="connsiteY1" fmla="*/ 7291466 h 7291466"/>
                <a:gd name="connsiteX2" fmla="*/ 6721756 w 9008501"/>
                <a:gd name="connsiteY2" fmla="*/ 6815996 h 7291466"/>
                <a:gd name="connsiteX3" fmla="*/ 7483771 w 9008501"/>
                <a:gd name="connsiteY3" fmla="*/ 5559716 h 7291466"/>
                <a:gd name="connsiteX4" fmla="*/ 8547885 w 9008501"/>
                <a:gd name="connsiteY4" fmla="*/ 5559716 h 7291466"/>
                <a:gd name="connsiteX5" fmla="*/ 9008501 w 9008501"/>
                <a:gd name="connsiteY5" fmla="*/ 0 h 7291466"/>
                <a:gd name="connsiteX6" fmla="*/ 9008501 w 9008501"/>
                <a:gd name="connsiteY6" fmla="*/ 7288409 h 7291466"/>
                <a:gd name="connsiteX0" fmla="*/ 9008501 w 9008501"/>
                <a:gd name="connsiteY0" fmla="*/ 7288409 h 7291466"/>
                <a:gd name="connsiteX1" fmla="*/ 0 w 9008501"/>
                <a:gd name="connsiteY1" fmla="*/ 7291466 h 7291466"/>
                <a:gd name="connsiteX2" fmla="*/ 7341889 w 9008501"/>
                <a:gd name="connsiteY2" fmla="*/ 7014344 h 7291466"/>
                <a:gd name="connsiteX3" fmla="*/ 7483771 w 9008501"/>
                <a:gd name="connsiteY3" fmla="*/ 5559716 h 7291466"/>
                <a:gd name="connsiteX4" fmla="*/ 8547885 w 9008501"/>
                <a:gd name="connsiteY4" fmla="*/ 5559716 h 7291466"/>
                <a:gd name="connsiteX5" fmla="*/ 9008501 w 9008501"/>
                <a:gd name="connsiteY5" fmla="*/ 0 h 7291466"/>
                <a:gd name="connsiteX6" fmla="*/ 9008501 w 9008501"/>
                <a:gd name="connsiteY6" fmla="*/ 7288409 h 7291466"/>
                <a:gd name="connsiteX0" fmla="*/ 9008501 w 9008501"/>
                <a:gd name="connsiteY0" fmla="*/ 7288409 h 7291466"/>
                <a:gd name="connsiteX1" fmla="*/ 0 w 9008501"/>
                <a:gd name="connsiteY1" fmla="*/ 7291466 h 7291466"/>
                <a:gd name="connsiteX2" fmla="*/ 7341889 w 9008501"/>
                <a:gd name="connsiteY2" fmla="*/ 7014344 h 7291466"/>
                <a:gd name="connsiteX3" fmla="*/ 7625653 w 9008501"/>
                <a:gd name="connsiteY3" fmla="*/ 6172191 h 7291466"/>
                <a:gd name="connsiteX4" fmla="*/ 8547885 w 9008501"/>
                <a:gd name="connsiteY4" fmla="*/ 5559716 h 7291466"/>
                <a:gd name="connsiteX5" fmla="*/ 9008501 w 9008501"/>
                <a:gd name="connsiteY5" fmla="*/ 0 h 7291466"/>
                <a:gd name="connsiteX6" fmla="*/ 9008501 w 9008501"/>
                <a:gd name="connsiteY6" fmla="*/ 7288409 h 7291466"/>
                <a:gd name="connsiteX0" fmla="*/ 9008501 w 9008501"/>
                <a:gd name="connsiteY0" fmla="*/ 7288409 h 7291466"/>
                <a:gd name="connsiteX1" fmla="*/ 0 w 9008501"/>
                <a:gd name="connsiteY1" fmla="*/ 7291466 h 7291466"/>
                <a:gd name="connsiteX2" fmla="*/ 7341889 w 9008501"/>
                <a:gd name="connsiteY2" fmla="*/ 7014344 h 7291466"/>
                <a:gd name="connsiteX3" fmla="*/ 7625653 w 9008501"/>
                <a:gd name="connsiteY3" fmla="*/ 6172191 h 7291466"/>
                <a:gd name="connsiteX4" fmla="*/ 8689767 w 9008501"/>
                <a:gd name="connsiteY4" fmla="*/ 6019072 h 7291466"/>
                <a:gd name="connsiteX5" fmla="*/ 9008501 w 9008501"/>
                <a:gd name="connsiteY5" fmla="*/ 0 h 7291466"/>
                <a:gd name="connsiteX6" fmla="*/ 9008501 w 9008501"/>
                <a:gd name="connsiteY6" fmla="*/ 7288409 h 7291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08501" h="7291466">
                  <a:moveTo>
                    <a:pt x="9008501" y="7288409"/>
                  </a:moveTo>
                  <a:lnTo>
                    <a:pt x="0" y="7291466"/>
                  </a:lnTo>
                  <a:lnTo>
                    <a:pt x="7341889" y="7014344"/>
                  </a:lnTo>
                  <a:lnTo>
                    <a:pt x="7625653" y="6172191"/>
                  </a:lnTo>
                  <a:lnTo>
                    <a:pt x="8689767" y="6019072"/>
                  </a:lnTo>
                  <a:lnTo>
                    <a:pt x="9008501" y="0"/>
                  </a:lnTo>
                  <a:lnTo>
                    <a:pt x="9008501" y="7288409"/>
                  </a:lnTo>
                  <a:close/>
                </a:path>
              </a:pathLst>
            </a:custGeom>
            <a:solidFill>
              <a:srgbClr val="02549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lang="es-SV"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0" name="9 Redondear rectángulo de esquina diagonal"/>
          <p:cNvSpPr/>
          <p:nvPr userDrawn="1"/>
        </p:nvSpPr>
        <p:spPr>
          <a:xfrm>
            <a:off x="683568" y="1772816"/>
            <a:ext cx="8280920" cy="3600400"/>
          </a:xfrm>
          <a:prstGeom prst="round2DiagRect">
            <a:avLst>
              <a:gd name="adj1" fmla="val 10136"/>
              <a:gd name="adj2" fmla="val 0"/>
            </a:avLst>
          </a:prstGeom>
          <a:solidFill>
            <a:schemeClr val="bg1">
              <a:alpha val="47000"/>
            </a:schemeClr>
          </a:solidFill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C743-9D3E-4C27-BD89-E95307330BAF}" type="datetimeFigureOut">
              <a:rPr lang="es-SV" smtClean="0"/>
              <a:pPr/>
              <a:t>08/05/2012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BF2B0-D125-4B7E-A9BE-167A824277F6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C743-9D3E-4C27-BD89-E95307330BAF}" type="datetimeFigureOut">
              <a:rPr lang="es-SV" smtClean="0"/>
              <a:pPr/>
              <a:t>08/05/2012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BF2B0-D125-4B7E-A9BE-167A824277F6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C743-9D3E-4C27-BD89-E95307330BAF}" type="datetimeFigureOut">
              <a:rPr lang="es-SV" smtClean="0"/>
              <a:pPr/>
              <a:t>08/05/2012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BF2B0-D125-4B7E-A9BE-167A824277F6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C743-9D3E-4C27-BD89-E95307330BAF}" type="datetimeFigureOut">
              <a:rPr lang="es-SV" smtClean="0"/>
              <a:pPr/>
              <a:t>08/05/2012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BF2B0-D125-4B7E-A9BE-167A824277F6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C743-9D3E-4C27-BD89-E95307330BAF}" type="datetimeFigureOut">
              <a:rPr lang="es-SV" smtClean="0"/>
              <a:pPr/>
              <a:t>08/05/2012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BF2B0-D125-4B7E-A9BE-167A824277F6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C743-9D3E-4C27-BD89-E95307330BAF}" type="datetimeFigureOut">
              <a:rPr lang="es-SV" smtClean="0"/>
              <a:pPr/>
              <a:t>08/05/2012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BF2B0-D125-4B7E-A9BE-167A824277F6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2C743-9D3E-4C27-BD89-E95307330BAF}" type="datetimeFigureOut">
              <a:rPr lang="es-SV" smtClean="0"/>
              <a:pPr/>
              <a:t>08/05/2012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BF2B0-D125-4B7E-A9BE-167A824277F6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27584" y="1947604"/>
            <a:ext cx="77048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6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  <a:ea typeface="Times New Roman" pitchFamily="18" charset="0"/>
                <a:cs typeface="Arial" pitchFamily="34" charset="0"/>
              </a:rPr>
              <a:t>1ª Reunión para Formular el Plan de acciones para Emergencia del Sector Shelter &amp; NFI´s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83568" y="2699629"/>
            <a:ext cx="813690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SV" sz="600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  <a:ea typeface="Times New Roman" pitchFamily="18" charset="0"/>
                <a:cs typeface="Arial" pitchFamily="34" charset="0"/>
              </a:rPr>
              <a:t>Resumen</a:t>
            </a:r>
            <a:r>
              <a:rPr kumimoji="0" lang="es-SV" sz="6000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  <a:ea typeface="Times New Roman" pitchFamily="18" charset="0"/>
                <a:cs typeface="Arial" pitchFamily="34" charset="0"/>
              </a:rPr>
              <a:t> del Plan Invernal de Protección Civil  2012</a:t>
            </a:r>
            <a:endParaRPr kumimoji="0" lang="es-SV" sz="600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istina" pitchFamily="66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83568" y="2237963"/>
            <a:ext cx="813690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6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  <a:ea typeface="Times New Roman" pitchFamily="18" charset="0"/>
                <a:cs typeface="Arial" pitchFamily="34" charset="0"/>
              </a:rPr>
              <a:t>Revisión de Términos de Referencia del Sector de Shelter y </a:t>
            </a:r>
            <a:r>
              <a:rPr lang="es-ES" sz="6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  <a:ea typeface="Times New Roman" pitchFamily="18" charset="0"/>
                <a:cs typeface="Arial" pitchFamily="34" charset="0"/>
              </a:rPr>
              <a:t>NFI´s</a:t>
            </a:r>
            <a:endParaRPr kumimoji="0" lang="es-SV" sz="600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istina" pitchFamily="66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83568" y="2237963"/>
            <a:ext cx="813690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6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  <a:ea typeface="Times New Roman" pitchFamily="18" charset="0"/>
                <a:cs typeface="Arial" pitchFamily="34" charset="0"/>
              </a:rPr>
              <a:t>Revisión de la Estructura del Plan del Acción del Sector Shelter y </a:t>
            </a:r>
            <a:r>
              <a:rPr lang="es-ES" sz="6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  <a:ea typeface="Times New Roman" pitchFamily="18" charset="0"/>
                <a:cs typeface="Arial" pitchFamily="34" charset="0"/>
              </a:rPr>
              <a:t>NFI´s</a:t>
            </a:r>
            <a:endParaRPr kumimoji="0" lang="es-SV" sz="600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istina" pitchFamily="66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611560" y="1020499"/>
            <a:ext cx="7776864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ESTRUCTURA </a:t>
            </a:r>
            <a:r>
              <a:rPr kumimoji="0" lang="es-SV" sz="2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DEL PLAN</a:t>
            </a:r>
            <a:endParaRPr kumimoji="0" lang="es-SV" sz="2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 Narrow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SV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s-SV" sz="2200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1.   Introducción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SV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cs typeface="Arial" pitchFamily="34" charset="0"/>
              </a:rPr>
              <a:t>2.   Proceso Participativo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s-SV" sz="2200" b="1" dirty="0" smtClean="0">
                <a:latin typeface="Arial Narrow" pitchFamily="34" charset="0"/>
                <a:cs typeface="Arial" pitchFamily="34" charset="0"/>
              </a:rPr>
              <a:t>3.   Objetivos </a:t>
            </a:r>
          </a:p>
          <a:p>
            <a:pPr marL="914400" marR="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R"/>
              <a:tabLst/>
            </a:pPr>
            <a:r>
              <a:rPr lang="es-SV" sz="1600" dirty="0">
                <a:latin typeface="Arial Narrow" pitchFamily="34" charset="0"/>
                <a:cs typeface="Arial" pitchFamily="34" charset="0"/>
              </a:rPr>
              <a:t>General</a:t>
            </a:r>
          </a:p>
          <a:p>
            <a:pPr marL="914400" marR="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R"/>
              <a:tabLst/>
            </a:pPr>
            <a:r>
              <a:rPr lang="es-SV" sz="1600" dirty="0">
                <a:latin typeface="Arial Narrow" pitchFamily="34" charset="0"/>
                <a:cs typeface="Arial" pitchFamily="34" charset="0"/>
              </a:rPr>
              <a:t>Específico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AutoNum type="arabicPeriod" startAt="4"/>
            </a:pPr>
            <a:r>
              <a:rPr kumimoji="0" lang="es-SV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cs typeface="Arial" pitchFamily="34" charset="0"/>
              </a:rPr>
              <a:t>Responsabilidades</a:t>
            </a:r>
            <a:r>
              <a:rPr kumimoji="0" lang="es-SV" sz="2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cs typeface="Arial" pitchFamily="34" charset="0"/>
              </a:rPr>
              <a:t> del Sector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AutoNum type="arabicPeriod" startAt="4"/>
            </a:pPr>
            <a:r>
              <a:rPr lang="es-SV" sz="2200" b="1" baseline="0" dirty="0" smtClean="0">
                <a:latin typeface="Arial Narrow" pitchFamily="34" charset="0"/>
                <a:cs typeface="Arial" pitchFamily="34" charset="0"/>
              </a:rPr>
              <a:t>Roles y responsabilidade</a:t>
            </a:r>
            <a:r>
              <a:rPr lang="es-SV" sz="2200" b="1" dirty="0" smtClean="0">
                <a:latin typeface="Arial Narrow" pitchFamily="34" charset="0"/>
                <a:cs typeface="Arial" pitchFamily="34" charset="0"/>
              </a:rPr>
              <a:t>s de los miembros del sector</a:t>
            </a:r>
            <a:endParaRPr kumimoji="0" lang="es-SV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lang="es-SV" sz="1600" dirty="0" smtClean="0">
                <a:latin typeface="Arial Narrow" pitchFamily="34" charset="0"/>
                <a:cs typeface="Arial" pitchFamily="34" charset="0"/>
              </a:rPr>
              <a:t>De </a:t>
            </a:r>
            <a:r>
              <a:rPr lang="es-SV" sz="1600" dirty="0">
                <a:latin typeface="Arial Narrow" pitchFamily="34" charset="0"/>
                <a:cs typeface="Arial" pitchFamily="34" charset="0"/>
              </a:rPr>
              <a:t> </a:t>
            </a:r>
            <a:r>
              <a:rPr lang="es-SV" sz="1600" dirty="0" smtClean="0">
                <a:latin typeface="Arial Narrow" pitchFamily="34" charset="0"/>
                <a:cs typeface="Arial" pitchFamily="34" charset="0"/>
              </a:rPr>
              <a:t>organizaciones con responsabilidades específicas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lang="es-SV" sz="1600" dirty="0" smtClean="0">
                <a:latin typeface="Arial Narrow" pitchFamily="34" charset="0"/>
                <a:cs typeface="Arial" pitchFamily="34" charset="0"/>
              </a:rPr>
              <a:t>De cada miembro del sector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lang="es-SV" sz="1600" dirty="0" smtClean="0">
                <a:latin typeface="Arial Narrow" pitchFamily="34" charset="0"/>
                <a:cs typeface="Arial" pitchFamily="34" charset="0"/>
              </a:rPr>
              <a:t>De las entidades gubernamentales con quien se trabaja en conjunto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s-SV" sz="2200" b="1" dirty="0" smtClean="0">
                <a:latin typeface="Arial Narrow" pitchFamily="34" charset="0"/>
                <a:cs typeface="Arial" pitchFamily="34" charset="0"/>
              </a:rPr>
              <a:t>6.     Limitantes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7"/>
              <a:tabLst/>
            </a:pPr>
            <a:r>
              <a:rPr lang="es-SV" sz="2200" b="1" dirty="0" smtClean="0">
                <a:latin typeface="Arial Narrow" pitchFamily="34" charset="0"/>
                <a:cs typeface="Arial" pitchFamily="34" charset="0"/>
              </a:rPr>
              <a:t>Tipos de Emergencia a atender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7"/>
              <a:tabLst/>
            </a:pPr>
            <a:r>
              <a:rPr lang="es-SV" sz="2200" b="1" dirty="0" smtClean="0">
                <a:latin typeface="Arial Narrow" pitchFamily="34" charset="0"/>
                <a:cs typeface="Arial" pitchFamily="34" charset="0"/>
              </a:rPr>
              <a:t>Formas  y procesos de activación y desactivación del sector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7"/>
              <a:tabLst/>
            </a:pPr>
            <a:r>
              <a:rPr lang="es-SV" sz="2200" b="1" dirty="0" smtClean="0">
                <a:latin typeface="Arial Narrow" pitchFamily="34" charset="0"/>
                <a:cs typeface="Arial" pitchFamily="34" charset="0"/>
              </a:rPr>
              <a:t>Líneas de Comunicación/mecanismos de coordinación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s-SV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0" y="16288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755576" y="1221134"/>
            <a:ext cx="7776864" cy="523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ESTRUCTURA </a:t>
            </a:r>
            <a:r>
              <a:rPr kumimoji="0" lang="es-SV" sz="2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DEL PLAN</a:t>
            </a:r>
            <a:endParaRPr kumimoji="0" lang="es-SV" sz="2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 Narrow" pitchFamily="34" charset="0"/>
              <a:ea typeface="Times New Roman" pitchFamily="18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s-SV" sz="2200" b="1" dirty="0" smtClean="0">
                <a:latin typeface="Arial Narrow" pitchFamily="34" charset="0"/>
                <a:cs typeface="Arial" pitchFamily="34" charset="0"/>
              </a:rPr>
              <a:t>10. Actividades a realizar en el Plan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lang="es-SV" sz="1600" dirty="0" smtClean="0">
                <a:latin typeface="Arial Narrow" pitchFamily="34" charset="0"/>
                <a:cs typeface="Arial" pitchFamily="34" charset="0"/>
              </a:rPr>
              <a:t>Actividades previas a la Emergencia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kumimoji="0" lang="es-SV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cs typeface="Arial" pitchFamily="34" charset="0"/>
              </a:rPr>
              <a:t>Actividades “Durante la emergencia”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lang="es-SV" sz="1600" dirty="0" smtClean="0">
                <a:latin typeface="Arial Narrow" pitchFamily="34" charset="0"/>
                <a:cs typeface="Arial" pitchFamily="34" charset="0"/>
              </a:rPr>
              <a:t>Actividades </a:t>
            </a:r>
            <a:r>
              <a:rPr lang="es-SV" sz="1600" dirty="0" err="1" smtClean="0">
                <a:latin typeface="Arial Narrow" pitchFamily="34" charset="0"/>
                <a:cs typeface="Arial" pitchFamily="34" charset="0"/>
              </a:rPr>
              <a:t>despúes</a:t>
            </a:r>
            <a:r>
              <a:rPr lang="es-SV" sz="1600" dirty="0" smtClean="0">
                <a:latin typeface="Arial Narrow" pitchFamily="34" charset="0"/>
                <a:cs typeface="Arial" pitchFamily="34" charset="0"/>
              </a:rPr>
              <a:t> de la emergencia</a:t>
            </a:r>
            <a:endParaRPr kumimoji="0" lang="es-SV" sz="2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11"/>
              <a:tabLst/>
            </a:pPr>
            <a:r>
              <a:rPr lang="es-SV" sz="2200" b="1" dirty="0" smtClean="0">
                <a:latin typeface="Arial Narrow" pitchFamily="34" charset="0"/>
                <a:cs typeface="Arial" pitchFamily="34" charset="0"/>
              </a:rPr>
              <a:t>Sobre aplicación en mecanismos de Financiamiento</a:t>
            </a:r>
          </a:p>
          <a:p>
            <a:pPr marL="914400" marR="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LcParenR"/>
              <a:tabLst/>
            </a:pPr>
            <a:r>
              <a:rPr lang="es-SV" sz="1600" dirty="0" smtClean="0">
                <a:latin typeface="Arial Narrow" pitchFamily="34" charset="0"/>
                <a:cs typeface="Arial" pitchFamily="34" charset="0"/>
              </a:rPr>
              <a:t>Lineamientos sobre uso y aplicación a fondos locales (propios o de otros miembros)</a:t>
            </a:r>
            <a:endParaRPr lang="es-SV" sz="1600" dirty="0">
              <a:latin typeface="Arial Narrow" pitchFamily="34" charset="0"/>
              <a:cs typeface="Arial" pitchFamily="34" charset="0"/>
            </a:endParaRPr>
          </a:p>
          <a:p>
            <a:pPr marL="914400" marR="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LcParenR"/>
              <a:tabLst/>
            </a:pPr>
            <a:r>
              <a:rPr lang="es-SV" sz="1600" dirty="0">
                <a:latin typeface="Arial Narrow" pitchFamily="34" charset="0"/>
                <a:cs typeface="Arial" pitchFamily="34" charset="0"/>
              </a:rPr>
              <a:t>Lineamientos sobre fondos CERF</a:t>
            </a:r>
          </a:p>
          <a:p>
            <a:pPr marL="914400" marR="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LcParenR"/>
              <a:tabLst/>
            </a:pPr>
            <a:r>
              <a:rPr lang="es-SV" sz="1600" dirty="0" err="1">
                <a:latin typeface="Arial Narrow" pitchFamily="34" charset="0"/>
                <a:cs typeface="Arial" pitchFamily="34" charset="0"/>
              </a:rPr>
              <a:t>Lienamientos</a:t>
            </a:r>
            <a:r>
              <a:rPr lang="es-SV" sz="1600" dirty="0">
                <a:latin typeface="Arial Narrow" pitchFamily="34" charset="0"/>
                <a:cs typeface="Arial" pitchFamily="34" charset="0"/>
              </a:rPr>
              <a:t> sobre Flash Appeal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SV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cs typeface="Arial" pitchFamily="34" charset="0"/>
              </a:rPr>
              <a:t>12.   Anexos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lang="es-SV" sz="1600" dirty="0" smtClean="0">
                <a:latin typeface="Arial Narrow" pitchFamily="34" charset="0"/>
                <a:cs typeface="Arial" pitchFamily="34" charset="0"/>
              </a:rPr>
              <a:t>Términos de referencia del sector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lang="es-SV" sz="1600" dirty="0" smtClean="0">
                <a:latin typeface="Arial Narrow" pitchFamily="34" charset="0"/>
                <a:cs typeface="Arial" pitchFamily="34" charset="0"/>
              </a:rPr>
              <a:t>Responsabilidades del Sector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lang="es-SV" sz="1600" dirty="0" smtClean="0">
                <a:latin typeface="Arial Narrow" pitchFamily="34" charset="0"/>
                <a:cs typeface="Arial" pitchFamily="34" charset="0"/>
              </a:rPr>
              <a:t>Fichas de uso del sector (ficha de inscripción)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lang="es-SV" sz="1600" dirty="0" smtClean="0">
                <a:latin typeface="Arial Narrow" pitchFamily="34" charset="0"/>
                <a:cs typeface="Arial" pitchFamily="34" charset="0"/>
              </a:rPr>
              <a:t>Listado actualizado de NFI´s disponibles,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lang="es-SV" sz="1600" dirty="0" smtClean="0">
                <a:latin typeface="Arial Narrow" pitchFamily="34" charset="0"/>
                <a:cs typeface="Arial" pitchFamily="34" charset="0"/>
              </a:rPr>
              <a:t>Listado de  miembros y datos de contacto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lang="es-SV" sz="1600" dirty="0" smtClean="0">
                <a:latin typeface="Arial Narrow" pitchFamily="34" charset="0"/>
                <a:cs typeface="Arial" pitchFamily="34" charset="0"/>
              </a:rPr>
              <a:t>Modelos de vivienda temporal aprobados (o lineamientos mínimos)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lang="es-SV" sz="1600" dirty="0" smtClean="0">
                <a:latin typeface="Arial Narrow" pitchFamily="34" charset="0"/>
                <a:cs typeface="Arial" pitchFamily="34" charset="0"/>
              </a:rPr>
              <a:t>Contenido mínimo de los diferentes </a:t>
            </a:r>
            <a:r>
              <a:rPr lang="es-SV" sz="1600" dirty="0" err="1" smtClean="0">
                <a:latin typeface="Arial Narrow" pitchFamily="34" charset="0"/>
                <a:cs typeface="Arial" pitchFamily="34" charset="0"/>
              </a:rPr>
              <a:t>kit´s</a:t>
            </a:r>
            <a:endParaRPr lang="es-SV" sz="1600" dirty="0" smtClean="0">
              <a:latin typeface="Arial Narrow" pitchFamily="34" charset="0"/>
              <a:cs typeface="Arial" pitchFamily="34" charset="0"/>
            </a:endParaRP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lang="es-SV" sz="1600" dirty="0" smtClean="0">
                <a:latin typeface="Arial Narrow" pitchFamily="34" charset="0"/>
                <a:cs typeface="Arial" pitchFamily="34" charset="0"/>
              </a:rPr>
              <a:t>Estándares </a:t>
            </a:r>
            <a:r>
              <a:rPr lang="es-SV" sz="1600" dirty="0" err="1" smtClean="0">
                <a:latin typeface="Arial Narrow" pitchFamily="34" charset="0"/>
                <a:cs typeface="Arial" pitchFamily="34" charset="0"/>
              </a:rPr>
              <a:t>Sphere</a:t>
            </a:r>
            <a:r>
              <a:rPr lang="es-SV" sz="1600" dirty="0" smtClean="0">
                <a:latin typeface="Arial Narrow" pitchFamily="34" charset="0"/>
                <a:cs typeface="Arial" pitchFamily="34" charset="0"/>
              </a:rPr>
              <a:t>?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s-SV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0" y="16288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83568" y="2699628"/>
            <a:ext cx="813690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6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  <a:ea typeface="Times New Roman" pitchFamily="18" charset="0"/>
                <a:cs typeface="Arial" pitchFamily="34" charset="0"/>
              </a:rPr>
              <a:t>Comentarios Generales de los miembros del Sector</a:t>
            </a:r>
            <a:endParaRPr kumimoji="0" lang="es-SV" sz="600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istina" pitchFamily="66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683568" y="1124739"/>
            <a:ext cx="7776864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COMENTARIOS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s-SV" sz="2200" b="1" dirty="0">
              <a:solidFill>
                <a:srgbClr val="0070C0"/>
              </a:solidFill>
              <a:latin typeface="Arial Narrow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SV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1.Definir una fecha</a:t>
            </a:r>
            <a:r>
              <a:rPr kumimoji="0" lang="es-SV" sz="2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para que el Plan ya esté </a:t>
            </a:r>
            <a:r>
              <a:rPr kumimoji="0" lang="es-SV" sz="2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formulado.</a:t>
            </a:r>
            <a:r>
              <a:rPr kumimoji="0" lang="es-SV" sz="22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HOY</a:t>
            </a:r>
            <a:endParaRPr kumimoji="0" lang="es-SV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s-SV" sz="2200" dirty="0" smtClean="0">
                <a:latin typeface="Arial Narrow" pitchFamily="34" charset="0"/>
                <a:cs typeface="Arial" pitchFamily="34" charset="0"/>
              </a:rPr>
              <a:t>2. Articulación Interclúster</a:t>
            </a:r>
            <a:endParaRPr lang="es-SV" sz="2200" dirty="0" smtClean="0">
              <a:latin typeface="Arial Narrow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cs typeface="Arial" pitchFamily="34" charset="0"/>
              </a:rPr>
              <a:t>3. Mapas de zonas geográficas de intervención</a:t>
            </a:r>
            <a:endParaRPr kumimoji="0" lang="es-SV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s-SV" sz="2200" dirty="0" smtClean="0">
                <a:latin typeface="Arial Narrow" pitchFamily="34" charset="0"/>
                <a:cs typeface="Arial" pitchFamily="34" charset="0"/>
              </a:rPr>
              <a:t>4. Evaluación de resultados de atención de emergencia anterior</a:t>
            </a:r>
            <a:endParaRPr lang="es-SV" sz="2200" dirty="0" smtClean="0">
              <a:latin typeface="Arial Narrow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cs typeface="Arial" pitchFamily="34" charset="0"/>
              </a:rPr>
              <a:t>5. </a:t>
            </a:r>
            <a:r>
              <a:rPr lang="es-SV" sz="2200" dirty="0" smtClean="0">
                <a:latin typeface="Arial Narrow" pitchFamily="34" charset="0"/>
                <a:cs typeface="Arial" pitchFamily="34" charset="0"/>
              </a:rPr>
              <a:t>Pensar en personas a cargo de información, equipos, etc...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cs typeface="Arial" pitchFamily="34" charset="0"/>
              </a:rPr>
              <a:t>6.Revisar</a:t>
            </a:r>
            <a:r>
              <a:rPr kumimoji="0" lang="es-SV" sz="2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cs typeface="Arial" pitchFamily="34" charset="0"/>
              </a:rPr>
              <a:t> las fichas de EDAN y levantamientos de información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s-SV" sz="2200" baseline="0" dirty="0" smtClean="0">
                <a:latin typeface="Arial Narrow" pitchFamily="34" charset="0"/>
                <a:cs typeface="Arial" pitchFamily="34" charset="0"/>
              </a:rPr>
              <a:t>7.</a:t>
            </a:r>
            <a:r>
              <a:rPr lang="es-SV" sz="2200" dirty="0" smtClean="0">
                <a:latin typeface="Arial Narrow" pitchFamily="34" charset="0"/>
                <a:cs typeface="Arial" pitchFamily="34" charset="0"/>
              </a:rPr>
              <a:t> </a:t>
            </a:r>
            <a:endParaRPr kumimoji="0" lang="es-SV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SV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0" y="16288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39552" y="2237963"/>
            <a:ext cx="842493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6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  <a:ea typeface="Times New Roman" pitchFamily="18" charset="0"/>
                <a:cs typeface="Arial" pitchFamily="34" charset="0"/>
              </a:rPr>
              <a:t>Selección de los miembros de la Comisión para elaboración del Plan</a:t>
            </a:r>
            <a:endParaRPr lang="es-SV" sz="6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istina" pitchFamily="66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683568" y="1147391"/>
            <a:ext cx="777686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RESPONSABILIDADES COMISIÓN PETIT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s-SV" sz="2200" b="1" dirty="0">
              <a:solidFill>
                <a:srgbClr val="0070C0"/>
              </a:solidFill>
              <a:latin typeface="Arial Narrow" pitchFamily="34" charset="0"/>
              <a:ea typeface="Times New Roman" pitchFamily="18" charset="0"/>
              <a:cs typeface="Arial" pitchFamily="34" charset="0"/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0" y="16288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39552" y="1790521"/>
            <a:ext cx="8352928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s-SV" sz="2200" dirty="0" smtClean="0">
                <a:latin typeface="Arial Narrow" pitchFamily="34" charset="0"/>
                <a:cs typeface="Arial" pitchFamily="34" charset="0"/>
              </a:rPr>
              <a:t>Reunirse periódicamente para la formulación del plan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s-SV" sz="2200" dirty="0" smtClean="0">
                <a:latin typeface="Arial Narrow" pitchFamily="34" charset="0"/>
                <a:cs typeface="Arial" pitchFamily="34" charset="0"/>
              </a:rPr>
              <a:t>Elaborar el calendario para la elaboración del Plan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s-SV" sz="2200" dirty="0" smtClean="0">
                <a:latin typeface="Arial Narrow" pitchFamily="34" charset="0"/>
                <a:cs typeface="Arial" pitchFamily="34" charset="0"/>
              </a:rPr>
              <a:t>Formular las partes del plan y someterlo a aprobación con los demás miembros del sector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s-SV" sz="2200" dirty="0" smtClean="0">
                <a:latin typeface="Arial Narrow" pitchFamily="34" charset="0"/>
                <a:cs typeface="Arial" pitchFamily="34" charset="0"/>
              </a:rPr>
              <a:t>Alinear el plan formulado con los términos de referencia y estrategias del sector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s-SV" sz="2200" dirty="0" smtClean="0">
                <a:latin typeface="Arial Narrow" pitchFamily="34" charset="0"/>
                <a:cs typeface="Arial" pitchFamily="34" charset="0"/>
              </a:rPr>
              <a:t>Asegurar que el plan apoye los planes gubernamentales establecidos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es-SV" sz="2200" dirty="0" smtClean="0">
                <a:latin typeface="Arial Narrow" pitchFamily="34" charset="0"/>
                <a:cs typeface="Arial" pitchFamily="34" charset="0"/>
              </a:rPr>
              <a:t>Compartir a información elaborada parcial o total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s-SV" sz="2200" dirty="0" smtClean="0">
                <a:latin typeface="Arial Narrow" pitchFamily="34" charset="0"/>
                <a:cs typeface="Arial" pitchFamily="34" charset="0"/>
              </a:rPr>
              <a:t>Dar seguimiento al calendario de formulación del plan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s-SV" sz="2200" dirty="0" smtClean="0">
                <a:latin typeface="Arial Narrow" pitchFamily="34" charset="0"/>
                <a:cs typeface="Arial" pitchFamily="34" charset="0"/>
              </a:rPr>
              <a:t>Recopilar la Información necesaria para la formulación del plan, concerniente alas agencias involucradas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s-SV" sz="2200" dirty="0" smtClean="0">
                <a:latin typeface="Arial Narrow" pitchFamily="34" charset="0"/>
                <a:cs typeface="Arial" pitchFamily="34" charset="0"/>
              </a:rPr>
              <a:t>Proteger  y guardar con discreción la información de los organismos que la proveyeran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683568" y="1147391"/>
            <a:ext cx="777686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RESPONSABILIDADES DE LOS DEMÁS MIEMBROS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s-SV" sz="2200" b="1" dirty="0">
              <a:solidFill>
                <a:srgbClr val="0070C0"/>
              </a:solidFill>
              <a:latin typeface="Arial Narrow" pitchFamily="34" charset="0"/>
              <a:ea typeface="Times New Roman" pitchFamily="18" charset="0"/>
              <a:cs typeface="Arial" pitchFamily="34" charset="0"/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0" y="16288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39552" y="1671766"/>
            <a:ext cx="8064896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s-SV" sz="2200" dirty="0" smtClean="0">
                <a:latin typeface="Arial Narrow" pitchFamily="34" charset="0"/>
                <a:cs typeface="Arial" pitchFamily="34" charset="0"/>
              </a:rPr>
              <a:t>Proveer de la información requerida por la comisión </a:t>
            </a:r>
            <a:r>
              <a:rPr lang="es-SV" sz="2200" dirty="0" err="1" smtClean="0">
                <a:latin typeface="Arial Narrow" pitchFamily="34" charset="0"/>
                <a:cs typeface="Arial" pitchFamily="34" charset="0"/>
              </a:rPr>
              <a:t>petit</a:t>
            </a:r>
            <a:endParaRPr lang="es-SV" sz="2200" dirty="0" smtClean="0">
              <a:latin typeface="Arial Narrow" pitchFamily="34" charset="0"/>
              <a:cs typeface="Arial" pitchFamily="34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s-SV" sz="2200" dirty="0" smtClean="0">
                <a:latin typeface="Arial Narrow" pitchFamily="34" charset="0"/>
                <a:cs typeface="Arial" pitchFamily="34" charset="0"/>
              </a:rPr>
              <a:t>Reunirse  de acuerdo al calendario propuesto por la comisión </a:t>
            </a:r>
            <a:r>
              <a:rPr lang="es-SV" sz="2200" dirty="0" err="1" smtClean="0">
                <a:latin typeface="Arial Narrow" pitchFamily="34" charset="0"/>
                <a:cs typeface="Arial" pitchFamily="34" charset="0"/>
              </a:rPr>
              <a:t>petit</a:t>
            </a:r>
            <a:r>
              <a:rPr lang="es-SV" sz="2200" dirty="0" smtClean="0">
                <a:latin typeface="Arial Narrow" pitchFamily="34" charset="0"/>
                <a:cs typeface="Arial" pitchFamily="34" charset="0"/>
              </a:rPr>
              <a:t> para aprobación parcial o total del plan.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s-SV" sz="2200" dirty="0" smtClean="0">
                <a:latin typeface="Arial Narrow" pitchFamily="34" charset="0"/>
                <a:cs typeface="Arial" pitchFamily="34" charset="0"/>
              </a:rPr>
              <a:t>Emitir sugerencias, recomendaciones  y observaciones según el calendario de formulación del plan elaborado por la comisión </a:t>
            </a:r>
            <a:r>
              <a:rPr lang="es-SV" sz="2200" dirty="0" err="1" smtClean="0">
                <a:latin typeface="Arial Narrow" pitchFamily="34" charset="0"/>
                <a:cs typeface="Arial" pitchFamily="34" charset="0"/>
              </a:rPr>
              <a:t>petit</a:t>
            </a:r>
            <a:endParaRPr lang="es-SV" sz="2200" dirty="0" smtClean="0">
              <a:latin typeface="Arial Narrow" pitchFamily="34" charset="0"/>
              <a:cs typeface="Arial" pitchFamily="34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s-SV" sz="2200" dirty="0" smtClean="0">
                <a:latin typeface="Arial Narrow" pitchFamily="34" charset="0"/>
                <a:cs typeface="Arial" pitchFamily="34" charset="0"/>
              </a:rPr>
              <a:t>Proponer alternativas como parte del plan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s-SV" sz="2200" dirty="0" smtClean="0">
                <a:latin typeface="Arial Narrow" pitchFamily="34" charset="0"/>
                <a:cs typeface="Arial" pitchFamily="34" charset="0"/>
              </a:rPr>
              <a:t>Dar fiel seguimiento al plan aprobado una vez sea formulado (lineamientos, procesos, comunicación, seguimiento de estándares de kits y/o vivienda temporal, seguimiento de normas …</a:t>
            </a:r>
            <a:r>
              <a:rPr lang="es-SV" sz="2200" dirty="0" err="1" smtClean="0">
                <a:latin typeface="Arial Narrow" pitchFamily="34" charset="0"/>
                <a:cs typeface="Arial" pitchFamily="34" charset="0"/>
              </a:rPr>
              <a:t>sphere</a:t>
            </a:r>
            <a:r>
              <a:rPr lang="es-SV" sz="2200" dirty="0" smtClean="0">
                <a:latin typeface="Arial Narrow" pitchFamily="34" charset="0"/>
                <a:cs typeface="Arial" pitchFamily="34" charset="0"/>
              </a:rPr>
              <a:t>?)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s-SV" sz="2200" dirty="0" smtClean="0">
                <a:latin typeface="Arial Narrow" pitchFamily="34" charset="0"/>
                <a:cs typeface="Arial" pitchFamily="34" charset="0"/>
              </a:rPr>
              <a:t>Dar cumplimiento a las estrategias establecidas como sector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endParaRPr lang="es-SV" sz="2200" dirty="0" smtClean="0">
              <a:latin typeface="Arial Narrow" pitchFamily="34" charset="0"/>
              <a:cs typeface="Arial" pitchFamily="34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endParaRPr lang="es-SV" sz="2200" dirty="0" smtClean="0">
              <a:latin typeface="Arial Narrow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lang="es-SV" sz="2200" dirty="0" smtClean="0"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899592" y="980728"/>
            <a:ext cx="478802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AGENDA</a:t>
            </a:r>
          </a:p>
        </p:txBody>
      </p:sp>
      <p:cxnSp>
        <p:nvCxnSpPr>
          <p:cNvPr id="6" name="5 Conector recto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8" y="1637480"/>
          <a:ext cx="7992891" cy="4743848"/>
        </p:xfrm>
        <a:graphic>
          <a:graphicData uri="http://schemas.openxmlformats.org/drawingml/2006/table">
            <a:tbl>
              <a:tblPr/>
              <a:tblGrid>
                <a:gridCol w="1656184"/>
                <a:gridCol w="3528392"/>
                <a:gridCol w="2808315"/>
              </a:tblGrid>
              <a:tr h="2118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70C0"/>
                          </a:solidFill>
                          <a:latin typeface="Arial Narrow"/>
                          <a:ea typeface="Arial Narrow"/>
                          <a:cs typeface="Times New Roman"/>
                        </a:rPr>
                        <a:t>HORA</a:t>
                      </a:r>
                      <a:endParaRPr lang="es-SV" sz="1400" dirty="0">
                        <a:latin typeface="Arial Narrow"/>
                        <a:ea typeface="Arial Narrow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70C0"/>
                          </a:solidFill>
                          <a:latin typeface="Arial Narrow"/>
                          <a:ea typeface="Arial Narrow"/>
                          <a:cs typeface="Times New Roman"/>
                        </a:rPr>
                        <a:t>ACTIVIDAD</a:t>
                      </a:r>
                      <a:endParaRPr lang="es-SV" sz="1400" b="1">
                        <a:latin typeface="Arial Narrow"/>
                        <a:ea typeface="Arial Narrow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70C0"/>
                          </a:solidFill>
                          <a:latin typeface="Arial Narrow"/>
                          <a:ea typeface="Arial Narrow"/>
                          <a:cs typeface="Times New Roman"/>
                        </a:rPr>
                        <a:t>FACILITADOR</a:t>
                      </a:r>
                      <a:endParaRPr lang="es-SV" sz="1400">
                        <a:latin typeface="Arial Narrow"/>
                        <a:ea typeface="Arial Narrow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9:00 – 9:05 a.m.</a:t>
                      </a:r>
                      <a:endParaRPr lang="es-SV" sz="200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1.Presentación de presentes y revisión de minuta anterior </a:t>
                      </a:r>
                      <a:endParaRPr lang="es-SV" sz="20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b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Cristina Pérez</a:t>
                      </a:r>
                      <a:r>
                        <a:rPr lang="es-ES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, Coordinadora del Clúster</a:t>
                      </a:r>
                      <a:endParaRPr lang="es-SV" sz="200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9:05 – 9:25 a.m.</a:t>
                      </a:r>
                      <a:endParaRPr lang="es-SV" sz="200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2. Revisión de Términos de Referencia del Sector de Shelter y NFI´s </a:t>
                      </a:r>
                      <a:endParaRPr lang="es-SV" sz="20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b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Claudia Rivera,</a:t>
                      </a:r>
                      <a:r>
                        <a:rPr lang="es-ES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 Coordinadora Interclúster oficina del Coordinador Residente</a:t>
                      </a:r>
                      <a:endParaRPr lang="es-SV" sz="200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9:25 – 9:45 a.m.</a:t>
                      </a:r>
                      <a:endParaRPr lang="es-SV" sz="200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3. Resumen del  Plan Invernal de Protección </a:t>
                      </a:r>
                      <a:r>
                        <a:rPr lang="es-ES" sz="1600" dirty="0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 Civil</a:t>
                      </a:r>
                      <a:endParaRPr lang="es-SV" sz="20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b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Ing. Armando Vividor,</a:t>
                      </a:r>
                      <a:r>
                        <a:rPr lang="es-ES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 Jefe de Operaciones de Protección Civil.</a:t>
                      </a:r>
                      <a:endParaRPr lang="es-SV" sz="200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9:45 – 10:10 a.m.</a:t>
                      </a:r>
                      <a:endParaRPr lang="es-SV" sz="200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4. Revisión de la Estructura del Plan del Acción del Sector Shelter y NFI´s </a:t>
                      </a:r>
                      <a:endParaRPr lang="es-SV" sz="200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b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Cristina Pérez</a:t>
                      </a:r>
                      <a:r>
                        <a:rPr lang="es-ES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, Coordinadora del Clúster</a:t>
                      </a:r>
                      <a:endParaRPr lang="es-SV" sz="200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10:10 – 10:30 a.m.</a:t>
                      </a:r>
                      <a:endParaRPr lang="es-SV" sz="200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5. Comentarios Generales y recomendaciones de los miembros del Sector </a:t>
                      </a:r>
                      <a:endParaRPr lang="es-SV" sz="200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Todos los participantes</a:t>
                      </a:r>
                      <a:endParaRPr lang="es-SV" sz="200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97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10:30 – 10:45 a.m.</a:t>
                      </a:r>
                      <a:endParaRPr lang="es-SV" sz="200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5. Selección de los miembros de la Comisión para elaboración del Plan. </a:t>
                      </a:r>
                      <a:endParaRPr lang="es-SV" sz="200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Todos los </a:t>
                      </a:r>
                      <a:r>
                        <a:rPr lang="es-ES" sz="1600" dirty="0" err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participantes,se</a:t>
                      </a:r>
                      <a:r>
                        <a:rPr lang="es-ES" sz="16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 propone sea liderado por el </a:t>
                      </a:r>
                      <a:r>
                        <a:rPr lang="es-ES" sz="1600" b="1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Lic. Ernesto Martínez</a:t>
                      </a:r>
                      <a:r>
                        <a:rPr lang="es-ES" sz="16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, </a:t>
                      </a:r>
                      <a:r>
                        <a:rPr lang="es-ES" sz="1600" dirty="0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VMVDU</a:t>
                      </a:r>
                      <a:endParaRPr lang="es-SV" sz="20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10:45 – 10: 50 a.m.</a:t>
                      </a:r>
                      <a:endParaRPr lang="es-SV" sz="200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6. Información sobre fechas del Seminario Taller del Sector </a:t>
                      </a:r>
                      <a:endParaRPr lang="es-SV" sz="200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b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Cristina Pérez</a:t>
                      </a:r>
                      <a:r>
                        <a:rPr lang="es-ES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, Coordinadora del Clúster</a:t>
                      </a:r>
                      <a:endParaRPr lang="es-SV" sz="200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6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10:50 – 11:00 a.m.</a:t>
                      </a:r>
                      <a:endParaRPr lang="es-SV" sz="200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7. Varios y Cierre</a:t>
                      </a:r>
                      <a:endParaRPr lang="es-SV" sz="200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Cristina Pérez</a:t>
                      </a:r>
                      <a:r>
                        <a:rPr lang="es-ES" sz="16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, Coordinadora del Clúster</a:t>
                      </a:r>
                      <a:endParaRPr lang="es-SV" sz="20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683568" y="1147391"/>
            <a:ext cx="777686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COMISIÓN PETIT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s-SV" sz="2200" b="1" dirty="0">
              <a:solidFill>
                <a:srgbClr val="0070C0"/>
              </a:solidFill>
              <a:latin typeface="Arial Narrow" pitchFamily="34" charset="0"/>
              <a:ea typeface="Times New Roman" pitchFamily="18" charset="0"/>
              <a:cs typeface="Arial" pitchFamily="34" charset="0"/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0" y="16288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11556" y="1803894"/>
          <a:ext cx="7272812" cy="3509088"/>
        </p:xfrm>
        <a:graphic>
          <a:graphicData uri="http://schemas.openxmlformats.org/drawingml/2006/table">
            <a:tbl>
              <a:tblPr/>
              <a:tblGrid>
                <a:gridCol w="936108"/>
                <a:gridCol w="3781391"/>
                <a:gridCol w="2555313"/>
              </a:tblGrid>
              <a:tr h="2118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Arial Narrow"/>
                          <a:ea typeface="Arial Narrow"/>
                          <a:cs typeface="Times New Roman"/>
                        </a:rPr>
                        <a:t>CARGO</a:t>
                      </a:r>
                      <a:endParaRPr lang="es-SV" sz="1400" dirty="0">
                        <a:latin typeface="Arial Narrow"/>
                        <a:ea typeface="Arial Narrow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400" b="1" dirty="0" smtClean="0">
                          <a:solidFill>
                            <a:srgbClr val="0070C0"/>
                          </a:solidFill>
                          <a:latin typeface="Arial Narrow"/>
                          <a:ea typeface="Arial Narrow"/>
                          <a:cs typeface="Times New Roman"/>
                        </a:rPr>
                        <a:t>NOMBRE</a:t>
                      </a:r>
                      <a:endParaRPr lang="es-SV" sz="1400" b="1" dirty="0">
                        <a:latin typeface="Arial Narrow"/>
                        <a:ea typeface="Arial Narrow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b="1" dirty="0" smtClean="0">
                          <a:solidFill>
                            <a:srgbClr val="0070C0"/>
                          </a:solidFill>
                          <a:latin typeface="Arial Narrow"/>
                          <a:ea typeface="Arial Narrow"/>
                          <a:cs typeface="Times New Roman"/>
                        </a:rPr>
                        <a:t>ORGANISMOS</a:t>
                      </a:r>
                      <a:r>
                        <a:rPr lang="es-ES" sz="1400" b="1" baseline="0" dirty="0" smtClean="0">
                          <a:solidFill>
                            <a:srgbClr val="0070C0"/>
                          </a:solidFill>
                          <a:latin typeface="Arial Narrow"/>
                          <a:ea typeface="Arial Narrow"/>
                          <a:cs typeface="Times New Roman"/>
                        </a:rPr>
                        <a:t> QUE REPRESENTA</a:t>
                      </a:r>
                      <a:endParaRPr lang="es-SV" sz="1400" dirty="0">
                        <a:latin typeface="Arial Narrow"/>
                        <a:ea typeface="Arial Narrow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SV" sz="1800" baseline="0" dirty="0" smtClean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800" dirty="0" smtClean="0">
                          <a:latin typeface="Arial Narrow"/>
                          <a:ea typeface="Times New Roman"/>
                        </a:rPr>
                        <a:t>Se definirá</a:t>
                      </a:r>
                      <a:r>
                        <a:rPr lang="es-SV" sz="1800" baseline="0" dirty="0" smtClean="0">
                          <a:latin typeface="Arial Narrow"/>
                          <a:ea typeface="Times New Roman"/>
                        </a:rPr>
                        <a:t> una persona representante</a:t>
                      </a:r>
                      <a:endParaRPr lang="es-SV" sz="18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800" dirty="0" smtClean="0">
                          <a:latin typeface="Arial Narrow"/>
                          <a:ea typeface="Times New Roman"/>
                        </a:rPr>
                        <a:t>VMVDU</a:t>
                      </a:r>
                      <a:endParaRPr lang="es-SV" sz="18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SV" sz="18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800" dirty="0" smtClean="0">
                          <a:latin typeface="Arial Narrow"/>
                          <a:ea typeface="Times New Roman"/>
                        </a:rPr>
                        <a:t>Alma </a:t>
                      </a:r>
                      <a:r>
                        <a:rPr lang="es-SV" sz="1800" dirty="0" err="1" smtClean="0">
                          <a:latin typeface="Arial Narrow"/>
                          <a:ea typeface="Times New Roman"/>
                        </a:rPr>
                        <a:t>Daysi</a:t>
                      </a:r>
                      <a:r>
                        <a:rPr lang="es-SV" sz="1800" baseline="0" dirty="0" smtClean="0">
                          <a:latin typeface="Arial Narrow"/>
                          <a:ea typeface="Times New Roman"/>
                        </a:rPr>
                        <a:t> Rivera</a:t>
                      </a:r>
                      <a:endParaRPr lang="es-SV" sz="18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800" dirty="0" smtClean="0">
                          <a:latin typeface="Arial Narrow"/>
                          <a:ea typeface="Times New Roman"/>
                        </a:rPr>
                        <a:t>FUNDASAL</a:t>
                      </a:r>
                      <a:endParaRPr lang="es-SV" sz="18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SV" sz="18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800" dirty="0" smtClean="0">
                          <a:latin typeface="Arial Narrow"/>
                          <a:ea typeface="Times New Roman"/>
                        </a:rPr>
                        <a:t>Nicolás, </a:t>
                      </a:r>
                      <a:r>
                        <a:rPr lang="es-SV" sz="1800" dirty="0" err="1" smtClean="0">
                          <a:latin typeface="Arial Narrow"/>
                          <a:ea typeface="Times New Roman"/>
                        </a:rPr>
                        <a:t>Stephanie</a:t>
                      </a:r>
                      <a:r>
                        <a:rPr lang="es-SV" sz="1800" dirty="0" smtClean="0">
                          <a:latin typeface="Arial Narrow"/>
                          <a:ea typeface="Times New Roman"/>
                        </a:rPr>
                        <a:t> </a:t>
                      </a:r>
                      <a:endParaRPr lang="es-SV" sz="18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800" dirty="0" smtClean="0">
                          <a:latin typeface="Arial Narrow"/>
                          <a:ea typeface="Times New Roman"/>
                        </a:rPr>
                        <a:t>TECHO PARA MI PAÍS</a:t>
                      </a:r>
                      <a:endParaRPr lang="es-SV" sz="18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SV" sz="18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800" dirty="0" smtClean="0">
                          <a:latin typeface="Arial Narrow"/>
                          <a:ea typeface="Times New Roman"/>
                        </a:rPr>
                        <a:t>Roy</a:t>
                      </a:r>
                      <a:r>
                        <a:rPr lang="es-SV" sz="1800" baseline="0" dirty="0" smtClean="0">
                          <a:latin typeface="Arial Narrow"/>
                          <a:ea typeface="Times New Roman"/>
                        </a:rPr>
                        <a:t> Venegas (señalará un representante)</a:t>
                      </a:r>
                      <a:endParaRPr lang="es-SV" sz="18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800" dirty="0" smtClean="0">
                          <a:latin typeface="Arial Narrow"/>
                          <a:ea typeface="Times New Roman"/>
                        </a:rPr>
                        <a:t>CRUZ ROJA SALVADOREÑA</a:t>
                      </a:r>
                      <a:endParaRPr lang="es-SV" sz="18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SV" sz="18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800" dirty="0" smtClean="0">
                          <a:latin typeface="Arial Narrow"/>
                          <a:ea typeface="Times New Roman"/>
                        </a:rPr>
                        <a:t>Cecilia</a:t>
                      </a:r>
                      <a:r>
                        <a:rPr lang="es-SV" sz="1800" baseline="0" dirty="0" smtClean="0">
                          <a:latin typeface="Arial Narrow"/>
                          <a:ea typeface="Times New Roman"/>
                        </a:rPr>
                        <a:t> Alberto.</a:t>
                      </a:r>
                      <a:endParaRPr lang="es-SV" sz="18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800" dirty="0" smtClean="0">
                          <a:latin typeface="Arial Narrow"/>
                          <a:ea typeface="Times New Roman"/>
                        </a:rPr>
                        <a:t>UNHABITAT</a:t>
                      </a:r>
                      <a:endParaRPr lang="es-SV" sz="18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SV" sz="18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800" dirty="0" smtClean="0">
                          <a:latin typeface="Arial Narrow"/>
                          <a:ea typeface="Times New Roman"/>
                        </a:rPr>
                        <a:t>REUNION 15 de MAYO, 2.00 – 4:00 p.m. (Instalaciones FUNDASAL)</a:t>
                      </a:r>
                      <a:r>
                        <a:rPr lang="es-SV" sz="1800" baseline="0" dirty="0" smtClean="0">
                          <a:latin typeface="Arial Narrow"/>
                          <a:ea typeface="Times New Roman"/>
                        </a:rPr>
                        <a:t> </a:t>
                      </a:r>
                      <a:endParaRPr lang="es-SV" sz="18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SV" sz="18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6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8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80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8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83568" y="2699628"/>
            <a:ext cx="813690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6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  <a:ea typeface="Times New Roman" pitchFamily="18" charset="0"/>
                <a:cs typeface="Arial" pitchFamily="34" charset="0"/>
              </a:rPr>
              <a:t>Información </a:t>
            </a:r>
            <a:r>
              <a:rPr lang="es-ES" sz="6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  <a:ea typeface="Times New Roman" pitchFamily="18" charset="0"/>
                <a:cs typeface="Arial" pitchFamily="34" charset="0"/>
              </a:rPr>
              <a:t>sobre fechas del Seminario Taller del Sector </a:t>
            </a:r>
            <a:endParaRPr lang="es-SV" sz="6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istina" pitchFamily="66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683568" y="1147391"/>
            <a:ext cx="777686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COMISIÓN PETIT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s-SV" sz="2200" b="1" dirty="0">
              <a:solidFill>
                <a:srgbClr val="0070C0"/>
              </a:solidFill>
              <a:latin typeface="Arial Narrow" pitchFamily="34" charset="0"/>
              <a:ea typeface="Times New Roman" pitchFamily="18" charset="0"/>
              <a:cs typeface="Arial" pitchFamily="34" charset="0"/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0" y="16288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11556" y="1844824"/>
          <a:ext cx="7776869" cy="3751017"/>
        </p:xfrm>
        <a:graphic>
          <a:graphicData uri="http://schemas.openxmlformats.org/drawingml/2006/table">
            <a:tbl>
              <a:tblPr/>
              <a:tblGrid>
                <a:gridCol w="5040564"/>
                <a:gridCol w="2736305"/>
              </a:tblGrid>
              <a:tr h="2153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Arial Narrow"/>
                          <a:ea typeface="Arial Narrow"/>
                          <a:cs typeface="Times New Roman"/>
                        </a:rPr>
                        <a:t>TALLER</a:t>
                      </a:r>
                      <a:endParaRPr lang="es-SV" sz="1400" dirty="0">
                        <a:latin typeface="Arial Narrow"/>
                        <a:ea typeface="Arial Narrow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b="1" dirty="0" smtClean="0">
                          <a:solidFill>
                            <a:srgbClr val="0070C0"/>
                          </a:solidFill>
                          <a:latin typeface="Arial Narrow"/>
                          <a:ea typeface="Arial Narrow"/>
                          <a:cs typeface="Times New Roman"/>
                        </a:rPr>
                        <a:t>FECHAS PROPUESTAS</a:t>
                      </a:r>
                      <a:endParaRPr lang="es-SV" sz="1400" dirty="0">
                        <a:latin typeface="Arial Narrow"/>
                        <a:ea typeface="Arial Narrow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1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800" b="1" dirty="0" smtClean="0">
                          <a:latin typeface="Arial Narrow"/>
                          <a:ea typeface="Times New Roman"/>
                        </a:rPr>
                        <a:t>Taller</a:t>
                      </a:r>
                      <a:r>
                        <a:rPr lang="es-SV" sz="1800" b="1" baseline="0" dirty="0" smtClean="0">
                          <a:latin typeface="Arial Narrow"/>
                          <a:ea typeface="Times New Roman"/>
                        </a:rPr>
                        <a:t> de Inducción sobre el Equipo Humanitario de País: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AutoNum type="alphaLcParenR"/>
                      </a:pPr>
                      <a:r>
                        <a:rPr lang="es-SV" sz="1600" baseline="0" dirty="0" smtClean="0">
                          <a:latin typeface="Arial Narrow"/>
                          <a:ea typeface="Times New Roman"/>
                        </a:rPr>
                        <a:t>Sobre el EHP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AutoNum type="alphaLcParenR"/>
                      </a:pPr>
                      <a:r>
                        <a:rPr lang="es-SV" sz="1600" baseline="0" dirty="0" smtClean="0">
                          <a:latin typeface="Arial Narrow"/>
                          <a:ea typeface="Times New Roman"/>
                        </a:rPr>
                        <a:t>Organizaciones humanitarias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AutoNum type="alphaLcParenR"/>
                      </a:pPr>
                      <a:r>
                        <a:rPr lang="es-SV" sz="1600" baseline="0" dirty="0" smtClean="0">
                          <a:latin typeface="Arial Narrow"/>
                          <a:ea typeface="Times New Roman"/>
                        </a:rPr>
                        <a:t>Arquitectura Humanitaria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AutoNum type="alphaLcParenR"/>
                      </a:pPr>
                      <a:r>
                        <a:rPr lang="es-SV" sz="1600" baseline="0" dirty="0" smtClean="0">
                          <a:latin typeface="Arial Narrow"/>
                          <a:ea typeface="Times New Roman"/>
                        </a:rPr>
                        <a:t>REDHUM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AutoNum type="alphaLcParenR"/>
                      </a:pPr>
                      <a:r>
                        <a:rPr lang="es-SV" sz="1600" baseline="0" dirty="0" smtClean="0">
                          <a:latin typeface="Arial Narrow"/>
                          <a:ea typeface="Times New Roman"/>
                        </a:rPr>
                        <a:t>Conocimientos básicos sobre Mecanismos Financieros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800" dirty="0" smtClean="0">
                          <a:latin typeface="Arial Narrow"/>
                          <a:ea typeface="Times New Roman"/>
                        </a:rPr>
                        <a:t>2ª </a:t>
                      </a:r>
                      <a:r>
                        <a:rPr lang="es-SV" sz="1800" dirty="0" smtClean="0">
                          <a:latin typeface="Arial Narrow"/>
                          <a:ea typeface="Times New Roman"/>
                        </a:rPr>
                        <a:t>semana de Agosto</a:t>
                      </a:r>
                      <a:endParaRPr lang="es-SV" sz="18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1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800" b="1" dirty="0" smtClean="0">
                          <a:latin typeface="Arial Narrow"/>
                          <a:ea typeface="Times New Roman"/>
                        </a:rPr>
                        <a:t>Taller</a:t>
                      </a:r>
                      <a:r>
                        <a:rPr lang="es-SV" sz="1800" b="1" baseline="0" dirty="0" smtClean="0">
                          <a:latin typeface="Arial Narrow"/>
                          <a:ea typeface="Times New Roman"/>
                        </a:rPr>
                        <a:t> </a:t>
                      </a:r>
                      <a:r>
                        <a:rPr lang="es-SV" sz="1800" b="1" baseline="0" dirty="0" err="1" smtClean="0">
                          <a:latin typeface="Arial Narrow"/>
                          <a:ea typeface="Times New Roman"/>
                        </a:rPr>
                        <a:t>Emergency</a:t>
                      </a:r>
                      <a:r>
                        <a:rPr lang="es-SV" sz="1800" b="1" baseline="0" dirty="0" smtClean="0">
                          <a:latin typeface="Arial Narrow"/>
                          <a:ea typeface="Times New Roman"/>
                        </a:rPr>
                        <a:t> Shelter </a:t>
                      </a:r>
                      <a:r>
                        <a:rPr lang="es-SV" sz="1800" b="1" baseline="0" dirty="0" err="1" smtClean="0">
                          <a:latin typeface="Arial Narrow"/>
                          <a:ea typeface="Times New Roman"/>
                        </a:rPr>
                        <a:t>Cluster</a:t>
                      </a:r>
                      <a:r>
                        <a:rPr lang="es-SV" sz="1800" b="1" baseline="0" dirty="0" smtClean="0">
                          <a:latin typeface="Arial Narrow"/>
                          <a:ea typeface="Times New Roman"/>
                        </a:rPr>
                        <a:t>: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AutoNum type="alphaLcParenR"/>
                      </a:pPr>
                      <a:r>
                        <a:rPr lang="es-SV" sz="1600" baseline="0" dirty="0" smtClean="0">
                          <a:latin typeface="Arial Narrow"/>
                          <a:ea typeface="Times New Roman"/>
                        </a:rPr>
                        <a:t>Sobre el ESC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AutoNum type="alphaLcParenR"/>
                      </a:pPr>
                      <a:r>
                        <a:rPr lang="es-SV" sz="1600" baseline="0" dirty="0" smtClean="0">
                          <a:latin typeface="Arial Narrow"/>
                          <a:ea typeface="Times New Roman"/>
                        </a:rPr>
                        <a:t>Términos de referencia del sector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AutoNum type="alphaLcParenR"/>
                      </a:pPr>
                      <a:r>
                        <a:rPr lang="es-SV" sz="1600" baseline="0" dirty="0" smtClean="0">
                          <a:latin typeface="Arial Narrow"/>
                          <a:ea typeface="Times New Roman"/>
                        </a:rPr>
                        <a:t>Conformación del ESC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AutoNum type="alphaLcParenR"/>
                      </a:pPr>
                      <a:r>
                        <a:rPr lang="es-SV" sz="1600" baseline="0" dirty="0" smtClean="0">
                          <a:latin typeface="Arial Narrow"/>
                          <a:ea typeface="Times New Roman"/>
                        </a:rPr>
                        <a:t>Funciones del ESC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AutoNum type="alphaLcParenR"/>
                      </a:pPr>
                      <a:r>
                        <a:rPr lang="es-SV" sz="1600" baseline="0" dirty="0" smtClean="0">
                          <a:latin typeface="Arial Narrow"/>
                          <a:ea typeface="Times New Roman"/>
                        </a:rPr>
                        <a:t>Proyectos aplicables para los mecanismos financieros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SV" sz="18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dirty="0" smtClean="0">
                          <a:latin typeface="Arial Narrow"/>
                          <a:ea typeface="Times New Roman"/>
                        </a:rPr>
                        <a:t>2ª semana de Agosto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SV" sz="1800" dirty="0">
                        <a:latin typeface="Arial Narro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83568" y="3161292"/>
            <a:ext cx="813690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6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  <a:ea typeface="Times New Roman" pitchFamily="18" charset="0"/>
                <a:cs typeface="Arial" pitchFamily="34" charset="0"/>
              </a:rPr>
              <a:t>Varios</a:t>
            </a:r>
            <a:endParaRPr lang="es-SV" sz="6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istina" pitchFamily="66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83568" y="2237963"/>
            <a:ext cx="813690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6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  <a:ea typeface="Times New Roman" pitchFamily="18" charset="0"/>
                <a:cs typeface="Arial" pitchFamily="34" charset="0"/>
              </a:rPr>
              <a:t>CIERRE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6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  <a:ea typeface="Times New Roman" pitchFamily="18" charset="0"/>
                <a:cs typeface="Arial" pitchFamily="34" charset="0"/>
              </a:rPr>
              <a:t>Muchas Gracias por su participación</a:t>
            </a:r>
            <a:endParaRPr lang="es-SV" sz="6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istina" pitchFamily="66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611560" y="1916832"/>
            <a:ext cx="7776864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Solicitud de Voluntarios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SV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1. Toma</a:t>
            </a:r>
            <a:r>
              <a:rPr kumimoji="0" lang="es-SV" sz="2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de Tiempo</a:t>
            </a:r>
            <a:endParaRPr kumimoji="0" lang="es-SV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SV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2. Toma de</a:t>
            </a:r>
            <a:r>
              <a:rPr kumimoji="0" lang="es-SV" sz="2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Notas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sz="2200" b="1" baseline="0" dirty="0">
              <a:latin typeface="Arial Narrow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2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3. </a:t>
            </a:r>
            <a:r>
              <a:rPr lang="es-SV" sz="2200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Listado de participantes</a:t>
            </a:r>
            <a:endParaRPr kumimoji="0" lang="es-SV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0" y="16288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971600" y="1196752"/>
            <a:ext cx="7776864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OBJETIVOS DE LA REUNIÓN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SV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General</a:t>
            </a:r>
            <a:endParaRPr kumimoji="0" lang="es-SV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Establecer los primeros pasos para formular el Plan de acciones para Emergencia del Sector Shelter &amp; NFI´s para responder adecuada y oportunamente ante las siguientes emergencias.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SV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Específicos</a:t>
            </a:r>
            <a:endParaRPr kumimoji="0" lang="es-SV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Conocer los Términos de Referencia del Sector Alojamientos y </a:t>
            </a:r>
            <a:r>
              <a:rPr kumimoji="0" lang="es-SV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ANA´s</a:t>
            </a:r>
            <a:endParaRPr kumimoji="0" lang="es-SV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Conocer el Plan Invernal de Protección Civil 2012</a:t>
            </a:r>
            <a:endParaRPr kumimoji="0" lang="es-SV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Definir la estructura del Plan del Acción del Sector Shelter y NFI´s</a:t>
            </a:r>
            <a:endParaRPr kumimoji="0" lang="es-SV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Selección de los miembros de la “Comisión </a:t>
            </a:r>
            <a:r>
              <a:rPr kumimoji="0" lang="es-E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Petit</a:t>
            </a:r>
            <a:r>
              <a:rPr kumimoji="0" lang="es-E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”  para elaboración del Plan</a:t>
            </a:r>
            <a:r>
              <a:rPr kumimoji="0" lang="es-SV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s-SV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0" y="16288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83568" y="3161293"/>
            <a:ext cx="813690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SV" sz="600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  <a:ea typeface="Times New Roman" pitchFamily="18" charset="0"/>
                <a:cs typeface="Arial" pitchFamily="34" charset="0"/>
              </a:rPr>
              <a:t>Presentación</a:t>
            </a:r>
            <a:r>
              <a:rPr kumimoji="0" lang="es-SV" sz="6000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  <a:ea typeface="Times New Roman" pitchFamily="18" charset="0"/>
                <a:cs typeface="Arial" pitchFamily="34" charset="0"/>
              </a:rPr>
              <a:t> de Participantes</a:t>
            </a:r>
            <a:endParaRPr kumimoji="0" lang="es-SV" sz="600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istina" pitchFamily="66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83568" y="3161293"/>
            <a:ext cx="813690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SV" sz="600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  <a:ea typeface="Times New Roman" pitchFamily="18" charset="0"/>
                <a:cs typeface="Arial" pitchFamily="34" charset="0"/>
              </a:rPr>
              <a:t>Revisión</a:t>
            </a:r>
            <a:r>
              <a:rPr kumimoji="0" lang="es-SV" sz="6000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  <a:ea typeface="Times New Roman" pitchFamily="18" charset="0"/>
                <a:cs typeface="Arial" pitchFamily="34" charset="0"/>
              </a:rPr>
              <a:t> de Minuta Anterior</a:t>
            </a:r>
            <a:endParaRPr kumimoji="0" lang="es-SV" sz="600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istina" pitchFamily="66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0" y="16288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Rectángulo"/>
          <p:cNvSpPr/>
          <p:nvPr/>
        </p:nvSpPr>
        <p:spPr>
          <a:xfrm>
            <a:off x="827584" y="1124744"/>
            <a:ext cx="395165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SV" sz="2200" b="1" dirty="0" smtClean="0">
                <a:solidFill>
                  <a:srgbClr val="0070C0"/>
                </a:solidFill>
                <a:latin typeface="Arial Narrow" pitchFamily="34" charset="0"/>
                <a:ea typeface="Times New Roman" pitchFamily="18" charset="0"/>
                <a:cs typeface="Arial" pitchFamily="34" charset="0"/>
              </a:rPr>
              <a:t>REVISIÓN DE MINUTA ANTERIOR</a:t>
            </a:r>
            <a:endParaRPr lang="es-SV" sz="2200" b="1" dirty="0">
              <a:solidFill>
                <a:srgbClr val="0070C0"/>
              </a:solidFill>
              <a:latin typeface="Arial Narrow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44824"/>
            <a:ext cx="8244408" cy="4147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0" y="16288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19" y="1988840"/>
            <a:ext cx="8707613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Rectángulo"/>
          <p:cNvSpPr/>
          <p:nvPr/>
        </p:nvSpPr>
        <p:spPr>
          <a:xfrm>
            <a:off x="827584" y="1124744"/>
            <a:ext cx="395165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SV" sz="2200" b="1" dirty="0" smtClean="0">
                <a:solidFill>
                  <a:srgbClr val="0070C0"/>
                </a:solidFill>
                <a:latin typeface="Arial Narrow" pitchFamily="34" charset="0"/>
                <a:ea typeface="Times New Roman" pitchFamily="18" charset="0"/>
                <a:cs typeface="Arial" pitchFamily="34" charset="0"/>
              </a:rPr>
              <a:t>REVISIÓN DE MINUTA ANTERIOR</a:t>
            </a:r>
            <a:endParaRPr lang="es-SV" sz="2200" b="1" dirty="0">
              <a:solidFill>
                <a:srgbClr val="0070C0"/>
              </a:solidFill>
              <a:latin typeface="Arial Narrow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0" y="16288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132856"/>
            <a:ext cx="8532440" cy="2922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Rectángulo"/>
          <p:cNvSpPr/>
          <p:nvPr/>
        </p:nvSpPr>
        <p:spPr>
          <a:xfrm>
            <a:off x="827584" y="1124744"/>
            <a:ext cx="395165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SV" sz="2200" b="1" dirty="0" smtClean="0">
                <a:solidFill>
                  <a:srgbClr val="0070C0"/>
                </a:solidFill>
                <a:latin typeface="Arial Narrow" pitchFamily="34" charset="0"/>
                <a:ea typeface="Times New Roman" pitchFamily="18" charset="0"/>
                <a:cs typeface="Arial" pitchFamily="34" charset="0"/>
              </a:rPr>
              <a:t>REVISIÓN DE MINUTA ANTERIOR</a:t>
            </a:r>
            <a:endParaRPr lang="es-SV" sz="2200" b="1" dirty="0">
              <a:solidFill>
                <a:srgbClr val="0070C0"/>
              </a:solidFill>
              <a:latin typeface="Arial Narrow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s" ma:contentTypeID="0x010100AA7AFC8FE433CD4B94E991D812AE17EB00B5E76544F1206A4A9E301A483D55C66E" ma:contentTypeVersion="76" ma:contentTypeDescription="" ma:contentTypeScope="" ma:versionID="0cb33f35c4c2d08806714099563c9f1e">
  <xsd:schema xmlns:xsd="http://www.w3.org/2001/XMLSchema" xmlns:xs="http://www.w3.org/2001/XMLSchema" xmlns:p="http://schemas.microsoft.com/office/2006/metadata/properties" xmlns:ns1="http://schemas.microsoft.com/sharepoint/v3" xmlns:ns2="96664bca-06c0-4657-b6f9-0a997f5ff9b9" xmlns:ns3="c2760211-3e43-4ff7-a9ea-22e8b7d99117" xmlns:ns4="410da107-b4b9-4416-82f0-a17ea7b4313c" xmlns:ns5="44d82dea-fc32-4e1e-a3c6-c3136ef66f65" xmlns:ns6="84314776-d7dc-46ea-a95c-bc4ed81dbccf" targetNamespace="http://schemas.microsoft.com/office/2006/metadata/properties" ma:root="true" ma:fieldsID="059e6e53923677e904aaebd4f6b6e5a6" ns1:_="" ns2:_="" ns3:_="" ns4:_="" ns5:_="" ns6:_="">
    <xsd:import namespace="http://schemas.microsoft.com/sharepoint/v3"/>
    <xsd:import namespace="96664bca-06c0-4657-b6f9-0a997f5ff9b9"/>
    <xsd:import namespace="c2760211-3e43-4ff7-a9ea-22e8b7d99117"/>
    <xsd:import namespace="410da107-b4b9-4416-82f0-a17ea7b4313c"/>
    <xsd:import namespace="44d82dea-fc32-4e1e-a3c6-c3136ef66f65"/>
    <xsd:import namespace="84314776-d7dc-46ea-a95c-bc4ed81dbccf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  <xsd:element ref="ns2:Report_x0020_Date" minOccurs="0"/>
                <xsd:element ref="ns2:Publishing_x0020_Agency1" minOccurs="0"/>
                <xsd:element ref="ns3:Is_x0020_Key_x0020_Document1" minOccurs="0"/>
                <xsd:element ref="ns2:Is_x0020_Reference_x0020_Doc" minOccurs="0"/>
                <xsd:element ref="ns2:Is_x0020_Cluster_x0020_Management_x003f_" minOccurs="0"/>
                <xsd:element ref="ns2:Inter_x0020_Cluster" minOccurs="0"/>
                <xsd:element ref="ns2:IM" minOccurs="0"/>
                <xsd:element ref="ns2:A_x002c_M_x0020_and_x0020_E" minOccurs="0"/>
                <xsd:element ref="ns2:Shelter_x0020_Planning" minOccurs="0"/>
                <xsd:element ref="ns2:Shelter_x0020_Technical" minOccurs="0"/>
                <xsd:element ref="ns2:Shelter_x0020_Programming" minOccurs="0"/>
                <xsd:element ref="ns2:NFI_x0020_Guidance" minOccurs="0"/>
                <xsd:element ref="ns2:Cross_x0020_Cutting" minOccurs="0"/>
                <xsd:element ref="ns2:Media_x0020_Comms" minOccurs="0"/>
                <xsd:element ref="ns2:Event_x0020_Day" minOccurs="0"/>
                <xsd:element ref="ns2:Event_x0020_Month" minOccurs="0"/>
                <xsd:element ref="ns2:Event_x0020_Year" minOccurs="0"/>
                <xsd:element ref="ns2:Websio_x0020_Document_x0020_Preview" minOccurs="0"/>
                <xsd:element ref="ns2:p4235251fcc1450fb6d384a4ad55daef" minOccurs="0"/>
                <xsd:element ref="ns2:g7e01d2410934a95afa409e0dbebe315" minOccurs="0"/>
                <xsd:element ref="ns2:fbbb2add3bda4432ae4dea6625736703" minOccurs="0"/>
                <xsd:element ref="ns3:CountryTaxHTField0" minOccurs="0"/>
                <xsd:element ref="ns2:mff2b4bb9c8044d88061963b2a68513a" minOccurs="0"/>
                <xsd:element ref="ns2:b1a5a839b88a4a15abdc90cae864525c" minOccurs="0"/>
                <xsd:element ref="ns2:TaxCatchAll" minOccurs="0"/>
                <xsd:element ref="ns3:Event_x0020_TypeTaxHTField0" minOccurs="0"/>
                <xsd:element ref="ns2:hd9d801fa33a4aa2b8220e3e5f4d4756" minOccurs="0"/>
                <xsd:element ref="ns3:Degree_x0020_Of_x0020_DisplacementTaxHTField0" minOccurs="0"/>
                <xsd:element ref="ns4:Current_x0020_Lead_x0020_AgencyTaxHTField0" minOccurs="0"/>
                <xsd:element ref="ns2:a83348d14d814196bcaad6bde9cb9d0c" minOccurs="0"/>
                <xsd:element ref="ns5:Damage_x0020_LocationTaxHTField0" minOccurs="0"/>
                <xsd:element ref="ns2:TaxKeywordTaxHTField" minOccurs="0"/>
                <xsd:element ref="ns3:Site_x0020_TypeTaxHTField0" minOccurs="0"/>
                <xsd:element ref="ns5:Status_x0020_Of_x0020_SiteTaxHTField0" minOccurs="0"/>
                <xsd:element ref="ns2:e7570bd437624e0480332ee2423de9d8" minOccurs="0"/>
                <xsd:element ref="ns2:p866212cea484a06bc999f7bb36c5e20" minOccurs="0"/>
                <xsd:element ref="ns2:p9d35d47f93d40ab99282662ef2417ca" minOccurs="0"/>
                <xsd:element ref="ns2:TaxCatchAllLabel" minOccurs="0"/>
                <xsd:element ref="ns3:RegionTaxHTField0" minOccurs="0"/>
                <xsd:element ref="ns6:Is_x0020_IM_x0020_Template_x003f_" minOccurs="0"/>
                <xsd:element ref="ns6:Is_x0020_IM_x0020_Report_x003f_" minOccurs="0"/>
                <xsd:element ref="ns6:Is_x0020_Meeting_x0020_Minutes_x003f_" minOccurs="0"/>
                <xsd:element ref="ns6:Is_x0020_IM_x0020_GIS_x003f_" minOccurs="0"/>
                <xsd:element ref="ns2:Cluster_x0020_Review" minOccurs="0"/>
                <xsd:element ref="ns2:ff39aabcbcfa4b29888983c5e6d736f9" minOccurs="0"/>
                <xsd:element ref="ns2:e6f2ccbddc7344129cbcce7800e6bf7e" minOccurs="0"/>
                <xsd:element ref="ns1:RoutingRuleDescription" minOccurs="0"/>
                <xsd:element ref="ns2:g2834a0a4b5b445382f80b4d1c20b873" minOccurs="0"/>
                <xsd:element ref="ns2:ied6aaf0461f439496f935d3461379e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78" nillable="true" ma:displayName="Description" ma:hidden="true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2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Report_x0020_Date" ma:index="3" nillable="true" ma:displayName="Report Date" ma:format="DateOnly" ma:internalName="Report_x0020_Date">
      <xsd:simpleType>
        <xsd:restriction base="dms:DateTime"/>
      </xsd:simpleType>
    </xsd:element>
    <xsd:element name="Publishing_x0020_Agency1" ma:index="4" nillable="true" ma:displayName="Publishing Agency" ma:internalName="Publishing_x0020_Agency1" ma:readOnly="false">
      <xsd:simpleType>
        <xsd:restriction base="dms:Text">
          <xsd:maxLength value="255"/>
        </xsd:restriction>
      </xsd:simpleType>
    </xsd:element>
    <xsd:element name="Is_x0020_Reference_x0020_Doc" ma:index="6" nillable="true" ma:displayName="Is Reference Doc?" ma:default="0" ma:internalName="Is_x0020_Reference_x0020_Doc">
      <xsd:simpleType>
        <xsd:restriction base="dms:Boolean"/>
      </xsd:simpleType>
    </xsd:element>
    <xsd:element name="Is_x0020_Cluster_x0020_Management_x003f_" ma:index="8" nillable="true" ma:displayName="Is Coordination?" ma:default="0" ma:internalName="Is_x0020_Cluster_x0020_Management_x003F_">
      <xsd:simpleType>
        <xsd:restriction base="dms:Boolean"/>
      </xsd:simpleType>
    </xsd:element>
    <xsd:element name="Inter_x0020_Cluster" ma:index="9" nillable="true" ma:displayName="Is Inter Cluster?" ma:default="0" ma:internalName="Inter_x0020_Cluster">
      <xsd:simpleType>
        <xsd:restriction base="dms:Boolean"/>
      </xsd:simpleType>
    </xsd:element>
    <xsd:element name="IM" ma:index="10" nillable="true" ma:displayName="Is IM ?" ma:default="0" ma:internalName="IM">
      <xsd:simpleType>
        <xsd:restriction base="dms:Boolean"/>
      </xsd:simpleType>
    </xsd:element>
    <xsd:element name="A_x002c_M_x0020_and_x0020_E" ma:index="11" nillable="true" ma:displayName="Is A,M and E?" ma:default="0" ma:internalName="A_x002C_M_x0020_and_x0020_E">
      <xsd:simpleType>
        <xsd:restriction base="dms:Boolean"/>
      </xsd:simpleType>
    </xsd:element>
    <xsd:element name="Shelter_x0020_Planning" ma:index="12" nillable="true" ma:displayName="Is Shelter Planning?" ma:default="0" ma:internalName="Shelter_x0020_Planning">
      <xsd:simpleType>
        <xsd:restriction base="dms:Boolean"/>
      </xsd:simpleType>
    </xsd:element>
    <xsd:element name="Shelter_x0020_Technical" ma:index="13" nillable="true" ma:displayName="Is Shelter Specifications?" ma:default="0" ma:internalName="Shelter_x0020_Technical">
      <xsd:simpleType>
        <xsd:restriction base="dms:Boolean"/>
      </xsd:simpleType>
    </xsd:element>
    <xsd:element name="Shelter_x0020_Programming" ma:index="14" nillable="true" ma:displayName="Is Shelter Programming" ma:default="0" ma:internalName="Shelter_x0020_Programming">
      <xsd:simpleType>
        <xsd:restriction base="dms:Boolean"/>
      </xsd:simpleType>
    </xsd:element>
    <xsd:element name="NFI_x0020_Guidance" ma:index="15" nillable="true" ma:displayName="Is NFI Guidance?" ma:default="0" ma:internalName="NFI_x0020_Guidance">
      <xsd:simpleType>
        <xsd:restriction base="dms:Boolean"/>
      </xsd:simpleType>
    </xsd:element>
    <xsd:element name="Cross_x0020_Cutting" ma:index="16" nillable="true" ma:displayName="Is Cross Cutting?" ma:default="0" ma:internalName="Cross_x0020_Cutting">
      <xsd:simpleType>
        <xsd:restriction base="dms:Boolean"/>
      </xsd:simpleType>
    </xsd:element>
    <xsd:element name="Media_x0020_Comms" ma:index="17" nillable="true" ma:displayName="Is Communications?" ma:default="0" ma:internalName="Media_x0020_Comms">
      <xsd:simpleType>
        <xsd:restriction base="dms:Boolean"/>
      </xsd:simpleType>
    </xsd:element>
    <xsd:element name="Event_x0020_Day" ma:index="39" nillable="true" ma:displayName="Event Day" ma:decimals="0" ma:internalName="Event_x0020_Day" ma:readOnly="false" ma:percentage="FALSE">
      <xsd:simpleType>
        <xsd:restriction base="dms:Number"/>
      </xsd:simpleType>
    </xsd:element>
    <xsd:element name="Event_x0020_Month" ma:index="40" nillable="true" ma:displayName="Event Month" ma:internalName="Event_x0020_Month">
      <xsd:simpleType>
        <xsd:restriction base="dms:Text">
          <xsd:maxLength value="255"/>
        </xsd:restriction>
      </xsd:simpleType>
    </xsd:element>
    <xsd:element name="Event_x0020_Year" ma:index="41" nillable="true" ma:displayName="Event Year" ma:internalName="Event_x0020_Year" ma:percentage="FALSE">
      <xsd:simpleType>
        <xsd:restriction base="dms:Number"/>
      </xsd:simpleType>
    </xsd:element>
    <xsd:element name="Websio_x0020_Document_x0020_Preview" ma:index="43" nillable="true" ma:displayName="Websio Document Preview" ma:hidden="true" ma:internalName="Websio_x0020_Document_x0020_Preview">
      <xsd:simpleType>
        <xsd:restriction base="dms:Text"/>
      </xsd:simpleType>
    </xsd:element>
    <xsd:element name="p4235251fcc1450fb6d384a4ad55daef" ma:index="44" nillable="true" ma:taxonomy="true" ma:internalName="p4235251fcc1450fb6d384a4ad55daef" ma:taxonomyFieldName="AM_x0026_E" ma:displayName="AM&amp;E" ma:default="" ma:fieldId="{94235251-fcc1-450f-b6d3-84a4ad55daef}" ma:taxonomyMulti="true" ma:sspId="31bb8de2-2522-46a2-961a-21ec87b7ce6b" ma:termSetId="fc0942ea-7101-4cef-983d-3f0c29343c77" ma:anchorId="64078d6a-a8a4-4604-937a-604e2be1b1f3" ma:open="false" ma:isKeyword="false">
      <xsd:complexType>
        <xsd:sequence>
          <xsd:element ref="pc:Terms" minOccurs="0" maxOccurs="1"/>
        </xsd:sequence>
      </xsd:complexType>
    </xsd:element>
    <xsd:element name="g7e01d2410934a95afa409e0dbebe315" ma:index="45" nillable="true" ma:taxonomy="true" ma:internalName="g7e01d2410934a95afa409e0dbebe315" ma:taxonomyFieldName="Shelter_x0020_Programming1" ma:displayName="Shelter Programming" ma:default="" ma:fieldId="{07e01d24-1093-4a95-afa4-09e0dbebe315}" ma:taxonomyMulti="true" ma:sspId="31bb8de2-2522-46a2-961a-21ec87b7ce6b" ma:termSetId="fc0942ea-7101-4cef-983d-3f0c29343c77" ma:anchorId="6ffc187a-f185-482a-93e7-cea189b516b1" ma:open="false" ma:isKeyword="false">
      <xsd:complexType>
        <xsd:sequence>
          <xsd:element ref="pc:Terms" minOccurs="0" maxOccurs="1"/>
        </xsd:sequence>
      </xsd:complexType>
    </xsd:element>
    <xsd:element name="fbbb2add3bda4432ae4dea6625736703" ma:index="47" nillable="true" ma:taxonomy="true" ma:internalName="fbbb2add3bda4432ae4dea6625736703" ma:taxonomyFieldName="Shelter_x0020_Technical1" ma:displayName="Shelter Specifications" ma:default="" ma:fieldId="{fbbb2add-3bda-4432-ae4d-ea6625736703}" ma:taxonomyMulti="true" ma:sspId="31bb8de2-2522-46a2-961a-21ec87b7ce6b" ma:termSetId="fc0942ea-7101-4cef-983d-3f0c29343c77" ma:anchorId="f6aa237b-9a9e-4828-bc8f-7a5502b6ad3b" ma:open="false" ma:isKeyword="false">
      <xsd:complexType>
        <xsd:sequence>
          <xsd:element ref="pc:Terms" minOccurs="0" maxOccurs="1"/>
        </xsd:sequence>
      </xsd:complexType>
    </xsd:element>
    <xsd:element name="mff2b4bb9c8044d88061963b2a68513a" ma:index="49" nillable="true" ma:taxonomy="true" ma:internalName="mff2b4bb9c8044d88061963b2a68513a" ma:taxonomyFieldName="Cross_x0020_Cutting1" ma:displayName="Cross Cutting" ma:default="" ma:fieldId="{6ff2b4bb-9c80-44d8-8061-963b2a68513a}" ma:taxonomyMulti="true" ma:sspId="31bb8de2-2522-46a2-961a-21ec87b7ce6b" ma:termSetId="fc0942ea-7101-4cef-983d-3f0c29343c77" ma:anchorId="c9c5ac22-9574-4787-b9be-c380f5d93423" ma:open="false" ma:isKeyword="false">
      <xsd:complexType>
        <xsd:sequence>
          <xsd:element ref="pc:Terms" minOccurs="0" maxOccurs="1"/>
        </xsd:sequence>
      </xsd:complexType>
    </xsd:element>
    <xsd:element name="b1a5a839b88a4a15abdc90cae864525c" ma:index="50" ma:taxonomy="true" ma:internalName="b1a5a839b88a4a15abdc90cae864525c" ma:taxonomyFieldName="Document_x0020_Language" ma:displayName="Document Language" ma:default="115;#Inglés|53eb1c9d-8416-419a-9260-1df8e70b86c2" ma:fieldId="{b1a5a839-b88a-4a15-abdc-90cae864525c}" ma:sspId="31bb8de2-2522-46a2-961a-21ec87b7ce6b" ma:termSetId="fc0942ea-7101-4cef-983d-3f0c29343c77" ma:anchorId="3f8ae703-20f8-43f3-a840-a904dae7223a" ma:open="false" ma:isKeyword="false">
      <xsd:complexType>
        <xsd:sequence>
          <xsd:element ref="pc:Terms" minOccurs="0" maxOccurs="1"/>
        </xsd:sequence>
      </xsd:complexType>
    </xsd:element>
    <xsd:element name="TaxCatchAll" ma:index="51" nillable="true" ma:displayName="Taxonomy Catch All Column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d9d801fa33a4aa2b8220e3e5f4d4756" ma:index="53" nillable="true" ma:taxonomy="true" ma:internalName="hd9d801fa33a4aa2b8220e3e5f4d4756" ma:taxonomyFieldName="InterCluster" ma:displayName="InterCluster" ma:default="" ma:fieldId="{1d9d801f-a33a-4aa2-b822-0e3e5f4d4756}" ma:taxonomyMulti="true" ma:sspId="31bb8de2-2522-46a2-961a-21ec87b7ce6b" ma:termSetId="fc0942ea-7101-4cef-983d-3f0c29343c77" ma:anchorId="470ba90d-466f-484c-b12a-234bc55ee74d" ma:open="false" ma:isKeyword="false">
      <xsd:complexType>
        <xsd:sequence>
          <xsd:element ref="pc:Terms" minOccurs="0" maxOccurs="1"/>
        </xsd:sequence>
      </xsd:complexType>
    </xsd:element>
    <xsd:element name="a83348d14d814196bcaad6bde9cb9d0c" ma:index="57" nillable="true" ma:taxonomy="true" ma:internalName="a83348d14d814196bcaad6bde9cb9d0c" ma:taxonomyFieldName="Management_x002F_Coordination" ma:displayName="Coordination" ma:default="" ma:fieldId="{a83348d1-4d81-4196-bcaa-d6bde9cb9d0c}" ma:taxonomyMulti="true" ma:sspId="31bb8de2-2522-46a2-961a-21ec87b7ce6b" ma:termSetId="fc0942ea-7101-4cef-983d-3f0c29343c77" ma:anchorId="e05f679b-4c94-4f3d-ae2a-25f1b2852231" ma:open="false" ma:isKeyword="false">
      <xsd:complexType>
        <xsd:sequence>
          <xsd:element ref="pc:Terms" minOccurs="0" maxOccurs="1"/>
        </xsd:sequence>
      </xsd:complexType>
    </xsd:element>
    <xsd:element name="TaxKeywordTaxHTField" ma:index="59" nillable="true" ma:taxonomy="true" ma:internalName="TaxKeywordTaxHTField" ma:taxonomyFieldName="TaxKeyword" ma:displayName="Other Keywords" ma:readOnly="false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e7570bd437624e0480332ee2423de9d8" ma:index="62" nillable="true" ma:taxonomy="true" ma:internalName="e7570bd437624e0480332ee2423de9d8" ma:taxonomyFieldName="Information_x0020_Management" ma:displayName="Information Management" ma:default="" ma:fieldId="{e7570bd4-3762-4e04-8033-2ee2423de9d8}" ma:taxonomyMulti="true" ma:sspId="31bb8de2-2522-46a2-961a-21ec87b7ce6b" ma:termSetId="fc0942ea-7101-4cef-983d-3f0c29343c77" ma:anchorId="9a84bd8f-7ea1-4b49-af83-e1dff044a912" ma:open="false" ma:isKeyword="false">
      <xsd:complexType>
        <xsd:sequence>
          <xsd:element ref="pc:Terms" minOccurs="0" maxOccurs="1"/>
        </xsd:sequence>
      </xsd:complexType>
    </xsd:element>
    <xsd:element name="p866212cea484a06bc999f7bb36c5e20" ma:index="63" nillable="true" ma:taxonomy="true" ma:internalName="p866212cea484a06bc999f7bb36c5e20" ma:taxonomyFieldName="Miscellaneoud_x0020_Terms" ma:displayName="Miscellaneous Terms" ma:default="" ma:fieldId="{9866212c-ea48-4a06-bc99-9f7bb36c5e20}" ma:taxonomyMulti="true" ma:sspId="31bb8de2-2522-46a2-961a-21ec87b7ce6b" ma:termSetId="fc0942ea-7101-4cef-983d-3f0c29343c77" ma:anchorId="54a1997e-7057-4841-9f7a-089c4d2738e1" ma:open="false" ma:isKeyword="false">
      <xsd:complexType>
        <xsd:sequence>
          <xsd:element ref="pc:Terms" minOccurs="0" maxOccurs="1"/>
        </xsd:sequence>
      </xsd:complexType>
    </xsd:element>
    <xsd:element name="p9d35d47f93d40ab99282662ef2417ca" ma:index="65" nillable="true" ma:taxonomy="true" ma:internalName="p9d35d47f93d40ab99282662ef2417ca" ma:taxonomyFieldName="NFI_x0020_Guidance1" ma:displayName="NFI Guidance" ma:default="" ma:fieldId="{99d35d47-f93d-40ab-9928-2662ef2417ca}" ma:taxonomyMulti="true" ma:sspId="31bb8de2-2522-46a2-961a-21ec87b7ce6b" ma:termSetId="fc0942ea-7101-4cef-983d-3f0c29343c77" ma:anchorId="e2765451-e2db-4bc1-bb0f-bd12364b4471" ma:open="false" ma:isKeyword="false">
      <xsd:complexType>
        <xsd:sequence>
          <xsd:element ref="pc:Terms" minOccurs="0" maxOccurs="1"/>
        </xsd:sequence>
      </xsd:complexType>
    </xsd:element>
    <xsd:element name="TaxCatchAllLabel" ma:index="67" nillable="true" ma:displayName="Taxonomy Catch All Column1" ma:hidden="true" ma:list="{3a036ed0-d222-47b6-8583-8ea0c1662976}" ma:internalName="TaxCatchAllLabel" ma:readOnly="true" ma:showField="CatchAllDataLabel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luster_x0020_Review" ma:index="73" nillable="true" ma:displayName="hidden" ma:default="0" ma:internalName="Cluster_x0020_Review">
      <xsd:simpleType>
        <xsd:restriction base="dms:Boolean"/>
      </xsd:simpleType>
    </xsd:element>
    <xsd:element name="ff39aabcbcfa4b29888983c5e6d736f9" ma:index="74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6f2ccbddc7344129cbcce7800e6bf7e" ma:index="77" nillable="true" ma:taxonomy="true" ma:internalName="e6f2ccbddc7344129cbcce7800e6bf7e" ma:taxonomyFieldName="Document_x0020_Category" ma:displayName="Document Category" ma:default="" ma:fieldId="{e6f2ccbd-dc73-4412-9cbc-ce7800e6bf7e}" ma:taxonomyMulti="true" ma:sspId="31bb8de2-2522-46a2-961a-21ec87b7ce6b" ma:termSetId="fc0942ea-7101-4cef-983d-3f0c29343c77" ma:anchorId="2f0acb8a-9894-40ab-bdeb-14b10062243e" ma:open="false" ma:isKeyword="false">
      <xsd:complexType>
        <xsd:sequence>
          <xsd:element ref="pc:Terms" minOccurs="0" maxOccurs="1"/>
        </xsd:sequence>
      </xsd:complexType>
    </xsd:element>
    <xsd:element name="g2834a0a4b5b445382f80b4d1c20b873" ma:index="79" nillable="true" ma:taxonomy="true" ma:internalName="g2834a0a4b5b445382f80b4d1c20b873" ma:taxonomyFieldName="Responses_x0020_sites" ma:displayName="Response site" ma:default="" ma:fieldId="{02834a0a-4b5b-4453-82f8-0b4d1c20b873}" ma:sspId="31bb8de2-2522-46a2-961a-21ec87b7ce6b" ma:termSetId="c88c7c60-b560-48ad-baaa-30f828e920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d6aaf0461f439496f935d3461379e0" ma:index="80" nillable="true" ma:taxonomy="true" ma:internalName="ied6aaf0461f439496f935d3461379e0" ma:taxonomyFieldName="Shelter_x0020_Planning1" ma:displayName="Shelter Planning" ma:default="" ma:fieldId="{2ed6aaf0-461f-4394-96f9-35d3461379e0}" ma:taxonomyMulti="true" ma:sspId="31bb8de2-2522-46a2-961a-21ec87b7ce6b" ma:termSetId="fc0942ea-7101-4cef-983d-3f0c29343c77" ma:anchorId="a9c87c9d-9d88-4522-b16d-9a64592835e3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60211-3e43-4ff7-a9ea-22e8b7d99117" elementFormDefault="qualified">
    <xsd:import namespace="http://schemas.microsoft.com/office/2006/documentManagement/types"/>
    <xsd:import namespace="http://schemas.microsoft.com/office/infopath/2007/PartnerControls"/>
    <xsd:element name="Is_x0020_Key_x0020_Document1" ma:index="5" nillable="true" ma:displayName="Is Key Document?" ma:default="0" ma:internalName="Is_x0020_Key_x0020_Document1">
      <xsd:simpleType>
        <xsd:restriction base="dms:Boolean"/>
      </xsd:simpleType>
    </xsd:element>
    <xsd:element name="CountryTaxHTField0" ma:index="48" nillable="true" ma:taxonomy="true" ma:internalName="CountryTaxHTField0" ma:taxonomyFieldName="Country" ma:displayName="Country" ma:default="" ma:fieldId="{942e2469-e9bf-41fa-8fad-a32765061e66}" ma:sspId="31bb8de2-2522-46a2-961a-21ec87b7ce6b" ma:termSetId="ad519c2a-14d0-4119-8cdc-b9a52bc5b3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vent_x0020_TypeTaxHTField0" ma:index="52" nillable="true" ma:taxonomy="true" ma:internalName="Event_x0020_TypeTaxHTField0" ma:taxonomyFieldName="Event_x0020_Type" ma:displayName="Event Type" ma:default="" ma:fieldId="{d2819105-16ee-476a-a49b-7913380fbc9d}" ma:taxonomyMulti="true" ma:sspId="31bb8de2-2522-46a2-961a-21ec87b7ce6b" ma:termSetId="0eaafbb5-4d8c-4c82-bb5b-501da8d1474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gree_x0020_Of_x0020_DisplacementTaxHTField0" ma:index="54" nillable="true" ma:taxonomy="true" ma:internalName="Degree_x0020_Of_x0020_DisplacementTaxHTField0" ma:taxonomyFieldName="Degree_x0020_Of_x0020_Displacement" ma:displayName="Degree Of Displacement" ma:default="" ma:fieldId="{8d36c8ee-9bdf-45f8-b12b-68c9c2a5dddc}" ma:sspId="31bb8de2-2522-46a2-961a-21ec87b7ce6b" ma:termSetId="0ecb1a3f-12f4-47b9-a783-88f4976f6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_x0020_TypeTaxHTField0" ma:index="60" nillable="true" ma:taxonomy="true" ma:internalName="Site_x0020_TypeTaxHTField0" ma:taxonomyFieldName="Site_x0020_Type" ma:displayName="Site Type" ma:default="" ma:fieldId="{ccd48824-457c-44cf-ba2d-889d91075ddc}" ma:sspId="31bb8de2-2522-46a2-961a-21ec87b7ce6b" ma:termSetId="e2abc14b-db18-48c1-8087-07344f87300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gionTaxHTField0" ma:index="68" nillable="true" ma:taxonomy="true" ma:internalName="RegionTaxHTField0" ma:taxonomyFieldName="Region" ma:displayName="Region" ma:default="" ma:fieldId="{af22edad-9239-4d75-8f67-d09707ae69d6}" ma:sspId="31bb8de2-2522-46a2-961a-21ec87b7ce6b" ma:termSetId="71828aff-fb7f-4f7b-be9f-2eb2e6e3d75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0da107-b4b9-4416-82f0-a17ea7b4313c" elementFormDefault="qualified">
    <xsd:import namespace="http://schemas.microsoft.com/office/2006/documentManagement/types"/>
    <xsd:import namespace="http://schemas.microsoft.com/office/infopath/2007/PartnerControls"/>
    <xsd:element name="Current_x0020_Lead_x0020_AgencyTaxHTField0" ma:index="56" nillable="true" ma:taxonomy="true" ma:internalName="Current_x0020_Lead_x0020_AgencyTaxHTField0" ma:taxonomyFieldName="Current_x0020_Lead_x0020_Agency" ma:displayName="Emergency Lead Agency" ma:default="" ma:fieldId="{2eba69d1-0ed3-4998-b497-06086d343192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82dea-fc32-4e1e-a3c6-c3136ef66f65" elementFormDefault="qualified">
    <xsd:import namespace="http://schemas.microsoft.com/office/2006/documentManagement/types"/>
    <xsd:import namespace="http://schemas.microsoft.com/office/infopath/2007/PartnerControls"/>
    <xsd:element name="Damage_x0020_LocationTaxHTField0" ma:index="58" nillable="true" ma:taxonomy="true" ma:internalName="Damage_x0020_LocationTaxHTField0" ma:taxonomyFieldName="Damage_x0020_Location" ma:displayName="Damage Location" ma:default="" ma:fieldId="{c46b9bb5-ec8d-4991-ac82-8192f2f89d75}" ma:taxonomyMulti="true" ma:sspId="31bb8de2-2522-46a2-961a-21ec87b7ce6b" ma:termSetId="a720a396-a0fa-4309-92b6-8330774ebe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tatus_x0020_Of_x0020_SiteTaxHTField0" ma:index="61" nillable="true" ma:taxonomy="true" ma:internalName="Status_x0020_Of_x0020_SiteTaxHTField0" ma:taxonomyFieldName="Status_x0020_Of_x0020_Site" ma:displayName="Site Status" ma:default="" ma:fieldId="{3818a4dd-3292-4cd0-97d2-80aec5764792}" ma:sspId="31bb8de2-2522-46a2-961a-21ec87b7ce6b" ma:termSetId="6b025238-0067-4eb3-9e39-f0f2cf91778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314776-d7dc-46ea-a95c-bc4ed81dbccf" elementFormDefault="qualified">
    <xsd:import namespace="http://schemas.microsoft.com/office/2006/documentManagement/types"/>
    <xsd:import namespace="http://schemas.microsoft.com/office/infopath/2007/PartnerControls"/>
    <xsd:element name="Is_x0020_IM_x0020_Template_x003f_" ma:index="69" nillable="true" ma:displayName="Is IM Template?" ma:default="0" ma:description="IM Templates to be filled up" ma:internalName="Is_x0020_IM_x0020_Template_x003f_">
      <xsd:simpleType>
        <xsd:restriction base="dms:Boolean"/>
      </xsd:simpleType>
    </xsd:element>
    <xsd:element name="Is_x0020_IM_x0020_Report_x003f_" ma:index="70" nillable="true" ma:displayName="Is IM Report?" ma:default="0" ma:internalName="Is_x0020_IM_x0020_Report_x003f_">
      <xsd:simpleType>
        <xsd:restriction base="dms:Boolean"/>
      </xsd:simpleType>
    </xsd:element>
    <xsd:element name="Is_x0020_Meeting_x0020_Minutes_x003f_" ma:index="71" nillable="true" ma:displayName="Is Meeting Minutes?" ma:default="0" ma:internalName="Is_x0020_Meeting_x0020_Minutes_x003f_">
      <xsd:simpleType>
        <xsd:restriction base="dms:Boolean"/>
      </xsd:simpleType>
    </xsd:element>
    <xsd:element name="Is_x0020_IM_x0020_GIS_x003f_" ma:index="72" nillable="true" ma:displayName="Is IM GIS?" ma:default="0" ma:internalName="Is_x0020_IM_x0020_GIS_x003f_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s_x0020_IM_x0020_Template_x003f_ xmlns="84314776-d7dc-46ea-a95c-bc4ed81dbccf">false</Is_x0020_IM_x0020_Template_x003f_>
    <mff2b4bb9c8044d88061963b2a68513a xmlns="96664bca-06c0-4657-b6f9-0a997f5ff9b9">
      <Terms xmlns="http://schemas.microsoft.com/office/infopath/2007/PartnerControls"/>
    </mff2b4bb9c8044d88061963b2a68513a>
    <Inter_x0020_Cluster xmlns="96664bca-06c0-4657-b6f9-0a997f5ff9b9">false</Inter_x0020_Cluster>
    <e7570bd437624e0480332ee2423de9d8 xmlns="96664bca-06c0-4657-b6f9-0a997f5ff9b9">
      <Terms xmlns="http://schemas.microsoft.com/office/infopath/2007/PartnerControls"/>
    </e7570bd437624e0480332ee2423de9d8>
    <Cross_x0020_Cutting xmlns="96664bca-06c0-4657-b6f9-0a997f5ff9b9">false</Cross_x0020_Cutting>
    <Is_x0020_Key_x0020_Document1 xmlns="c2760211-3e43-4ff7-a9ea-22e8b7d99117">false</Is_x0020_Key_x0020_Document1>
    <p4235251fcc1450fb6d384a4ad55daef xmlns="96664bca-06c0-4657-b6f9-0a997f5ff9b9">
      <Terms xmlns="http://schemas.microsoft.com/office/infopath/2007/PartnerControls"/>
    </p4235251fcc1450fb6d384a4ad55daef>
    <Site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Response</TermName>
          <TermId xmlns="http://schemas.microsoft.com/office/infopath/2007/PartnerControls">6bd9b9ba-7d2f-42c0-b763-fbe6e7a871e1</TermId>
        </TermInfo>
      </Terms>
    </Site_x0020_TypeTaxHTField0>
    <Is_x0020_IM_x0020_GIS_x003f_ xmlns="84314776-d7dc-46ea-a95c-bc4ed81dbccf">false</Is_x0020_IM_x0020_GIS_x003f_>
    <g7e01d2410934a95afa409e0dbebe315 xmlns="96664bca-06c0-4657-b6f9-0a997f5ff9b9">
      <Terms xmlns="http://schemas.microsoft.com/office/infopath/2007/PartnerControls"/>
    </g7e01d2410934a95afa409e0dbebe315>
    <hd9d801fa33a4aa2b8220e3e5f4d4756 xmlns="96664bca-06c0-4657-b6f9-0a997f5ff9b9">
      <Terms xmlns="http://schemas.microsoft.com/office/infopath/2007/PartnerControls"/>
    </hd9d801fa33a4aa2b8220e3e5f4d4756>
    <Event_x0020_Month xmlns="96664bca-06c0-4657-b6f9-0a997f5ff9b9">October</Event_x0020_Month>
    <Country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El Salvador</TermName>
          <TermId xmlns="http://schemas.microsoft.com/office/infopath/2007/PartnerControls">2e96962c-e37b-4673-b99c-07d3e3f4ad8f</TermId>
        </TermInfo>
      </Terms>
    </CountryTaxHTField0>
    <Shelter_x0020_Technical xmlns="96664bca-06c0-4657-b6f9-0a997f5ff9b9">false</Shelter_x0020_Technical>
    <Degree_x0020_Of_x0020_Displacement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Medium</TermName>
          <TermId xmlns="http://schemas.microsoft.com/office/infopath/2007/PartnerControls">6b2cc75e-07ed-40a7-8922-57b1887ff9f3</TermId>
        </TermInfo>
      </Terms>
    </Degree_x0020_Of_x0020_DisplacementTaxHTField0>
    <Is_x0020_Cluster_x0020_Management_x003f_ xmlns="96664bca-06c0-4657-b6f9-0a997f5ff9b9">false</Is_x0020_Cluster_x0020_Management_x003f_>
    <IM xmlns="96664bca-06c0-4657-b6f9-0a997f5ff9b9">false</IM>
    <Event_x0020_Day xmlns="96664bca-06c0-4657-b6f9-0a997f5ff9b9">11</Event_x0020_Day>
    <ied6aaf0461f439496f935d3461379e0 xmlns="96664bca-06c0-4657-b6f9-0a997f5ff9b9">
      <Terms xmlns="http://schemas.microsoft.com/office/infopath/2007/PartnerControls"/>
    </ied6aaf0461f439496f935d3461379e0>
    <TaxKeywordTaxHTField xmlns="96664bca-06c0-4657-b6f9-0a997f5ff9b9">
      <Terms xmlns="http://schemas.microsoft.com/office/infopath/2007/PartnerControls"/>
    </TaxKeywordTaxHTField>
    <Is_x0020_Meeting_x0020_Minutes_x003f_ xmlns="84314776-d7dc-46ea-a95c-bc4ed81dbccf">false</Is_x0020_Meeting_x0020_Minutes_x003f_>
    <Is_x0020_Reference_x0020_Doc xmlns="96664bca-06c0-4657-b6f9-0a997f5ff9b9">false</Is_x0020_Reference_x0020_Doc>
    <Event_x0020_Year xmlns="96664bca-06c0-4657-b6f9-0a997f5ff9b9">2011</Event_x0020_Year>
    <Is_x0020_IM_x0020_Report_x003f_ xmlns="84314776-d7dc-46ea-a95c-bc4ed81dbccf">false</Is_x0020_IM_x0020_Report_x003f_>
    <A_x002c_M_x0020_and_x0020_E xmlns="96664bca-06c0-4657-b6f9-0a997f5ff9b9">false</A_x002c_M_x0020_and_x0020_E>
    <Event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Flood</TermName>
          <TermId xmlns="http://schemas.microsoft.com/office/infopath/2007/PartnerControls">071fd773-286a-4bf7-ba3e-769af5e0f9cb</TermId>
        </TermInfo>
        <TermInfo xmlns="http://schemas.microsoft.com/office/infopath/2007/PartnerControls">
          <TermName xmlns="http://schemas.microsoft.com/office/infopath/2007/PartnerControls">Slide</TermName>
          <TermId xmlns="http://schemas.microsoft.com/office/infopath/2007/PartnerControls">2a99c5a5-9a13-42fb-a3f3-56033608559e</TermId>
        </TermInfo>
      </Terms>
    </Event_x0020_TypeTaxHTField0>
    <ff39aabcbcfa4b29888983c5e6d736f9 xmlns="96664bca-06c0-4657-b6f9-0a997f5ff9b9">
      <Terms xmlns="http://schemas.microsoft.com/office/infopath/2007/PartnerControls"/>
    </ff39aabcbcfa4b29888983c5e6d736f9>
    <e6f2ccbddc7344129cbcce7800e6bf7e xmlns="96664bca-06c0-4657-b6f9-0a997f5ff9b9">
      <Terms xmlns="http://schemas.microsoft.com/office/infopath/2007/PartnerControls"/>
    </e6f2ccbddc7344129cbcce7800e6bf7e>
    <Document_x0020_Description xmlns="96664bca-06c0-4657-b6f9-0a997f5ff9b9" xsi:nil="true"/>
    <Websio_x0020_Document_x0020_Preview xmlns="96664bca-06c0-4657-b6f9-0a997f5ff9b9">/Americas/ElSalvador/ElSalvadorFloods2011/_layouts/WebsioPreviewField/preview.aspx?ID=eb5ea6e5-381c-4d00-9d6d-889e94f5eaf2&amp;WebID=7975efdd-e745-44d9-adb7-d7ce098a9ec7&amp;SiteID=0e29c24b-3e6a-4c7c-8cc1-69b27805b55c</Websio_x0020_Document_x0020_Preview>
    <b1a5a839b88a4a15abdc90cae864525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53eb1c9d-8416-419a-9260-1df8e70b86c2</TermId>
        </TermInfo>
      </Terms>
    </b1a5a839b88a4a15abdc90cae864525c>
    <p866212cea484a06bc999f7bb36c5e20 xmlns="96664bca-06c0-4657-b6f9-0a997f5ff9b9">
      <Terms xmlns="http://schemas.microsoft.com/office/infopath/2007/PartnerControls"/>
    </p866212cea484a06bc999f7bb36c5e20>
    <RoutingRuleDescription xmlns="http://schemas.microsoft.com/sharepoint/v3" xsi:nil="true"/>
    <Publishing_x0020_Agency1 xmlns="96664bca-06c0-4657-b6f9-0a997f5ff9b9" xsi:nil="true"/>
    <fbbb2add3bda4432ae4dea6625736703 xmlns="96664bca-06c0-4657-b6f9-0a997f5ff9b9">
      <Terms xmlns="http://schemas.microsoft.com/office/infopath/2007/PartnerControls"/>
    </fbbb2add3bda4432ae4dea6625736703>
    <TaxCatchAll xmlns="96664bca-06c0-4657-b6f9-0a997f5ff9b9">
      <Value>282</Value>
      <Value>19</Value>
      <Value>16</Value>
      <Value>39</Value>
      <Value>15</Value>
      <Value>36</Value>
      <Value>11</Value>
      <Value>10</Value>
      <Value>52</Value>
      <Value>115</Value>
      <Value>4</Value>
      <Value>49</Value>
      <Value>23</Value>
    </TaxCatchAll>
    <Shelter_x0020_Programming xmlns="96664bca-06c0-4657-b6f9-0a997f5ff9b9">false</Shelter_x0020_Programming>
    <Status_x0020_Of_x0020_SiteTaxHTField0 xmlns="44d82dea-fc32-4e1e-a3c6-c3136ef66f65">
      <Terms xmlns="http://schemas.microsoft.com/office/infopath/2007/PartnerControls">
        <TermInfo xmlns="http://schemas.microsoft.com/office/infopath/2007/PartnerControls">
          <TermName xmlns="http://schemas.microsoft.com/office/infopath/2007/PartnerControls">Active</TermName>
          <TermId xmlns="http://schemas.microsoft.com/office/infopath/2007/PartnerControls">319c008f-4e4c-46bc-95eb-65641b9bd58c</TermId>
        </TermInfo>
      </Terms>
    </Status_x0020_Of_x0020_SiteTaxHTField0>
    <Shelter_x0020_Planning xmlns="96664bca-06c0-4657-b6f9-0a997f5ff9b9">false</Shelter_x0020_Planning>
    <Media_x0020_Comms xmlns="96664bca-06c0-4657-b6f9-0a997f5ff9b9">false</Media_x0020_Comms>
    <a83348d14d814196bcaad6bde9cb9d0c xmlns="96664bca-06c0-4657-b6f9-0a997f5ff9b9">
      <Terms xmlns="http://schemas.microsoft.com/office/infopath/2007/PartnerControls"/>
    </a83348d14d814196bcaad6bde9cb9d0c>
    <Region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Americas</TermName>
          <TermId xmlns="http://schemas.microsoft.com/office/infopath/2007/PartnerControls">46eee075-fc11-4731-8696-2533edd6e71a</TermId>
        </TermInfo>
      </Terms>
    </RegionTaxHTField0>
    <Cluster_x0020_Review xmlns="96664bca-06c0-4657-b6f9-0a997f5ff9b9">false</Cluster_x0020_Review>
    <Damage_x0020_LocationTaxHTField0 xmlns="44d82dea-fc32-4e1e-a3c6-c3136ef66f65">
      <Terms xmlns="http://schemas.microsoft.com/office/infopath/2007/PartnerControls">
        <TermInfo xmlns="http://schemas.microsoft.com/office/infopath/2007/PartnerControls">
          <TermName xmlns="http://schemas.microsoft.com/office/infopath/2007/PartnerControls">Rural</TermName>
          <TermId xmlns="http://schemas.microsoft.com/office/infopath/2007/PartnerControls">5400dbf1-cf20-4773-abf1-c8f7ccce637a</TermId>
        </TermInfo>
        <TermInfo xmlns="http://schemas.microsoft.com/office/infopath/2007/PartnerControls">
          <TermName xmlns="http://schemas.microsoft.com/office/infopath/2007/PartnerControls">Peri-Urban</TermName>
          <TermId xmlns="http://schemas.microsoft.com/office/infopath/2007/PartnerControls">df197954-a687-4fd4-b090-340c291f0d53</TermId>
        </TermInfo>
        <TermInfo xmlns="http://schemas.microsoft.com/office/infopath/2007/PartnerControls">
          <TermName xmlns="http://schemas.microsoft.com/office/infopath/2007/PartnerControls">Urban</TermName>
          <TermId xmlns="http://schemas.microsoft.com/office/infopath/2007/PartnerControls">f95d968c-f509-433d-9d2f-3f9ba300a514</TermId>
        </TermInfo>
      </Terms>
    </Damage_x0020_LocationTaxHTField0>
    <NFI_x0020_Guidance xmlns="96664bca-06c0-4657-b6f9-0a997f5ff9b9">false</NFI_x0020_Guidance>
    <p9d35d47f93d40ab99282662ef2417ca xmlns="96664bca-06c0-4657-b6f9-0a997f5ff9b9">
      <Terms xmlns="http://schemas.microsoft.com/office/infopath/2007/PartnerControls"/>
    </p9d35d47f93d40ab99282662ef2417ca>
    <Report_x0020_Date xmlns="96664bca-06c0-4657-b6f9-0a997f5ff9b9" xsi:nil="true"/>
    <Current_x0020_Lead_x0020_AgencyTaxHTField0 xmlns="410da107-b4b9-4416-82f0-a17ea7b43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IFRC</TermName>
          <TermId xmlns="http://schemas.microsoft.com/office/infopath/2007/PartnerControls">0e7dd7e8-b714-4971-a101-594bd0ec6546</TermId>
        </TermInfo>
      </Terms>
    </Current_x0020_Lead_x0020_AgencyTaxHTField0>
    <g2834a0a4b5b445382f80b4d1c20b873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El Salvador floods 2011</TermName>
          <TermId xmlns="http://schemas.microsoft.com/office/infopath/2007/PartnerControls">07faedc2-4883-409d-8fe5-90ff81eed92e</TermId>
        </TermInfo>
      </Terms>
    </g2834a0a4b5b445382f80b4d1c20b873>
  </documentManagement>
</p:properties>
</file>

<file path=customXml/itemProps1.xml><?xml version="1.0" encoding="utf-8"?>
<ds:datastoreItem xmlns:ds="http://schemas.openxmlformats.org/officeDocument/2006/customXml" ds:itemID="{F49A7ED3-C008-4C42-9D4D-DF63C49F83E3}"/>
</file>

<file path=customXml/itemProps2.xml><?xml version="1.0" encoding="utf-8"?>
<ds:datastoreItem xmlns:ds="http://schemas.openxmlformats.org/officeDocument/2006/customXml" ds:itemID="{FAF3B749-0568-4AED-A4F1-53F7C856A058}"/>
</file>

<file path=customXml/itemProps3.xml><?xml version="1.0" encoding="utf-8"?>
<ds:datastoreItem xmlns:ds="http://schemas.openxmlformats.org/officeDocument/2006/customXml" ds:itemID="{56708083-6BAB-4B28-8CFF-28F8F389DEB9}"/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917</Words>
  <Application>Microsoft Office PowerPoint</Application>
  <PresentationFormat>Presentación en pantalla (4:3)</PresentationFormat>
  <Paragraphs>154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Cristina</dc:creator>
  <cp:keywords/>
  <cp:lastModifiedBy>Cristina</cp:lastModifiedBy>
  <cp:revision>24</cp:revision>
  <dcterms:created xsi:type="dcterms:W3CDTF">2012-05-08T12:51:19Z</dcterms:created>
  <dcterms:modified xsi:type="dcterms:W3CDTF">2012-05-08T17:13:09Z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0x010100AA7AFC8FE433CD4B94E991D812AE17EB00B5E76544F1206A4A9E301A483D55C66E</vt:lpwstr>
  </property>
  <property fmtid="{D5CDD505-2E9C-101B-9397-08002B2CF9AE}" pid="3" name="TaxKeyword">
    <vt:lpwstr/>
  </property>
  <property fmtid="{D5CDD505-2E9C-101B-9397-08002B2CF9AE}" pid="4" name="Site Type">
    <vt:lpwstr>11;#Response|6bd9b9ba-7d2f-42c0-b763-fbe6e7a871e1</vt:lpwstr>
  </property>
  <property fmtid="{D5CDD505-2E9C-101B-9397-08002B2CF9AE}" pid="5" name="Region">
    <vt:lpwstr>4;#Americas|46eee075-fc11-4731-8696-2533edd6e71a</vt:lpwstr>
  </property>
  <property fmtid="{D5CDD505-2E9C-101B-9397-08002B2CF9AE}" pid="6" name="Shelter Programming1">
    <vt:lpwstr/>
  </property>
  <property fmtid="{D5CDD505-2E9C-101B-9397-08002B2CF9AE}" pid="7" name="Miscellaneoud Terms">
    <vt:lpwstr/>
  </property>
  <property fmtid="{D5CDD505-2E9C-101B-9397-08002B2CF9AE}" pid="8" name="Information Management">
    <vt:lpwstr/>
  </property>
  <property fmtid="{D5CDD505-2E9C-101B-9397-08002B2CF9AE}" pid="9" name="Media\Comms">
    <vt:lpwstr/>
  </property>
  <property fmtid="{D5CDD505-2E9C-101B-9397-08002B2CF9AE}" pid="10" name="NFI Guidance1">
    <vt:lpwstr/>
  </property>
  <property fmtid="{D5CDD505-2E9C-101B-9397-08002B2CF9AE}" pid="13" name="ea99b9bab6784ccc9283a2724abfb998">
    <vt:lpwstr/>
  </property>
  <property fmtid="{D5CDD505-2E9C-101B-9397-08002B2CF9AE}" pid="14" name="Country">
    <vt:lpwstr>52;#El Salvador|2e96962c-e37b-4673-b99c-07d3e3f4ad8f</vt:lpwstr>
  </property>
  <property fmtid="{D5CDD505-2E9C-101B-9397-08002B2CF9AE}" pid="15" name="Damage Location">
    <vt:lpwstr>19;#Rural|5400dbf1-cf20-4773-abf1-c8f7ccce637a;#16;#Peri-Urban|df197954-a687-4fd4-b090-340c291f0d53;#49;#Urban|f95d968c-f509-433d-9d2f-3f9ba300a514</vt:lpwstr>
  </property>
  <property fmtid="{D5CDD505-2E9C-101B-9397-08002B2CF9AE}" pid="16" name="c6469c7b542544da98330bea40c07837">
    <vt:lpwstr/>
  </property>
  <property fmtid="{D5CDD505-2E9C-101B-9397-08002B2CF9AE}" pid="17" name="Degree Of Displacement">
    <vt:lpwstr>36;#Medium|6b2cc75e-07ed-40a7-8922-57b1887ff9f3</vt:lpwstr>
  </property>
  <property fmtid="{D5CDD505-2E9C-101B-9397-08002B2CF9AE}" pid="18" name="InterCluster">
    <vt:lpwstr/>
  </property>
  <property fmtid="{D5CDD505-2E9C-101B-9397-08002B2CF9AE}" pid="19" name="Management/Coordination">
    <vt:lpwstr/>
  </property>
  <property fmtid="{D5CDD505-2E9C-101B-9397-08002B2CF9AE}" pid="20" name="Current Lead Agency">
    <vt:lpwstr>39;#IFRC|0e7dd7e8-b714-4971-a101-594bd0ec6546</vt:lpwstr>
  </property>
  <property fmtid="{D5CDD505-2E9C-101B-9397-08002B2CF9AE}" pid="21" name="Cross Cutting1">
    <vt:lpwstr/>
  </property>
  <property fmtid="{D5CDD505-2E9C-101B-9397-08002B2CF9AE}" pid="22" name="Status Of Site">
    <vt:lpwstr>15;#Active|319c008f-4e4c-46bc-95eb-65641b9bd58c</vt:lpwstr>
  </property>
  <property fmtid="{D5CDD505-2E9C-101B-9397-08002B2CF9AE}" pid="23" name="AM&amp;E">
    <vt:lpwstr/>
  </property>
  <property fmtid="{D5CDD505-2E9C-101B-9397-08002B2CF9AE}" pid="24" name="Shelter Technical1">
    <vt:lpwstr/>
  </property>
  <property fmtid="{D5CDD505-2E9C-101B-9397-08002B2CF9AE}" pid="25" name="Shelter Planning1">
    <vt:lpwstr/>
  </property>
  <property fmtid="{D5CDD505-2E9C-101B-9397-08002B2CF9AE}" pid="26" name="Event Type">
    <vt:lpwstr>10;#Flood|071fd773-286a-4bf7-ba3e-769af5e0f9cb;#23;#Slide|2a99c5a5-9a13-42fb-a3f3-56033608559e</vt:lpwstr>
  </property>
  <property fmtid="{D5CDD505-2E9C-101B-9397-08002B2CF9AE}" pid="27" name="Document Language">
    <vt:lpwstr>115;#English|53eb1c9d-8416-419a-9260-1df8e70b86c2</vt:lpwstr>
  </property>
  <property fmtid="{D5CDD505-2E9C-101B-9397-08002B2CF9AE}" pid="28" name="Document Category">
    <vt:lpwstr/>
  </property>
  <property fmtid="{D5CDD505-2E9C-101B-9397-08002B2CF9AE}" pid="30" name="Responses sites">
    <vt:lpwstr>282;#El Salvador floods 2011|07faedc2-4883-409d-8fe5-90ff81eed92e</vt:lpwstr>
  </property>
  <property fmtid="{D5CDD505-2E9C-101B-9397-08002B2CF9AE}" pid="31" name="Response Site">
    <vt:lpwstr>El Salvador Floods 2011</vt:lpwstr>
  </property>
</Properties>
</file>