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theme/theme4.xml" ContentType="application/vnd.openxmlformats-officedocument.them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  <p:sldMasterId id="2147483729" r:id="rId2"/>
  </p:sldMasterIdLst>
  <p:notesMasterIdLst>
    <p:notesMasterId r:id="rId8"/>
  </p:notesMasterIdLst>
  <p:handoutMasterIdLst>
    <p:handoutMasterId r:id="rId9"/>
  </p:handoutMasterIdLst>
  <p:sldIdLst>
    <p:sldId id="445" r:id="rId3"/>
    <p:sldId id="547" r:id="rId4"/>
    <p:sldId id="532" r:id="rId5"/>
    <p:sldId id="537" r:id="rId6"/>
    <p:sldId id="498" r:id="rId7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3D7FCF"/>
    <a:srgbClr val="000000"/>
    <a:srgbClr val="0033CC"/>
    <a:srgbClr val="0099FF"/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191" autoAdjust="0"/>
    <p:restoredTop sz="86444" autoAdjust="0"/>
  </p:normalViewPr>
  <p:slideViewPr>
    <p:cSldViewPr snapToGrid="0">
      <p:cViewPr varScale="1">
        <p:scale>
          <a:sx n="95" d="100"/>
          <a:sy n="95" d="100"/>
        </p:scale>
        <p:origin x="-1216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07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6" d="100"/>
        <a:sy n="5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theme" Target="theme/theme1.xml"/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12" Type="http://schemas.openxmlformats.org/officeDocument/2006/relationships/viewProps" Target="viewProps.xml"/><Relationship Id="rId7" Type="http://schemas.openxmlformats.org/officeDocument/2006/relationships/slide" Target="slides/slide5.xml"/><Relationship Id="rId17" Type="http://schemas.openxmlformats.org/officeDocument/2006/relationships/customXml" Target="../customXml/item3.xml"/><Relationship Id="rId2" Type="http://schemas.openxmlformats.org/officeDocument/2006/relationships/slideMaster" Target="slideMasters/slideMaster2.xml"/><Relationship Id="rId16" Type="http://schemas.openxmlformats.org/officeDocument/2006/relationships/customXml" Target="../customXml/item2.xml"/><Relationship Id="rId1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5" Type="http://schemas.openxmlformats.org/officeDocument/2006/relationships/customXml" Target="../customXml/item1.xml"/><Relationship Id="rId10" Type="http://schemas.openxmlformats.org/officeDocument/2006/relationships/printerSettings" Target="printerSettings/printerSettings1.bin"/><Relationship Id="rId14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defTabSz="931863"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566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defTabSz="931863"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566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>
              <a:defRPr sz="1200"/>
            </a:lvl1pPr>
          </a:lstStyle>
          <a:p>
            <a:pPr>
              <a:defRPr/>
            </a:pPr>
            <a:fld id="{310F0B55-8843-4238-80AD-B6703509AE19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176757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defTabSz="931863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defTabSz="931863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>
              <a:defRPr sz="1200"/>
            </a:lvl1pPr>
          </a:lstStyle>
          <a:p>
            <a:pPr>
              <a:defRPr/>
            </a:pPr>
            <a:fld id="{A2883534-6DF9-4F57-87B9-BE6D367D02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38401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878008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PA" dirty="0" err="1" smtClean="0"/>
              <a:t>Blend</a:t>
            </a:r>
            <a:r>
              <a:rPr lang="es-PA" baseline="0" dirty="0" smtClean="0"/>
              <a:t> </a:t>
            </a:r>
            <a:r>
              <a:rPr lang="es-PA" baseline="0" dirty="0" err="1" smtClean="0"/>
              <a:t>with</a:t>
            </a:r>
            <a:r>
              <a:rPr lang="es-PA" baseline="0" dirty="0" smtClean="0"/>
              <a:t> </a:t>
            </a:r>
            <a:r>
              <a:rPr lang="es-PA" baseline="0" dirty="0" err="1" smtClean="0"/>
              <a:t>previous</a:t>
            </a:r>
            <a:r>
              <a:rPr lang="es-PA" baseline="0" dirty="0" smtClean="0"/>
              <a:t> </a:t>
            </a:r>
            <a:r>
              <a:rPr lang="es-PA" baseline="0" dirty="0" err="1" smtClean="0"/>
              <a:t>slides</a:t>
            </a:r>
            <a:r>
              <a:rPr lang="es-PA" baseline="0" dirty="0" smtClean="0"/>
              <a:t> </a:t>
            </a:r>
            <a:endParaRPr lang="es-P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2883534-6DF9-4F57-87B9-BE6D367D020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4917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P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2883534-6DF9-4F57-87B9-BE6D367D020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065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jpeg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22B99E-30A4-4B22-9339-375BED131054}" type="datetimeFigureOut">
              <a:rPr lang="es-ES"/>
              <a:pPr>
                <a:defRPr/>
              </a:pPr>
              <a:t>2/3/14</a:t>
            </a:fld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A37B6D-E920-416B-9029-B79937E224FE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F246C9-D910-4CC9-A59C-CFD26EE51391}" type="datetimeFigureOut">
              <a:rPr lang="es-ES"/>
              <a:pPr>
                <a:defRPr/>
              </a:pPr>
              <a:t>2/3/14</a:t>
            </a:fld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FAB243-3AC9-4893-85FF-C6E0F8D37A5F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064E62-3240-4331-8A15-CE61B99DBAB4}" type="datetimeFigureOut">
              <a:rPr lang="es-ES"/>
              <a:pPr>
                <a:defRPr/>
              </a:pPr>
              <a:t>2/3/14</a:t>
            </a:fld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9D66B2-D5D1-40AF-9EEB-180132E9FD5F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P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s-P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593870D-5326-4B62-94AB-82A3EE177833}" type="datetimeFigureOut">
              <a:rPr lang="es-ES" smtClean="0"/>
              <a:pPr>
                <a:defRPr/>
              </a:pPr>
              <a:t>2/3/14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ED71F7-C79E-4CCE-BC2D-710CFA1A4015}" type="slidenum">
              <a:rPr lang="es-ES" smtClean="0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P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P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29EF6E4-EA06-4072-BDA3-D433ABD88BD3}" type="datetimeFigureOut">
              <a:rPr lang="es-ES" smtClean="0"/>
              <a:pPr>
                <a:defRPr/>
              </a:pPr>
              <a:t>2/3/14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647708-1069-4A33-BFD0-BAE4610CB254}" type="slidenum">
              <a:rPr lang="es-ES" smtClean="0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s-P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5AC3E56-85AA-4BF5-A5A7-D14CE44C0BE9}" type="datetimeFigureOut">
              <a:rPr lang="es-ES" smtClean="0"/>
              <a:pPr>
                <a:defRPr/>
              </a:pPr>
              <a:t>2/3/14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221FA2-8F2C-49E9-B8EE-22957400D095}" type="slidenum">
              <a:rPr lang="es-ES" smtClean="0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P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P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P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306507-A6D8-4CE1-B9FA-CF24B9938043}" type="datetimeFigureOut">
              <a:rPr lang="es-ES" smtClean="0"/>
              <a:pPr>
                <a:defRPr/>
              </a:pPr>
              <a:t>2/3/14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D4CE4D-CFE8-46C3-9734-6C9D93FA8987}" type="slidenum">
              <a:rPr lang="es-ES" smtClean="0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s-P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P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P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EED7633-1C9F-4908-9090-4F170946F70F}" type="datetimeFigureOut">
              <a:rPr lang="es-ES" smtClean="0"/>
              <a:pPr>
                <a:defRPr/>
              </a:pPr>
              <a:t>2/3/14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23E29B-79A9-4C79-AFE4-709746CA2B16}" type="slidenum">
              <a:rPr lang="es-ES" smtClean="0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P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3A7022-953E-4E84-9CF1-4AE39643D675}" type="datetimeFigureOut">
              <a:rPr lang="es-ES" smtClean="0"/>
              <a:pPr>
                <a:defRPr/>
              </a:pPr>
              <a:t>2/3/14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D9C588-98C1-4653-BC7D-E40D8FF538D8}" type="slidenum">
              <a:rPr lang="es-ES" smtClean="0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9"/>
          <p:cNvGrpSpPr>
            <a:grpSpLocks/>
          </p:cNvGrpSpPr>
          <p:nvPr userDrawn="1"/>
        </p:nvGrpSpPr>
        <p:grpSpPr bwMode="auto">
          <a:xfrm>
            <a:off x="0" y="0"/>
            <a:ext cx="9144000" cy="928688"/>
            <a:chOff x="0" y="0"/>
            <a:chExt cx="9144000" cy="928688"/>
          </a:xfrm>
        </p:grpSpPr>
        <p:sp>
          <p:nvSpPr>
            <p:cNvPr id="6" name="Rectangle 5"/>
            <p:cNvSpPr/>
            <p:nvPr userDrawn="1"/>
          </p:nvSpPr>
          <p:spPr>
            <a:xfrm>
              <a:off x="0" y="0"/>
              <a:ext cx="9144000" cy="928688"/>
            </a:xfrm>
            <a:prstGeom prst="rect">
              <a:avLst/>
            </a:prstGeom>
            <a:gradFill flip="none" rotWithShape="1">
              <a:gsLst>
                <a:gs pos="0">
                  <a:schemeClr val="tx2">
                    <a:lumMod val="75000"/>
                  </a:schemeClr>
                </a:gs>
                <a:gs pos="50000">
                  <a:schemeClr val="bg1">
                    <a:shade val="67500"/>
                    <a:satMod val="115000"/>
                  </a:schemeClr>
                </a:gs>
                <a:gs pos="100000">
                  <a:schemeClr val="bg1">
                    <a:shade val="100000"/>
                    <a:satMod val="115000"/>
                  </a:schemeClr>
                </a:gs>
              </a:gsLst>
              <a:lin ang="0" scaled="1"/>
              <a:tileRect/>
            </a:gradFill>
            <a:effectLst>
              <a:innerShdw blurRad="114300">
                <a:prstClr val="black"/>
              </a:inn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en-US"/>
              </a:defPPr>
              <a:lvl1pPr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dirty="0">
                <a:solidFill>
                  <a:srgbClr val="FFFFFF"/>
                </a:solidFill>
              </a:endParaRPr>
            </a:p>
          </p:txBody>
        </p:sp>
        <p:pic>
          <p:nvPicPr>
            <p:cNvPr id="7" name="Picture 6" descr="111-AAA-LOGO DE REDLAC.jpg"/>
            <p:cNvPicPr>
              <a:picLocks noChangeAspect="1"/>
            </p:cNvPicPr>
            <p:nvPr userDrawn="1"/>
          </p:nvPicPr>
          <p:blipFill>
            <a:blip r:embed="rId2" cstate="print"/>
            <a:stretch>
              <a:fillRect/>
            </a:stretch>
          </p:blipFill>
          <p:spPr>
            <a:xfrm>
              <a:off x="8077200" y="47282"/>
              <a:ext cx="838200" cy="881406"/>
            </a:xfrm>
            <a:prstGeom prst="roundRect">
              <a:avLst>
                <a:gd name="adj" fmla="val 16667"/>
              </a:avLst>
            </a:prstGeom>
            <a:ln>
              <a:noFill/>
            </a:ln>
            <a:effectLst>
              <a:outerShdw blurRad="152400" dist="12000" dir="900000" sy="98000" kx="110000" ky="200000" algn="tl" rotWithShape="0">
                <a:srgbClr val="000000">
                  <a:alpha val="30000"/>
                </a:srgbClr>
              </a:outerShdw>
            </a:effectLst>
            <a:scene3d>
              <a:camera prst="perspectiveRelaxed">
                <a:rot lat="19800000" lon="1200000" rev="20820000"/>
              </a:camera>
              <a:lightRig rig="threePt" dir="t"/>
            </a:scene3d>
            <a:sp3d contourW="6350" prstMaterial="matte">
              <a:bevelT w="101600" h="101600"/>
              <a:contourClr>
                <a:srgbClr val="969696"/>
              </a:contourClr>
            </a:sp3d>
          </p:spPr>
        </p:pic>
      </p:grp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P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P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7A13228-F5F3-4316-90AF-C21CE0EE6603}" type="datetimeFigureOut">
              <a:rPr lang="es-ES" smtClean="0"/>
              <a:pPr>
                <a:defRPr/>
              </a:pPr>
              <a:t>2/3/14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640D3D-B847-43D6-A984-E14069EA5EFA}" type="slidenum">
              <a:rPr lang="es-ES" smtClean="0"/>
              <a:pPr>
                <a:defRPr/>
              </a:pPr>
              <a:t>‹#›</a:t>
            </a:fld>
            <a:endParaRPr lang="es-ES"/>
          </a:p>
        </p:txBody>
      </p:sp>
      <p:grpSp>
        <p:nvGrpSpPr>
          <p:cNvPr id="8" name="Group 9"/>
          <p:cNvGrpSpPr>
            <a:grpSpLocks/>
          </p:cNvGrpSpPr>
          <p:nvPr userDrawn="1"/>
        </p:nvGrpSpPr>
        <p:grpSpPr bwMode="auto">
          <a:xfrm>
            <a:off x="0" y="0"/>
            <a:ext cx="9144000" cy="928688"/>
            <a:chOff x="0" y="0"/>
            <a:chExt cx="9144000" cy="928688"/>
          </a:xfrm>
        </p:grpSpPr>
        <p:sp>
          <p:nvSpPr>
            <p:cNvPr id="9" name="Rectangle 8"/>
            <p:cNvSpPr/>
            <p:nvPr userDrawn="1"/>
          </p:nvSpPr>
          <p:spPr>
            <a:xfrm>
              <a:off x="0" y="0"/>
              <a:ext cx="9144000" cy="928688"/>
            </a:xfrm>
            <a:prstGeom prst="rect">
              <a:avLst/>
            </a:prstGeom>
            <a:gradFill flip="none" rotWithShape="1">
              <a:gsLst>
                <a:gs pos="0">
                  <a:schemeClr val="tx2">
                    <a:lumMod val="75000"/>
                  </a:schemeClr>
                </a:gs>
                <a:gs pos="50000">
                  <a:schemeClr val="bg1">
                    <a:shade val="67500"/>
                    <a:satMod val="115000"/>
                  </a:schemeClr>
                </a:gs>
                <a:gs pos="100000">
                  <a:schemeClr val="bg1">
                    <a:shade val="100000"/>
                    <a:satMod val="115000"/>
                  </a:schemeClr>
                </a:gs>
              </a:gsLst>
              <a:lin ang="0" scaled="1"/>
              <a:tileRect/>
            </a:gradFill>
            <a:effectLst>
              <a:innerShdw blurRad="114300">
                <a:prstClr val="black"/>
              </a:inn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en-US"/>
              </a:defPPr>
              <a:lvl1pPr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dirty="0">
                <a:solidFill>
                  <a:srgbClr val="FFFFFF"/>
                </a:solidFill>
              </a:endParaRPr>
            </a:p>
          </p:txBody>
        </p:sp>
        <p:pic>
          <p:nvPicPr>
            <p:cNvPr id="10" name="Picture 9" descr="111-AAA-LOGO DE REDLAC.jpg"/>
            <p:cNvPicPr>
              <a:picLocks noChangeAspect="1"/>
            </p:cNvPicPr>
            <p:nvPr userDrawn="1"/>
          </p:nvPicPr>
          <p:blipFill>
            <a:blip r:embed="rId2" cstate="print"/>
            <a:stretch>
              <a:fillRect/>
            </a:stretch>
          </p:blipFill>
          <p:spPr>
            <a:xfrm>
              <a:off x="8077200" y="47282"/>
              <a:ext cx="838200" cy="881406"/>
            </a:xfrm>
            <a:prstGeom prst="roundRect">
              <a:avLst>
                <a:gd name="adj" fmla="val 16667"/>
              </a:avLst>
            </a:prstGeom>
            <a:ln>
              <a:noFill/>
            </a:ln>
            <a:effectLst>
              <a:outerShdw blurRad="152400" dist="12000" dir="900000" sy="98000" kx="110000" ky="200000" algn="tl" rotWithShape="0">
                <a:srgbClr val="000000">
                  <a:alpha val="30000"/>
                </a:srgbClr>
              </a:outerShdw>
            </a:effectLst>
            <a:scene3d>
              <a:camera prst="perspectiveRelaxed">
                <a:rot lat="19800000" lon="1200000" rev="20820000"/>
              </a:camera>
              <a:lightRig rig="threePt" dir="t"/>
            </a:scene3d>
            <a:sp3d contourW="6350" prstMaterial="matte">
              <a:bevelT w="101600" h="101600"/>
              <a:contourClr>
                <a:srgbClr val="969696"/>
              </a:contourClr>
            </a:sp3d>
          </p:spPr>
        </p:pic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E5371B-27DE-4C86-84D8-17DD19681183}" type="datetimeFigureOut">
              <a:rPr lang="es-ES"/>
              <a:pPr>
                <a:defRPr/>
              </a:pPr>
              <a:t>2/3/14</a:t>
            </a:fld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16B0F1-2FE9-4A7E-8414-935D7ECDDB70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P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C2D8A4F-DE7B-4322-A609-6B539253EAFB}" type="datetimeFigureOut">
              <a:rPr lang="es-ES" smtClean="0"/>
              <a:pPr>
                <a:defRPr/>
              </a:pPr>
              <a:t>2/3/14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AAE2AD-D9E9-4403-B9E6-2789D8971430}" type="slidenum">
              <a:rPr lang="es-ES" smtClean="0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P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P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D58CAAB-4542-438F-9515-7E546AE4DB28}" type="datetimeFigureOut">
              <a:rPr lang="es-ES" smtClean="0"/>
              <a:pPr>
                <a:defRPr/>
              </a:pPr>
              <a:t>2/3/14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AC8BDC3-6D47-48C1-A22F-D2FDE838326E}" type="slidenum">
              <a:rPr lang="es-ES" smtClean="0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s-P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P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D5B23B1-2E27-47CD-89FC-8B978375A892}" type="datetimeFigureOut">
              <a:rPr lang="es-ES" smtClean="0"/>
              <a:pPr>
                <a:defRPr/>
              </a:pPr>
              <a:t>2/3/14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FB2338-1D25-4016-9373-2350A07BAB1D}" type="slidenum">
              <a:rPr lang="es-ES" smtClean="0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79CD42-DF91-4C12-9E26-ED42A2CD8F22}" type="datetimeFigureOut">
              <a:rPr lang="es-ES"/>
              <a:pPr>
                <a:defRPr/>
              </a:pPr>
              <a:t>2/3/14</a:t>
            </a:fld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0A65D9-FEA0-4827-81BA-D55520ED40AC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6AD61D-D5E6-4A8C-B791-456511EF9A57}" type="datetimeFigureOut">
              <a:rPr lang="es-ES"/>
              <a:pPr>
                <a:defRPr/>
              </a:pPr>
              <a:t>2/3/14</a:t>
            </a:fld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BB3965-C9F2-4494-BCA2-566B090906FF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D2297B-686A-43DB-A1EE-622254A9C566}" type="datetimeFigureOut">
              <a:rPr lang="es-ES"/>
              <a:pPr>
                <a:defRPr/>
              </a:pPr>
              <a:t>2/3/14</a:t>
            </a:fld>
            <a:endParaRPr lang="es-E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DB7358-627C-4D5B-A449-B833EEB99B7E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E45908-8A49-4AE9-8460-FB99110D0C15}" type="datetimeFigureOut">
              <a:rPr lang="es-ES"/>
              <a:pPr>
                <a:defRPr/>
              </a:pPr>
              <a:t>2/3/14</a:t>
            </a:fld>
            <a:endParaRPr lang="es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8313E0-763B-4979-8F6A-315A3F19CAB3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91D121-A1F4-4F3E-B3D4-973DAC4907D3}" type="datetimeFigureOut">
              <a:rPr lang="es-ES"/>
              <a:pPr>
                <a:defRPr/>
              </a:pPr>
              <a:t>2/3/14</a:t>
            </a:fld>
            <a:endParaRPr lang="es-E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32A686-4DB6-4A01-AA3F-673B58442FF2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44CD5C-0B5E-4017-8349-F6FA4EEB6BF5}" type="datetimeFigureOut">
              <a:rPr lang="es-ES"/>
              <a:pPr>
                <a:defRPr/>
              </a:pPr>
              <a:t>2/3/14</a:t>
            </a:fld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93D002-F719-4294-B223-356B5DCAA247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CB2D7D-CB18-4DE1-A9C5-CB0556C91802}" type="datetimeFigureOut">
              <a:rPr lang="es-ES"/>
              <a:pPr>
                <a:defRPr/>
              </a:pPr>
              <a:t>2/3/14</a:t>
            </a:fld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42B7A7-14F8-4E60-8234-7279334B9ACD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Click to edit Master title style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Click to edit Master text styles</a:t>
            </a:r>
          </a:p>
          <a:p>
            <a:pPr lvl="1"/>
            <a:r>
              <a:rPr lang="es-ES" smtClean="0"/>
              <a:t>Second level</a:t>
            </a:r>
          </a:p>
          <a:p>
            <a:pPr lvl="2"/>
            <a:r>
              <a:rPr lang="es-ES" smtClean="0"/>
              <a:t>Third level</a:t>
            </a:r>
          </a:p>
          <a:p>
            <a:pPr lvl="3"/>
            <a:r>
              <a:rPr lang="es-ES" smtClean="0"/>
              <a:t>Fourth level</a:t>
            </a:r>
          </a:p>
          <a:p>
            <a:pPr lvl="4"/>
            <a:r>
              <a:rPr lang="es-ES" smtClean="0"/>
              <a:t>Fifth level</a:t>
            </a:r>
          </a:p>
        </p:txBody>
      </p:sp>
      <p:sp>
        <p:nvSpPr>
          <p:cNvPr id="35635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/>
            </a:lvl1pPr>
          </a:lstStyle>
          <a:p>
            <a:pPr>
              <a:defRPr/>
            </a:pPr>
            <a:fld id="{F8B261C0-643D-48D8-AA9E-16AC4F7CE3E5}" type="datetimeFigureOut">
              <a:rPr lang="es-ES"/>
              <a:pPr>
                <a:defRPr/>
              </a:pPr>
              <a:t>2/3/14</a:t>
            </a:fld>
            <a:endParaRPr lang="es-ES"/>
          </a:p>
        </p:txBody>
      </p:sp>
      <p:sp>
        <p:nvSpPr>
          <p:cNvPr id="35635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5635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/>
            </a:lvl1pPr>
          </a:lstStyle>
          <a:p>
            <a:pPr>
              <a:defRPr/>
            </a:pPr>
            <a:fld id="{197ECE6D-C454-4774-9F31-795C362B2A43}" type="slidenum">
              <a:rPr lang="es-ES"/>
              <a:pPr>
                <a:defRPr/>
              </a:pPr>
              <a:t>‹#›</a:t>
            </a:fld>
            <a:endParaRPr lang="es-ES"/>
          </a:p>
        </p:txBody>
      </p:sp>
      <p:grpSp>
        <p:nvGrpSpPr>
          <p:cNvPr id="7" name="Group 9"/>
          <p:cNvGrpSpPr>
            <a:grpSpLocks/>
          </p:cNvGrpSpPr>
          <p:nvPr userDrawn="1"/>
        </p:nvGrpSpPr>
        <p:grpSpPr bwMode="auto">
          <a:xfrm>
            <a:off x="0" y="0"/>
            <a:ext cx="9144000" cy="928688"/>
            <a:chOff x="0" y="0"/>
            <a:chExt cx="9144000" cy="928688"/>
          </a:xfrm>
        </p:grpSpPr>
        <p:sp>
          <p:nvSpPr>
            <p:cNvPr id="8" name="Rectangle 7"/>
            <p:cNvSpPr/>
            <p:nvPr userDrawn="1"/>
          </p:nvSpPr>
          <p:spPr>
            <a:xfrm>
              <a:off x="0" y="0"/>
              <a:ext cx="9144000" cy="928688"/>
            </a:xfrm>
            <a:prstGeom prst="rect">
              <a:avLst/>
            </a:prstGeom>
            <a:gradFill flip="none" rotWithShape="1">
              <a:gsLst>
                <a:gs pos="0">
                  <a:schemeClr val="tx2">
                    <a:lumMod val="75000"/>
                  </a:schemeClr>
                </a:gs>
                <a:gs pos="50000">
                  <a:schemeClr val="bg1">
                    <a:shade val="67500"/>
                    <a:satMod val="115000"/>
                  </a:schemeClr>
                </a:gs>
                <a:gs pos="100000">
                  <a:schemeClr val="bg1">
                    <a:shade val="100000"/>
                    <a:satMod val="115000"/>
                  </a:schemeClr>
                </a:gs>
              </a:gsLst>
              <a:lin ang="0" scaled="1"/>
              <a:tileRect/>
            </a:gradFill>
            <a:effectLst>
              <a:innerShdw blurRad="114300">
                <a:prstClr val="black"/>
              </a:inn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en-US"/>
              </a:defPPr>
              <a:lvl1pPr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dirty="0">
                <a:solidFill>
                  <a:srgbClr val="FFFFFF"/>
                </a:solidFill>
              </a:endParaRPr>
            </a:p>
          </p:txBody>
        </p:sp>
        <p:pic>
          <p:nvPicPr>
            <p:cNvPr id="9" name="Picture 8" descr="111-AAA-LOGO DE REDLAC.jpg"/>
            <p:cNvPicPr>
              <a:picLocks noChangeAspect="1"/>
            </p:cNvPicPr>
            <p:nvPr userDrawn="1"/>
          </p:nvPicPr>
          <p:blipFill>
            <a:blip r:embed="rId13" cstate="print"/>
            <a:stretch>
              <a:fillRect/>
            </a:stretch>
          </p:blipFill>
          <p:spPr>
            <a:xfrm>
              <a:off x="8077200" y="47282"/>
              <a:ext cx="838200" cy="881406"/>
            </a:xfrm>
            <a:prstGeom prst="roundRect">
              <a:avLst>
                <a:gd name="adj" fmla="val 16667"/>
              </a:avLst>
            </a:prstGeom>
            <a:ln>
              <a:noFill/>
            </a:ln>
            <a:effectLst>
              <a:outerShdw blurRad="152400" dist="12000" dir="900000" sy="98000" kx="110000" ky="200000" algn="tl" rotWithShape="0">
                <a:srgbClr val="000000">
                  <a:alpha val="30000"/>
                </a:srgbClr>
              </a:outerShdw>
            </a:effectLst>
            <a:scene3d>
              <a:camera prst="perspectiveRelaxed">
                <a:rot lat="19800000" lon="1200000" rev="20820000"/>
              </a:camera>
              <a:lightRig rig="threePt" dir="t"/>
            </a:scene3d>
            <a:sp3d contourW="6350" prstMaterial="matte">
              <a:bevelT w="101600" h="101600"/>
              <a:contourClr>
                <a:srgbClr val="969696"/>
              </a:contourClr>
            </a:sp3d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4" r:id="rId2"/>
    <p:sldLayoutId id="2147483713" r:id="rId3"/>
    <p:sldLayoutId id="2147483712" r:id="rId4"/>
    <p:sldLayoutId id="2147483711" r:id="rId5"/>
    <p:sldLayoutId id="2147483710" r:id="rId6"/>
    <p:sldLayoutId id="2147483709" r:id="rId7"/>
    <p:sldLayoutId id="2147483708" r:id="rId8"/>
    <p:sldLayoutId id="2147483707" r:id="rId9"/>
    <p:sldLayoutId id="2147483706" r:id="rId10"/>
    <p:sldLayoutId id="214748370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s-P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P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8B261C0-643D-48D8-AA9E-16AC4F7CE3E5}" type="datetimeFigureOut">
              <a:rPr lang="es-ES" smtClean="0"/>
              <a:pPr>
                <a:defRPr/>
              </a:pPr>
              <a:t>2/3/14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97ECE6D-C454-4774-9F31-795C362B2A43}" type="slidenum">
              <a:rPr lang="es-ES" smtClean="0"/>
              <a:pPr>
                <a:defRPr/>
              </a:pPr>
              <a:t>‹#›</a:t>
            </a:fld>
            <a:endParaRPr lang="es-ES"/>
          </a:p>
        </p:txBody>
      </p:sp>
      <p:grpSp>
        <p:nvGrpSpPr>
          <p:cNvPr id="7" name="Group 9"/>
          <p:cNvGrpSpPr>
            <a:grpSpLocks/>
          </p:cNvGrpSpPr>
          <p:nvPr userDrawn="1"/>
        </p:nvGrpSpPr>
        <p:grpSpPr bwMode="auto">
          <a:xfrm>
            <a:off x="0" y="0"/>
            <a:ext cx="9144000" cy="928688"/>
            <a:chOff x="0" y="0"/>
            <a:chExt cx="9144000" cy="928688"/>
          </a:xfrm>
        </p:grpSpPr>
        <p:sp>
          <p:nvSpPr>
            <p:cNvPr id="8" name="Rectangle 7"/>
            <p:cNvSpPr/>
            <p:nvPr userDrawn="1"/>
          </p:nvSpPr>
          <p:spPr>
            <a:xfrm>
              <a:off x="0" y="0"/>
              <a:ext cx="9144000" cy="928688"/>
            </a:xfrm>
            <a:prstGeom prst="rect">
              <a:avLst/>
            </a:prstGeom>
            <a:gradFill flip="none" rotWithShape="1">
              <a:gsLst>
                <a:gs pos="0">
                  <a:schemeClr val="tx2">
                    <a:lumMod val="75000"/>
                  </a:schemeClr>
                </a:gs>
                <a:gs pos="50000">
                  <a:schemeClr val="bg1">
                    <a:shade val="67500"/>
                    <a:satMod val="115000"/>
                  </a:schemeClr>
                </a:gs>
                <a:gs pos="100000">
                  <a:schemeClr val="bg1">
                    <a:shade val="100000"/>
                    <a:satMod val="115000"/>
                  </a:schemeClr>
                </a:gs>
              </a:gsLst>
              <a:lin ang="0" scaled="1"/>
              <a:tileRect/>
            </a:gradFill>
            <a:effectLst>
              <a:innerShdw blurRad="114300">
                <a:prstClr val="black"/>
              </a:inn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en-US"/>
              </a:defPPr>
              <a:lvl1pPr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dirty="0">
                <a:solidFill>
                  <a:srgbClr val="FFFFFF"/>
                </a:solidFill>
              </a:endParaRPr>
            </a:p>
          </p:txBody>
        </p:sp>
        <p:pic>
          <p:nvPicPr>
            <p:cNvPr id="9" name="Picture 8" descr="111-AAA-LOGO DE REDLAC.jpg"/>
            <p:cNvPicPr>
              <a:picLocks noChangeAspect="1"/>
            </p:cNvPicPr>
            <p:nvPr userDrawn="1"/>
          </p:nvPicPr>
          <p:blipFill>
            <a:blip r:embed="rId13" cstate="print"/>
            <a:stretch>
              <a:fillRect/>
            </a:stretch>
          </p:blipFill>
          <p:spPr>
            <a:xfrm>
              <a:off x="8077200" y="47282"/>
              <a:ext cx="838200" cy="881406"/>
            </a:xfrm>
            <a:prstGeom prst="roundRect">
              <a:avLst>
                <a:gd name="adj" fmla="val 16667"/>
              </a:avLst>
            </a:prstGeom>
            <a:ln>
              <a:noFill/>
            </a:ln>
            <a:effectLst>
              <a:outerShdw blurRad="152400" dist="12000" dir="900000" sy="98000" kx="110000" ky="200000" algn="tl" rotWithShape="0">
                <a:srgbClr val="000000">
                  <a:alpha val="30000"/>
                </a:srgbClr>
              </a:outerShdw>
            </a:effectLst>
            <a:scene3d>
              <a:camera prst="perspectiveRelaxed">
                <a:rot lat="19800000" lon="1200000" rev="20820000"/>
              </a:camera>
              <a:lightRig rig="threePt" dir="t"/>
            </a:scene3d>
            <a:sp3d contourW="6350" prstMaterial="matte">
              <a:bevelT w="101600" h="101600"/>
              <a:contourClr>
                <a:srgbClr val="969696"/>
              </a:contourClr>
            </a:sp3d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  <p:sldLayoutId id="2147483731" r:id="rId2"/>
    <p:sldLayoutId id="2147483732" r:id="rId3"/>
    <p:sldLayoutId id="2147483733" r:id="rId4"/>
    <p:sldLayoutId id="2147483734" r:id="rId5"/>
    <p:sldLayoutId id="2147483735" r:id="rId6"/>
    <p:sldLayoutId id="2147483736" r:id="rId7"/>
    <p:sldLayoutId id="2147483737" r:id="rId8"/>
    <p:sldLayoutId id="2147483738" r:id="rId9"/>
    <p:sldLayoutId id="2147483739" r:id="rId10"/>
    <p:sldLayoutId id="2147483740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97115" y="478970"/>
            <a:ext cx="7772400" cy="2859314"/>
          </a:xfrm>
        </p:spPr>
        <p:txBody>
          <a:bodyPr anchor="ctr">
            <a:normAutofit fontScale="90000"/>
          </a:bodyPr>
          <a:lstStyle/>
          <a:p>
            <a:pPr>
              <a:lnSpc>
                <a:spcPct val="90000"/>
              </a:lnSpc>
            </a:pPr>
            <a:r>
              <a:rPr lang="en-US" sz="6700" b="1" dirty="0" smtClean="0"/>
              <a:t>RED-LAC</a:t>
            </a:r>
            <a:r>
              <a:rPr lang="en-US" sz="6000" b="1" dirty="0" smtClean="0"/>
              <a:t> </a:t>
            </a:r>
            <a:br>
              <a:rPr lang="en-US" sz="6000" b="1" dirty="0" smtClean="0"/>
            </a:br>
            <a:r>
              <a:rPr lang="en-US" sz="4900" b="1" dirty="0" smtClean="0"/>
              <a:t>Risk Emergency and Disasters Latin America and the Caribbean</a:t>
            </a:r>
            <a:r>
              <a:rPr lang="en-US" sz="6000" b="1" dirty="0" smtClean="0"/>
              <a:t/>
            </a:r>
            <a:br>
              <a:rPr lang="en-US" sz="6000" b="1" dirty="0" smtClean="0"/>
            </a:br>
            <a:r>
              <a:rPr lang="en-US" sz="6000" b="1" dirty="0" smtClean="0"/>
              <a:t> </a:t>
            </a:r>
            <a:br>
              <a:rPr lang="en-US" sz="6000" b="1" dirty="0" smtClean="0"/>
            </a:br>
            <a:endParaRPr lang="fr-FR" sz="6000" b="1" dirty="0" smtClean="0"/>
          </a:p>
        </p:txBody>
      </p:sp>
      <p:sp>
        <p:nvSpPr>
          <p:cNvPr id="2201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4876800"/>
            <a:ext cx="6400800" cy="1132114"/>
          </a:xfrm>
          <a:solidFill>
            <a:schemeClr val="tx2"/>
          </a:solidFill>
        </p:spPr>
        <p:txBody>
          <a:bodyPr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es-PA" b="1" dirty="0" smtClean="0">
                <a:solidFill>
                  <a:schemeClr val="bg1"/>
                </a:solidFill>
              </a:rPr>
              <a:t>Presentación Grupo Sectorial </a:t>
            </a:r>
          </a:p>
          <a:p>
            <a:pPr>
              <a:lnSpc>
                <a:spcPct val="90000"/>
              </a:lnSpc>
              <a:defRPr/>
            </a:pPr>
            <a:r>
              <a:rPr lang="es-PA" b="1" dirty="0" smtClean="0">
                <a:solidFill>
                  <a:schemeClr val="bg1"/>
                </a:solidFill>
              </a:rPr>
              <a:t>Vivienda</a:t>
            </a:r>
            <a:endParaRPr lang="en-US" sz="4000" b="1" dirty="0" smtClean="0">
              <a:solidFill>
                <a:schemeClr val="bg1"/>
              </a:solidFill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en-US" sz="6000" b="1" dirty="0" smtClean="0">
              <a:solidFill>
                <a:schemeClr val="bg1"/>
              </a:solidFill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fr-FR" sz="6000" b="1" dirty="0" smtClean="0">
              <a:solidFill>
                <a:schemeClr val="bg1"/>
              </a:solidFill>
            </a:endParaRPr>
          </a:p>
        </p:txBody>
      </p:sp>
      <p:pic>
        <p:nvPicPr>
          <p:cNvPr id="31748" name="Picture 4" descr="la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9175" y="3124200"/>
            <a:ext cx="2986088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172" y="0"/>
            <a:ext cx="8229600" cy="1143000"/>
          </a:xfrm>
        </p:spPr>
        <p:txBody>
          <a:bodyPr/>
          <a:lstStyle/>
          <a:p>
            <a:r>
              <a:rPr lang="es-PA" dirty="0" smtClean="0">
                <a:solidFill>
                  <a:srgbClr val="FF0000"/>
                </a:solidFill>
              </a:rPr>
              <a:t>Logros - 2013</a:t>
            </a:r>
            <a:endParaRPr lang="es-PA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PA" dirty="0" smtClean="0"/>
              <a:t>Estrecha colaboracion entre el REDLAC Grupo de vivienda y el Global Shelter Cluster</a:t>
            </a:r>
          </a:p>
          <a:p>
            <a:r>
              <a:rPr lang="es-PA" dirty="0" smtClean="0"/>
              <a:t>Punto Focal Regional del GSC basado en Panama</a:t>
            </a:r>
          </a:p>
          <a:p>
            <a:r>
              <a:rPr lang="es-PA" dirty="0" smtClean="0"/>
              <a:t>Plan de trabajo conjunto entre el grupo sectorial REDLAC y el GSC</a:t>
            </a:r>
          </a:p>
          <a:p>
            <a:r>
              <a:rPr lang="es-PA" dirty="0" smtClean="0"/>
              <a:t>Contratacion de un coordinador del grupo sectorial 100% dedicado al grupo</a:t>
            </a:r>
            <a:endParaRPr lang="es-PA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s-PA" dirty="0" smtClean="0">
                <a:solidFill>
                  <a:srgbClr val="FF0000"/>
                </a:solidFill>
              </a:rPr>
              <a:t>Plan 2014</a:t>
            </a:r>
            <a:endParaRPr lang="es-PA" dirty="0">
              <a:solidFill>
                <a:srgbClr val="FF000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s-CO" b="1" dirty="0"/>
              <a:t>OBJETIVO 1:</a:t>
            </a:r>
            <a:endParaRPr lang="en-US" dirty="0"/>
          </a:p>
          <a:p>
            <a:r>
              <a:rPr lang="es-CO" dirty="0"/>
              <a:t>M</a:t>
            </a:r>
            <a:r>
              <a:rPr lang="es-CO" dirty="0" smtClean="0"/>
              <a:t>apeo </a:t>
            </a:r>
            <a:r>
              <a:rPr lang="es-CO" dirty="0"/>
              <a:t>de actores miembros del </a:t>
            </a:r>
            <a:r>
              <a:rPr lang="es-CO" dirty="0" smtClean="0"/>
              <a:t>grupo de vivienda REDLAC, roles y responsabilidades.</a:t>
            </a:r>
          </a:p>
          <a:p>
            <a:r>
              <a:rPr lang="es-CO" b="1" dirty="0"/>
              <a:t>OBJETIVO 2:</a:t>
            </a:r>
            <a:endParaRPr lang="en-US" dirty="0"/>
          </a:p>
          <a:p>
            <a:r>
              <a:rPr lang="es-CO" dirty="0"/>
              <a:t>Promover el trabajo coordinado con los otros Grupos de Trabajo REDLAC</a:t>
            </a:r>
            <a:r>
              <a:rPr lang="en-US" dirty="0"/>
              <a:t> </a:t>
            </a:r>
            <a:endParaRPr lang="en-US" dirty="0" smtClean="0"/>
          </a:p>
          <a:p>
            <a:r>
              <a:rPr lang="es-CO" b="1" dirty="0"/>
              <a:t>OBJETIVO 3:</a:t>
            </a:r>
            <a:endParaRPr lang="en-US" dirty="0"/>
          </a:p>
          <a:p>
            <a:r>
              <a:rPr lang="es-CO" dirty="0"/>
              <a:t>Compartir conocimiento y herramientas entre los miembros para poder garantizar un asesoramiento técnico adecuado en cualquier </a:t>
            </a:r>
            <a:r>
              <a:rPr lang="es-CO" dirty="0" smtClean="0"/>
              <a:t>emergencia</a:t>
            </a:r>
            <a:r>
              <a:rPr lang="en-US" dirty="0" smtClean="0"/>
              <a:t> </a:t>
            </a:r>
          </a:p>
          <a:p>
            <a:r>
              <a:rPr lang="es-CO" b="1" dirty="0"/>
              <a:t>OBJETIVO 4:</a:t>
            </a:r>
            <a:endParaRPr lang="en-US" dirty="0"/>
          </a:p>
          <a:p>
            <a:r>
              <a:rPr lang="es-CO" dirty="0"/>
              <a:t>Promover el desarrollo y uso de </a:t>
            </a:r>
            <a:r>
              <a:rPr lang="es-CO" dirty="0" smtClean="0"/>
              <a:t>herramientas sectoriales </a:t>
            </a:r>
            <a:r>
              <a:rPr lang="es-CO" dirty="0"/>
              <a:t>regionales, globales,  así como </a:t>
            </a:r>
            <a:r>
              <a:rPr lang="es-CO" dirty="0" smtClean="0"/>
              <a:t>su difucion coordinada</a:t>
            </a:r>
            <a:endParaRPr lang="en-US" dirty="0" smtClean="0"/>
          </a:p>
          <a:p>
            <a:r>
              <a:rPr lang="es-CO" b="1" dirty="0"/>
              <a:t>OBJETIVO 5:</a:t>
            </a:r>
            <a:endParaRPr lang="en-US" dirty="0"/>
          </a:p>
          <a:p>
            <a:r>
              <a:rPr lang="es-CO" dirty="0"/>
              <a:t>Promover </a:t>
            </a:r>
            <a:r>
              <a:rPr lang="es-CO" dirty="0" smtClean="0"/>
              <a:t>e incluir el sector </a:t>
            </a:r>
            <a:r>
              <a:rPr lang="es-CO" dirty="0"/>
              <a:t>en los planes </a:t>
            </a:r>
            <a:r>
              <a:rPr lang="es-CO" dirty="0" smtClean="0"/>
              <a:t>nacionales de </a:t>
            </a:r>
            <a:r>
              <a:rPr lang="es-CO" dirty="0"/>
              <a:t>contingencia, planes de acción, evaluaciones y mecanismos de respuesta</a:t>
            </a:r>
            <a:r>
              <a:rPr lang="en-US" dirty="0"/>
              <a:t> </a:t>
            </a:r>
            <a:endParaRPr lang="en-US" dirty="0" smtClean="0"/>
          </a:p>
          <a:p>
            <a:r>
              <a:rPr lang="es-CO" b="1" dirty="0"/>
              <a:t>OBJETIVO 6:</a:t>
            </a:r>
            <a:endParaRPr lang="en-US" dirty="0"/>
          </a:p>
          <a:p>
            <a:r>
              <a:rPr lang="es-CO" dirty="0"/>
              <a:t>Fortalecer la relación con autoridades </a:t>
            </a:r>
            <a:r>
              <a:rPr lang="es-CO" dirty="0" smtClean="0"/>
              <a:t>nacionales, locales </a:t>
            </a:r>
            <a:r>
              <a:rPr lang="es-CO" dirty="0"/>
              <a:t>y la sociedad civil, en la preparación y respuesta frente a crisis. 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53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943429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en-US" sz="3600" dirty="0" err="1" smtClean="0">
                <a:solidFill>
                  <a:srgbClr val="FF0000"/>
                </a:solidFill>
              </a:rPr>
              <a:t>Acciones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Conjuntas</a:t>
            </a:r>
            <a:r>
              <a:rPr lang="en-US" sz="3600" dirty="0" smtClean="0">
                <a:solidFill>
                  <a:srgbClr val="FF0000"/>
                </a:solidFill>
              </a:rPr>
              <a:t> con </a:t>
            </a:r>
            <a:r>
              <a:rPr lang="en-US" sz="3600" dirty="0" err="1" smtClean="0">
                <a:solidFill>
                  <a:srgbClr val="FF0000"/>
                </a:solidFill>
              </a:rPr>
              <a:t>otros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Grupos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Sectoriales</a:t>
            </a:r>
            <a:endParaRPr lang="en-US" sz="3600" dirty="0" smtClean="0">
              <a:solidFill>
                <a:srgbClr val="FF0000"/>
              </a:solidFill>
            </a:endParaRPr>
          </a:p>
        </p:txBody>
      </p:sp>
      <p:sp>
        <p:nvSpPr>
          <p:cNvPr id="321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1257" y="1600200"/>
            <a:ext cx="8621485" cy="4568952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400" dirty="0" smtClean="0"/>
              <a:t>El </a:t>
            </a:r>
            <a:r>
              <a:rPr lang="en-US" sz="2400" dirty="0" err="1" smtClean="0"/>
              <a:t>grupo</a:t>
            </a:r>
            <a:r>
              <a:rPr lang="en-US" sz="2400" dirty="0" smtClean="0"/>
              <a:t> de </a:t>
            </a:r>
            <a:r>
              <a:rPr lang="en-US" sz="2400" dirty="0" err="1" smtClean="0"/>
              <a:t>trabajo</a:t>
            </a:r>
            <a:r>
              <a:rPr lang="en-US" sz="2400" dirty="0" smtClean="0"/>
              <a:t> </a:t>
            </a:r>
            <a:r>
              <a:rPr lang="en-US" sz="2400" dirty="0" err="1" smtClean="0"/>
              <a:t>recientemente</a:t>
            </a:r>
            <a:r>
              <a:rPr lang="en-US" sz="2400" dirty="0" smtClean="0"/>
              <a:t> </a:t>
            </a:r>
            <a:r>
              <a:rPr lang="en-US" sz="2400" dirty="0" err="1" smtClean="0"/>
              <a:t>definio</a:t>
            </a:r>
            <a:r>
              <a:rPr lang="en-US" sz="2400" dirty="0" smtClean="0"/>
              <a:t> </a:t>
            </a:r>
            <a:r>
              <a:rPr lang="en-US" sz="2400" dirty="0" err="1" smtClean="0"/>
              <a:t>su</a:t>
            </a:r>
            <a:r>
              <a:rPr lang="en-US" sz="2400" dirty="0" smtClean="0"/>
              <a:t> plan de </a:t>
            </a:r>
            <a:r>
              <a:rPr lang="en-US" sz="2400" dirty="0" err="1" smtClean="0"/>
              <a:t>trabajo</a:t>
            </a:r>
            <a:r>
              <a:rPr lang="en-US" sz="2400" dirty="0" smtClean="0"/>
              <a:t> </a:t>
            </a:r>
            <a:r>
              <a:rPr lang="en-US" sz="2400" dirty="0" err="1" smtClean="0"/>
              <a:t>para</a:t>
            </a:r>
            <a:r>
              <a:rPr lang="en-US" sz="2400" dirty="0" smtClean="0"/>
              <a:t> el 2014 </a:t>
            </a:r>
            <a:r>
              <a:rPr lang="en-US" sz="2400" dirty="0" err="1" smtClean="0"/>
              <a:t>que</a:t>
            </a:r>
            <a:r>
              <a:rPr lang="en-US" sz="2400" dirty="0" smtClean="0"/>
              <a:t> </a:t>
            </a:r>
            <a:r>
              <a:rPr lang="en-US" sz="2400" dirty="0" err="1" smtClean="0"/>
              <a:t>considera</a:t>
            </a:r>
            <a:r>
              <a:rPr lang="en-US" sz="2400" dirty="0" smtClean="0"/>
              <a:t> </a:t>
            </a:r>
            <a:r>
              <a:rPr lang="en-US" sz="2400" dirty="0" err="1" smtClean="0"/>
              <a:t>colaboracion</a:t>
            </a:r>
            <a:r>
              <a:rPr lang="en-US" sz="2400" dirty="0" smtClean="0"/>
              <a:t> </a:t>
            </a:r>
            <a:r>
              <a:rPr lang="en-US" sz="2400" dirty="0" err="1" smtClean="0"/>
              <a:t>estrecha</a:t>
            </a:r>
            <a:r>
              <a:rPr lang="en-US" sz="2400" dirty="0" smtClean="0"/>
              <a:t> con </a:t>
            </a:r>
            <a:r>
              <a:rPr lang="en-US" sz="2400" dirty="0" err="1" smtClean="0"/>
              <a:t>otros</a:t>
            </a:r>
            <a:r>
              <a:rPr lang="en-US" sz="2400" dirty="0" smtClean="0"/>
              <a:t> </a:t>
            </a:r>
            <a:r>
              <a:rPr lang="en-US" sz="2400" dirty="0" err="1" smtClean="0"/>
              <a:t>grupos</a:t>
            </a:r>
            <a:r>
              <a:rPr lang="en-US" sz="2400" dirty="0" smtClean="0"/>
              <a:t> </a:t>
            </a:r>
            <a:r>
              <a:rPr lang="en-US" sz="2400" dirty="0" err="1" smtClean="0"/>
              <a:t>sectoriales</a:t>
            </a:r>
            <a:r>
              <a:rPr lang="en-US" sz="2400" dirty="0" smtClean="0"/>
              <a:t>. </a:t>
            </a:r>
            <a:r>
              <a:rPr lang="en-US" sz="2400" dirty="0" err="1" smtClean="0"/>
              <a:t>Objetivo</a:t>
            </a:r>
            <a:r>
              <a:rPr lang="en-US" sz="2400" dirty="0" smtClean="0"/>
              <a:t> 2</a:t>
            </a:r>
          </a:p>
          <a:p>
            <a:pPr marL="0" indent="0" eaLnBrk="1" hangingPunct="1">
              <a:lnSpc>
                <a:spcPct val="90000"/>
              </a:lnSpc>
              <a:buNone/>
              <a:defRPr/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dirty="0" err="1" smtClean="0"/>
              <a:t>Dentro</a:t>
            </a:r>
            <a:r>
              <a:rPr lang="en-US" sz="2400" dirty="0" smtClean="0"/>
              <a:t> del Plan de </a:t>
            </a:r>
            <a:r>
              <a:rPr lang="en-US" sz="2400" dirty="0" err="1" smtClean="0"/>
              <a:t>Trabajo</a:t>
            </a:r>
            <a:r>
              <a:rPr lang="en-US" sz="2400" dirty="0" smtClean="0"/>
              <a:t>, </a:t>
            </a:r>
            <a:r>
              <a:rPr lang="en-US" sz="2400" dirty="0" err="1" smtClean="0"/>
              <a:t>una</a:t>
            </a:r>
            <a:r>
              <a:rPr lang="en-US" sz="2400" dirty="0" smtClean="0"/>
              <a:t> de </a:t>
            </a:r>
            <a:r>
              <a:rPr lang="en-US" sz="2400" dirty="0" err="1" smtClean="0"/>
              <a:t>las</a:t>
            </a:r>
            <a:r>
              <a:rPr lang="en-US" sz="2400" dirty="0" smtClean="0"/>
              <a:t> </a:t>
            </a:r>
            <a:r>
              <a:rPr lang="en-US" sz="2400" dirty="0" err="1" smtClean="0"/>
              <a:t>actividades</a:t>
            </a:r>
            <a:r>
              <a:rPr lang="en-US" sz="2400" dirty="0" smtClean="0"/>
              <a:t> </a:t>
            </a:r>
            <a:r>
              <a:rPr lang="en-US" sz="2400" dirty="0" err="1" smtClean="0"/>
              <a:t>principales</a:t>
            </a:r>
            <a:r>
              <a:rPr lang="en-US" sz="2400" dirty="0" smtClean="0"/>
              <a:t> </a:t>
            </a:r>
            <a:r>
              <a:rPr lang="en-US" sz="2400" dirty="0" err="1" smtClean="0"/>
              <a:t>es</a:t>
            </a:r>
            <a:r>
              <a:rPr lang="en-US" sz="2400" dirty="0" smtClean="0"/>
              <a:t> </a:t>
            </a:r>
            <a:r>
              <a:rPr lang="en-US" sz="2400" dirty="0" err="1" smtClean="0"/>
              <a:t>analizar</a:t>
            </a:r>
            <a:r>
              <a:rPr lang="en-US" sz="2400" dirty="0" smtClean="0"/>
              <a:t> los planes de </a:t>
            </a:r>
            <a:r>
              <a:rPr lang="en-US" sz="2400" dirty="0" err="1" smtClean="0"/>
              <a:t>trabajo</a:t>
            </a:r>
            <a:r>
              <a:rPr lang="en-US" sz="2400" dirty="0" smtClean="0"/>
              <a:t> de los </a:t>
            </a:r>
            <a:r>
              <a:rPr lang="en-US" sz="2400" dirty="0" err="1" smtClean="0"/>
              <a:t>otros</a:t>
            </a:r>
            <a:r>
              <a:rPr lang="en-US" sz="2400" dirty="0" smtClean="0"/>
              <a:t> </a:t>
            </a:r>
            <a:r>
              <a:rPr lang="en-US" sz="2400" dirty="0" err="1" smtClean="0"/>
              <a:t>grupos</a:t>
            </a:r>
            <a:r>
              <a:rPr lang="en-US" sz="2400" dirty="0" smtClean="0"/>
              <a:t> </a:t>
            </a:r>
            <a:r>
              <a:rPr lang="en-US" sz="2400" dirty="0" err="1" smtClean="0"/>
              <a:t>para</a:t>
            </a:r>
            <a:r>
              <a:rPr lang="en-US" sz="2400" dirty="0" smtClean="0"/>
              <a:t> </a:t>
            </a:r>
            <a:r>
              <a:rPr lang="en-US" sz="2400" dirty="0" err="1" smtClean="0"/>
              <a:t>identificar</a:t>
            </a:r>
            <a:r>
              <a:rPr lang="en-US" sz="2400" dirty="0" smtClean="0"/>
              <a:t> </a:t>
            </a:r>
            <a:r>
              <a:rPr lang="en-US" sz="2400" dirty="0" err="1" smtClean="0"/>
              <a:t>sinergias</a:t>
            </a:r>
            <a:r>
              <a:rPr lang="en-US" sz="2400" dirty="0" smtClean="0"/>
              <a:t>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9144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Times New Roman" pitchFamily="18" charset="0"/>
              </a:rPr>
              <a:t>REDLAC -</a:t>
            </a:r>
            <a:endParaRPr kumimoji="0" lang="es-ES" sz="2400" b="1" i="0" u="none" strike="noStrike" kern="0" cap="none" spc="0" normalizeH="0" baseline="0" noProof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 pitchFamily="34" charset="0"/>
              <a:ea typeface="+mj-ea"/>
              <a:cs typeface="+mj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998493" y="2967335"/>
            <a:ext cx="314701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Gracias !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bg2"/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bg2"/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s" ma:contentTypeID="0x010100AA7AFC8FE433CD4B94E991D812AE17EB00BE2D0FE3860DE3408195F4B1E8762916" ma:contentTypeVersion="76" ma:contentTypeDescription="" ma:contentTypeScope="" ma:versionID="78c154bb2d557649e47be741181e4e29">
  <xsd:schema xmlns:xsd="http://www.w3.org/2001/XMLSchema" xmlns:xs="http://www.w3.org/2001/XMLSchema" xmlns:p="http://schemas.microsoft.com/office/2006/metadata/properties" xmlns:ns1="http://schemas.microsoft.com/sharepoint/v3" xmlns:ns2="96664bca-06c0-4657-b6f9-0a997f5ff9b9" xmlns:ns3="c2760211-3e43-4ff7-a9ea-22e8b7d99117" xmlns:ns4="410da107-b4b9-4416-82f0-a17ea7b4313c" xmlns:ns5="44d82dea-fc32-4e1e-a3c6-c3136ef66f65" targetNamespace="http://schemas.microsoft.com/office/2006/metadata/properties" ma:root="true" ma:fieldsID="4ba476236018bcf57494195f432bc6a6" ns1:_="" ns2:_="" ns3:_="" ns4:_="" ns5:_="">
    <xsd:import namespace="http://schemas.microsoft.com/sharepoint/v3"/>
    <xsd:import namespace="96664bca-06c0-4657-b6f9-0a997f5ff9b9"/>
    <xsd:import namespace="c2760211-3e43-4ff7-a9ea-22e8b7d99117"/>
    <xsd:import namespace="410da107-b4b9-4416-82f0-a17ea7b4313c"/>
    <xsd:import namespace="44d82dea-fc32-4e1e-a3c6-c3136ef66f65"/>
    <xsd:element name="properties">
      <xsd:complexType>
        <xsd:sequence>
          <xsd:element name="documentManagement">
            <xsd:complexType>
              <xsd:all>
                <xsd:element ref="ns2:Document_x0020_Description" minOccurs="0"/>
                <xsd:element ref="ns2:Report_x0020_Date" minOccurs="0"/>
                <xsd:element ref="ns2:Publishing_x0020_Agency1" minOccurs="0"/>
                <xsd:element ref="ns3:Is_x0020_Key_x0020_Document1" minOccurs="0"/>
                <xsd:element ref="ns2:Is_x0020_Reference_x0020_Doc" minOccurs="0"/>
                <xsd:element ref="ns2:Is_x0020_Cluster_x0020_Management_x003f_" minOccurs="0"/>
                <xsd:element ref="ns2:Inter_x0020_Cluster" minOccurs="0"/>
                <xsd:element ref="ns2:IM" minOccurs="0"/>
                <xsd:element ref="ns2:A_x002c_M_x0020_and_x0020_E" minOccurs="0"/>
                <xsd:element ref="ns2:Shelter_x0020_Planning" minOccurs="0"/>
                <xsd:element ref="ns2:Shelter_x0020_Technical" minOccurs="0"/>
                <xsd:element ref="ns2:Shelter_x0020_Programming" minOccurs="0"/>
                <xsd:element ref="ns2:NFI_x0020_Guidance" minOccurs="0"/>
                <xsd:element ref="ns2:Cross_x0020_Cutting" minOccurs="0"/>
                <xsd:element ref="ns2:Media_x0020_Comms" minOccurs="0"/>
                <xsd:element ref="ns2:Event_x0020_Day" minOccurs="0"/>
                <xsd:element ref="ns2:Event_x0020_Month" minOccurs="0"/>
                <xsd:element ref="ns2:Event_x0020_Year" minOccurs="0"/>
                <xsd:element ref="ns2:Websio_x0020_Document_x0020_Preview" minOccurs="0"/>
                <xsd:element ref="ns2:p4235251fcc1450fb6d384a4ad55daef" minOccurs="0"/>
                <xsd:element ref="ns2:g7e01d2410934a95afa409e0dbebe315" minOccurs="0"/>
                <xsd:element ref="ns2:fbbb2add3bda4432ae4dea6625736703" minOccurs="0"/>
                <xsd:element ref="ns3:CountryTaxHTField0" minOccurs="0"/>
                <xsd:element ref="ns2:mff2b4bb9c8044d88061963b2a68513a" minOccurs="0"/>
                <xsd:element ref="ns2:b1a5a839b88a4a15abdc90cae864525c" minOccurs="0"/>
                <xsd:element ref="ns2:TaxCatchAll" minOccurs="0"/>
                <xsd:element ref="ns3:Event_x0020_TypeTaxHTField0" minOccurs="0"/>
                <xsd:element ref="ns2:hd9d801fa33a4aa2b8220e3e5f4d4756" minOccurs="0"/>
                <xsd:element ref="ns3:Degree_x0020_Of_x0020_DisplacementTaxHTField0" minOccurs="0"/>
                <xsd:element ref="ns4:Current_x0020_Lead_x0020_AgencyTaxHTField0" minOccurs="0"/>
                <xsd:element ref="ns2:a83348d14d814196bcaad6bde9cb9d0c" minOccurs="0"/>
                <xsd:element ref="ns5:Damage_x0020_LocationTaxHTField0" minOccurs="0"/>
                <xsd:element ref="ns2:TaxKeywordTaxHTField" minOccurs="0"/>
                <xsd:element ref="ns3:Site_x0020_TypeTaxHTField0" minOccurs="0"/>
                <xsd:element ref="ns5:Status_x0020_Of_x0020_SiteTaxHTField0" minOccurs="0"/>
                <xsd:element ref="ns2:e7570bd437624e0480332ee2423de9d8" minOccurs="0"/>
                <xsd:element ref="ns2:p866212cea484a06bc999f7bb36c5e20" minOccurs="0"/>
                <xsd:element ref="ns2:p9d35d47f93d40ab99282662ef2417ca" minOccurs="0"/>
                <xsd:element ref="ns2:TaxCatchAllLabel" minOccurs="0"/>
                <xsd:element ref="ns3:RegionTaxHTField0" minOccurs="0"/>
                <xsd:element ref="ns2:Cluster_x0020_Review" minOccurs="0"/>
                <xsd:element ref="ns2:ff39aabcbcfa4b29888983c5e6d736f9" minOccurs="0"/>
                <xsd:element ref="ns2:e6f2ccbddc7344129cbcce7800e6bf7e" minOccurs="0"/>
                <xsd:element ref="ns1:RoutingRuleDescription" minOccurs="0"/>
                <xsd:element ref="ns2:g2834a0a4b5b445382f80b4d1c20b873" minOccurs="0"/>
                <xsd:element ref="ns2:ied6aaf0461f439496f935d3461379e0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RoutingRuleDescription" ma:index="74" nillable="true" ma:displayName="Description" ma:hidden="true" ma:internalName="RoutingRuleDescription" ma:readOnly="false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664bca-06c0-4657-b6f9-0a997f5ff9b9" elementFormDefault="qualified">
    <xsd:import namespace="http://schemas.microsoft.com/office/2006/documentManagement/types"/>
    <xsd:import namespace="http://schemas.microsoft.com/office/infopath/2007/PartnerControls"/>
    <xsd:element name="Document_x0020_Description" ma:index="2" nillable="true" ma:displayName="Document Description" ma:internalName="Document_x0020_Description">
      <xsd:simpleType>
        <xsd:restriction base="dms:Note">
          <xsd:maxLength value="255"/>
        </xsd:restriction>
      </xsd:simpleType>
    </xsd:element>
    <xsd:element name="Report_x0020_Date" ma:index="3" nillable="true" ma:displayName="Report Date" ma:format="DateOnly" ma:internalName="Report_x0020_Date">
      <xsd:simpleType>
        <xsd:restriction base="dms:DateTime"/>
      </xsd:simpleType>
    </xsd:element>
    <xsd:element name="Publishing_x0020_Agency1" ma:index="4" nillable="true" ma:displayName="Publishing Agency" ma:internalName="Publishing_x0020_Agency1" ma:readOnly="false">
      <xsd:simpleType>
        <xsd:restriction base="dms:Text">
          <xsd:maxLength value="255"/>
        </xsd:restriction>
      </xsd:simpleType>
    </xsd:element>
    <xsd:element name="Is_x0020_Reference_x0020_Doc" ma:index="6" nillable="true" ma:displayName="Is Reference Doc?" ma:default="0" ma:internalName="Is_x0020_Reference_x0020_Doc">
      <xsd:simpleType>
        <xsd:restriction base="dms:Boolean"/>
      </xsd:simpleType>
    </xsd:element>
    <xsd:element name="Is_x0020_Cluster_x0020_Management_x003f_" ma:index="8" nillable="true" ma:displayName="Is Coordination?" ma:default="0" ma:internalName="Is_x0020_Cluster_x0020_Management_x003F_">
      <xsd:simpleType>
        <xsd:restriction base="dms:Boolean"/>
      </xsd:simpleType>
    </xsd:element>
    <xsd:element name="Inter_x0020_Cluster" ma:index="9" nillable="true" ma:displayName="Is Inter Cluster?" ma:default="0" ma:internalName="Inter_x0020_Cluster">
      <xsd:simpleType>
        <xsd:restriction base="dms:Boolean"/>
      </xsd:simpleType>
    </xsd:element>
    <xsd:element name="IM" ma:index="10" nillable="true" ma:displayName="Is IM?" ma:default="0" ma:internalName="IM">
      <xsd:simpleType>
        <xsd:restriction base="dms:Boolean"/>
      </xsd:simpleType>
    </xsd:element>
    <xsd:element name="A_x002c_M_x0020_and_x0020_E" ma:index="11" nillable="true" ma:displayName="Is A,M and E?" ma:default="0" ma:internalName="A_x002C_M_x0020_and_x0020_E">
      <xsd:simpleType>
        <xsd:restriction base="dms:Boolean"/>
      </xsd:simpleType>
    </xsd:element>
    <xsd:element name="Shelter_x0020_Planning" ma:index="12" nillable="true" ma:displayName="Is Shelter Planning?" ma:default="0" ma:internalName="Shelter_x0020_Planning">
      <xsd:simpleType>
        <xsd:restriction base="dms:Boolean"/>
      </xsd:simpleType>
    </xsd:element>
    <xsd:element name="Shelter_x0020_Technical" ma:index="13" nillable="true" ma:displayName="Is Shelter Specifications?" ma:default="0" ma:internalName="Shelter_x0020_Technical">
      <xsd:simpleType>
        <xsd:restriction base="dms:Boolean"/>
      </xsd:simpleType>
    </xsd:element>
    <xsd:element name="Shelter_x0020_Programming" ma:index="14" nillable="true" ma:displayName="Is Shelter Programming" ma:default="0" ma:internalName="Shelter_x0020_Programming">
      <xsd:simpleType>
        <xsd:restriction base="dms:Boolean"/>
      </xsd:simpleType>
    </xsd:element>
    <xsd:element name="NFI_x0020_Guidance" ma:index="15" nillable="true" ma:displayName="Is NFI Guidance?" ma:default="0" ma:internalName="NFI_x0020_Guidance">
      <xsd:simpleType>
        <xsd:restriction base="dms:Boolean"/>
      </xsd:simpleType>
    </xsd:element>
    <xsd:element name="Cross_x0020_Cutting" ma:index="16" nillable="true" ma:displayName="Is Cross Cutting?" ma:default="0" ma:internalName="Cross_x0020_Cutting">
      <xsd:simpleType>
        <xsd:restriction base="dms:Boolean"/>
      </xsd:simpleType>
    </xsd:element>
    <xsd:element name="Media_x0020_Comms" ma:index="17" nillable="true" ma:displayName="Is Communications?" ma:default="0" ma:internalName="Media_x0020_Comms">
      <xsd:simpleType>
        <xsd:restriction base="dms:Boolean"/>
      </xsd:simpleType>
    </xsd:element>
    <xsd:element name="Event_x0020_Day" ma:index="39" nillable="true" ma:displayName="Event Day" ma:decimals="0" ma:internalName="Event_x0020_Day" ma:readOnly="false" ma:percentage="FALSE">
      <xsd:simpleType>
        <xsd:restriction base="dms:Number"/>
      </xsd:simpleType>
    </xsd:element>
    <xsd:element name="Event_x0020_Month" ma:index="40" nillable="true" ma:displayName="Event Month" ma:internalName="Event_x0020_Month">
      <xsd:simpleType>
        <xsd:restriction base="dms:Text">
          <xsd:maxLength value="255"/>
        </xsd:restriction>
      </xsd:simpleType>
    </xsd:element>
    <xsd:element name="Event_x0020_Year" ma:index="41" nillable="true" ma:displayName="Event Year" ma:internalName="Event_x0020_Year">
      <xsd:simpleType>
        <xsd:restriction base="dms:Number"/>
      </xsd:simpleType>
    </xsd:element>
    <xsd:element name="Websio_x0020_Document_x0020_Preview" ma:index="43" nillable="true" ma:displayName="Websio Document Preview" ma:hidden="true" ma:internalName="Websio_x0020_Document_x0020_Preview">
      <xsd:simpleType>
        <xsd:restriction base="dms:Text"/>
      </xsd:simpleType>
    </xsd:element>
    <xsd:element name="p4235251fcc1450fb6d384a4ad55daef" ma:index="44" nillable="true" ma:taxonomy="true" ma:internalName="p4235251fcc1450fb6d384a4ad55daef" ma:taxonomyFieldName="AM_x0026_E" ma:displayName="AM&amp;E" ma:default="" ma:fieldId="{94235251-fcc1-450f-b6d3-84a4ad55daef}" ma:taxonomyMulti="true" ma:sspId="31bb8de2-2522-46a2-961a-21ec87b7ce6b" ma:termSetId="fc0942ea-7101-4cef-983d-3f0c29343c77" ma:anchorId="64078d6a-a8a4-4604-937a-604e2be1b1f3" ma:open="false" ma:isKeyword="false">
      <xsd:complexType>
        <xsd:sequence>
          <xsd:element ref="pc:Terms" minOccurs="0" maxOccurs="1"/>
        </xsd:sequence>
      </xsd:complexType>
    </xsd:element>
    <xsd:element name="g7e01d2410934a95afa409e0dbebe315" ma:index="45" nillable="true" ma:taxonomy="true" ma:internalName="g7e01d2410934a95afa409e0dbebe315" ma:taxonomyFieldName="Shelter_x0020_Programming1" ma:displayName="Shelter Programming" ma:default="" ma:fieldId="{07e01d24-1093-4a95-afa4-09e0dbebe315}" ma:taxonomyMulti="true" ma:sspId="31bb8de2-2522-46a2-961a-21ec87b7ce6b" ma:termSetId="fc0942ea-7101-4cef-983d-3f0c29343c77" ma:anchorId="6ffc187a-f185-482a-93e7-cea189b516b1" ma:open="false" ma:isKeyword="false">
      <xsd:complexType>
        <xsd:sequence>
          <xsd:element ref="pc:Terms" minOccurs="0" maxOccurs="1"/>
        </xsd:sequence>
      </xsd:complexType>
    </xsd:element>
    <xsd:element name="fbbb2add3bda4432ae4dea6625736703" ma:index="47" nillable="true" ma:taxonomy="true" ma:internalName="fbbb2add3bda4432ae4dea6625736703" ma:taxonomyFieldName="Shelter_x0020_Technical1" ma:displayName="Shelter Specifications" ma:default="" ma:fieldId="{fbbb2add-3bda-4432-ae4d-ea6625736703}" ma:taxonomyMulti="true" ma:sspId="31bb8de2-2522-46a2-961a-21ec87b7ce6b" ma:termSetId="fc0942ea-7101-4cef-983d-3f0c29343c77" ma:anchorId="f6aa237b-9a9e-4828-bc8f-7a5502b6ad3b" ma:open="false" ma:isKeyword="false">
      <xsd:complexType>
        <xsd:sequence>
          <xsd:element ref="pc:Terms" minOccurs="0" maxOccurs="1"/>
        </xsd:sequence>
      </xsd:complexType>
    </xsd:element>
    <xsd:element name="mff2b4bb9c8044d88061963b2a68513a" ma:index="49" nillable="true" ma:taxonomy="true" ma:internalName="mff2b4bb9c8044d88061963b2a68513a" ma:taxonomyFieldName="Cross_x0020_Cutting1" ma:displayName="Cross Cutting" ma:default="" ma:fieldId="{6ff2b4bb-9c80-44d8-8061-963b2a68513a}" ma:taxonomyMulti="true" ma:sspId="31bb8de2-2522-46a2-961a-21ec87b7ce6b" ma:termSetId="fc0942ea-7101-4cef-983d-3f0c29343c77" ma:anchorId="c9c5ac22-9574-4787-b9be-c380f5d93423" ma:open="false" ma:isKeyword="false">
      <xsd:complexType>
        <xsd:sequence>
          <xsd:element ref="pc:Terms" minOccurs="0" maxOccurs="1"/>
        </xsd:sequence>
      </xsd:complexType>
    </xsd:element>
    <xsd:element name="b1a5a839b88a4a15abdc90cae864525c" ma:index="50" ma:taxonomy="true" ma:internalName="b1a5a839b88a4a15abdc90cae864525c" ma:taxonomyFieldName="Document_x0020_Language" ma:displayName="Document Language" ma:default="115;#English|53eb1c9d-8416-419a-9260-1df8e70b86c2" ma:fieldId="{b1a5a839-b88a-4a15-abdc-90cae864525c}" ma:sspId="31bb8de2-2522-46a2-961a-21ec87b7ce6b" ma:termSetId="fc0942ea-7101-4cef-983d-3f0c29343c77" ma:anchorId="3f8ae703-20f8-43f3-a840-a904dae7223a" ma:open="false" ma:isKeyword="false">
      <xsd:complexType>
        <xsd:sequence>
          <xsd:element ref="pc:Terms" minOccurs="0" maxOccurs="1"/>
        </xsd:sequence>
      </xsd:complexType>
    </xsd:element>
    <xsd:element name="TaxCatchAll" ma:index="51" nillable="true" ma:displayName="Taxonomy Catch All Column" ma:hidden="true" ma:list="{3a036ed0-d222-47b6-8583-8ea0c1662976}" ma:internalName="TaxCatchAll" ma:showField="CatchAllData" ma:web="96664bca-06c0-4657-b6f9-0a997f5ff9b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hd9d801fa33a4aa2b8220e3e5f4d4756" ma:index="53" nillable="true" ma:taxonomy="true" ma:internalName="hd9d801fa33a4aa2b8220e3e5f4d4756" ma:taxonomyFieldName="InterCluster" ma:displayName="InterCluster" ma:default="" ma:fieldId="{1d9d801f-a33a-4aa2-b822-0e3e5f4d4756}" ma:taxonomyMulti="true" ma:sspId="31bb8de2-2522-46a2-961a-21ec87b7ce6b" ma:termSetId="fc0942ea-7101-4cef-983d-3f0c29343c77" ma:anchorId="470ba90d-466f-484c-b12a-234bc55ee74d" ma:open="false" ma:isKeyword="false">
      <xsd:complexType>
        <xsd:sequence>
          <xsd:element ref="pc:Terms" minOccurs="0" maxOccurs="1"/>
        </xsd:sequence>
      </xsd:complexType>
    </xsd:element>
    <xsd:element name="a83348d14d814196bcaad6bde9cb9d0c" ma:index="57" nillable="true" ma:taxonomy="true" ma:internalName="a83348d14d814196bcaad6bde9cb9d0c" ma:taxonomyFieldName="Management_x002F_Coordination" ma:displayName="Coordination" ma:readOnly="false" ma:default="" ma:fieldId="{a83348d1-4d81-4196-bcaa-d6bde9cb9d0c}" ma:taxonomyMulti="true" ma:sspId="31bb8de2-2522-46a2-961a-21ec87b7ce6b" ma:termSetId="fc0942ea-7101-4cef-983d-3f0c29343c77" ma:anchorId="e05f679b-4c94-4f3d-ae2a-25f1b2852231" ma:open="false" ma:isKeyword="false">
      <xsd:complexType>
        <xsd:sequence>
          <xsd:element ref="pc:Terms" minOccurs="0" maxOccurs="1"/>
        </xsd:sequence>
      </xsd:complexType>
    </xsd:element>
    <xsd:element name="TaxKeywordTaxHTField" ma:index="59" nillable="true" ma:taxonomy="true" ma:internalName="TaxKeywordTaxHTField" ma:taxonomyFieldName="TaxKeyword" ma:displayName="Other Keywords" ma:readOnly="false" ma:fieldId="{23f27201-bee3-471e-b2e7-b64fd8b7ca38}" ma:taxonomyMulti="true" ma:sspId="31bb8de2-2522-46a2-961a-21ec87b7ce6b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e7570bd437624e0480332ee2423de9d8" ma:index="62" nillable="true" ma:taxonomy="true" ma:internalName="e7570bd437624e0480332ee2423de9d8" ma:taxonomyFieldName="Information_x0020_Management" ma:displayName="Information Management" ma:default="" ma:fieldId="{e7570bd4-3762-4e04-8033-2ee2423de9d8}" ma:taxonomyMulti="true" ma:sspId="31bb8de2-2522-46a2-961a-21ec87b7ce6b" ma:termSetId="fc0942ea-7101-4cef-983d-3f0c29343c77" ma:anchorId="9a84bd8f-7ea1-4b49-af83-e1dff044a912" ma:open="false" ma:isKeyword="false">
      <xsd:complexType>
        <xsd:sequence>
          <xsd:element ref="pc:Terms" minOccurs="0" maxOccurs="1"/>
        </xsd:sequence>
      </xsd:complexType>
    </xsd:element>
    <xsd:element name="p866212cea484a06bc999f7bb36c5e20" ma:index="63" nillable="true" ma:taxonomy="true" ma:internalName="p866212cea484a06bc999f7bb36c5e20" ma:taxonomyFieldName="Miscellaneoud_x0020_Terms" ma:displayName="Miscellaneous Terms" ma:default="" ma:fieldId="{9866212c-ea48-4a06-bc99-9f7bb36c5e20}" ma:taxonomyMulti="true" ma:sspId="31bb8de2-2522-46a2-961a-21ec87b7ce6b" ma:termSetId="fc0942ea-7101-4cef-983d-3f0c29343c77" ma:anchorId="54a1997e-7057-4841-9f7a-089c4d2738e1" ma:open="false" ma:isKeyword="false">
      <xsd:complexType>
        <xsd:sequence>
          <xsd:element ref="pc:Terms" minOccurs="0" maxOccurs="1"/>
        </xsd:sequence>
      </xsd:complexType>
    </xsd:element>
    <xsd:element name="p9d35d47f93d40ab99282662ef2417ca" ma:index="65" nillable="true" ma:taxonomy="true" ma:internalName="p9d35d47f93d40ab99282662ef2417ca" ma:taxonomyFieldName="NFI_x0020_Guidance1" ma:displayName="NFI Guidance" ma:default="" ma:fieldId="{99d35d47-f93d-40ab-9928-2662ef2417ca}" ma:taxonomyMulti="true" ma:sspId="31bb8de2-2522-46a2-961a-21ec87b7ce6b" ma:termSetId="fc0942ea-7101-4cef-983d-3f0c29343c77" ma:anchorId="e2765451-e2db-4bc1-bb0f-bd12364b4471" ma:open="false" ma:isKeyword="false">
      <xsd:complexType>
        <xsd:sequence>
          <xsd:element ref="pc:Terms" minOccurs="0" maxOccurs="1"/>
        </xsd:sequence>
      </xsd:complexType>
    </xsd:element>
    <xsd:element name="TaxCatchAllLabel" ma:index="67" nillable="true" ma:displayName="Taxonomy Catch All Column1" ma:hidden="true" ma:list="{3a036ed0-d222-47b6-8583-8ea0c1662976}" ma:internalName="TaxCatchAllLabel" ma:readOnly="true" ma:showField="CatchAllDataLabel" ma:web="96664bca-06c0-4657-b6f9-0a997f5ff9b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Cluster_x0020_Review" ma:index="69" nillable="true" ma:displayName="hidden" ma:default="0" ma:internalName="Cluster_x0020_Review" ma:readOnly="false">
      <xsd:simpleType>
        <xsd:restriction base="dms:Boolean"/>
      </xsd:simpleType>
    </xsd:element>
    <xsd:element name="ff39aabcbcfa4b29888983c5e6d736f9" ma:index="70" nillable="true" ma:taxonomy="true" ma:internalName="ff39aabcbcfa4b29888983c5e6d736f9" ma:taxonomyFieldName="Communications" ma:displayName="Communications" ma:default="" ma:fieldId="{ff39aabc-bcfa-4b29-8889-83c5e6d736f9}" ma:taxonomyMulti="true" ma:sspId="31bb8de2-2522-46a2-961a-21ec87b7ce6b" ma:termSetId="2f8f2b4b-d4e1-4fa6-a1ae-b4e143ba8fb0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e6f2ccbddc7344129cbcce7800e6bf7e" ma:index="73" nillable="true" ma:taxonomy="true" ma:internalName="e6f2ccbddc7344129cbcce7800e6bf7e" ma:taxonomyFieldName="Document_x0020_Category" ma:displayName="Document Category" ma:default="" ma:fieldId="{e6f2ccbd-dc73-4412-9cbc-ce7800e6bf7e}" ma:taxonomyMulti="true" ma:sspId="31bb8de2-2522-46a2-961a-21ec87b7ce6b" ma:termSetId="fc0942ea-7101-4cef-983d-3f0c29343c77" ma:anchorId="2f0acb8a-9894-40ab-bdeb-14b10062243e" ma:open="false" ma:isKeyword="false">
      <xsd:complexType>
        <xsd:sequence>
          <xsd:element ref="pc:Terms" minOccurs="0" maxOccurs="1"/>
        </xsd:sequence>
      </xsd:complexType>
    </xsd:element>
    <xsd:element name="g2834a0a4b5b445382f80b4d1c20b873" ma:index="75" nillable="true" ma:taxonomy="true" ma:internalName="g2834a0a4b5b445382f80b4d1c20b873" ma:taxonomyFieldName="Responses_x0020_sites" ma:displayName="Response site" ma:default="" ma:fieldId="{02834a0a-4b5b-4453-82f8-0b4d1c20b873}" ma:sspId="31bb8de2-2522-46a2-961a-21ec87b7ce6b" ma:termSetId="c88c7c60-b560-48ad-baaa-30f828e9201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ed6aaf0461f439496f935d3461379e0" ma:index="76" nillable="true" ma:taxonomy="true" ma:internalName="ied6aaf0461f439496f935d3461379e0" ma:taxonomyFieldName="Shelter_x0020_Planning1" ma:displayName="Shelter Planning" ma:default="" ma:fieldId="{2ed6aaf0-461f-4394-96f9-35d3461379e0}" ma:taxonomyMulti="true" ma:sspId="31bb8de2-2522-46a2-961a-21ec87b7ce6b" ma:termSetId="fc0942ea-7101-4cef-983d-3f0c29343c77" ma:anchorId="a9c87c9d-9d88-4522-b16d-9a64592835e3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2760211-3e43-4ff7-a9ea-22e8b7d99117" elementFormDefault="qualified">
    <xsd:import namespace="http://schemas.microsoft.com/office/2006/documentManagement/types"/>
    <xsd:import namespace="http://schemas.microsoft.com/office/infopath/2007/PartnerControls"/>
    <xsd:element name="Is_x0020_Key_x0020_Document1" ma:index="5" nillable="true" ma:displayName="Is Key Document?" ma:default="0" ma:internalName="Is_x0020_Key_x0020_Document1">
      <xsd:simpleType>
        <xsd:restriction base="dms:Boolean"/>
      </xsd:simpleType>
    </xsd:element>
    <xsd:element name="CountryTaxHTField0" ma:index="48" nillable="true" ma:taxonomy="true" ma:internalName="CountryTaxHTField0" ma:taxonomyFieldName="Country" ma:displayName="Country" ma:default="" ma:fieldId="{942e2469-e9bf-41fa-8fad-a32765061e66}" ma:sspId="31bb8de2-2522-46a2-961a-21ec87b7ce6b" ma:termSetId="ad519c2a-14d0-4119-8cdc-b9a52bc5b307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Event_x0020_TypeTaxHTField0" ma:index="52" nillable="true" ma:taxonomy="true" ma:internalName="Event_x0020_TypeTaxHTField0" ma:taxonomyFieldName="Event_x0020_Type" ma:displayName="Event Type" ma:readOnly="false" ma:default="" ma:fieldId="{d2819105-16ee-476a-a49b-7913380fbc9d}" ma:taxonomyMulti="true" ma:sspId="31bb8de2-2522-46a2-961a-21ec87b7ce6b" ma:termSetId="0eaafbb5-4d8c-4c82-bb5b-501da8d1474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Degree_x0020_Of_x0020_DisplacementTaxHTField0" ma:index="54" nillable="true" ma:taxonomy="true" ma:internalName="Degree_x0020_Of_x0020_DisplacementTaxHTField0" ma:taxonomyFieldName="Degree_x0020_Of_x0020_Displacement" ma:displayName="Degree Of Displacement" ma:default="" ma:fieldId="{8d36c8ee-9bdf-45f8-b12b-68c9c2a5dddc}" ma:sspId="31bb8de2-2522-46a2-961a-21ec87b7ce6b" ma:termSetId="0ecb1a3f-12f4-47b9-a783-88f4976f6dc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ite_x0020_TypeTaxHTField0" ma:index="60" nillable="true" ma:taxonomy="true" ma:internalName="Site_x0020_TypeTaxHTField0" ma:taxonomyFieldName="Site_x0020_Type" ma:displayName="Site Type" ma:default="" ma:fieldId="{ccd48824-457c-44cf-ba2d-889d91075ddc}" ma:sspId="31bb8de2-2522-46a2-961a-21ec87b7ce6b" ma:termSetId="e2abc14b-db18-48c1-8087-07344f87300c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RegionTaxHTField0" ma:index="68" nillable="true" ma:taxonomy="true" ma:internalName="RegionTaxHTField0" ma:taxonomyFieldName="Region" ma:displayName="Region" ma:default="" ma:fieldId="{af22edad-9239-4d75-8f67-d09707ae69d6}" ma:sspId="31bb8de2-2522-46a2-961a-21ec87b7ce6b" ma:termSetId="71828aff-fb7f-4f7b-be9f-2eb2e6e3d758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0da107-b4b9-4416-82f0-a17ea7b4313c" elementFormDefault="qualified">
    <xsd:import namespace="http://schemas.microsoft.com/office/2006/documentManagement/types"/>
    <xsd:import namespace="http://schemas.microsoft.com/office/infopath/2007/PartnerControls"/>
    <xsd:element name="Current_x0020_Lead_x0020_AgencyTaxHTField0" ma:index="56" nillable="true" ma:taxonomy="true" ma:internalName="Current_x0020_Lead_x0020_AgencyTaxHTField0" ma:taxonomyFieldName="Current_x0020_Lead_x0020_Agency" ma:displayName="Emergency Lead Agency" ma:default="" ma:fieldId="{2eba69d1-0ed3-4998-b497-06086d343192}" ma:sspId="31bb8de2-2522-46a2-961a-21ec87b7ce6b" ma:termSetId="4713f10a-82b4-4a3e-b646-90b814a0dee8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d82dea-fc32-4e1e-a3c6-c3136ef66f65" elementFormDefault="qualified">
    <xsd:import namespace="http://schemas.microsoft.com/office/2006/documentManagement/types"/>
    <xsd:import namespace="http://schemas.microsoft.com/office/infopath/2007/PartnerControls"/>
    <xsd:element name="Damage_x0020_LocationTaxHTField0" ma:index="58" nillable="true" ma:taxonomy="true" ma:internalName="Damage_x0020_LocationTaxHTField0" ma:taxonomyFieldName="Damage_x0020_Location" ma:displayName="Damage Location" ma:default="" ma:fieldId="{c46b9bb5-ec8d-4991-ac82-8192f2f89d75}" ma:taxonomyMulti="true" ma:sspId="31bb8de2-2522-46a2-961a-21ec87b7ce6b" ma:termSetId="a720a396-a0fa-4309-92b6-8330774ebe4f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tatus_x0020_Of_x0020_SiteTaxHTField0" ma:index="61" nillable="true" ma:taxonomy="true" ma:internalName="Status_x0020_Of_x0020_SiteTaxHTField0" ma:taxonomyFieldName="Status_x0020_Of_x0020_Site" ma:displayName="Site Status" ma:default="" ma:fieldId="{3818a4dd-3292-4cd0-97d2-80aec5764792}" ma:sspId="31bb8de2-2522-46a2-961a-21ec87b7ce6b" ma:termSetId="6b025238-0067-4eb3-9e39-f0f2cf917781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66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ff2b4bb9c8044d88061963b2a68513a xmlns="96664bca-06c0-4657-b6f9-0a997f5ff9b9">
      <Terms xmlns="http://schemas.microsoft.com/office/infopath/2007/PartnerControls"/>
    </mff2b4bb9c8044d88061963b2a68513a>
    <Inter_x0020_Cluster xmlns="96664bca-06c0-4657-b6f9-0a997f5ff9b9">false</Inter_x0020_Cluster>
    <e7570bd437624e0480332ee2423de9d8 xmlns="96664bca-06c0-4657-b6f9-0a997f5ff9b9">
      <Terms xmlns="http://schemas.microsoft.com/office/infopath/2007/PartnerControls"/>
    </e7570bd437624e0480332ee2423de9d8>
    <Cross_x0020_Cutting xmlns="96664bca-06c0-4657-b6f9-0a997f5ff9b9">false</Cross_x0020_Cutting>
    <Is_x0020_Key_x0020_Document1 xmlns="c2760211-3e43-4ff7-a9ea-22e8b7d99117">true</Is_x0020_Key_x0020_Document1>
    <p4235251fcc1450fb6d384a4ad55daef xmlns="96664bca-06c0-4657-b6f9-0a997f5ff9b9">
      <Terms xmlns="http://schemas.microsoft.com/office/infopath/2007/PartnerControls"/>
    </p4235251fcc1450fb6d384a4ad55daef>
    <Site_x0020_TypeTaxHTField0 xmlns="c2760211-3e43-4ff7-a9ea-22e8b7d99117">
      <Terms xmlns="http://schemas.microsoft.com/office/infopath/2007/PartnerControls"/>
    </Site_x0020_TypeTaxHTField0>
    <g7e01d2410934a95afa409e0dbebe315 xmlns="96664bca-06c0-4657-b6f9-0a997f5ff9b9">
      <Terms xmlns="http://schemas.microsoft.com/office/infopath/2007/PartnerControls"/>
    </g7e01d2410934a95afa409e0dbebe315>
    <hd9d801fa33a4aa2b8220e3e5f4d4756 xmlns="96664bca-06c0-4657-b6f9-0a997f5ff9b9">
      <Terms xmlns="http://schemas.microsoft.com/office/infopath/2007/PartnerControls"/>
    </hd9d801fa33a4aa2b8220e3e5f4d4756>
    <Event_x0020_Month xmlns="96664bca-06c0-4657-b6f9-0a997f5ff9b9" xsi:nil="true"/>
    <CountryTaxHTField0 xmlns="c2760211-3e43-4ff7-a9ea-22e8b7d99117">
      <Terms xmlns="http://schemas.microsoft.com/office/infopath/2007/PartnerControls"/>
    </CountryTaxHTField0>
    <Shelter_x0020_Technical xmlns="96664bca-06c0-4657-b6f9-0a997f5ff9b9">false</Shelter_x0020_Technical>
    <Degree_x0020_Of_x0020_DisplacementTaxHTField0 xmlns="c2760211-3e43-4ff7-a9ea-22e8b7d99117">
      <Terms xmlns="http://schemas.microsoft.com/office/infopath/2007/PartnerControls"/>
    </Degree_x0020_Of_x0020_DisplacementTaxHTField0>
    <Is_x0020_Cluster_x0020_Management_x003f_ xmlns="96664bca-06c0-4657-b6f9-0a997f5ff9b9">true</Is_x0020_Cluster_x0020_Management_x003f_>
    <IM xmlns="96664bca-06c0-4657-b6f9-0a997f5ff9b9">false</IM>
    <Event_x0020_Day xmlns="96664bca-06c0-4657-b6f9-0a997f5ff9b9" xsi:nil="true"/>
    <TaxKeywordTaxHTField xmlns="96664bca-06c0-4657-b6f9-0a997f5ff9b9">
      <Terms xmlns="http://schemas.microsoft.com/office/infopath/2007/PartnerControls">
        <TermInfo xmlns="http://schemas.microsoft.com/office/infopath/2007/PartnerControls">
          <TermName xmlns="http://schemas.microsoft.com/office/infopath/2007/PartnerControls">Americas</TermName>
          <TermId xmlns="http://schemas.microsoft.com/office/infopath/2007/PartnerControls">46eee075-fc11-4731-8696-2533edd6e71a</TermId>
        </TermInfo>
      </Terms>
    </TaxKeywordTaxHTField>
    <ied6aaf0461f439496f935d3461379e0 xmlns="96664bca-06c0-4657-b6f9-0a997f5ff9b9">
      <Terms xmlns="http://schemas.microsoft.com/office/infopath/2007/PartnerControls"/>
    </ied6aaf0461f439496f935d3461379e0>
    <Is_x0020_Reference_x0020_Doc xmlns="96664bca-06c0-4657-b6f9-0a997f5ff9b9">false</Is_x0020_Reference_x0020_Doc>
    <Event_x0020_Year xmlns="96664bca-06c0-4657-b6f9-0a997f5ff9b9" xsi:nil="true"/>
    <A_x002c_M_x0020_and_x0020_E xmlns="96664bca-06c0-4657-b6f9-0a997f5ff9b9">false</A_x002c_M_x0020_and_x0020_E>
    <Event_x0020_TypeTaxHTField0 xmlns="c2760211-3e43-4ff7-a9ea-22e8b7d99117">
      <Terms xmlns="http://schemas.microsoft.com/office/infopath/2007/PartnerControls"/>
    </Event_x0020_TypeTaxHTField0>
    <ff39aabcbcfa4b29888983c5e6d736f9 xmlns="96664bca-06c0-4657-b6f9-0a997f5ff9b9">
      <Terms xmlns="http://schemas.microsoft.com/office/infopath/2007/PartnerControls">
        <TermInfo xmlns="http://schemas.microsoft.com/office/infopath/2007/PartnerControls">
          <TermName xmlns="http://schemas.microsoft.com/office/infopath/2007/PartnerControls">Key Messages</TermName>
          <TermId xmlns="http://schemas.microsoft.com/office/infopath/2007/PartnerControls">b2e5c358-0f83-4312-8168-193572ff5b9b</TermId>
        </TermInfo>
      </Terms>
    </ff39aabcbcfa4b29888983c5e6d736f9>
    <e6f2ccbddc7344129cbcce7800e6bf7e xmlns="96664bca-06c0-4657-b6f9-0a997f5ff9b9">
      <Terms xmlns="http://schemas.microsoft.com/office/infopath/2007/PartnerControls">
        <TermInfo xmlns="http://schemas.microsoft.com/office/infopath/2007/PartnerControls">
          <TermName xmlns="http://schemas.microsoft.com/office/infopath/2007/PartnerControls">Coordination</TermName>
          <TermId xmlns="http://schemas.microsoft.com/office/infopath/2007/PartnerControls">2b061053-00e5-46b2-8e36-3fafaef2d4e2</TermId>
        </TermInfo>
      </Terms>
    </e6f2ccbddc7344129cbcce7800e6bf7e>
    <g2834a0a4b5b445382f80b4d1c20b873 xmlns="96664bca-06c0-4657-b6f9-0a997f5ff9b9">
      <Terms xmlns="http://schemas.microsoft.com/office/infopath/2007/PartnerControls"/>
    </g2834a0a4b5b445382f80b4d1c20b873>
    <Document_x0020_Description xmlns="96664bca-06c0-4657-b6f9-0a997f5ff9b9">Shelter Cluster powerpoint presentation</Document_x0020_Description>
    <Websio_x0020_Document_x0020_Preview xmlns="96664bca-06c0-4657-b6f9-0a997f5ff9b9">/Americas/_layouts/WebsioPreviewField/preview.aspx?ID=b2d6ab34-11d0-4ece-a110-ff546b4020bf&amp;WebID=7ca354ef-e8f6-4619-b608-8de60d7b0f40&amp;SiteID=0e29c24b-3e6a-4c7c-8cc1-69b27805b55c</Websio_x0020_Document_x0020_Preview>
    <b1a5a839b88a4a15abdc90cae864525c xmlns="96664bca-06c0-4657-b6f9-0a997f5ff9b9">
      <Terms xmlns="http://schemas.microsoft.com/office/infopath/2007/PartnerControls">
        <TermInfo xmlns="http://schemas.microsoft.com/office/infopath/2007/PartnerControls">
          <TermName xmlns="http://schemas.microsoft.com/office/infopath/2007/PartnerControls">English</TermName>
          <TermId xmlns="http://schemas.microsoft.com/office/infopath/2007/PartnerControls">53eb1c9d-8416-419a-9260-1df8e70b86c2</TermId>
        </TermInfo>
      </Terms>
    </b1a5a839b88a4a15abdc90cae864525c>
    <p866212cea484a06bc999f7bb36c5e20 xmlns="96664bca-06c0-4657-b6f9-0a997f5ff9b9">
      <Terms xmlns="http://schemas.microsoft.com/office/infopath/2007/PartnerControls"/>
    </p866212cea484a06bc999f7bb36c5e20>
    <RoutingRuleDescription xmlns="http://schemas.microsoft.com/sharepoint/v3" xsi:nil="true"/>
    <Publishing_x0020_Agency1 xmlns="96664bca-06c0-4657-b6f9-0a997f5ff9b9">Shelter Cluster</Publishing_x0020_Agency1>
    <fbbb2add3bda4432ae4dea6625736703 xmlns="96664bca-06c0-4657-b6f9-0a997f5ff9b9">
      <Terms xmlns="http://schemas.microsoft.com/office/infopath/2007/PartnerControls"/>
    </fbbb2add3bda4432ae4dea6625736703>
    <TaxCatchAll xmlns="96664bca-06c0-4657-b6f9-0a997f5ff9b9">
      <Value>241</Value>
      <Value>115</Value>
      <Value>245</Value>
      <Value>511</Value>
    </TaxCatchAll>
    <Shelter_x0020_Programming xmlns="96664bca-06c0-4657-b6f9-0a997f5ff9b9">false</Shelter_x0020_Programming>
    <Status_x0020_Of_x0020_SiteTaxHTField0 xmlns="44d82dea-fc32-4e1e-a3c6-c3136ef66f65">
      <Terms xmlns="http://schemas.microsoft.com/office/infopath/2007/PartnerControls"/>
    </Status_x0020_Of_x0020_SiteTaxHTField0>
    <Shelter_x0020_Planning xmlns="96664bca-06c0-4657-b6f9-0a997f5ff9b9">false</Shelter_x0020_Planning>
    <Media_x0020_Comms xmlns="96664bca-06c0-4657-b6f9-0a997f5ff9b9">false</Media_x0020_Comms>
    <a83348d14d814196bcaad6bde9cb9d0c xmlns="96664bca-06c0-4657-b6f9-0a997f5ff9b9">
      <Terms xmlns="http://schemas.microsoft.com/office/infopath/2007/PartnerControls"/>
    </a83348d14d814196bcaad6bde9cb9d0c>
    <RegionTaxHTField0 xmlns="c2760211-3e43-4ff7-a9ea-22e8b7d99117">
      <Terms xmlns="http://schemas.microsoft.com/office/infopath/2007/PartnerControls"/>
    </RegionTaxHTField0>
    <Cluster_x0020_Review xmlns="96664bca-06c0-4657-b6f9-0a997f5ff9b9">false</Cluster_x0020_Review>
    <Damage_x0020_LocationTaxHTField0 xmlns="44d82dea-fc32-4e1e-a3c6-c3136ef66f65">
      <Terms xmlns="http://schemas.microsoft.com/office/infopath/2007/PartnerControls"/>
    </Damage_x0020_LocationTaxHTField0>
    <NFI_x0020_Guidance xmlns="96664bca-06c0-4657-b6f9-0a997f5ff9b9">false</NFI_x0020_Guidance>
    <p9d35d47f93d40ab99282662ef2417ca xmlns="96664bca-06c0-4657-b6f9-0a997f5ff9b9">
      <Terms xmlns="http://schemas.microsoft.com/office/infopath/2007/PartnerControls"/>
    </p9d35d47f93d40ab99282662ef2417ca>
    <Report_x0020_Date xmlns="96664bca-06c0-4657-b6f9-0a997f5ff9b9">2014-05-14T00:00:00+00:00</Report_x0020_Date>
    <Current_x0020_Lead_x0020_AgencyTaxHTField0 xmlns="410da107-b4b9-4416-82f0-a17ea7b4313c">
      <Terms xmlns="http://schemas.microsoft.com/office/infopath/2007/PartnerControls"/>
    </Current_x0020_Lead_x0020_AgencyTaxHTField0>
  </documentManagement>
</p:properties>
</file>

<file path=customXml/itemProps1.xml><?xml version="1.0" encoding="utf-8"?>
<ds:datastoreItem xmlns:ds="http://schemas.openxmlformats.org/officeDocument/2006/customXml" ds:itemID="{0955193D-5BA5-4AAE-9309-B9E13D0562D5}"/>
</file>

<file path=customXml/itemProps2.xml><?xml version="1.0" encoding="utf-8"?>
<ds:datastoreItem xmlns:ds="http://schemas.openxmlformats.org/officeDocument/2006/customXml" ds:itemID="{82523C6E-252E-40B7-A100-0BDD659D2FF0}"/>
</file>

<file path=customXml/itemProps3.xml><?xml version="1.0" encoding="utf-8"?>
<ds:datastoreItem xmlns:ds="http://schemas.openxmlformats.org/officeDocument/2006/customXml" ds:itemID="{A5B94D4F-8600-41C9-8016-82D4E87BFBA1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6430</TotalTime>
  <Words>242</Words>
  <Application>Microsoft Macintosh PowerPoint</Application>
  <PresentationFormat>On-screen Show (4:3)</PresentationFormat>
  <Paragraphs>30</Paragraphs>
  <Slides>5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Custom Design</vt:lpstr>
      <vt:lpstr>Office Theme</vt:lpstr>
      <vt:lpstr>RED-LAC  Risk Emergency and Disasters Latin America and the Caribbean   </vt:lpstr>
      <vt:lpstr>Logros - 2013</vt:lpstr>
      <vt:lpstr>Plan 2014</vt:lpstr>
      <vt:lpstr>Acciones Conjuntas con otros Grupos Sectoriales</vt:lpstr>
      <vt:lpstr>PowerPoint Presentation</vt:lpstr>
    </vt:vector>
  </TitlesOfParts>
  <Company>United Nations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Max Bonnel</dc:creator>
  <cp:keywords>Americas</cp:keywords>
  <cp:lastModifiedBy>Esteban Leon</cp:lastModifiedBy>
  <cp:revision>307</cp:revision>
  <dcterms:created xsi:type="dcterms:W3CDTF">2007-11-12T14:42:41Z</dcterms:created>
  <dcterms:modified xsi:type="dcterms:W3CDTF">2014-02-03T23:43:32Z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0x010100AA7AFC8FE433CD4B94E991D812AE17EB00BE2D0FE3860DE3408195F4B1E8762916</vt:lpwstr>
  </property>
  <property fmtid="{D5CDD505-2E9C-101B-9397-08002B2CF9AE}" pid="3" name="TaxKeyword">
    <vt:lpwstr>511;#Americas|46eee075-fc11-4731-8696-2533edd6e71a</vt:lpwstr>
  </property>
  <property fmtid="{D5CDD505-2E9C-101B-9397-08002B2CF9AE}" pid="6" name="Document Language">
    <vt:lpwstr>115;#English|53eb1c9d-8416-419a-9260-1df8e70b86c2</vt:lpwstr>
  </property>
  <property fmtid="{D5CDD505-2E9C-101B-9397-08002B2CF9AE}" pid="7" name="Shelter Programming1">
    <vt:lpwstr/>
  </property>
  <property fmtid="{D5CDD505-2E9C-101B-9397-08002B2CF9AE}" pid="8" name="Miscellaneoud Terms">
    <vt:lpwstr/>
  </property>
  <property fmtid="{D5CDD505-2E9C-101B-9397-08002B2CF9AE}" pid="9" name="Document Category">
    <vt:lpwstr>245;#Coordination|2b061053-00e5-46b2-8e36-3fafaef2d4e2</vt:lpwstr>
  </property>
  <property fmtid="{D5CDD505-2E9C-101B-9397-08002B2CF9AE}" pid="10" name="Information Management">
    <vt:lpwstr/>
  </property>
  <property fmtid="{D5CDD505-2E9C-101B-9397-08002B2CF9AE}" pid="11" name="NFI Guidance1">
    <vt:lpwstr/>
  </property>
  <property fmtid="{D5CDD505-2E9C-101B-9397-08002B2CF9AE}" pid="12" name="Communications">
    <vt:lpwstr>241;#Key Messages|b2e5c358-0f83-4312-8168-193572ff5b9b</vt:lpwstr>
  </property>
  <property fmtid="{D5CDD505-2E9C-101B-9397-08002B2CF9AE}" pid="15" name="Damage Location">
    <vt:lpwstr/>
  </property>
  <property fmtid="{D5CDD505-2E9C-101B-9397-08002B2CF9AE}" pid="17" name="InterCluster">
    <vt:lpwstr/>
  </property>
  <property fmtid="{D5CDD505-2E9C-101B-9397-08002B2CF9AE}" pid="18" name="Management/Coordination">
    <vt:lpwstr/>
  </property>
  <property fmtid="{D5CDD505-2E9C-101B-9397-08002B2CF9AE}" pid="20" name="Cross Cutting1">
    <vt:lpwstr/>
  </property>
  <property fmtid="{D5CDD505-2E9C-101B-9397-08002B2CF9AE}" pid="22" name="AM&amp;E">
    <vt:lpwstr/>
  </property>
  <property fmtid="{D5CDD505-2E9C-101B-9397-08002B2CF9AE}" pid="23" name="Shelter Technical1">
    <vt:lpwstr/>
  </property>
  <property fmtid="{D5CDD505-2E9C-101B-9397-08002B2CF9AE}" pid="24" name="Shelter Planning1">
    <vt:lpwstr/>
  </property>
  <property fmtid="{D5CDD505-2E9C-101B-9397-08002B2CF9AE}" pid="25" name="Event Type">
    <vt:lpwstr/>
  </property>
</Properties>
</file>