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4" r:id="rId3"/>
    <p:sldId id="278" r:id="rId4"/>
    <p:sldId id="279" r:id="rId5"/>
    <p:sldId id="280" r:id="rId6"/>
    <p:sldId id="273" r:id="rId7"/>
    <p:sldId id="277" r:id="rId8"/>
    <p:sldId id="270" r:id="rId9"/>
    <p:sldId id="282" r:id="rId10"/>
    <p:sldId id="283" r:id="rId11"/>
    <p:sldId id="276" r:id="rId12"/>
    <p:sldId id="275" r:id="rId13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 Andrew" initials="L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851E-D4A8-4CA8-9066-EE1F7A336962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C4147-66C5-4B1F-A648-A3E804C1D7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C3438-39D2-46EC-944D-CD136D83423D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905DA-E347-4536-B49B-C8CDDA127E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DF50A-2CB5-447A-9EEF-CB045F8F7D79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8E58-5A8F-4E4E-B457-B0701374BC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4AF4-F17B-4673-91CD-9CF742381CED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BB880-ADFC-4981-8D73-40E9655D82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37553-ED1A-446F-9802-06D38D04FC8D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712DF-82D5-4723-8369-895BBF67AB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38A19-A207-4594-93EE-BF88D5F1C940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FD1A1-D2DE-497D-92BB-CDDE06F6F3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B2065-A0AC-4F74-9396-641BEDA72154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B8E3-B7D1-4177-8B87-B3B17C2076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C19E9-D9FA-47AF-8452-96CDAE60EE23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FB3E2-8D8C-4659-90A7-3C22B62A79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DD95E-3C87-4284-BDDD-D269ECDC5112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83F0A-64CF-42FD-868B-90531AF304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45B69-CF63-4249-94DF-5E195B974A86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642BC-2148-4776-9C79-B48B90E985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A9E6-AA19-4668-941A-DA27EC43069E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AF38A-BA78-402E-94EA-1E45C3991E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A9CBAD-2673-47BF-8AA0-C0DCE9D4BDF3}" type="datetimeFigureOut">
              <a:rPr lang="en-GB"/>
              <a:pPr>
                <a:defRPr/>
              </a:pPr>
              <a:t>07/01/2014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3C6D6A-42B0-478E-8345-D4951D1A2C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Shelter Cluster Region VIII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 – HUB: GUIUAN </a:t>
            </a:r>
          </a:p>
          <a:p>
            <a:r>
              <a:rPr lang="en-US" dirty="0" smtClean="0"/>
              <a:t>Eastern Samar and </a:t>
            </a:r>
            <a:r>
              <a:rPr lang="en-US" dirty="0" err="1" smtClean="0"/>
              <a:t>Marabut</a:t>
            </a:r>
            <a:endParaRPr lang="en-US" dirty="0" smtClean="0"/>
          </a:p>
          <a:p>
            <a:r>
              <a:rPr lang="en-US" dirty="0" smtClean="0"/>
              <a:t>As of 06/01/2014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54217"/>
            <a:ext cx="3898413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5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887697"/>
              </p:ext>
            </p:extLst>
          </p:nvPr>
        </p:nvGraphicFramePr>
        <p:xfrm>
          <a:off x="755576" y="332656"/>
          <a:ext cx="7848873" cy="45939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2389"/>
                <a:gridCol w="772020"/>
                <a:gridCol w="983947"/>
                <a:gridCol w="1014222"/>
                <a:gridCol w="953672"/>
                <a:gridCol w="1241288"/>
                <a:gridCol w="806081"/>
                <a:gridCol w="715254"/>
              </a:tblGrid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800" b="1" u="none" strike="noStrike" dirty="0">
                          <a:effectLst/>
                        </a:rPr>
                        <a:t>Tool Kits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Partners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ACTED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CRS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IOM/ACTED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IOM/CRS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TDH - planned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TESDA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Guiuan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5,578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4,402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10,000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Mercedes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946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946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Salcedo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1,671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907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 61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2,639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Quinapundan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178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3,082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166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3,446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General Macarthur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1,989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1,989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Giporlos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360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4,289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320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4,989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Hernani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551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541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     100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1,192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Lawaan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1,839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 75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1,934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Balangiga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Balangkayan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     350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350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San Julian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     150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150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Marabut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-  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10,327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9,210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6,962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456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        600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100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27,655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3573016"/>
            <a:ext cx="822960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en-US" sz="2400" dirty="0" smtClean="0"/>
          </a:p>
          <a:p>
            <a:pPr marL="0" indent="0">
              <a:buFont typeface="Arial" charset="0"/>
              <a:buNone/>
            </a:pPr>
            <a:endParaRPr lang="en-US" sz="2400" dirty="0" smtClean="0"/>
          </a:p>
          <a:p>
            <a:pPr marL="0" indent="0">
              <a:buFont typeface="Arial" charset="0"/>
              <a:buNone/>
            </a:pPr>
            <a:endParaRPr lang="en-US" sz="2400" dirty="0" smtClean="0"/>
          </a:p>
          <a:p>
            <a:pPr marL="0" indent="0">
              <a:buFont typeface="Arial" charset="0"/>
              <a:buNone/>
            </a:pPr>
            <a:endParaRPr lang="en-US" sz="2400" dirty="0" smtClean="0"/>
          </a:p>
          <a:p>
            <a:r>
              <a:rPr lang="en-US" sz="2400" dirty="0" smtClean="0"/>
              <a:t>Recovery should be starting now but ESK is still in pipeline for many – need to push for Recovery packages and coordinate with actors and livelihood options (like MSF boat kits)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9920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Shelter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CRS using A-Frame design for ESK that can be modified and adapted to use with CGI</a:t>
            </a:r>
          </a:p>
          <a:p>
            <a:r>
              <a:rPr lang="en-US" dirty="0" smtClean="0"/>
              <a:t>IOM will design “open house” using basic kit and coco lumber for roofing frame – for use in DRR/BBB training</a:t>
            </a:r>
          </a:p>
          <a:p>
            <a:r>
              <a:rPr lang="en-US" dirty="0" smtClean="0"/>
              <a:t>No other designs at this time, actors are requested to submit designs to SC FP/TAC to make sure that we have measure of equality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23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US" sz="2400" dirty="0" smtClean="0"/>
              <a:t>Tarpaulins – SC FP assesses that there are more than 2 tarpaulins available for all 50,000 HH in the target area; not a hard stand-down, but recommend more recovery and less tarpaulins (tools and fixings still necessary) for shelter</a:t>
            </a:r>
          </a:p>
          <a:p>
            <a:r>
              <a:rPr lang="en-US" sz="2400" dirty="0" smtClean="0"/>
              <a:t>Education/WASH/Distribution – need for tarpaulins for other sectors, in particular distribution points if possible and for school rehabilitation (guidance from SC Manila Required)</a:t>
            </a:r>
          </a:p>
          <a:p>
            <a:r>
              <a:rPr lang="en-US" sz="2400" dirty="0" smtClean="0"/>
              <a:t>SC needs to be involved in Relocation Site planning and action if/when IDPs from Camps/ECs/Bunkhouses are given land</a:t>
            </a:r>
          </a:p>
          <a:p>
            <a:r>
              <a:rPr lang="en-US" sz="2400" dirty="0" smtClean="0"/>
              <a:t>Coordination of bunkhouses is handled by </a:t>
            </a:r>
            <a:r>
              <a:rPr lang="en-US" sz="2400" dirty="0" err="1" smtClean="0"/>
              <a:t>CCCM</a:t>
            </a:r>
            <a:r>
              <a:rPr lang="en-US" sz="2400" dirty="0" smtClean="0"/>
              <a:t> Cluster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783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 Actors and Numbers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777895"/>
              </p:ext>
            </p:extLst>
          </p:nvPr>
        </p:nvGraphicFramePr>
        <p:xfrm>
          <a:off x="611560" y="1412772"/>
          <a:ext cx="8136904" cy="490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998"/>
                <a:gridCol w="880598"/>
                <a:gridCol w="1122331"/>
                <a:gridCol w="1156865"/>
                <a:gridCol w="1087798"/>
                <a:gridCol w="1415866"/>
                <a:gridCol w="919448"/>
              </a:tblGrid>
              <a:tr h="608455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 dirty="0">
                          <a:effectLst/>
                        </a:rPr>
                        <a:t> Partners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ACTED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Handicap International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MSF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SOS Attitude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UNHCR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600" u="none" strike="noStrike">
                          <a:effectLst/>
                        </a:rPr>
                        <a:t> Total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Guiuan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438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1,245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693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982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3,358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Mercedes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276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276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365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917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Salcedo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127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    372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60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106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665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Quinapundan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308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           43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351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General Macarthur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112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112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Giporlos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396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  56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452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Balangiga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  133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133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Hernani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918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           64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982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Lawaan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704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           55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759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Marabut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           30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30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r>
                        <a:rPr lang="en-PH" sz="1600" u="none" strike="noStrike" dirty="0" err="1">
                          <a:effectLst/>
                        </a:rPr>
                        <a:t>Balangkayan</a:t>
                      </a:r>
                      <a:r>
                        <a:rPr lang="en-PH" sz="1600" u="none" strike="noStrike" dirty="0">
                          <a:effectLst/>
                        </a:rPr>
                        <a:t>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145 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 </a:t>
                      </a:r>
                      <a:endParaRPr lang="en-PH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 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   145 </a:t>
                      </a:r>
                      <a:endParaRPr lang="en-PH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5340"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Total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1,269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704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2,956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1,029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>
                          <a:effectLst/>
                        </a:rPr>
                        <a:t>                 1,946 </a:t>
                      </a:r>
                      <a:endParaRPr lang="en-PH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600" u="none" strike="noStrike" dirty="0">
                          <a:effectLst/>
                        </a:rPr>
                        <a:t>       7,904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41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ESK Actors and Numbers</a:t>
            </a:r>
            <a:endParaRPr lang="en-P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887855"/>
              </p:ext>
            </p:extLst>
          </p:nvPr>
        </p:nvGraphicFramePr>
        <p:xfrm>
          <a:off x="179514" y="1340766"/>
          <a:ext cx="8784975" cy="4714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8876"/>
                <a:gridCol w="577363"/>
                <a:gridCol w="735855"/>
                <a:gridCol w="758497"/>
                <a:gridCol w="713213"/>
                <a:gridCol w="928309"/>
                <a:gridCol w="602835"/>
                <a:gridCol w="534910"/>
                <a:gridCol w="509437"/>
                <a:gridCol w="543400"/>
                <a:gridCol w="430192"/>
                <a:gridCol w="464155"/>
                <a:gridCol w="466985"/>
                <a:gridCol w="500948"/>
              </a:tblGrid>
              <a:tr h="24439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r>
                        <a:rPr lang="en-PH" sz="1600" b="1" u="none" strike="noStrike" dirty="0">
                          <a:effectLst/>
                        </a:rPr>
                        <a:t>TARPAULINS - 1 per HH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91360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 dirty="0">
                          <a:effectLst/>
                        </a:rPr>
                        <a:t> Partners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 dirty="0">
                          <a:effectLst/>
                        </a:rPr>
                        <a:t> ACTED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 dirty="0">
                          <a:effectLst/>
                        </a:rPr>
                        <a:t> CARITAS GERMANY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 dirty="0">
                          <a:effectLst/>
                        </a:rPr>
                        <a:t> Citizen's Disaster Response </a:t>
                      </a:r>
                      <a:r>
                        <a:rPr lang="en-PH" sz="1100" u="none" strike="noStrike" dirty="0" err="1">
                          <a:effectLst/>
                        </a:rPr>
                        <a:t>Center</a:t>
                      </a:r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CRS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DFID RRF/ Christian Aid (planned - ongoing </a:t>
                      </a:r>
                      <a:endParaRPr lang="en-PH" sz="1100" b="1" i="0" u="none" strike="noStrike">
                        <a:effectLst/>
                        <a:latin typeface="Calibri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IOM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IOM/ ACTED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MSF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PLAN Int'l (planned - funded)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PRCS - ICRC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UNHCR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People in Need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Total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r>
                        <a:rPr lang="en-PH" sz="1100" u="none" strike="noStrike" dirty="0" err="1">
                          <a:effectLst/>
                        </a:rPr>
                        <a:t>Guiuan</a:t>
                      </a:r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5,231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1,250 </a:t>
                      </a:r>
                      <a:endParaRPr lang="en-PH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 2,040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15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119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2,588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500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11,743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Mercedes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2,169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500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   1,250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1,109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501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24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5,553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Salcedo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812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2,720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868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1,485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260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1,707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4,823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12,675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General Macarthur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450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2,060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1,644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-  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4,154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5679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r>
                        <a:rPr lang="en-PH" sz="1100" u="none" strike="noStrike" dirty="0" err="1">
                          <a:effectLst/>
                        </a:rPr>
                        <a:t>Quinapundan</a:t>
                      </a:r>
                      <a:r>
                        <a:rPr lang="en-PH" sz="1100" u="none" strike="noStrike" dirty="0">
                          <a:effectLst/>
                        </a:rPr>
                        <a:t>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100" u="none" strike="noStrike">
                          <a:effectLst/>
                        </a:rPr>
                        <a:t>            1,000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3,082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           1,250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-  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5,332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Giporlos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4,289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-  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4,289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Hernani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698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    150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  701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-  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1,549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Lawaan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100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1,839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-  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1,939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Balangiga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2,520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340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2,860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Marabut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774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1,397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1,390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3,561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Balangkayan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150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  328 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478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Dolores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   1,250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1,250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Not specified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20,850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 </a:t>
                      </a:r>
                      <a:endParaRPr lang="en-PH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 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20,850 </a:t>
                      </a:r>
                      <a:endParaRPr lang="en-PH" sz="1100" b="0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44391"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Total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8,910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5,990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1,450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9,210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          5,000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7,001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5,728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  275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22,885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>
                          <a:effectLst/>
                        </a:rPr>
                        <a:t>     119 </a:t>
                      </a:r>
                      <a:endParaRPr lang="en-PH" sz="1100" b="1" i="0" u="none" strike="noStrike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9,165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    500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100" u="none" strike="noStrike" dirty="0">
                          <a:effectLst/>
                        </a:rPr>
                        <a:t>  76,233 </a:t>
                      </a:r>
                      <a:endParaRPr lang="en-PH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7964" marR="7964" marT="7964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67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315294"/>
              </p:ext>
            </p:extLst>
          </p:nvPr>
        </p:nvGraphicFramePr>
        <p:xfrm>
          <a:off x="539552" y="1086596"/>
          <a:ext cx="8136903" cy="3710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528"/>
                <a:gridCol w="1235064"/>
                <a:gridCol w="1574103"/>
                <a:gridCol w="1622537"/>
                <a:gridCol w="1525671"/>
              </a:tblGrid>
              <a:tr h="4122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</a:t>
                      </a:r>
                      <a:r>
                        <a:rPr lang="en-PH" sz="1800" b="1" u="none" strike="noStrike" dirty="0">
                          <a:effectLst/>
                        </a:rPr>
                        <a:t>TARPAULINS - 2 per HH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Partners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u="none" strike="noStrike" dirty="0">
                          <a:effectLst/>
                        </a:rPr>
                        <a:t> ACTED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u="none" strike="noStrike" dirty="0">
                          <a:effectLst/>
                        </a:rPr>
                        <a:t> MSF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u="none" strike="noStrike">
                          <a:effectLst/>
                        </a:rPr>
                        <a:t> PRCS - ICRC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800" u="none" strike="noStrike">
                          <a:effectLst/>
                        </a:rPr>
                        <a:t> Total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</a:t>
                      </a:r>
                      <a:r>
                        <a:rPr lang="en-PH" sz="1800" u="none" strike="noStrike" dirty="0" err="1">
                          <a:effectLst/>
                        </a:rPr>
                        <a:t>Guiuan</a:t>
                      </a:r>
                      <a:r>
                        <a:rPr lang="en-PH" sz="1800" u="none" strike="noStrike" dirty="0">
                          <a:effectLst/>
                        </a:rPr>
                        <a:t>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347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1,585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    10,161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   12,093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Mercedes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 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 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 1,183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1,183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Salcedo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643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 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 4,129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4,772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Quinapundan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   178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 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 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  178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Giporlos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 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 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 2,419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2,419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Balangkayan 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 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 </a:t>
                      </a:r>
                      <a:endParaRPr lang="en-PH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  2,142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 2,142 </a:t>
                      </a:r>
                      <a:endParaRPr lang="en-PH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12284"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Total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1,168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     1,585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>
                          <a:effectLst/>
                        </a:rPr>
                        <a:t>          20,034 </a:t>
                      </a:r>
                      <a:endParaRPr lang="en-PH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800" u="none" strike="noStrike" dirty="0">
                          <a:effectLst/>
                        </a:rPr>
                        <a:t>         22,787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20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458438"/>
              </p:ext>
            </p:extLst>
          </p:nvPr>
        </p:nvGraphicFramePr>
        <p:xfrm>
          <a:off x="251520" y="260648"/>
          <a:ext cx="8640959" cy="5112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0264"/>
                <a:gridCol w="935148"/>
                <a:gridCol w="1191856"/>
                <a:gridCol w="1228529"/>
                <a:gridCol w="1155184"/>
                <a:gridCol w="1503574"/>
                <a:gridCol w="976404"/>
              </a:tblGrid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800" b="1" u="none" strike="noStrike" dirty="0">
                          <a:effectLst/>
                        </a:rPr>
                        <a:t>TOOLS </a:t>
                      </a:r>
                      <a:endParaRPr lang="en-PH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67565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Partners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ACTED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IOM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IOM/ACTED 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IOM/CRS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People in Need (planned)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Guiuan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2,023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4,969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500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7,492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Mercedes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2,169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1,324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3,493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Salcedo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812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 150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2,381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387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3,730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Quinapundan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 178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178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General Macarthur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965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1,734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2,699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Giporlos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 362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442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804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Hernani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678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1,242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1,920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Lawaan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355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355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Balangiga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-  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Balangkayan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-  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Marabut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1,049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1,845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2,894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1923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Total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3,659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4,187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14,035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1,184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500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23,565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26064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PH" dirty="0" smtClean="0"/>
          </a:p>
        </p:txBody>
      </p:sp>
      <p:sp>
        <p:nvSpPr>
          <p:cNvPr id="6" name="Rectangle 5"/>
          <p:cNvSpPr/>
          <p:nvPr/>
        </p:nvSpPr>
        <p:spPr>
          <a:xfrm>
            <a:off x="683568" y="5734997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ESK (</a:t>
            </a:r>
            <a:r>
              <a:rPr lang="en-US" b="1" dirty="0" err="1"/>
              <a:t>distributed+pipeline</a:t>
            </a:r>
            <a:r>
              <a:rPr lang="en-US" b="1" dirty="0"/>
              <a:t>) considered sufficient; recommendation is to phase out tarp and tent and scale up recovery shelter</a:t>
            </a:r>
          </a:p>
        </p:txBody>
      </p:sp>
    </p:spTree>
    <p:extLst>
      <p:ext uri="{BB962C8B-B14F-4D97-AF65-F5344CB8AC3E}">
        <p14:creationId xmlns:p14="http://schemas.microsoft.com/office/powerpoint/2010/main" val="175053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NFI Actors and Kits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700184"/>
              </p:ext>
            </p:extLst>
          </p:nvPr>
        </p:nvGraphicFramePr>
        <p:xfrm>
          <a:off x="323527" y="1340768"/>
          <a:ext cx="8568954" cy="50405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1169"/>
                <a:gridCol w="714664"/>
                <a:gridCol w="910847"/>
                <a:gridCol w="938871"/>
                <a:gridCol w="882819"/>
                <a:gridCol w="1149066"/>
                <a:gridCol w="746193"/>
                <a:gridCol w="662114"/>
                <a:gridCol w="696559"/>
                <a:gridCol w="606652"/>
              </a:tblGrid>
              <a:tr h="587249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 dirty="0">
                          <a:effectLst/>
                        </a:rPr>
                        <a:t> Partners </a:t>
                      </a:r>
                      <a:endParaRPr lang="en-PH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IOM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IOM/ACTED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UNHCR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CRS - (planned)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Handicap International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MSF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200" u="none" strike="noStrike">
                          <a:effectLst/>
                        </a:rPr>
                        <a:t> SOS Attitude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TDH (planned)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200" u="none" strike="noStrike">
                          <a:effectLst/>
                        </a:rPr>
                        <a:t> Total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Guiuan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2,382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1,706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 6,629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1,070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300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12,087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Mercedes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1,324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375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1,699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Salcedo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150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1,974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</a:t>
                      </a:r>
                      <a:r>
                        <a:rPr lang="en-PH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15,533</a:t>
                      </a:r>
                      <a:r>
                        <a:rPr lang="en-PH" sz="1200" b="0" u="none" strike="noStrike" dirty="0">
                          <a:effectLst/>
                        </a:rPr>
                        <a:t>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1,000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567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50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19,274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</a:t>
                      </a:r>
                      <a:r>
                        <a:rPr lang="en-PH" sz="1200" u="none" strike="noStrike" dirty="0" err="1">
                          <a:effectLst/>
                        </a:rPr>
                        <a:t>Quinapundan</a:t>
                      </a:r>
                      <a:r>
                        <a:rPr lang="en-PH" sz="1200" u="none" strike="noStrike" dirty="0">
                          <a:effectLst/>
                        </a:rPr>
                        <a:t>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178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      -  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1,277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1,455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General Macarthur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925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1,734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      -  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2,659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Giporlos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362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   -  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3,318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3,680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Hernani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1,241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   -  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1,546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100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2,887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Lawaan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   -  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1,215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           700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1,915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Balangiga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   -  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-  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Balangkayan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55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350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405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San Julian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150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    150 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Marabut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1,049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990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1,390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 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 </a:t>
                      </a:r>
                      <a:endParaRPr lang="en-PH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3,429 </a:t>
                      </a:r>
                      <a:endParaRPr lang="en-PH" sz="12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42563"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Total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4,506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9,509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23,927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6,810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           700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3,238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 350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>
                          <a:effectLst/>
                        </a:rPr>
                        <a:t>       600 </a:t>
                      </a:r>
                      <a:endParaRPr lang="en-PH" sz="12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200" u="none" strike="noStrike" dirty="0">
                          <a:effectLst/>
                        </a:rPr>
                        <a:t>    49,640 </a:t>
                      </a:r>
                      <a:endParaRPr lang="en-PH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709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NFI Actors and 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616624"/>
          </a:xfrm>
        </p:spPr>
        <p:txBody>
          <a:bodyPr/>
          <a:lstStyle/>
          <a:p>
            <a:r>
              <a:rPr lang="en-US" sz="2400" dirty="0" smtClean="0"/>
              <a:t>ICRC – EHI </a:t>
            </a:r>
            <a:r>
              <a:rPr lang="en-US" sz="2400" dirty="0" smtClean="0"/>
              <a:t>(kitchen </a:t>
            </a:r>
            <a:r>
              <a:rPr lang="en-US" sz="2400" dirty="0" smtClean="0"/>
              <a:t>set, blankets, mats, buckets, jerry cans, </a:t>
            </a:r>
            <a:r>
              <a:rPr lang="en-US" sz="2400" dirty="0" smtClean="0"/>
              <a:t>hygiene kits)</a:t>
            </a:r>
            <a:endParaRPr lang="en-US" sz="2400" dirty="0" smtClean="0"/>
          </a:p>
          <a:p>
            <a:r>
              <a:rPr lang="en-US" sz="2400" dirty="0" smtClean="0"/>
              <a:t>SOS Attitude/MSF – lux kits, generators, lighting, kitchen sets, hygiene sets – islands and selected Barangays identified for high need</a:t>
            </a:r>
          </a:p>
          <a:p>
            <a:r>
              <a:rPr lang="en-US" sz="2400" dirty="0" smtClean="0"/>
              <a:t>UNHCR – blankets, jerry cans, coming per request/gap-filling</a:t>
            </a:r>
          </a:p>
          <a:p>
            <a:r>
              <a:rPr lang="en-US" sz="2400" dirty="0" smtClean="0"/>
              <a:t>IOM – buckets, jerry cans, kitchen sets, </a:t>
            </a:r>
            <a:r>
              <a:rPr lang="en-US" sz="2400" dirty="0" smtClean="0"/>
              <a:t>mats, blankets, per </a:t>
            </a:r>
            <a:r>
              <a:rPr lang="en-US" sz="2400" dirty="0" smtClean="0"/>
              <a:t>request/gap filling</a:t>
            </a:r>
          </a:p>
          <a:p>
            <a:r>
              <a:rPr lang="en-US" sz="2400" dirty="0" smtClean="0"/>
              <a:t>UNHCR/IOM – solar lamps and radios</a:t>
            </a:r>
          </a:p>
          <a:p>
            <a:r>
              <a:rPr lang="en-US" sz="2400" dirty="0" smtClean="0"/>
              <a:t>ACTED – Hygiene kits</a:t>
            </a:r>
          </a:p>
          <a:p>
            <a:r>
              <a:rPr lang="en-US" sz="2400" dirty="0" smtClean="0"/>
              <a:t>Citizens</a:t>
            </a:r>
            <a:r>
              <a:rPr lang="en-US" sz="2400" dirty="0"/>
              <a:t>’ Disaster Response Center (CDRC), with support from Peace Winds Japan – </a:t>
            </a:r>
            <a:r>
              <a:rPr lang="en-US" sz="2400" dirty="0" smtClean="0"/>
              <a:t>blankets, bed sheets and hygiene kits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5180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Debris to Shelter 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r>
              <a:rPr lang="en-US" sz="2400" dirty="0" smtClean="0"/>
              <a:t>IOM (</a:t>
            </a:r>
            <a:r>
              <a:rPr lang="en-US" sz="2400" dirty="0" smtClean="0"/>
              <a:t>began chainsaw operation in </a:t>
            </a:r>
            <a:r>
              <a:rPr lang="en-US" sz="2400" dirty="0" err="1" smtClean="0"/>
              <a:t>Guiuan</a:t>
            </a:r>
            <a:r>
              <a:rPr lang="en-US" sz="2400" dirty="0" smtClean="0"/>
              <a:t> last week of December, </a:t>
            </a:r>
            <a:r>
              <a:rPr lang="en-US" sz="2400" dirty="0" smtClean="0"/>
              <a:t>table </a:t>
            </a:r>
            <a:r>
              <a:rPr lang="en-US" sz="2400" dirty="0" smtClean="0"/>
              <a:t>saws began in the first week of January)</a:t>
            </a:r>
            <a:endParaRPr lang="en-US" sz="2400" dirty="0" smtClean="0"/>
          </a:p>
          <a:p>
            <a:r>
              <a:rPr lang="en-US" sz="2400" dirty="0" smtClean="0"/>
              <a:t>ICRC (end January)</a:t>
            </a:r>
          </a:p>
          <a:p>
            <a:r>
              <a:rPr lang="en-US" sz="2400" dirty="0" smtClean="0"/>
              <a:t>ACTED (cash injections end January)</a:t>
            </a:r>
          </a:p>
          <a:p>
            <a:r>
              <a:rPr lang="en-US" sz="2400" dirty="0" smtClean="0"/>
              <a:t>Plan (component of ESK – under study)</a:t>
            </a:r>
          </a:p>
          <a:p>
            <a:r>
              <a:rPr lang="en-US" sz="2400" dirty="0" smtClean="0"/>
              <a:t>Oxfam (cash injections currently in Mercedes)</a:t>
            </a:r>
          </a:p>
          <a:p>
            <a:r>
              <a:rPr lang="en-US" sz="2400" dirty="0" smtClean="0"/>
              <a:t>CRS?</a:t>
            </a:r>
          </a:p>
          <a:p>
            <a:endParaRPr lang="en-US" sz="2400" dirty="0"/>
          </a:p>
          <a:p>
            <a:r>
              <a:rPr lang="en-US" sz="2400" dirty="0" smtClean="0"/>
              <a:t>Requirements for exploitation of coco-lumber:</a:t>
            </a:r>
          </a:p>
          <a:p>
            <a:pPr lvl="1"/>
            <a:r>
              <a:rPr lang="en-US" sz="2000" b="1" dirty="0" smtClean="0"/>
              <a:t>Permit from </a:t>
            </a:r>
            <a:r>
              <a:rPr lang="en-US" sz="2000" b="1" dirty="0" err="1" smtClean="0"/>
              <a:t>PCA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Borongan</a:t>
            </a:r>
            <a:r>
              <a:rPr lang="en-US" sz="2000" b="1" dirty="0" smtClean="0"/>
              <a:t>)</a:t>
            </a:r>
          </a:p>
          <a:p>
            <a:pPr lvl="1"/>
            <a:r>
              <a:rPr lang="en-US" sz="2000" b="1" dirty="0" smtClean="0"/>
              <a:t>Registration of saws with </a:t>
            </a:r>
            <a:r>
              <a:rPr lang="en-US" sz="2000" b="1" dirty="0" err="1" smtClean="0"/>
              <a:t>PCA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Borongan</a:t>
            </a:r>
            <a:r>
              <a:rPr lang="en-US" sz="2000" b="1" dirty="0" smtClean="0"/>
              <a:t>)</a:t>
            </a:r>
          </a:p>
          <a:p>
            <a:pPr lvl="1"/>
            <a:r>
              <a:rPr lang="en-US" sz="2000" b="1" dirty="0" smtClean="0"/>
              <a:t>Agreement with </a:t>
            </a:r>
            <a:r>
              <a:rPr lang="en-US" sz="2000" b="1" dirty="0" err="1" smtClean="0"/>
              <a:t>LGU</a:t>
            </a:r>
            <a:r>
              <a:rPr lang="en-US" sz="2000" b="1" dirty="0" smtClean="0"/>
              <a:t> (municipalities and barangays) to ensure liaison and agreement with private landowners if applicable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7286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398135"/>
              </p:ext>
            </p:extLst>
          </p:nvPr>
        </p:nvGraphicFramePr>
        <p:xfrm>
          <a:off x="755575" y="805433"/>
          <a:ext cx="7632849" cy="2695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436"/>
                <a:gridCol w="931280"/>
                <a:gridCol w="1186926"/>
                <a:gridCol w="1223447"/>
                <a:gridCol w="1150406"/>
                <a:gridCol w="1497354"/>
              </a:tblGrid>
              <a:tr h="2155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600" b="1" u="none" strike="noStrike" dirty="0">
                          <a:effectLst/>
                        </a:rPr>
                        <a:t>Construction Materials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00361"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Partners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CRS - planned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DSWD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PRCS-ICRC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Shanti Volun Assoc.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TESDA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ctr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Guiuan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PH" sz="1400" u="none" strike="noStrike" dirty="0">
                          <a:effectLst/>
                        </a:rPr>
                        <a:t>           2,356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Giporlos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4,268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Balangiga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Lawaan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1,839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Quinapundan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2,598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2,201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         20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Salcedo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3,257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Not specified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 350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Not specified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 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3,500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557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r>
                        <a:rPr lang="en-PH" sz="1400" u="none" strike="noStrike" dirty="0" smtClean="0">
                          <a:effectLst/>
                        </a:rPr>
                        <a:t>Total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11,962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2,356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>
                          <a:effectLst/>
                        </a:rPr>
                        <a:t>            3,850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2,201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PH" sz="1400" u="none" strike="noStrike" dirty="0">
                          <a:effectLst/>
                        </a:rPr>
                        <a:t>                   100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58895"/>
              </p:ext>
            </p:extLst>
          </p:nvPr>
        </p:nvGraphicFramePr>
        <p:xfrm>
          <a:off x="371624" y="3753955"/>
          <a:ext cx="2904232" cy="2915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8839"/>
                <a:gridCol w="719009"/>
                <a:gridCol w="916384"/>
              </a:tblGrid>
              <a:tr h="25655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600" b="1" u="none" strike="noStrike" dirty="0">
                          <a:effectLst/>
                        </a:rPr>
                        <a:t>Shelter Repair Kits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6197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Partners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Citizens Disaster </a:t>
                      </a:r>
                      <a:r>
                        <a:rPr lang="en-PH" sz="1400" u="none" strike="noStrike" dirty="0" err="1">
                          <a:effectLst/>
                        </a:rPr>
                        <a:t>Resp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Center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Habitat for Humanity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Balangiga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58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Giporlos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58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Guiuan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58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487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Hernani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58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Quinapundan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58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Salcedo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  58 </a:t>
                      </a:r>
                      <a:endParaRPr lang="en-PH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 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56555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        348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     487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936664"/>
              </p:ext>
            </p:extLst>
          </p:nvPr>
        </p:nvGraphicFramePr>
        <p:xfrm>
          <a:off x="3779912" y="3717032"/>
          <a:ext cx="2366764" cy="28803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0700"/>
                <a:gridCol w="856064"/>
              </a:tblGrid>
              <a:tr h="2698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600" b="1" u="none" strike="noStrike" dirty="0">
                          <a:effectLst/>
                        </a:rPr>
                        <a:t>Transitional Shelters 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783151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Partner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>
                          <a:effectLst/>
                        </a:rPr>
                        <a:t> TDH - planned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5683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Balangkayan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350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5683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Hernani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100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5683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San Julian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150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56839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600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633700"/>
              </p:ext>
            </p:extLst>
          </p:nvPr>
        </p:nvGraphicFramePr>
        <p:xfrm>
          <a:off x="6669732" y="3717032"/>
          <a:ext cx="1862708" cy="288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963"/>
                <a:gridCol w="673745"/>
              </a:tblGrid>
              <a:tr h="28439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600" b="1" u="none" strike="noStrike" dirty="0">
                          <a:effectLst/>
                        </a:rPr>
                        <a:t>Cash </a:t>
                      </a:r>
                      <a:r>
                        <a:rPr lang="en-PH" sz="1600" b="1" u="none" strike="noStrike" dirty="0" smtClean="0">
                          <a:effectLst/>
                        </a:rPr>
                        <a:t> Injections</a:t>
                      </a:r>
                      <a:endParaRPr lang="en-PH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6271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Partner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sz="1400" u="none" strike="noStrike">
                          <a:effectLst/>
                        </a:rPr>
                        <a:t> PIN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6271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Guiuan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   300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927117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r>
                        <a:rPr lang="en-PH" sz="1400" u="none" strike="noStrike" dirty="0" err="1">
                          <a:effectLst/>
                        </a:rPr>
                        <a:t>Guiuan</a:t>
                      </a:r>
                      <a:r>
                        <a:rPr lang="en-PH" sz="1400" u="none" strike="noStrike" dirty="0">
                          <a:effectLst/>
                        </a:rPr>
                        <a:t>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PH" sz="1400" u="none" strike="noStrike" dirty="0">
                          <a:effectLst/>
                        </a:rPr>
                        <a:t> 2000 - planned </a:t>
                      </a:r>
                      <a:endParaRPr lang="en-PH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6271"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>
                          <a:effectLst/>
                        </a:rPr>
                        <a:t> Total </a:t>
                      </a:r>
                      <a:endParaRPr lang="en-PH" sz="14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sz="1400" u="none" strike="noStrike" dirty="0">
                          <a:effectLst/>
                        </a:rPr>
                        <a:t>      2,300 </a:t>
                      </a:r>
                      <a:endParaRPr lang="en-PH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771800" y="169476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Recovery Shelter</a:t>
            </a:r>
            <a:endParaRPr lang="en-PH" sz="2800" b="1" dirty="0"/>
          </a:p>
        </p:txBody>
      </p:sp>
    </p:spTree>
    <p:extLst>
      <p:ext uri="{BB962C8B-B14F-4D97-AF65-F5344CB8AC3E}">
        <p14:creationId xmlns:p14="http://schemas.microsoft.com/office/powerpoint/2010/main" val="202750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0E0E64324B6F7C4A99663AF25EA55009" ma:contentTypeVersion="77" ma:contentTypeDescription="" ma:contentTypeScope="" ma:versionID="7963b5997483f5f78c52f799ab52612d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a073a57462dea1561808f8ce11f8fa7c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readOnly="fals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Analysis Report</TermName>
          <TermId xmlns="http://schemas.microsoft.com/office/infopath/2007/PartnerControls">e8c68fad-114d-4411-89f4-a0f7bda5b414</TermId>
        </TermInfo>
      </Terms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Philippines</TermName>
          <TermId xmlns="http://schemas.microsoft.com/office/infopath/2007/PartnerControls">753a7b2d-32c5-43de-b643-9fe2fe455068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true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Guiuan</TermName>
          <TermId xmlns="http://schemas.microsoft.com/office/infopath/2007/PartnerControls">0b68d65c-21e0-4a81-9d85-c3c12dd9bd6e</TermId>
        </TermInfo>
      </Terms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/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Coordination</TermName>
          <TermId xmlns="http://schemas.microsoft.com/office/infopath/2007/PartnerControls">2b061053-00e5-46b2-8e36-3fafaef2d4e2</TermId>
        </TermInfo>
        <TermInfo xmlns="http://schemas.microsoft.com/office/infopath/2007/PartnerControls">
          <TermName xmlns="http://schemas.microsoft.com/office/infopath/2007/PartnerControls">Information Management</TermName>
          <TermId xmlns="http://schemas.microsoft.com/office/infopath/2007/PartnerControls">020cabca-074c-432b-8e38-7f947471d53a</TermId>
        </TermInfo>
      </Terms>
    </e6f2ccbddc7344129cbcce7800e6bf7e>
    <g2834a0a4b5b445382f80b4d1c20b873 xmlns="96664bca-06c0-4657-b6f9-0a997f5ff9b9">
      <Terms xmlns="http://schemas.microsoft.com/office/infopath/2007/PartnerControls"/>
    </g2834a0a4b5b445382f80b4d1c20b873>
    <Document_x0020_Description xmlns="96664bca-06c0-4657-b6f9-0a997f5ff9b9">&lt;div class="ExternalClassCEBA12AC73CE4253879484B9D968A0DB"&gt;&lt;p&gt;​Shelter Cluster Meeting (Guiuan) - Actors and activities (06/01/14)&lt;/p&gt;&lt;/div&gt;</Document_x0020_Description>
    <Websio_x0020_Document_x0020_Preview xmlns="96664bca-06c0-4657-b6f9-0a997f5ff9b9">/Asia/Philippines/Typhoon Haiyan 2013/_layouts/WebsioPreviewField/preview.aspx?ID=2bba53da-40e6-4f84-97dc-a2c73bf738cb&amp;WebID=a1c0f9d5-aeb4-48da-a358-485900d4ba08&amp;SiteID=0e29c24b-3e6a-4c7c-8cc1-69b27805b55c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Shelter Cluster</Publishing_x0020_Agency1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15</Value>
      <Value>245</Value>
      <Value>450</Value>
      <Value>11</Value>
      <Value>77</Value>
      <Value>5</Value>
      <Value>115</Value>
      <Value>117</Value>
      <Value>116</Value>
      <Value>253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Meeting Minutes</TermName>
          <TermId xmlns="http://schemas.microsoft.com/office/infopath/2007/PartnerControls">073dd3fd-2ae4-4873-a4a7-3498e6b393b4</TermId>
        </TermInfo>
      </Terms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Asia/Pacific</TermName>
          <TermId xmlns="http://schemas.microsoft.com/office/infopath/2007/PartnerControls">006cb068-6581-4ba7-b0e0-a9a495bc13fa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2014-01-07T00:00:00+00:00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94A50591-801F-4AF4-B6B0-506793D10A94}"/>
</file>

<file path=customXml/itemProps2.xml><?xml version="1.0" encoding="utf-8"?>
<ds:datastoreItem xmlns:ds="http://schemas.openxmlformats.org/officeDocument/2006/customXml" ds:itemID="{9E0EDA10-4EAB-4385-B97C-452A057B753E}"/>
</file>

<file path=customXml/itemProps3.xml><?xml version="1.0" encoding="utf-8"?>
<ds:datastoreItem xmlns:ds="http://schemas.openxmlformats.org/officeDocument/2006/customXml" ds:itemID="{60461256-6764-4065-8AE2-AD283776452F}"/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1463</Words>
  <Application>Microsoft Office PowerPoint</Application>
  <PresentationFormat>On-screen Show (4:3)</PresentationFormat>
  <Paragraphs>837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Shelter Cluster Region VIII</vt:lpstr>
      <vt:lpstr>Tent Actors and Numbers</vt:lpstr>
      <vt:lpstr>ESK Actors and Numbers</vt:lpstr>
      <vt:lpstr>PowerPoint Presentation</vt:lpstr>
      <vt:lpstr>PowerPoint Presentation</vt:lpstr>
      <vt:lpstr>NFI Actors and Kits</vt:lpstr>
      <vt:lpstr>NFI Actors and Kits</vt:lpstr>
      <vt:lpstr>Debris to Shelter Actors</vt:lpstr>
      <vt:lpstr>PowerPoint Presentation</vt:lpstr>
      <vt:lpstr>PowerPoint Presentation</vt:lpstr>
      <vt:lpstr>Shelter Designs</vt:lpstr>
      <vt:lpstr>Other Issues</vt:lpstr>
    </vt:vector>
  </TitlesOfParts>
  <Company>MapAction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</dc:creator>
  <cp:keywords>Guiuan</cp:keywords>
  <cp:lastModifiedBy>Lenovo</cp:lastModifiedBy>
  <cp:revision>51</cp:revision>
  <cp:lastPrinted>2014-01-05T11:39:53Z</cp:lastPrinted>
  <dcterms:created xsi:type="dcterms:W3CDTF">2013-12-04T06:38:42Z</dcterms:created>
  <dcterms:modified xsi:type="dcterms:W3CDTF">2014-01-07T00:56:16Z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0x010100AA7AFC8FE433CD4B94E991D812AE17EB000E0E64324B6F7C4A99663AF25EA55009</vt:lpwstr>
  </property>
  <property fmtid="{D5CDD505-2E9C-101B-9397-08002B2CF9AE}" pid="3" name="TaxKeyword">
    <vt:lpwstr>450;#Guiuan|0b68d65c-21e0-4a81-9d85-c3c12dd9bd6e</vt:lpwstr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5;#Asia/Pacific|006cb068-6581-4ba7-b0e0-a9a495bc13fa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>245;#Coordination|2b061053-00e5-46b2-8e36-3fafaef2d4e2;#253;#Information Management|020cabca-074c-432b-8e38-7f947471d53a</vt:lpwstr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>77;#Analysis Report|e8c68fad-114d-4411-89f4-a0f7bda5b414</vt:lpwstr>
  </property>
  <property fmtid="{D5CDD505-2E9C-101B-9397-08002B2CF9AE}" pid="11" name="NFI Guidance1">
    <vt:lpwstr/>
  </property>
  <property fmtid="{D5CDD505-2E9C-101B-9397-08002B2CF9AE}" pid="14" name="Country">
    <vt:lpwstr>117;#Philippines|753a7b2d-32c5-43de-b643-9fe2fe455068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>116;#Meeting Minutes|073dd3fd-2ae4-4873-a4a7-3498e6b393b4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/>
  </property>
</Properties>
</file>