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7" r:id="rId3"/>
    <p:sldId id="260" r:id="rId4"/>
    <p:sldId id="297" r:id="rId5"/>
    <p:sldId id="275" r:id="rId6"/>
    <p:sldId id="274" r:id="rId7"/>
    <p:sldId id="276" r:id="rId8"/>
    <p:sldId id="278" r:id="rId9"/>
    <p:sldId id="279" r:id="rId10"/>
    <p:sldId id="289" r:id="rId11"/>
    <p:sldId id="290" r:id="rId12"/>
    <p:sldId id="292" r:id="rId13"/>
    <p:sldId id="293" r:id="rId14"/>
    <p:sldId id="280" r:id="rId15"/>
    <p:sldId id="296" r:id="rId16"/>
    <p:sldId id="257" r:id="rId17"/>
    <p:sldId id="281" r:id="rId18"/>
    <p:sldId id="283" r:id="rId19"/>
    <p:sldId id="284" r:id="rId20"/>
    <p:sldId id="285" r:id="rId21"/>
    <p:sldId id="262" r:id="rId22"/>
    <p:sldId id="259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76" autoAdjust="0"/>
  </p:normalViewPr>
  <p:slideViewPr>
    <p:cSldViewPr>
      <p:cViewPr>
        <p:scale>
          <a:sx n="60" d="100"/>
          <a:sy n="60" d="100"/>
        </p:scale>
        <p:origin x="-2076" y="-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695B-AD4A-4FC7-B6C0-4C3932869327}" type="datetimeFigureOut">
              <a:rPr lang="en-GB" smtClean="0"/>
              <a:t>21/10/2013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662A9-EE40-40CA-BAB2-43CF29B2B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39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5446" indent="-282864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1456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4038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6620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9203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1785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4367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6949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765A0B-AE7A-41F9-B18F-A903484F8F54}" type="slidenum">
              <a:rPr lang="fr-FR">
                <a:solidFill>
                  <a:prstClr val="black"/>
                </a:solidFill>
              </a:rPr>
              <a:pPr eaLnBrk="1" hangingPunct="1"/>
              <a:t>11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smtClean="0"/>
              <a:t>Question the participants, ask them to give examples: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Emergency shelter: when it rains, I take shelter under the awning of a store while waiting for the end of the shower.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Temporary shelter: my house was destroyed, so I built a temporary shelter before being able to build a permanent house. I won’t be staying in this temporary shelter for very long….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Transitional shelter: before being able to build a permanent house, I’ll gradually transform my temporary shelter to a transitional shelter. I am improving my temporary shelter to make it more comfortable….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Permanent shelter: my house is my permanent shelter.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5446" indent="-282864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1456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4038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6620" indent="-226291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89203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1785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4367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6949" indent="-2262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808358-D5FE-4797-A491-C7FDCDB1A8BD}" type="slidenum">
              <a:rPr lang="fr-FR">
                <a:solidFill>
                  <a:prstClr val="black"/>
                </a:solidFill>
              </a:rPr>
              <a:pPr eaLnBrk="1" hangingPunct="1"/>
              <a:t>12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smtClean="0"/>
              <a:t>Question the participants, ask them to give examples: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Emergency shelter: when it rains, I take shelter under the awning of a store while waiting for the end of the shower.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Temporary shelter: my house was destroyed, so I built a temporary shelter before being able to build a permanent house. I won’t be staying in this temporary shelter for very long….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Transitional shelter: before being able to build a permanent house, I’ll gradually transform my temporary shelter to a transitional shelter. I am improving my temporary shelter to make it more comfortable….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Permanent shelter: my house is my permanent shelter.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5EB5-9578-4702-8688-6D9F982D9BED}" type="datetimeFigureOut">
              <a:rPr lang="en-GB" smtClean="0"/>
              <a:pPr/>
              <a:t>21/10/2013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470EC-F005-485C-B76F-9B982A4A584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2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://www.dswd.gov.ph/" TargetMode="Externa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3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dswd.gov.ph/" TargetMode="Externa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swd.gov.ph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://www.dswd.gov.ph/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dswd.gov.ph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dswd.gov.ph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02624" cy="3672408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Shelter Cluster Meeting 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>
                <a:latin typeface="Arial" pitchFamily="34" charset="0"/>
                <a:cs typeface="Arial" pitchFamily="34" charset="0"/>
              </a:rPr>
              <a:t>Bohol Earthquake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10am, October 19, 2013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GB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4503737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198989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ropbox\Shelter\7 Trainings and workshops\Philippines NDRT\Presentations\Day 1\Visuals\SKT Vietnam Day 3\IMG_038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5472608" cy="307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4442" y="3717032"/>
            <a:ext cx="5051526" cy="2837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2200" y="332656"/>
            <a:ext cx="2193811" cy="3697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420" y="3861048"/>
            <a:ext cx="38862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894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755576" y="1628800"/>
            <a:ext cx="8137599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lvl="3">
              <a:lnSpc>
                <a:spcPct val="120000"/>
              </a:lnSpc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</a:rPr>
              <a:t>Temporary 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shelter – </a:t>
            </a:r>
          </a:p>
          <a:p>
            <a:pPr marL="1714500" lvl="5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GB" sz="1400" dirty="0" smtClean="0">
                <a:latin typeface="Arial" pitchFamily="34" charset="0"/>
              </a:rPr>
              <a:t>basic and rapid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but also adequate – must be habitable</a:t>
            </a:r>
            <a:endParaRPr lang="en-US" sz="1400" dirty="0">
              <a:solidFill>
                <a:srgbClr val="000000"/>
              </a:solidFill>
              <a:latin typeface="Arial" pitchFamily="34" charset="0"/>
            </a:endParaRPr>
          </a:p>
          <a:p>
            <a:pPr marL="1714500" lvl="5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short term - few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weeks to a few months</a:t>
            </a:r>
          </a:p>
          <a:p>
            <a:pPr marL="1714500" lvl="5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GB" sz="1400" dirty="0" smtClean="0">
                <a:latin typeface="Arial" pitchFamily="34" charset="0"/>
              </a:rPr>
              <a:t>prioritises </a:t>
            </a:r>
            <a:r>
              <a:rPr lang="en-GB" sz="1400" dirty="0">
                <a:latin typeface="Arial" pitchFamily="34" charset="0"/>
              </a:rPr>
              <a:t>speed and limiting costs of the </a:t>
            </a:r>
            <a:r>
              <a:rPr lang="en-GB" sz="1400" dirty="0" smtClean="0">
                <a:latin typeface="Arial" pitchFamily="34" charset="0"/>
              </a:rPr>
              <a:t>construction</a:t>
            </a:r>
            <a:endParaRPr lang="en-GB" sz="1400" dirty="0">
              <a:latin typeface="Arial" pitchFamily="34" charset="0"/>
            </a:endParaRPr>
          </a:p>
          <a:p>
            <a:pPr marL="1714500" lvl="5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made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of salvaged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or bought materials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</a:rPr>
              <a:t>, tarpaulins,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</a:rPr>
              <a:t>etc. </a:t>
            </a:r>
            <a:r>
              <a:rPr lang="en-US" sz="1400" i="1" dirty="0">
                <a:solidFill>
                  <a:srgbClr val="333399"/>
                </a:solidFill>
                <a:latin typeface="Arial" pitchFamily="34" charset="0"/>
              </a:rPr>
              <a:t>	</a:t>
            </a:r>
            <a:r>
              <a:rPr lang="en-US" sz="1400" dirty="0">
                <a:solidFill>
                  <a:srgbClr val="333399"/>
                </a:solidFill>
                <a:latin typeface="Arial" pitchFamily="34" charset="0"/>
              </a:rPr>
              <a:t>		</a:t>
            </a:r>
          </a:p>
        </p:txBody>
      </p:sp>
      <p:pic>
        <p:nvPicPr>
          <p:cNvPr id="5" name="Picture 6" descr="D:\My Documents\Geneva\Photo divers\DSC0058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50006" y="3518911"/>
            <a:ext cx="2891988" cy="2168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 descr="D:\Dropbox\Shelter\7 Trainings and workshops\Vietnam\SKT Vietnam 27 Aug 2013\IMG_038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75386" y="3501008"/>
            <a:ext cx="3047805" cy="203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epartment of Social Welfare and Development Logo">
            <a:hlinkClick r:id="rId5" tooltip="&quot;Department of Social Welfare and Development Logo&quot;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D:\Dropbox\SC Philippines Bopha-Pablo 2012 (1)\08 Assessments\Photos\Davao Oriental Photos - 13 04 11\IMG_2569 Debris and makeshift shelter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3580839"/>
            <a:ext cx="280426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38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AC2822-518C-428B-A5EC-08D3064D86E7}" type="slidenum">
              <a:rPr lang="en-GB" smtClean="0">
                <a:solidFill>
                  <a:srgbClr val="000000"/>
                </a:solidFill>
              </a:rPr>
              <a:pPr eaLnBrk="1" hangingPunct="1"/>
              <a:t>12</a:t>
            </a:fld>
            <a:endParaRPr lang="en-GB" dirty="0" smtClean="0">
              <a:solidFill>
                <a:srgbClr val="000000"/>
              </a:solidFill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765175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sz="5400" dirty="0" smtClean="0">
              <a:solidFill>
                <a:srgbClr val="FF0000"/>
              </a:solidFill>
              <a:latin typeface="Haettenschweiler" pitchFamily="34" charset="0"/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1349" y="1772816"/>
            <a:ext cx="2838103" cy="1892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843870" y="1918631"/>
            <a:ext cx="374441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GB" sz="1400" dirty="0">
                <a:latin typeface="Arial" pitchFamily="34" charset="0"/>
              </a:rPr>
              <a:t>Haiti, 2010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Materials</a:t>
            </a:r>
            <a:r>
              <a:rPr lang="en-GB" sz="1400" dirty="0">
                <a:latin typeface="Arial" pitchFamily="34" charset="0"/>
              </a:rPr>
              <a:t>: Wood framed walls with plywood sheathing, metal roofing on wood trusses, concrete slab floor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Anticipated </a:t>
            </a:r>
            <a:r>
              <a:rPr lang="en-GB" sz="1400" dirty="0">
                <a:latin typeface="Arial" pitchFamily="34" charset="0"/>
              </a:rPr>
              <a:t>lifespan: 3 – 5 years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cost </a:t>
            </a:r>
            <a:r>
              <a:rPr lang="en-GB" sz="1400" dirty="0">
                <a:latin typeface="Arial" pitchFamily="34" charset="0"/>
              </a:rPr>
              <a:t>per shelter: 1,560CHF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project </a:t>
            </a:r>
            <a:r>
              <a:rPr lang="en-GB" sz="1400" dirty="0">
                <a:latin typeface="Arial" pitchFamily="34" charset="0"/>
              </a:rPr>
              <a:t>cost per shelter: 2,300CHF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592" y="3820688"/>
            <a:ext cx="2304256" cy="189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893541" y="3921596"/>
            <a:ext cx="335985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Philippines, 2011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Materials</a:t>
            </a:r>
            <a:r>
              <a:rPr lang="en-GB" sz="1400" dirty="0">
                <a:latin typeface="Arial" pitchFamily="34" charset="0"/>
              </a:rPr>
              <a:t>: Concrete footings, coconut wood frame, plywood floor, </a:t>
            </a:r>
            <a:r>
              <a:rPr lang="en-GB" sz="1400" dirty="0" err="1">
                <a:latin typeface="Arial" pitchFamily="34" charset="0"/>
              </a:rPr>
              <a:t>amaken</a:t>
            </a:r>
            <a:r>
              <a:rPr lang="en-GB" sz="1400" dirty="0">
                <a:latin typeface="Arial" pitchFamily="34" charset="0"/>
              </a:rPr>
              <a:t> walls and corrugated iron roof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Anticipated </a:t>
            </a:r>
            <a:r>
              <a:rPr lang="en-GB" sz="1400" dirty="0">
                <a:latin typeface="Arial" pitchFamily="34" charset="0"/>
              </a:rPr>
              <a:t>lifespan: 5 years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 smtClean="0">
                <a:latin typeface="Arial" pitchFamily="34" charset="0"/>
              </a:rPr>
              <a:t>material </a:t>
            </a:r>
            <a:r>
              <a:rPr lang="en-GB" sz="1400" dirty="0">
                <a:latin typeface="Arial" pitchFamily="34" charset="0"/>
              </a:rPr>
              <a:t>cost </a:t>
            </a:r>
            <a:r>
              <a:rPr lang="en-GB" sz="1400" dirty="0" smtClean="0">
                <a:latin typeface="Arial" pitchFamily="34" charset="0"/>
              </a:rPr>
              <a:t>: </a:t>
            </a:r>
            <a:r>
              <a:rPr lang="en-GB" sz="1400" dirty="0">
                <a:latin typeface="Arial" pitchFamily="34" charset="0"/>
              </a:rPr>
              <a:t>US$ 550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619672" y="44053"/>
            <a:ext cx="7090817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120000"/>
              </a:lnSpc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Arial" pitchFamily="34" charset="0"/>
              </a:rPr>
              <a:t>Transitional </a:t>
            </a:r>
            <a:r>
              <a:rPr lang="en-US" sz="1400" b="1" dirty="0">
                <a:solidFill>
                  <a:srgbClr val="FF0000"/>
                </a:solidFill>
                <a:latin typeface="Arial" pitchFamily="34" charset="0"/>
              </a:rPr>
              <a:t>shelter – </a:t>
            </a:r>
          </a:p>
          <a:p>
            <a:pPr marL="1257300" lvl="2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US" sz="1400" dirty="0">
                <a:latin typeface="Arial" pitchFamily="34" charset="0"/>
              </a:rPr>
              <a:t>a few months to years – more durable than temporary</a:t>
            </a:r>
          </a:p>
          <a:p>
            <a:pPr marL="1257300" lvl="2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GB" sz="1400" dirty="0">
                <a:latin typeface="Arial" pitchFamily="34" charset="0"/>
              </a:rPr>
              <a:t>designed to facilitate the transition </a:t>
            </a:r>
            <a:r>
              <a:rPr lang="en-GB" sz="1400" dirty="0" smtClean="0">
                <a:latin typeface="Arial" pitchFamily="34" charset="0"/>
              </a:rPr>
              <a:t>to </a:t>
            </a:r>
            <a:r>
              <a:rPr lang="en-GB" sz="1400" dirty="0">
                <a:latin typeface="Arial" pitchFamily="34" charset="0"/>
              </a:rPr>
              <a:t>more durable </a:t>
            </a:r>
            <a:r>
              <a:rPr lang="en-GB" sz="1400" dirty="0" smtClean="0">
                <a:latin typeface="Arial" pitchFamily="34" charset="0"/>
              </a:rPr>
              <a:t>solutions</a:t>
            </a:r>
            <a:r>
              <a:rPr lang="en-US" sz="1400" i="1" dirty="0">
                <a:latin typeface="Arial" pitchFamily="34" charset="0"/>
              </a:rPr>
              <a:t>	</a:t>
            </a:r>
            <a:endParaRPr lang="en-US" sz="1400" dirty="0">
              <a:latin typeface="Arial" pitchFamily="34" charset="0"/>
            </a:endParaRPr>
          </a:p>
          <a:p>
            <a:pPr marL="1257300" lvl="2" indent="-342900">
              <a:lnSpc>
                <a:spcPct val="120000"/>
              </a:lnSpc>
              <a:buFont typeface="Wingdings" pitchFamily="2" charset="2"/>
              <a:buChar char="§"/>
              <a:defRPr/>
            </a:pPr>
            <a:r>
              <a:rPr lang="en-GB" sz="1400" dirty="0">
                <a:latin typeface="Arial" pitchFamily="34" charset="0"/>
              </a:rPr>
              <a:t>made from materials that can be upgraded or re-used in more permanent structures, or that can be relocated from temporary to permanent locations.</a:t>
            </a:r>
          </a:p>
          <a:p>
            <a:pPr marL="1200150" lvl="2" indent="-285750">
              <a:lnSpc>
                <a:spcPct val="120000"/>
              </a:lnSpc>
              <a:buFont typeface="Wingdings" pitchFamily="2" charset="2"/>
              <a:buChar char="§"/>
              <a:defRPr/>
            </a:pPr>
            <a:endParaRPr lang="en-GB" sz="1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6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440" y="980728"/>
            <a:ext cx="7787208" cy="652934"/>
          </a:xfrm>
        </p:spPr>
        <p:txBody>
          <a:bodyPr/>
          <a:lstStyle/>
          <a:p>
            <a:r>
              <a:rPr lang="en-GB" sz="2800" dirty="0">
                <a:solidFill>
                  <a:srgbClr val="FF0000"/>
                </a:solidFill>
              </a:rPr>
              <a:t>Beyond </a:t>
            </a:r>
            <a:r>
              <a:rPr lang="en-GB" sz="2800" dirty="0" smtClean="0">
                <a:solidFill>
                  <a:srgbClr val="FF0000"/>
                </a:solidFill>
              </a:rPr>
              <a:t>life saving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/>
              <a:t>Beyond survival, the key considerations are:</a:t>
            </a:r>
          </a:p>
          <a:p>
            <a:pPr lvl="0"/>
            <a:r>
              <a:rPr lang="en-GB" sz="1600" dirty="0" smtClean="0"/>
              <a:t>health</a:t>
            </a:r>
          </a:p>
          <a:p>
            <a:pPr lvl="0"/>
            <a:r>
              <a:rPr lang="en-GB" sz="1600" dirty="0" smtClean="0"/>
              <a:t>providing </a:t>
            </a:r>
            <a:r>
              <a:rPr lang="en-GB" sz="1600" dirty="0"/>
              <a:t>protection from the climate</a:t>
            </a:r>
          </a:p>
          <a:p>
            <a:pPr lvl="0"/>
            <a:r>
              <a:rPr lang="en-GB" sz="1600" dirty="0"/>
              <a:t>ensuring </a:t>
            </a:r>
            <a:r>
              <a:rPr lang="en-GB" sz="1600" dirty="0" smtClean="0"/>
              <a:t>privacy, dignity and culture</a:t>
            </a:r>
            <a:endParaRPr lang="en-GB" sz="1600" dirty="0"/>
          </a:p>
          <a:p>
            <a:pPr lvl="0"/>
            <a:r>
              <a:rPr lang="en-GB" sz="1600" dirty="0"/>
              <a:t>providing personal safety and security</a:t>
            </a:r>
          </a:p>
          <a:p>
            <a:r>
              <a:rPr lang="en-GB" sz="1600" dirty="0" smtClean="0"/>
              <a:t>livelihood </a:t>
            </a:r>
            <a:r>
              <a:rPr lang="en-GB" sz="1600" dirty="0"/>
              <a:t>support</a:t>
            </a:r>
          </a:p>
        </p:txBody>
      </p:sp>
      <p:pic>
        <p:nvPicPr>
          <p:cNvPr id="4" name="Picture 10" descr="Dsc0009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809" y="3782025"/>
            <a:ext cx="2665675" cy="1999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Jhumka Jail images 04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1840" y="3729055"/>
            <a:ext cx="2736304" cy="2052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photos wally vietnam 00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160" y="3705170"/>
            <a:ext cx="2739943" cy="2104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Department of Social Welfare and Development Logo">
            <a:hlinkClick r:id="rId5" tooltip="&quot;Department of Social Welfare and Development Logo&quot;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671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912243"/>
              </p:ext>
            </p:extLst>
          </p:nvPr>
        </p:nvGraphicFramePr>
        <p:xfrm>
          <a:off x="539551" y="1412777"/>
          <a:ext cx="7992888" cy="4465671"/>
        </p:xfrm>
        <a:graphic>
          <a:graphicData uri="http://schemas.openxmlformats.org/drawingml/2006/table">
            <a:tbl>
              <a:tblPr/>
              <a:tblGrid>
                <a:gridCol w="1457435"/>
                <a:gridCol w="322170"/>
                <a:gridCol w="402713"/>
                <a:gridCol w="345183"/>
                <a:gridCol w="310663"/>
                <a:gridCol w="345183"/>
                <a:gridCol w="402713"/>
                <a:gridCol w="333675"/>
                <a:gridCol w="379701"/>
                <a:gridCol w="322170"/>
                <a:gridCol w="276146"/>
                <a:gridCol w="356688"/>
                <a:gridCol w="345183"/>
                <a:gridCol w="322170"/>
                <a:gridCol w="368195"/>
                <a:gridCol w="345183"/>
                <a:gridCol w="310663"/>
                <a:gridCol w="345183"/>
                <a:gridCol w="356688"/>
                <a:gridCol w="345183"/>
              </a:tblGrid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201……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Season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Rains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xxx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Temporary shelter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679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 long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18622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How long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158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Recovery shelter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…….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683568" y="548680"/>
            <a:ext cx="8229600" cy="72008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</a:rPr>
              <a:t>Example of time line – how long will it take to gain full recovery?</a:t>
            </a:r>
            <a:endParaRPr lang="en-GB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3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543" y="79184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Inter cluster cooperation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892771"/>
            <a:ext cx="7077471" cy="4958011"/>
          </a:xfrm>
        </p:spPr>
        <p:txBody>
          <a:bodyPr>
            <a:norm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UNDP – early recovery cluster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Rubble removal and </a:t>
            </a:r>
            <a:r>
              <a:rPr lang="en-GB" sz="2000" dirty="0" err="1" smtClean="0">
                <a:solidFill>
                  <a:srgbClr val="C00000"/>
                </a:solidFill>
              </a:rPr>
              <a:t>salavaging</a:t>
            </a:r>
            <a:r>
              <a:rPr lang="en-GB" sz="2000" dirty="0" smtClean="0">
                <a:solidFill>
                  <a:srgbClr val="C00000"/>
                </a:solidFill>
              </a:rPr>
              <a:t> materials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Tools for construction tools for demolition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Building structural surveys 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IOM – CCCM cluster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WASH – temporary period for household water and sanitation </a:t>
            </a:r>
            <a:endParaRPr lang="en-US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243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2008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What are the immediate needs for shelter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80519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en-GB" sz="2400" b="1" dirty="0" smtClean="0"/>
              <a:t>Tents </a:t>
            </a:r>
          </a:p>
          <a:p>
            <a:pPr lvl="1">
              <a:lnSpc>
                <a:spcPct val="150000"/>
              </a:lnSpc>
            </a:pPr>
            <a:r>
              <a:rPr lang="en-GB" sz="2400" b="1" dirty="0" smtClean="0"/>
              <a:t>Tarpaulins </a:t>
            </a:r>
          </a:p>
          <a:p>
            <a:pPr lvl="1">
              <a:lnSpc>
                <a:spcPct val="150000"/>
              </a:lnSpc>
            </a:pPr>
            <a:r>
              <a:rPr lang="en-GB" sz="2400" b="1" dirty="0" smtClean="0"/>
              <a:t>Building tools and fixings -  rope, wire, nails, tools (hammers, saws, plyers, etc</a:t>
            </a:r>
            <a:r>
              <a:rPr lang="en-GB" sz="2400" b="1" dirty="0"/>
              <a:t>)</a:t>
            </a:r>
            <a:endParaRPr lang="en-GB" sz="2400" b="1" dirty="0" smtClean="0"/>
          </a:p>
          <a:p>
            <a:pPr lvl="1">
              <a:lnSpc>
                <a:spcPct val="150000"/>
              </a:lnSpc>
            </a:pPr>
            <a:r>
              <a:rPr lang="en-GB" sz="2400" b="1" dirty="0" smtClean="0"/>
              <a:t>Clean up/demolition tools – help to salvage materials </a:t>
            </a:r>
            <a:r>
              <a:rPr lang="en-GB" sz="2000" b="1" dirty="0" smtClean="0"/>
              <a:t>(Alternative to above materials - cash for materials)</a:t>
            </a:r>
          </a:p>
          <a:p>
            <a:pPr lvl="1">
              <a:lnSpc>
                <a:spcPct val="150000"/>
              </a:lnSpc>
            </a:pPr>
            <a:r>
              <a:rPr lang="en-GB" sz="2400" b="1" dirty="0" smtClean="0"/>
              <a:t>Cash for work – building shelters, clean up/demolition</a:t>
            </a:r>
            <a:endParaRPr lang="en-GB" sz="2400" b="1" dirty="0"/>
          </a:p>
          <a:p>
            <a:pPr lvl="2">
              <a:lnSpc>
                <a:spcPct val="150000"/>
              </a:lnSpc>
            </a:pPr>
            <a:endParaRPr lang="en-GB" sz="2000" dirty="0"/>
          </a:p>
          <a:p>
            <a:pPr marL="0" indent="0">
              <a:buNone/>
            </a:pPr>
            <a:endParaRPr lang="en-GB" sz="1800" dirty="0"/>
          </a:p>
          <a:p>
            <a:pPr marL="514350" indent="-514350">
              <a:buAutoNum type="arabicPeriod"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2008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Priorities for the shelter cluster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680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GB" sz="1800" b="1" dirty="0" smtClean="0"/>
              <a:t>Set up WWW – who what where when to track needs and identify gaps.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GB" sz="1800" b="1" dirty="0" smtClean="0"/>
              <a:t>Agree standards for </a:t>
            </a:r>
            <a:r>
              <a:rPr lang="en-GB" sz="1800" b="1" u="sng" dirty="0" smtClean="0"/>
              <a:t>equitable and appropriate </a:t>
            </a:r>
            <a:r>
              <a:rPr lang="en-GB" sz="1800" b="1" dirty="0" smtClean="0"/>
              <a:t>emergency response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GB" sz="1800" b="1" dirty="0" smtClean="0"/>
              <a:t>Priorities the municipalities – look at vulnerabilities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GB" sz="1800" b="1" dirty="0" smtClean="0"/>
              <a:t>Carry out a detailed Assessment</a:t>
            </a:r>
          </a:p>
          <a:p>
            <a:pPr marL="895350">
              <a:lnSpc>
                <a:spcPct val="150000"/>
              </a:lnSpc>
              <a:buFont typeface="Wingdings" pitchFamily="2" charset="2"/>
              <a:buChar char="§"/>
            </a:pPr>
            <a:r>
              <a:rPr lang="en-GB" sz="1800" b="1" dirty="0" smtClean="0"/>
              <a:t>REACH </a:t>
            </a:r>
            <a:r>
              <a:rPr lang="en-GB" sz="1800" b="1" dirty="0"/>
              <a:t>Assessment: </a:t>
            </a:r>
            <a:r>
              <a:rPr lang="en-GB" sz="1800" dirty="0"/>
              <a:t>Next two weeks to get a better profile of </a:t>
            </a:r>
            <a:r>
              <a:rPr lang="en-GB" sz="1800" dirty="0" smtClean="0"/>
              <a:t>the affected communities. </a:t>
            </a:r>
          </a:p>
          <a:p>
            <a:pPr marL="895350">
              <a:lnSpc>
                <a:spcPct val="150000"/>
              </a:lnSpc>
              <a:buFont typeface="Wingdings" pitchFamily="2" charset="2"/>
              <a:buChar char="§"/>
            </a:pPr>
            <a:r>
              <a:rPr lang="en-GB" sz="1800" dirty="0" smtClean="0"/>
              <a:t>Joint </a:t>
            </a:r>
            <a:r>
              <a:rPr lang="en-GB" sz="1800" dirty="0"/>
              <a:t>assessment </a:t>
            </a:r>
            <a:r>
              <a:rPr lang="en-GB" sz="1800" dirty="0" smtClean="0"/>
              <a:t>with CCCM/Early Recovery (some WASH)</a:t>
            </a:r>
          </a:p>
          <a:p>
            <a:pPr marL="895350">
              <a:lnSpc>
                <a:spcPct val="150000"/>
              </a:lnSpc>
              <a:buFont typeface="Wingdings" pitchFamily="2" charset="2"/>
              <a:buChar char="§"/>
            </a:pPr>
            <a:r>
              <a:rPr lang="en-GB" sz="1800" dirty="0" smtClean="0"/>
              <a:t>GIS - mapping</a:t>
            </a:r>
          </a:p>
          <a:p>
            <a:pPr>
              <a:lnSpc>
                <a:spcPct val="150000"/>
              </a:lnSpc>
              <a:buFont typeface="+mj-lt"/>
              <a:buAutoNum type="arabicPeriod" startAt="4"/>
            </a:pPr>
            <a:r>
              <a:rPr lang="en-GB" sz="1800" b="1" dirty="0" smtClean="0"/>
              <a:t>Support the family access cards</a:t>
            </a:r>
          </a:p>
          <a:p>
            <a:pPr marL="0" indent="0">
              <a:buNone/>
            </a:pPr>
            <a:endParaRPr lang="en-US" sz="1800" dirty="0" smtClean="0"/>
          </a:p>
          <a:p>
            <a:pPr marL="514350" indent="-514350">
              <a:buNone/>
            </a:pPr>
            <a:r>
              <a:rPr lang="en-US" sz="1800" dirty="0" smtClean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355871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81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2008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Priorities for the shelter cluster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680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 startAt="5"/>
            </a:pPr>
            <a:r>
              <a:rPr lang="en-GB" sz="1800" b="1" dirty="0" smtClean="0"/>
              <a:t>Structural assessment/survey of houses</a:t>
            </a:r>
          </a:p>
          <a:p>
            <a:pPr marL="895350">
              <a:lnSpc>
                <a:spcPct val="150000"/>
              </a:lnSpc>
              <a:buFont typeface="Wingdings" pitchFamily="2" charset="2"/>
              <a:buChar char="§"/>
            </a:pPr>
            <a:r>
              <a:rPr lang="en-GB" sz="1800" b="1" dirty="0" smtClean="0"/>
              <a:t>Which are safe</a:t>
            </a:r>
          </a:p>
          <a:p>
            <a:pPr marL="895350">
              <a:lnSpc>
                <a:spcPct val="150000"/>
              </a:lnSpc>
              <a:buFont typeface="Wingdings" pitchFamily="2" charset="2"/>
              <a:buChar char="§"/>
            </a:pPr>
            <a:r>
              <a:rPr lang="en-GB" sz="1800" b="1" dirty="0" smtClean="0"/>
              <a:t>Which need to be demolished – unsafe</a:t>
            </a:r>
          </a:p>
          <a:p>
            <a:pPr marL="1343025" lvl="1" indent="-514350">
              <a:lnSpc>
                <a:spcPct val="110000"/>
              </a:lnSpc>
            </a:pPr>
            <a:r>
              <a:rPr lang="en-GB" sz="1600" dirty="0"/>
              <a:t>set criteria for survey and assessment to certify housing</a:t>
            </a:r>
          </a:p>
          <a:p>
            <a:pPr marL="1343025" lvl="1" indent="-514350">
              <a:lnSpc>
                <a:spcPct val="110000"/>
              </a:lnSpc>
            </a:pPr>
            <a:r>
              <a:rPr lang="en-GB" sz="1600" dirty="0"/>
              <a:t>develop TOR for team</a:t>
            </a:r>
          </a:p>
          <a:p>
            <a:pPr marL="1343025" lvl="1" indent="-514350">
              <a:lnSpc>
                <a:spcPct val="110000"/>
              </a:lnSpc>
            </a:pPr>
            <a:r>
              <a:rPr lang="en-GB" sz="1600" dirty="0" smtClean="0"/>
              <a:t>Identify people:</a:t>
            </a:r>
          </a:p>
          <a:p>
            <a:pPr marL="1619250" lvl="2" indent="-514350">
              <a:lnSpc>
                <a:spcPct val="110000"/>
              </a:lnSpc>
            </a:pPr>
            <a:r>
              <a:rPr lang="en-GB" sz="1600" dirty="0" smtClean="0"/>
              <a:t>government </a:t>
            </a:r>
            <a:r>
              <a:rPr lang="en-GB" sz="1600" dirty="0"/>
              <a:t>municipality and survey </a:t>
            </a:r>
            <a:r>
              <a:rPr lang="en-GB" sz="1600" dirty="0" smtClean="0"/>
              <a:t>engineers</a:t>
            </a:r>
          </a:p>
          <a:p>
            <a:pPr marL="1619250" lvl="2" indent="-514350">
              <a:lnSpc>
                <a:spcPct val="110000"/>
              </a:lnSpc>
            </a:pPr>
            <a:r>
              <a:rPr lang="en-GB" sz="1600" dirty="0" smtClean="0"/>
              <a:t>institution of structural engineers/building surveyors</a:t>
            </a:r>
          </a:p>
          <a:p>
            <a:pPr marL="1619250" lvl="2" indent="-514350">
              <a:lnSpc>
                <a:spcPct val="110000"/>
              </a:lnSpc>
            </a:pPr>
            <a:r>
              <a:rPr lang="en-GB" sz="1600" dirty="0"/>
              <a:t>u</a:t>
            </a:r>
            <a:r>
              <a:rPr lang="en-GB" sz="1600" dirty="0" smtClean="0"/>
              <a:t>niversities/colleges </a:t>
            </a:r>
            <a:endParaRPr lang="en-GB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297927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655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2008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Priorities for the shelter cluster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680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 startAt="7"/>
            </a:pPr>
            <a:r>
              <a:rPr lang="en-GB" sz="1800" b="1" dirty="0" smtClean="0"/>
              <a:t>Provide a design and technical guidance for the temporary shelters </a:t>
            </a:r>
          </a:p>
          <a:p>
            <a:pPr lvl="1">
              <a:lnSpc>
                <a:spcPct val="150000"/>
              </a:lnSpc>
            </a:pPr>
            <a:r>
              <a:rPr lang="en-GB" sz="1800" b="1" dirty="0" smtClean="0"/>
              <a:t>Tarpaulins, salvaged materials</a:t>
            </a:r>
          </a:p>
          <a:p>
            <a:pPr lvl="1">
              <a:lnSpc>
                <a:spcPct val="150000"/>
              </a:lnSpc>
            </a:pPr>
            <a:r>
              <a:rPr lang="en-GB" sz="1800" b="1" dirty="0" smtClean="0"/>
              <a:t>Training/awareness raising for municipality staff/DSWD/Agencies staff</a:t>
            </a:r>
          </a:p>
          <a:p>
            <a:pPr lvl="1">
              <a:lnSpc>
                <a:spcPct val="150000"/>
              </a:lnSpc>
            </a:pPr>
            <a:r>
              <a:rPr lang="en-GB" sz="1800" b="1" dirty="0" smtClean="0"/>
              <a:t>Community: </a:t>
            </a:r>
          </a:p>
          <a:p>
            <a:pPr lvl="2">
              <a:lnSpc>
                <a:spcPct val="150000"/>
              </a:lnSpc>
            </a:pPr>
            <a:r>
              <a:rPr lang="en-GB" sz="1800" b="1" dirty="0" smtClean="0"/>
              <a:t>e.g. NASA groups  </a:t>
            </a:r>
          </a:p>
          <a:p>
            <a:pPr marL="0" indent="0">
              <a:lnSpc>
                <a:spcPct val="150000"/>
              </a:lnSpc>
              <a:buNone/>
            </a:pPr>
            <a:endParaRPr lang="en-GB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116632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182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543" y="79184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</a:t>
            </a:r>
            <a:r>
              <a:rPr lang="en-US" sz="2800" b="1" dirty="0" smtClean="0"/>
              <a:t>ttendance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892771"/>
            <a:ext cx="7077471" cy="4958011"/>
          </a:xfrm>
        </p:spPr>
        <p:txBody>
          <a:bodyPr>
            <a:normAutofit/>
          </a:bodyPr>
          <a:lstStyle/>
          <a:p>
            <a:r>
              <a:rPr lang="en-GB" sz="2000" u="sng" dirty="0">
                <a:solidFill>
                  <a:srgbClr val="C00000"/>
                </a:solidFill>
              </a:rPr>
              <a:t>DSWD - chair</a:t>
            </a:r>
            <a:endParaRPr lang="en-US" sz="2000" u="sng" dirty="0"/>
          </a:p>
          <a:p>
            <a:r>
              <a:rPr lang="en-GB" sz="2000" dirty="0" smtClean="0">
                <a:solidFill>
                  <a:srgbClr val="C00000"/>
                </a:solidFill>
              </a:rPr>
              <a:t>IFRC </a:t>
            </a:r>
            <a:r>
              <a:rPr lang="en-GB" sz="2000" dirty="0">
                <a:solidFill>
                  <a:srgbClr val="C00000"/>
                </a:solidFill>
              </a:rPr>
              <a:t>– co chair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UNDP – early recovery cluster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IOM – CCCM cluster</a:t>
            </a:r>
          </a:p>
          <a:p>
            <a:r>
              <a:rPr lang="en-GB" sz="2000" dirty="0">
                <a:solidFill>
                  <a:srgbClr val="C00000"/>
                </a:solidFill>
              </a:rPr>
              <a:t>Habitat for </a:t>
            </a:r>
            <a:r>
              <a:rPr lang="en-GB" sz="2000" dirty="0" smtClean="0">
                <a:solidFill>
                  <a:srgbClr val="C00000"/>
                </a:solidFill>
              </a:rPr>
              <a:t>Humanity</a:t>
            </a:r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Helping Hands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CRS</a:t>
            </a:r>
            <a:endParaRPr lang="en-GB" sz="2000" dirty="0">
              <a:solidFill>
                <a:srgbClr val="C00000"/>
              </a:solidFill>
            </a:endParaRPr>
          </a:p>
          <a:p>
            <a:r>
              <a:rPr lang="en-GB" sz="2000" dirty="0">
                <a:solidFill>
                  <a:srgbClr val="C00000"/>
                </a:solidFill>
              </a:rPr>
              <a:t>World Vision</a:t>
            </a:r>
          </a:p>
          <a:p>
            <a:r>
              <a:rPr lang="en-GB" sz="2000" dirty="0" smtClean="0">
                <a:solidFill>
                  <a:srgbClr val="C00000"/>
                </a:solidFill>
              </a:rPr>
              <a:t>Philippines Red Cross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072" y="297927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246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469399"/>
              </p:ext>
            </p:extLst>
          </p:nvPr>
        </p:nvGraphicFramePr>
        <p:xfrm>
          <a:off x="251520" y="836712"/>
          <a:ext cx="8435280" cy="5714052"/>
        </p:xfrm>
        <a:graphic>
          <a:graphicData uri="http://schemas.openxmlformats.org/drawingml/2006/table">
            <a:tbl>
              <a:tblPr/>
              <a:tblGrid>
                <a:gridCol w="1277714"/>
                <a:gridCol w="804487"/>
                <a:gridCol w="638857"/>
                <a:gridCol w="1242222"/>
                <a:gridCol w="1455175"/>
                <a:gridCol w="662518"/>
                <a:gridCol w="662518"/>
                <a:gridCol w="993778"/>
                <a:gridCol w="698011"/>
              </a:tblGrid>
              <a:tr h="124127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Organisation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Municipality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Barangay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 of shelter relief: </a:t>
                      </a:r>
                      <a:b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tarpaulins, </a:t>
                      </a:r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tents, NFI's, building materials, cash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Specification of materials - size, type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of items 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Number of families  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Status - planned, on going, complete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Start Date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58086">
                <a:tc gridSpan="6">
                  <a:txBody>
                    <a:bodyPr/>
                    <a:lstStyle/>
                    <a:p>
                      <a:pPr algn="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Gap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31,530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58086">
                <a:tc gridSpan="6">
                  <a:txBody>
                    <a:bodyPr/>
                    <a:lstStyle/>
                    <a:p>
                      <a:pPr algn="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required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33,730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58086">
                <a:tc gridSpan="6">
                  <a:txBody>
                    <a:bodyPr/>
                    <a:lstStyle/>
                    <a:p>
                      <a:pPr algn="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accounted for 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2,200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DSWD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Plastic sheeting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Blue sheets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On-going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Municipalities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Plastic sheeting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Blue sheets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On-going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Philippines Red Cross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IFRC standard 6x4 tarps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1,000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500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20/10/2013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IFRC standard 6x4 tarps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World Vision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8x10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200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IOM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 box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1,000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1,000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CRS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1,000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500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Planned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TBC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 for Humanity 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Christian Aid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57" marR="8657" marT="86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0135" y="0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-66834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9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30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Challenges:</a:t>
            </a:r>
          </a:p>
          <a:p>
            <a:r>
              <a:rPr lang="en-US" sz="2400" dirty="0" smtClean="0"/>
              <a:t>Damaged Infrastructure</a:t>
            </a:r>
          </a:p>
          <a:p>
            <a:r>
              <a:rPr lang="en-US" sz="2400" dirty="0" smtClean="0"/>
              <a:t>Isolated Municipalities</a:t>
            </a:r>
          </a:p>
          <a:p>
            <a:r>
              <a:rPr lang="en-US" sz="2400" dirty="0" smtClean="0"/>
              <a:t>Landslides</a:t>
            </a:r>
          </a:p>
          <a:p>
            <a:r>
              <a:rPr lang="en-US" sz="2400" dirty="0" smtClean="0"/>
              <a:t>Rainy Season has started</a:t>
            </a:r>
          </a:p>
          <a:p>
            <a:r>
              <a:rPr lang="en-US" sz="2400" dirty="0" smtClean="0"/>
              <a:t>Ongoing Aftershocks</a:t>
            </a:r>
          </a:p>
          <a:p>
            <a:r>
              <a:rPr lang="en-US" sz="2400" dirty="0" smtClean="0"/>
              <a:t>Changes in Displacement status-   people are moving</a:t>
            </a:r>
          </a:p>
          <a:p>
            <a:pPr marL="514350" indent="-514350">
              <a:buAutoNum type="arabicPeriod"/>
            </a:pPr>
            <a:endParaRPr lang="en-GB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297927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65" y="1124744"/>
            <a:ext cx="8057851" cy="576064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Next Steps 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453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Shelter Cluster Action: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We will email contact list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We will have space on the sheltercluster.org 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We will be developing a 3 -  WWW coordination framework.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We </a:t>
            </a:r>
            <a:r>
              <a:rPr lang="en-US" sz="1800" dirty="0" smtClean="0"/>
              <a:t>will</a:t>
            </a:r>
            <a:r>
              <a:rPr lang="en-US" sz="2000" dirty="0" smtClean="0"/>
              <a:t> be issuing </a:t>
            </a:r>
            <a:r>
              <a:rPr lang="en-US" sz="2000" dirty="0"/>
              <a:t>M</a:t>
            </a:r>
            <a:r>
              <a:rPr lang="en-US" sz="2000" dirty="0" smtClean="0"/>
              <a:t>aps, GIS data as part of the 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 smtClean="0"/>
              <a:t>We will issue Detailed Assessment Data 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Shelter cluster meeting will be held on Monday 21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</a:t>
            </a:r>
            <a:r>
              <a:rPr lang="en-US" sz="2000" dirty="0" err="1" smtClean="0"/>
              <a:t>evenging</a:t>
            </a:r>
            <a:endParaRPr lang="en-US" sz="2000" dirty="0" smtClean="0"/>
          </a:p>
          <a:p>
            <a:pPr marL="914400" lvl="1" indent="-514350">
              <a:buNone/>
            </a:pPr>
            <a:endParaRPr lang="en-US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88640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88640"/>
            <a:ext cx="3657600" cy="9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Documents and Settings\eleonard\Desktop\housing types\DSC0498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46139" y="1556792"/>
            <a:ext cx="6408712" cy="480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94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88640"/>
            <a:ext cx="3657600" cy="9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Documents and Settings\eleonard\Desktop\housing types\DSC0482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614468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56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88640"/>
            <a:ext cx="3657600" cy="9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C:\Documents and Settings\eleonard\Desktop\housing types\damage calape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1680" y="1700808"/>
            <a:ext cx="566462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24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178" y="98072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Situational Update: 19</a:t>
            </a:r>
            <a:r>
              <a:rPr lang="en-US" sz="2800" b="1" baseline="30000" dirty="0" smtClean="0"/>
              <a:t>th</a:t>
            </a:r>
            <a:r>
              <a:rPr lang="en-US" sz="2800" b="1" dirty="0" smtClean="0"/>
              <a:t> of October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930672"/>
            <a:ext cx="8373616" cy="49580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Shelter Affected Populations@ as at 19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October 2013</a:t>
            </a:r>
          </a:p>
          <a:p>
            <a:pPr marL="457200" lvl="1" indent="0">
              <a:buNone/>
            </a:pPr>
            <a:r>
              <a:rPr lang="en-GB" sz="2400" dirty="0"/>
              <a:t>Bohol -  </a:t>
            </a:r>
            <a:r>
              <a:rPr lang="en-GB" sz="2400" dirty="0" smtClean="0"/>
              <a:t>	       8,664  </a:t>
            </a:r>
            <a:r>
              <a:rPr lang="en-GB" sz="2400" dirty="0"/>
              <a:t>collapsed  and </a:t>
            </a:r>
            <a:endParaRPr lang="en-GB" sz="2400" dirty="0" smtClean="0"/>
          </a:p>
          <a:p>
            <a:pPr marL="2333625" lvl="1" indent="0">
              <a:buNone/>
            </a:pPr>
            <a:r>
              <a:rPr lang="en-GB" sz="2400" dirty="0" smtClean="0"/>
              <a:t>25,065 </a:t>
            </a:r>
            <a:r>
              <a:rPr lang="en-GB" sz="2400" dirty="0"/>
              <a:t>partially damage </a:t>
            </a:r>
            <a:r>
              <a:rPr lang="en-GB" sz="2400" dirty="0" smtClean="0"/>
              <a:t>houses</a:t>
            </a:r>
          </a:p>
          <a:p>
            <a:pPr marL="1333500" lvl="1" indent="0">
              <a:buNone/>
            </a:pPr>
            <a:r>
              <a:rPr lang="en-GB" sz="2400" dirty="0" smtClean="0"/>
              <a:t>Total =  33,730</a:t>
            </a:r>
          </a:p>
          <a:p>
            <a:pPr lvl="1"/>
            <a:r>
              <a:rPr lang="en-GB" sz="2400" dirty="0" smtClean="0"/>
              <a:t>Cebu </a:t>
            </a:r>
            <a:r>
              <a:rPr lang="en-GB" sz="2400" dirty="0"/>
              <a:t>-  </a:t>
            </a:r>
            <a:r>
              <a:rPr lang="en-GB" sz="2400" dirty="0" smtClean="0"/>
              <a:t>         15 collapsed </a:t>
            </a:r>
            <a:r>
              <a:rPr lang="en-GB" sz="2400" dirty="0"/>
              <a:t>and  </a:t>
            </a:r>
            <a:endParaRPr lang="en-GB" sz="2400" dirty="0" smtClean="0"/>
          </a:p>
          <a:p>
            <a:pPr marL="2333625" lvl="1" indent="0">
              <a:buNone/>
            </a:pPr>
            <a:r>
              <a:rPr lang="en-GB" sz="2400" dirty="0" smtClean="0"/>
              <a:t>8,223 </a:t>
            </a:r>
            <a:r>
              <a:rPr lang="en-GB" sz="2400" dirty="0"/>
              <a:t>partially damaged </a:t>
            </a:r>
            <a:r>
              <a:rPr lang="en-GB" sz="2400" dirty="0" smtClean="0"/>
              <a:t>houses</a:t>
            </a:r>
          </a:p>
          <a:p>
            <a:pPr marL="1257300" lvl="1" indent="0">
              <a:buNone/>
            </a:pPr>
            <a:r>
              <a:rPr lang="en-GB" sz="2400" dirty="0" smtClean="0"/>
              <a:t>Total </a:t>
            </a:r>
            <a:r>
              <a:rPr lang="en-GB" sz="2400" dirty="0"/>
              <a:t>=  </a:t>
            </a:r>
            <a:r>
              <a:rPr lang="en-GB" sz="2400" dirty="0" smtClean="0"/>
              <a:t>8,238</a:t>
            </a:r>
            <a:endParaRPr lang="en-GB" sz="2400" dirty="0"/>
          </a:p>
          <a:p>
            <a:pPr marL="0" indent="0">
              <a:buNone/>
            </a:pPr>
            <a:r>
              <a:rPr lang="en-GB" sz="2400" b="1" dirty="0" smtClean="0">
                <a:solidFill>
                  <a:srgbClr val="C00000"/>
                </a:solidFill>
              </a:rPr>
              <a:t>Grand total for shelter damage -  </a:t>
            </a:r>
            <a:r>
              <a:rPr lang="en-GB" sz="2400" b="1" dirty="0">
                <a:solidFill>
                  <a:srgbClr val="C00000"/>
                </a:solidFill>
              </a:rPr>
              <a:t>34,567 </a:t>
            </a:r>
            <a:r>
              <a:rPr lang="en-GB" sz="2400" b="1" dirty="0" smtClean="0">
                <a:solidFill>
                  <a:srgbClr val="C00000"/>
                </a:solidFill>
              </a:rPr>
              <a:t> </a:t>
            </a:r>
          </a:p>
          <a:p>
            <a:pPr lvl="1" indent="-342900"/>
            <a:r>
              <a:rPr lang="en-GB" sz="2400" b="1" dirty="0" smtClean="0"/>
              <a:t>8,680 collapsed</a:t>
            </a:r>
            <a:endParaRPr lang="en-GB" sz="2400" b="1" dirty="0"/>
          </a:p>
          <a:p>
            <a:pPr lvl="1" indent="-342900"/>
            <a:r>
              <a:rPr lang="en-GB" sz="2400" b="1" dirty="0" smtClean="0"/>
              <a:t>25,887 partially damaged</a:t>
            </a:r>
            <a:endParaRPr lang="en-GB" sz="2400" b="1" dirty="0"/>
          </a:p>
          <a:p>
            <a:pPr lvl="1" indent="-342900"/>
            <a:endParaRPr lang="en-GB" sz="2400" dirty="0" smtClean="0"/>
          </a:p>
          <a:p>
            <a:pPr marL="0" lv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sz="2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3" tooltip="&quot;Department of Social Welfare and Development Logo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188640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752282"/>
              </p:ext>
            </p:extLst>
          </p:nvPr>
        </p:nvGraphicFramePr>
        <p:xfrm>
          <a:off x="827584" y="1484784"/>
          <a:ext cx="7488831" cy="4752529"/>
        </p:xfrm>
        <a:graphic>
          <a:graphicData uri="http://schemas.openxmlformats.org/drawingml/2006/table">
            <a:tbl>
              <a:tblPr/>
              <a:tblGrid>
                <a:gridCol w="2496277"/>
                <a:gridCol w="2496277"/>
                <a:gridCol w="2496277"/>
              </a:tblGrid>
              <a:tr h="30546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Materials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Design life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</a:tr>
              <a:tr h="30546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Family tents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to 6 months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49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shelter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Plastic sheeting</a:t>
                      </a:r>
                      <a:endParaRPr lang="en-GB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Few</a:t>
                      </a:r>
                      <a:r>
                        <a:rPr lang="en-GB" baseline="0" dirty="0" smtClean="0"/>
                        <a:t> weeks/months</a:t>
                      </a:r>
                      <a:endParaRPr lang="en-GB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89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Temporary shelter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Tarpaulins, salvaged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materials, tools, design and technical guidance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to 6 months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11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Timber, bamboo, nippa palm,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tarpaulins, CGI, design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 technical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guidance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to </a:t>
                      </a:r>
                      <a:r>
                        <a:rPr lang="en-GB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24 </a:t>
                      </a:r>
                      <a:r>
                        <a:rPr lang="en-GB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months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11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Full recovery – durable shelter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Reinforced concrete frame</a:t>
                      </a:r>
                    </a:p>
                    <a:p>
                      <a:pPr algn="l" fontAlgn="ctr"/>
                      <a:endParaRPr lang="en-GB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Timber</a:t>
                      </a:r>
                      <a:r>
                        <a:rPr lang="en-GB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frame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0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12168"/>
            <a:ext cx="8229600" cy="532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>
                <a:solidFill>
                  <a:srgbClr val="C00000"/>
                </a:solidFill>
              </a:rPr>
              <a:t>Evacuation Sites   - open spaces, public spaces</a:t>
            </a:r>
            <a:endParaRPr lang="en-GB" sz="20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endParaRPr lang="en-GB" sz="2000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 descr="D:\My Documents\My Pictures\Bohol Earthquake_17102013\DSC0488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708" y="1916832"/>
            <a:ext cx="441649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:\My Documents\My Pictures\Bohol Earthquake_17102013\DSC0489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3968" y="2708920"/>
            <a:ext cx="441649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epartment of Social Welfare and Development Logo">
            <a:hlinkClick r:id="rId5" tooltip="&quot;Department of Social Welfare and Development Logo&quot;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2080" y="116632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790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82324"/>
            <a:ext cx="8229600" cy="5904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800" b="1" dirty="0" smtClean="0">
                <a:solidFill>
                  <a:srgbClr val="C00000"/>
                </a:solidFill>
              </a:rPr>
              <a:t>Home based sites – family living in temporary shelter beside their collapsed or damaged houses</a:t>
            </a:r>
            <a:endParaRPr lang="en-GB" sz="2800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1720" y="1988840"/>
            <a:ext cx="4104456" cy="2726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4" tooltip="&quot;Department of Social Welfare and Development Logo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89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12168"/>
            <a:ext cx="8229600" cy="532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>
                <a:solidFill>
                  <a:srgbClr val="C00000"/>
                </a:solidFill>
              </a:rPr>
              <a:t>Community base  - small collection of families  close t their properties</a:t>
            </a:r>
            <a:endParaRPr lang="en-GB" sz="2000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19" y="364761"/>
            <a:ext cx="449897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1680" y="2564904"/>
            <a:ext cx="411982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 descr="Department of Social Welfare and Development Logo">
            <a:hlinkClick r:id="rId4" tooltip="&quot;Department of Social Welfare and Development Logo&quot;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231094"/>
            <a:ext cx="3657600" cy="9512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019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050393"/>
              </p:ext>
            </p:extLst>
          </p:nvPr>
        </p:nvGraphicFramePr>
        <p:xfrm>
          <a:off x="251516" y="836711"/>
          <a:ext cx="8784979" cy="5801400"/>
        </p:xfrm>
        <a:graphic>
          <a:graphicData uri="http://schemas.openxmlformats.org/drawingml/2006/table">
            <a:tbl>
              <a:tblPr/>
              <a:tblGrid>
                <a:gridCol w="864100"/>
                <a:gridCol w="1512168"/>
                <a:gridCol w="1296144"/>
                <a:gridCol w="936104"/>
                <a:gridCol w="720080"/>
                <a:gridCol w="1008112"/>
                <a:gridCol w="792088"/>
                <a:gridCol w="792088"/>
                <a:gridCol w="864095"/>
              </a:tblGrid>
              <a:tr h="6138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Building status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Definition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Status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Phase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#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Phase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Self recovery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Most vulnerable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Recovery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3069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8780" marR="8780" marT="8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8780" marR="8780" marT="87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5555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Collapsed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Collapsed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habitable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8,665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Rebuild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5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552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Damaged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Damaged beyond safe repair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Structural </a:t>
                      </a:r>
                      <a:r>
                        <a:rPr lang="en-GB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integraty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comprimised and cannot be repaired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habitable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assume - 95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??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23,815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Rebuild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5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55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Damaged but can be safely repaired</a:t>
                      </a:r>
                      <a:b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Structural integraty not comprimised and can be repaired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Habitable</a:t>
                      </a:r>
                      <a:b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assume -5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??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1,250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Repair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2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shelter 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Retrofit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5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Superficial damage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Habitable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support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Repair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52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Totals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33,730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-  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-   </a:t>
                      </a:r>
                    </a:p>
                  </a:txBody>
                  <a:tcPr marL="8780" marR="8780" marT="87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56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760346"/>
              </p:ext>
            </p:extLst>
          </p:nvPr>
        </p:nvGraphicFramePr>
        <p:xfrm>
          <a:off x="971600" y="1268760"/>
          <a:ext cx="7128792" cy="4752528"/>
        </p:xfrm>
        <a:graphic>
          <a:graphicData uri="http://schemas.openxmlformats.org/drawingml/2006/table">
            <a:tbl>
              <a:tblPr/>
              <a:tblGrid>
                <a:gridCol w="2376264"/>
                <a:gridCol w="2376264"/>
                <a:gridCol w="2376264"/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Materials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Design life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Family tents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to 6 months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Emergency shelter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Tarpaulins, salvaged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materials, tools, design and technical guidance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to 6 months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Transitional shelter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Timber, bamboo, nippa palm,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tarpaulins, CGI, design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 technical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guidance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to </a:t>
                      </a:r>
                      <a:r>
                        <a:rPr lang="en-GB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24 </a:t>
                      </a:r>
                      <a:r>
                        <a:rPr lang="en-GB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months 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Full recovery – durable shelter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Reinforced concrete frame</a:t>
                      </a:r>
                    </a:p>
                    <a:p>
                      <a:pPr algn="l" fontAlgn="ctr"/>
                      <a:endParaRPr lang="en-GB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Timber</a:t>
                      </a:r>
                      <a:r>
                        <a:rPr lang="en-GB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frame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467544" y="332656"/>
            <a:ext cx="8229600" cy="72008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</a:rPr>
              <a:t>Example of shelter definitions and corresponding design life of each shelter response</a:t>
            </a:r>
            <a:endParaRPr lang="en-GB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35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17603ED712EB2444B03E150D2A4D1DF6" ma:contentTypeVersion="77" ma:contentTypeDescription="" ma:contentTypeScope="" ma:versionID="3d0dc37f153f1fd7792c80f38f905010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a073a57462dea1561808f8ce11f8fa7c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readOnly="fals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Philippines</TermName>
          <TermId xmlns="http://schemas.microsoft.com/office/infopath/2007/PartnerControls">753a7b2d-32c5-43de-b643-9fe2fe455068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Meeting presentation</TermName>
          <TermId xmlns="http://schemas.microsoft.com/office/infopath/2007/PartnerControls">86488951-889a-4ac7-8836-c5be12635f19</TermId>
        </TermInfo>
      </Terms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>2013</Event_x0020_Year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Earthquake</TermName>
          <TermId xmlns="http://schemas.microsoft.com/office/infopath/2007/PartnerControls">b1e55d7f-42fe-4729-a412-f81796823767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Bohol Earthquake 2013</TermName>
          <TermId xmlns="http://schemas.microsoft.com/office/infopath/2007/PartnerControls">49729840-7a70-4748-a97f-b25c4b341c44</TermId>
        </TermInfo>
      </Terms>
    </g2834a0a4b5b445382f80b4d1c20b873>
    <Document_x0020_Description xmlns="96664bca-06c0-4657-b6f9-0a997f5ff9b9">&lt;div class="ExternalClassDDF083148EAF4D35B4DD6D0E90A87360"&gt;&lt;p&gt;​Shelter Cluster meeting and presentation R1 &lt;/p&gt;&lt;/div&gt;</Document_x0020_Description>
    <Websio_x0020_Document_x0020_Preview xmlns="96664bca-06c0-4657-b6f9-0a997f5ff9b9">/Asia/Philippines/Bohol Earthquake 2013/_layouts/WebsioPreviewField/preview.aspx?ID=bda70292-f37a-425f-99ec-f403d976c4e7&amp;WebID=07d99399-6d01-42f0-9f06-3714a4691d89&amp;SiteID=0e29c24b-3e6a-4c7c-8cc1-69b27805b55c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44</Value>
      <Value>39</Value>
      <Value>15</Value>
      <Value>427</Value>
      <Value>11</Value>
      <Value>423</Value>
      <Value>5</Value>
      <Value>117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Asia/Pacific</TermName>
          <TermId xmlns="http://schemas.microsoft.com/office/infopath/2007/PartnerControls">006cb068-6581-4ba7-b0e0-a9a495bc13fa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2013-10-19T00:00:00+00:00</Report_x0020_Date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9AAB5FF2-4869-469A-B3B9-027AE4173B4D}"/>
</file>

<file path=customXml/itemProps2.xml><?xml version="1.0" encoding="utf-8"?>
<ds:datastoreItem xmlns:ds="http://schemas.openxmlformats.org/officeDocument/2006/customXml" ds:itemID="{EEB53F8A-0468-4A0F-B4A8-19D1A040D039}"/>
</file>

<file path=customXml/itemProps3.xml><?xml version="1.0" encoding="utf-8"?>
<ds:datastoreItem xmlns:ds="http://schemas.openxmlformats.org/officeDocument/2006/customXml" ds:itemID="{083E0C31-817B-43E0-BE82-9D167C16E823}"/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1195</Words>
  <Application>Microsoft Office PowerPoint</Application>
  <PresentationFormat>On-screen Show (4:3)</PresentationFormat>
  <Paragraphs>640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    Shelter Cluster Meeting   Bohol Earthquake  10am, October 19, 2013     </vt:lpstr>
      <vt:lpstr>Attendance</vt:lpstr>
      <vt:lpstr>Situational Update: 19th of October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Beyond life saving </vt:lpstr>
      <vt:lpstr>PowerPoint Presentation</vt:lpstr>
      <vt:lpstr>Inter cluster cooperation</vt:lpstr>
      <vt:lpstr>What are the immediate needs for shelter</vt:lpstr>
      <vt:lpstr>Priorities for the shelter cluster</vt:lpstr>
      <vt:lpstr>Priorities for the shelter cluster</vt:lpstr>
      <vt:lpstr>Priorities for the shelter cluster</vt:lpstr>
      <vt:lpstr>PowerPoint Presentation</vt:lpstr>
      <vt:lpstr>PowerPoint Presentation</vt:lpstr>
      <vt:lpstr>Next Steps </vt:lpstr>
      <vt:lpstr>PowerPoint Presentation</vt:lpstr>
      <vt:lpstr>PowerPoint Presentation</vt:lpstr>
      <vt:lpstr>PowerPoint Presentation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Cluster Meeting presentation</dc:title>
  <dc:creator>patrick.elliott</dc:creator>
  <cp:keywords>Meeting presentation</cp:keywords>
  <cp:lastModifiedBy>Patrick ELLIOTT</cp:lastModifiedBy>
  <cp:revision>74</cp:revision>
  <dcterms:created xsi:type="dcterms:W3CDTF">2012-12-09T06:18:03Z</dcterms:created>
  <dcterms:modified xsi:type="dcterms:W3CDTF">2013-10-21T12:20:19Z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0x010100AA7AFC8FE433CD4B94E991D812AE17EB0017603ED712EB2444B03E150D2A4D1DF6</vt:lpwstr>
  </property>
  <property fmtid="{D5CDD505-2E9C-101B-9397-08002B2CF9AE}" pid="3" name="TaxKeyword">
    <vt:lpwstr>427;#Meeting presentation|86488951-889a-4ac7-8836-c5be12635f19</vt:lpwstr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5;#Asia/Pacific|006cb068-6581-4ba7-b0e0-a9a495bc13fa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423;#Bohol Earthquake 2013|49729840-7a70-4748-a97f-b25c4b341c44</vt:lpwstr>
  </property>
  <property fmtid="{D5CDD505-2E9C-101B-9397-08002B2CF9AE}" pid="14" name="Country">
    <vt:lpwstr>117;#Philippines|753a7b2d-32c5-43de-b643-9fe2fe455068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19" name="Current Lead Agency">
    <vt:lpwstr>39;#IFRC|0e7dd7e8-b714-4971-a101-594bd0ec6546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44;#Earthquake|b1e55d7f-42fe-4729-a412-f81796823767</vt:lpwstr>
  </property>
</Properties>
</file>