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9" r:id="rId1"/>
  </p:sldMasterIdLst>
  <p:notesMasterIdLst>
    <p:notesMasterId r:id="rId18"/>
  </p:notesMasterIdLst>
  <p:handoutMasterIdLst>
    <p:handoutMasterId r:id="rId19"/>
  </p:handoutMasterIdLst>
  <p:sldIdLst>
    <p:sldId id="4016" r:id="rId2"/>
    <p:sldId id="2235" r:id="rId3"/>
    <p:sldId id="2341" r:id="rId4"/>
    <p:sldId id="4007" r:id="rId5"/>
    <p:sldId id="4006" r:id="rId6"/>
    <p:sldId id="4019" r:id="rId7"/>
    <p:sldId id="276" r:id="rId8"/>
    <p:sldId id="4009" r:id="rId9"/>
    <p:sldId id="4015" r:id="rId10"/>
    <p:sldId id="4018" r:id="rId11"/>
    <p:sldId id="4017" r:id="rId12"/>
    <p:sldId id="4008" r:id="rId13"/>
    <p:sldId id="4011" r:id="rId14"/>
    <p:sldId id="4012" r:id="rId15"/>
    <p:sldId id="4013" r:id="rId16"/>
    <p:sldId id="40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50"/>
    <a:srgbClr val="960000"/>
    <a:srgbClr val="36AFCE"/>
    <a:srgbClr val="1D6FA9"/>
    <a:srgbClr val="DAF2F1"/>
    <a:srgbClr val="92C551"/>
    <a:srgbClr val="1D9A78"/>
    <a:srgbClr val="8BC145"/>
    <a:srgbClr val="E8F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05" autoAdjust="0"/>
  </p:normalViewPr>
  <p:slideViewPr>
    <p:cSldViewPr snapToGrid="0" snapToObjects="1">
      <p:cViewPr varScale="1">
        <p:scale>
          <a:sx n="106" d="100"/>
          <a:sy n="106" d="100"/>
        </p:scale>
        <p:origin x="792" y="-498"/>
      </p:cViewPr>
      <p:guideLst/>
    </p:cSldViewPr>
  </p:slideViewPr>
  <p:outlineViewPr>
    <p:cViewPr>
      <p:scale>
        <a:sx n="60" d="100"/>
        <a:sy n="60" d="100"/>
      </p:scale>
      <p:origin x="0" y="-6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4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alzoraik_unhcr_org/Documents/Desktop/UNHCR/Cluster%20Work/Flood%20Assessment/YGUSSWP%20Proposal/UNDRR/UNDRR%20Event/Feasability%20Assessment%2018%20Si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Material!$F$6</c:f>
              <c:strCache>
                <c:ptCount val="1"/>
                <c:pt idx="0">
                  <c:v>Mitigation
الحلول التخفيفية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Material!$E$26</c:f>
              <c:numCache>
                <c:formatCode>General</c:formatCode>
                <c:ptCount val="1"/>
              </c:numCache>
            </c:numRef>
          </c:cat>
          <c:val>
            <c:numRef>
              <c:f>Material!$F$26</c:f>
              <c:numCache>
                <c:formatCode>_("$"* #,##0_);_("$"* \(#,##0\);_("$"* "-"??_);_(@_)</c:formatCode>
                <c:ptCount val="1"/>
                <c:pt idx="0">
                  <c:v>74211.647058823524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5-4F31-87E9-326F9F90A422}"/>
            </c:ext>
          </c:extLst>
        </c:ser>
        <c:ser>
          <c:idx val="1"/>
          <c:order val="1"/>
          <c:tx>
            <c:strRef>
              <c:f>Material!$G$6</c:f>
              <c:strCache>
                <c:ptCount val="1"/>
                <c:pt idx="0">
                  <c:v>Response
الاستجابة الطارئة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Material!$E$26</c:f>
              <c:numCache>
                <c:formatCode>General</c:formatCode>
                <c:ptCount val="1"/>
              </c:numCache>
            </c:numRef>
          </c:cat>
          <c:val>
            <c:numRef>
              <c:f>Material!$G$26</c:f>
              <c:numCache>
                <c:formatCode>_("$"* #,##0_);_("$"* \(#,##0\);_("$"* "-"??_);_(@_)</c:formatCode>
                <c:ptCount val="1"/>
                <c:pt idx="0">
                  <c:v>69574.647058823524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5-4F31-87E9-326F9F90A422}"/>
            </c:ext>
          </c:extLst>
        </c:ser>
        <c:ser>
          <c:idx val="2"/>
          <c:order val="2"/>
          <c:tx>
            <c:strRef>
              <c:f>Material!$H$6</c:f>
              <c:strCache>
                <c:ptCount val="1"/>
                <c:pt idx="0">
                  <c:v>Relocation
نقل المخيم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Material!$E$26</c:f>
              <c:numCache>
                <c:formatCode>General</c:formatCode>
                <c:ptCount val="1"/>
              </c:numCache>
            </c:numRef>
          </c:cat>
          <c:val>
            <c:numRef>
              <c:f>Material!$H$26</c:f>
              <c:numCache>
                <c:formatCode>_("$"* #,##0_);_("$"* \(#,##0\);_("$"* "-"??_);_(@_)</c:formatCode>
                <c:ptCount val="1"/>
                <c:pt idx="0">
                  <c:v>249481.64705882352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45-4F31-87E9-326F9F90A4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500731088"/>
        <c:axId val="500723888"/>
      </c:barChart>
      <c:catAx>
        <c:axId val="50073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00723888"/>
        <c:crosses val="autoZero"/>
        <c:auto val="1"/>
        <c:lblAlgn val="ctr"/>
        <c:lblOffset val="100"/>
        <c:noMultiLvlLbl val="0"/>
      </c:catAx>
      <c:valAx>
        <c:axId val="5007238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0073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9012499476381"/>
          <c:y val="0.86171306675861281"/>
          <c:w val="0.61201956788200995"/>
          <c:h val="6.3953137250676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6747B-2B9B-4B9F-A604-B822093B89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03F395-8AFE-40EC-96BE-56EDF99E01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Technical Assessments</a:t>
          </a:r>
        </a:p>
      </dgm:t>
    </dgm:pt>
    <dgm:pt modelId="{EBD47A98-52C8-4B24-8A3E-6E7CC06734F7}" type="parTrans" cxnId="{9F720DBB-BD42-490F-96D9-3A308E1DC4D4}">
      <dgm:prSet/>
      <dgm:spPr/>
      <dgm:t>
        <a:bodyPr/>
        <a:lstStyle/>
        <a:p>
          <a:endParaRPr lang="en-US"/>
        </a:p>
      </dgm:t>
    </dgm:pt>
    <dgm:pt modelId="{F2FB1A59-CCD2-418C-90B5-3269F294C189}" type="sibTrans" cxnId="{9F720DBB-BD42-490F-96D9-3A308E1DC4D4}">
      <dgm:prSet/>
      <dgm:spPr/>
      <dgm:t>
        <a:bodyPr/>
        <a:lstStyle/>
        <a:p>
          <a:endParaRPr lang="en-US"/>
        </a:p>
      </dgm:t>
    </dgm:pt>
    <dgm:pt modelId="{347DA9EF-9282-4E13-A812-BF41188E5E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Identified flood-prone areas and vulnerabilities.</a:t>
          </a:r>
        </a:p>
      </dgm:t>
    </dgm:pt>
    <dgm:pt modelId="{4839ABEA-E860-4DD3-902C-2B8175DE1CA5}" type="parTrans" cxnId="{F0C6229B-AED4-4223-AE28-823F52A128A8}">
      <dgm:prSet/>
      <dgm:spPr/>
      <dgm:t>
        <a:bodyPr/>
        <a:lstStyle/>
        <a:p>
          <a:endParaRPr lang="en-US"/>
        </a:p>
      </dgm:t>
    </dgm:pt>
    <dgm:pt modelId="{87612029-4AEE-433B-BD6E-A21B12612CBF}" type="sibTrans" cxnId="{F0C6229B-AED4-4223-AE28-823F52A128A8}">
      <dgm:prSet/>
      <dgm:spPr/>
      <dgm:t>
        <a:bodyPr/>
        <a:lstStyle/>
        <a:p>
          <a:endParaRPr lang="en-US"/>
        </a:p>
      </dgm:t>
    </dgm:pt>
    <dgm:pt modelId="{D3642C24-7324-4FC3-9B99-EED774FD4926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Earthen Embankments</a:t>
          </a:r>
        </a:p>
      </dgm:t>
    </dgm:pt>
    <dgm:pt modelId="{9BB96548-BD38-4C7E-8094-47B7990A927B}" type="parTrans" cxnId="{5BC6E6E8-FD60-4B80-91B3-077C89798D4A}">
      <dgm:prSet/>
      <dgm:spPr/>
      <dgm:t>
        <a:bodyPr/>
        <a:lstStyle/>
        <a:p>
          <a:endParaRPr lang="en-US"/>
        </a:p>
      </dgm:t>
    </dgm:pt>
    <dgm:pt modelId="{DFF55F49-DBE9-40A1-B5DB-A956DDF2A7BC}" type="sibTrans" cxnId="{5BC6E6E8-FD60-4B80-91B3-077C89798D4A}">
      <dgm:prSet/>
      <dgm:spPr/>
      <dgm:t>
        <a:bodyPr/>
        <a:lstStyle/>
        <a:p>
          <a:endParaRPr lang="en-US"/>
        </a:p>
      </dgm:t>
    </dgm:pt>
    <dgm:pt modelId="{17CE933E-02B9-4BD9-9EE9-5D2A09A142B3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Strengthened site protection against future floods.</a:t>
          </a:r>
        </a:p>
      </dgm:t>
    </dgm:pt>
    <dgm:pt modelId="{79D1BD5D-5ED8-49B3-862C-7367472A3A33}" type="parTrans" cxnId="{4579E143-09E9-4100-899B-425943D45420}">
      <dgm:prSet/>
      <dgm:spPr/>
      <dgm:t>
        <a:bodyPr/>
        <a:lstStyle/>
        <a:p>
          <a:endParaRPr lang="en-US"/>
        </a:p>
      </dgm:t>
    </dgm:pt>
    <dgm:pt modelId="{0889658E-6B8D-4050-9D0E-2C6E39E870EA}" type="sibTrans" cxnId="{4579E143-09E9-4100-899B-425943D45420}">
      <dgm:prSet/>
      <dgm:spPr/>
      <dgm:t>
        <a:bodyPr/>
        <a:lstStyle/>
        <a:p>
          <a:endParaRPr lang="en-US"/>
        </a:p>
      </dgm:t>
    </dgm:pt>
    <dgm:pt modelId="{8A0728B2-AA89-446F-82D9-FA789F135762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Community Training</a:t>
          </a:r>
        </a:p>
      </dgm:t>
    </dgm:pt>
    <dgm:pt modelId="{D8BE4A4E-DC0F-47FF-B3EC-14063B8973E9}" type="parTrans" cxnId="{0ED39DF5-FCF3-436A-808B-F5874DAA23F9}">
      <dgm:prSet/>
      <dgm:spPr/>
      <dgm:t>
        <a:bodyPr/>
        <a:lstStyle/>
        <a:p>
          <a:endParaRPr lang="en-US"/>
        </a:p>
      </dgm:t>
    </dgm:pt>
    <dgm:pt modelId="{310B8568-6B93-4E88-AA32-3DC55C611CD3}" type="sibTrans" cxnId="{0ED39DF5-FCF3-436A-808B-F5874DAA23F9}">
      <dgm:prSet/>
      <dgm:spPr/>
      <dgm:t>
        <a:bodyPr/>
        <a:lstStyle/>
        <a:p>
          <a:endParaRPr lang="en-US"/>
        </a:p>
      </dgm:t>
    </dgm:pt>
    <dgm:pt modelId="{27DB6EAA-8874-4B1E-8751-E52F38F1B79C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Equipped local committees with tools for long-term maintenance.</a:t>
          </a:r>
        </a:p>
      </dgm:t>
    </dgm:pt>
    <dgm:pt modelId="{778621FA-DB3E-46EB-855E-2CB53D8AE191}" type="parTrans" cxnId="{648BDE97-A42F-4EFB-9D02-2ED479E1C143}">
      <dgm:prSet/>
      <dgm:spPr/>
      <dgm:t>
        <a:bodyPr/>
        <a:lstStyle/>
        <a:p>
          <a:endParaRPr lang="en-US"/>
        </a:p>
      </dgm:t>
    </dgm:pt>
    <dgm:pt modelId="{36AB7FED-877D-4325-A0BD-CA72547790E3}" type="sibTrans" cxnId="{648BDE97-A42F-4EFB-9D02-2ED479E1C143}">
      <dgm:prSet/>
      <dgm:spPr/>
      <dgm:t>
        <a:bodyPr/>
        <a:lstStyle/>
        <a:p>
          <a:endParaRPr lang="en-US"/>
        </a:p>
      </dgm:t>
    </dgm:pt>
    <dgm:pt modelId="{F79BFB08-9694-4AF8-9AAB-49292EFDF5E4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2,500-Meter Drainage Channel</a:t>
          </a:r>
        </a:p>
      </dgm:t>
    </dgm:pt>
    <dgm:pt modelId="{73325C75-25FB-4F8F-BD8E-BDA47DF17AA1}" type="sibTrans" cxnId="{AD10B0D3-07B3-4974-BBDB-CF4355C055A0}">
      <dgm:prSet/>
      <dgm:spPr/>
      <dgm:t>
        <a:bodyPr/>
        <a:lstStyle/>
        <a:p>
          <a:endParaRPr lang="en-US"/>
        </a:p>
      </dgm:t>
    </dgm:pt>
    <dgm:pt modelId="{71F2E8CF-FCA5-459D-B318-1CB9ECB33485}" type="parTrans" cxnId="{AD10B0D3-07B3-4974-BBDB-CF4355C055A0}">
      <dgm:prSet/>
      <dgm:spPr/>
      <dgm:t>
        <a:bodyPr/>
        <a:lstStyle/>
        <a:p>
          <a:endParaRPr lang="en-US"/>
        </a:p>
      </dgm:t>
    </dgm:pt>
    <dgm:pt modelId="{380DD86C-DA4B-4195-AA34-C3A6B11F8A87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Diverted floodwaters to prevent site inundation.</a:t>
          </a:r>
        </a:p>
      </dgm:t>
    </dgm:pt>
    <dgm:pt modelId="{8455F844-DE94-459B-B393-32EED68C0AF7}" type="sibTrans" cxnId="{36A3C113-B195-42F7-ABFE-F2869083091D}">
      <dgm:prSet/>
      <dgm:spPr/>
      <dgm:t>
        <a:bodyPr/>
        <a:lstStyle/>
        <a:p>
          <a:endParaRPr lang="en-US"/>
        </a:p>
      </dgm:t>
    </dgm:pt>
    <dgm:pt modelId="{FBCC5DA0-1C44-4E57-B70A-6B3481499061}" type="parTrans" cxnId="{36A3C113-B195-42F7-ABFE-F2869083091D}">
      <dgm:prSet/>
      <dgm:spPr/>
      <dgm:t>
        <a:bodyPr/>
        <a:lstStyle/>
        <a:p>
          <a:endParaRPr lang="en-US"/>
        </a:p>
      </dgm:t>
    </dgm:pt>
    <dgm:pt modelId="{9ACED73C-D57B-4E03-913F-86D7EE2AE718}" type="pres">
      <dgm:prSet presAssocID="{9596747B-2B9B-4B9F-A604-B822093B8919}" presName="root" presStyleCnt="0">
        <dgm:presLayoutVars>
          <dgm:dir/>
          <dgm:resizeHandles val="exact"/>
        </dgm:presLayoutVars>
      </dgm:prSet>
      <dgm:spPr/>
    </dgm:pt>
    <dgm:pt modelId="{1E92C019-4C52-41E7-95B9-329A387E8416}" type="pres">
      <dgm:prSet presAssocID="{0103F395-8AFE-40EC-96BE-56EDF99E012C}" presName="compNode" presStyleCnt="0"/>
      <dgm:spPr/>
    </dgm:pt>
    <dgm:pt modelId="{DDC60E9E-54A1-42C4-9F65-8408502937B3}" type="pres">
      <dgm:prSet presAssocID="{0103F395-8AFE-40EC-96BE-56EDF99E012C}" presName="bgRect" presStyleLbl="bgShp" presStyleIdx="0" presStyleCnt="8"/>
      <dgm:spPr/>
    </dgm:pt>
    <dgm:pt modelId="{F0EB57BC-1F79-49AF-BFF2-0A9552D93358}" type="pres">
      <dgm:prSet presAssocID="{0103F395-8AFE-40EC-96BE-56EDF99E012C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86F6436-FEC9-4B71-82E3-ABF45E75AE4F}" type="pres">
      <dgm:prSet presAssocID="{0103F395-8AFE-40EC-96BE-56EDF99E012C}" presName="spaceRect" presStyleCnt="0"/>
      <dgm:spPr/>
    </dgm:pt>
    <dgm:pt modelId="{E32A13B1-3378-4F2B-83EB-70DBBEFCE0BA}" type="pres">
      <dgm:prSet presAssocID="{0103F395-8AFE-40EC-96BE-56EDF99E012C}" presName="parTx" presStyleLbl="revTx" presStyleIdx="0" presStyleCnt="8">
        <dgm:presLayoutVars>
          <dgm:chMax val="0"/>
          <dgm:chPref val="0"/>
        </dgm:presLayoutVars>
      </dgm:prSet>
      <dgm:spPr/>
    </dgm:pt>
    <dgm:pt modelId="{BFAA7BBF-5C12-48B2-93FE-05E87DCEF96D}" type="pres">
      <dgm:prSet presAssocID="{F2FB1A59-CCD2-418C-90B5-3269F294C189}" presName="sibTrans" presStyleCnt="0"/>
      <dgm:spPr/>
    </dgm:pt>
    <dgm:pt modelId="{5B922279-34EA-40F1-AF6E-554EC06B22C2}" type="pres">
      <dgm:prSet presAssocID="{347DA9EF-9282-4E13-A812-BF41188E5EA2}" presName="compNode" presStyleCnt="0"/>
      <dgm:spPr/>
    </dgm:pt>
    <dgm:pt modelId="{9928F058-8E44-4A46-98F0-43203D5B06FE}" type="pres">
      <dgm:prSet presAssocID="{347DA9EF-9282-4E13-A812-BF41188E5EA2}" presName="bgRect" presStyleLbl="bgShp" presStyleIdx="1" presStyleCnt="8" custLinFactNeighborX="487" custLinFactNeighborY="-34187"/>
      <dgm:spPr/>
    </dgm:pt>
    <dgm:pt modelId="{B608FF28-77DF-46FF-BF89-E1A301E18936}" type="pres">
      <dgm:prSet presAssocID="{347DA9EF-9282-4E13-A812-BF41188E5EA2}" presName="iconRect" presStyleLbl="node1" presStyleIdx="1" presStyleCnt="8" custLinFactNeighborY="-593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6430194B-F8D9-4C59-9C5D-62237358ADBF}" type="pres">
      <dgm:prSet presAssocID="{347DA9EF-9282-4E13-A812-BF41188E5EA2}" presName="spaceRect" presStyleCnt="0"/>
      <dgm:spPr/>
    </dgm:pt>
    <dgm:pt modelId="{8C7F029B-1974-4E72-A160-5BF0D9807C30}" type="pres">
      <dgm:prSet presAssocID="{347DA9EF-9282-4E13-A812-BF41188E5EA2}" presName="parTx" presStyleLbl="revTx" presStyleIdx="1" presStyleCnt="8" custLinFactNeighborY="-32634">
        <dgm:presLayoutVars>
          <dgm:chMax val="0"/>
          <dgm:chPref val="0"/>
        </dgm:presLayoutVars>
      </dgm:prSet>
      <dgm:spPr/>
    </dgm:pt>
    <dgm:pt modelId="{48F99AE6-54A6-45E0-B253-CE2EDE0FF65F}" type="pres">
      <dgm:prSet presAssocID="{87612029-4AEE-433B-BD6E-A21B12612CBF}" presName="sibTrans" presStyleCnt="0"/>
      <dgm:spPr/>
    </dgm:pt>
    <dgm:pt modelId="{D61CA254-F86D-49A8-A0AF-C1EC6C186520}" type="pres">
      <dgm:prSet presAssocID="{F79BFB08-9694-4AF8-9AAB-49292EFDF5E4}" presName="compNode" presStyleCnt="0"/>
      <dgm:spPr/>
    </dgm:pt>
    <dgm:pt modelId="{ED568EC2-1980-43DC-93F2-A4F4713FAEC9}" type="pres">
      <dgm:prSet presAssocID="{F79BFB08-9694-4AF8-9AAB-49292EFDF5E4}" presName="bgRect" presStyleLbl="bgShp" presStyleIdx="2" presStyleCnt="8"/>
      <dgm:spPr/>
    </dgm:pt>
    <dgm:pt modelId="{4D9489A4-690B-4552-9B69-B53244F26F7D}" type="pres">
      <dgm:prSet presAssocID="{F79BFB08-9694-4AF8-9AAB-49292EFDF5E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BDA45FA3-D7DF-411D-92C7-F69407977EFA}" type="pres">
      <dgm:prSet presAssocID="{F79BFB08-9694-4AF8-9AAB-49292EFDF5E4}" presName="spaceRect" presStyleCnt="0"/>
      <dgm:spPr/>
    </dgm:pt>
    <dgm:pt modelId="{E6D5A3CD-AFD8-4DEB-908D-2CF025A2273B}" type="pres">
      <dgm:prSet presAssocID="{F79BFB08-9694-4AF8-9AAB-49292EFDF5E4}" presName="parTx" presStyleLbl="revTx" presStyleIdx="2" presStyleCnt="8">
        <dgm:presLayoutVars>
          <dgm:chMax val="0"/>
          <dgm:chPref val="0"/>
        </dgm:presLayoutVars>
      </dgm:prSet>
      <dgm:spPr/>
    </dgm:pt>
    <dgm:pt modelId="{64114A4D-E08E-4F6B-BAF1-7BC2E2ECBB0E}" type="pres">
      <dgm:prSet presAssocID="{73325C75-25FB-4F8F-BD8E-BDA47DF17AA1}" presName="sibTrans" presStyleCnt="0"/>
      <dgm:spPr/>
    </dgm:pt>
    <dgm:pt modelId="{F3CD936B-AE40-4BE6-9FB2-2CD18CE0C015}" type="pres">
      <dgm:prSet presAssocID="{380DD86C-DA4B-4195-AA34-C3A6B11F8A87}" presName="compNode" presStyleCnt="0"/>
      <dgm:spPr/>
    </dgm:pt>
    <dgm:pt modelId="{D5B09B59-440F-41D5-B532-8F6C6429705E}" type="pres">
      <dgm:prSet presAssocID="{380DD86C-DA4B-4195-AA34-C3A6B11F8A87}" presName="bgRect" presStyleLbl="bgShp" presStyleIdx="3" presStyleCnt="8" custLinFactNeighborX="-627" custLinFactNeighborY="-26232"/>
      <dgm:spPr/>
    </dgm:pt>
    <dgm:pt modelId="{B3E9EE28-9818-4E2F-894A-B2485023F2A8}" type="pres">
      <dgm:prSet presAssocID="{380DD86C-DA4B-4195-AA34-C3A6B11F8A87}" presName="iconRect" presStyleLbl="node1" presStyleIdx="3" presStyleCnt="8" custLinFactNeighborY="-5367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A1BEA9C7-F9A1-44E9-B504-60B77EE5FC76}" type="pres">
      <dgm:prSet presAssocID="{380DD86C-DA4B-4195-AA34-C3A6B11F8A87}" presName="spaceRect" presStyleCnt="0"/>
      <dgm:spPr/>
    </dgm:pt>
    <dgm:pt modelId="{0183D751-A2CA-4801-A450-FBB287C92983}" type="pres">
      <dgm:prSet presAssocID="{380DD86C-DA4B-4195-AA34-C3A6B11F8A87}" presName="parTx" presStyleLbl="revTx" presStyleIdx="3" presStyleCnt="8" custLinFactNeighborY="-32634">
        <dgm:presLayoutVars>
          <dgm:chMax val="0"/>
          <dgm:chPref val="0"/>
        </dgm:presLayoutVars>
      </dgm:prSet>
      <dgm:spPr/>
    </dgm:pt>
    <dgm:pt modelId="{D0FB76F7-3376-4989-87D2-391C899B93CF}" type="pres">
      <dgm:prSet presAssocID="{8455F844-DE94-459B-B393-32EED68C0AF7}" presName="sibTrans" presStyleCnt="0"/>
      <dgm:spPr/>
    </dgm:pt>
    <dgm:pt modelId="{FB75D2D2-DA45-482E-8047-46EFBDF10498}" type="pres">
      <dgm:prSet presAssocID="{D3642C24-7324-4FC3-9B99-EED774FD4926}" presName="compNode" presStyleCnt="0"/>
      <dgm:spPr/>
    </dgm:pt>
    <dgm:pt modelId="{888A905B-8E91-47CE-9744-7B56C3A5B08D}" type="pres">
      <dgm:prSet presAssocID="{D3642C24-7324-4FC3-9B99-EED774FD4926}" presName="bgRect" presStyleLbl="bgShp" presStyleIdx="4" presStyleCnt="8"/>
      <dgm:spPr/>
    </dgm:pt>
    <dgm:pt modelId="{01554462-69A7-4879-AB2C-A8B32B390666}" type="pres">
      <dgm:prSet presAssocID="{D3642C24-7324-4FC3-9B99-EED774FD492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ECEB9764-3912-4F81-80E8-6B0C52226A2E}" type="pres">
      <dgm:prSet presAssocID="{D3642C24-7324-4FC3-9B99-EED774FD4926}" presName="spaceRect" presStyleCnt="0"/>
      <dgm:spPr/>
    </dgm:pt>
    <dgm:pt modelId="{492FCB4F-FEF5-40C8-9152-DF70D977649E}" type="pres">
      <dgm:prSet presAssocID="{D3642C24-7324-4FC3-9B99-EED774FD4926}" presName="parTx" presStyleLbl="revTx" presStyleIdx="4" presStyleCnt="8">
        <dgm:presLayoutVars>
          <dgm:chMax val="0"/>
          <dgm:chPref val="0"/>
        </dgm:presLayoutVars>
      </dgm:prSet>
      <dgm:spPr/>
    </dgm:pt>
    <dgm:pt modelId="{9510EFDE-6FEC-45E5-B412-9FCC85F1693F}" type="pres">
      <dgm:prSet presAssocID="{DFF55F49-DBE9-40A1-B5DB-A956DDF2A7BC}" presName="sibTrans" presStyleCnt="0"/>
      <dgm:spPr/>
    </dgm:pt>
    <dgm:pt modelId="{3AC23977-6D60-4049-8CBC-0F3DF5218F93}" type="pres">
      <dgm:prSet presAssocID="{17CE933E-02B9-4BD9-9EE9-5D2A09A142B3}" presName="compNode" presStyleCnt="0"/>
      <dgm:spPr/>
    </dgm:pt>
    <dgm:pt modelId="{B8334507-D9B0-4B81-80D4-547EA35A254E}" type="pres">
      <dgm:prSet presAssocID="{17CE933E-02B9-4BD9-9EE9-5D2A09A142B3}" presName="bgRect" presStyleLbl="bgShp" presStyleIdx="5" presStyleCnt="8" custLinFactNeighborX="-627" custLinFactNeighborY="-31079"/>
      <dgm:spPr/>
    </dgm:pt>
    <dgm:pt modelId="{D11151EC-FAFC-4276-9DFF-C95FB75A8869}" type="pres">
      <dgm:prSet presAssocID="{17CE933E-02B9-4BD9-9EE9-5D2A09A142B3}" presName="iconRect" presStyleLbl="node1" presStyleIdx="5" presStyleCnt="8" custLinFactNeighborY="-4237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97210E3F-85FA-4EF7-A81F-CC2742C04DE2}" type="pres">
      <dgm:prSet presAssocID="{17CE933E-02B9-4BD9-9EE9-5D2A09A142B3}" presName="spaceRect" presStyleCnt="0"/>
      <dgm:spPr/>
    </dgm:pt>
    <dgm:pt modelId="{80E751FA-D4FE-44B7-AED1-AD019DE1BBD2}" type="pres">
      <dgm:prSet presAssocID="{17CE933E-02B9-4BD9-9EE9-5D2A09A142B3}" presName="parTx" presStyleLbl="revTx" presStyleIdx="5" presStyleCnt="8" custLinFactNeighborY="-26418">
        <dgm:presLayoutVars>
          <dgm:chMax val="0"/>
          <dgm:chPref val="0"/>
        </dgm:presLayoutVars>
      </dgm:prSet>
      <dgm:spPr/>
    </dgm:pt>
    <dgm:pt modelId="{6DF1C57B-B07F-4974-B7C1-73BBCEFC0010}" type="pres">
      <dgm:prSet presAssocID="{0889658E-6B8D-4050-9D0E-2C6E39E870EA}" presName="sibTrans" presStyleCnt="0"/>
      <dgm:spPr/>
    </dgm:pt>
    <dgm:pt modelId="{8E8DE575-AFA8-487F-AB2A-76FB821A7971}" type="pres">
      <dgm:prSet presAssocID="{8A0728B2-AA89-446F-82D9-FA789F135762}" presName="compNode" presStyleCnt="0"/>
      <dgm:spPr/>
    </dgm:pt>
    <dgm:pt modelId="{6D7EDD43-6261-4441-968B-A28BCE407E51}" type="pres">
      <dgm:prSet presAssocID="{8A0728B2-AA89-446F-82D9-FA789F135762}" presName="bgRect" presStyleLbl="bgShp" presStyleIdx="6" presStyleCnt="8"/>
      <dgm:spPr/>
    </dgm:pt>
    <dgm:pt modelId="{57F794B7-01AC-4CC7-9D8D-F1BB91CCE85A}" type="pres">
      <dgm:prSet presAssocID="{8A0728B2-AA89-446F-82D9-FA789F135762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F45CDBF-97BE-493C-822B-D09CF6135DF5}" type="pres">
      <dgm:prSet presAssocID="{8A0728B2-AA89-446F-82D9-FA789F135762}" presName="spaceRect" presStyleCnt="0"/>
      <dgm:spPr/>
    </dgm:pt>
    <dgm:pt modelId="{11D1216C-F449-4D68-B686-7E4F73EB1174}" type="pres">
      <dgm:prSet presAssocID="{8A0728B2-AA89-446F-82D9-FA789F135762}" presName="parTx" presStyleLbl="revTx" presStyleIdx="6" presStyleCnt="8">
        <dgm:presLayoutVars>
          <dgm:chMax val="0"/>
          <dgm:chPref val="0"/>
        </dgm:presLayoutVars>
      </dgm:prSet>
      <dgm:spPr/>
    </dgm:pt>
    <dgm:pt modelId="{521918D8-40EB-4317-BD73-592BC538FEDC}" type="pres">
      <dgm:prSet presAssocID="{310B8568-6B93-4E88-AA32-3DC55C611CD3}" presName="sibTrans" presStyleCnt="0"/>
      <dgm:spPr/>
    </dgm:pt>
    <dgm:pt modelId="{1AFD1C6B-A55B-4FEE-A53B-36F68948874D}" type="pres">
      <dgm:prSet presAssocID="{27DB6EAA-8874-4B1E-8751-E52F38F1B79C}" presName="compNode" presStyleCnt="0"/>
      <dgm:spPr/>
    </dgm:pt>
    <dgm:pt modelId="{ABCF1156-D19A-4567-85BA-11691614EDE9}" type="pres">
      <dgm:prSet presAssocID="{27DB6EAA-8874-4B1E-8751-E52F38F1B79C}" presName="bgRect" presStyleLbl="bgShp" presStyleIdx="7" presStyleCnt="8" custLinFactNeighborX="473" custLinFactNeighborY="-31239"/>
      <dgm:spPr/>
    </dgm:pt>
    <dgm:pt modelId="{B6FCCAD4-53AF-4A81-9C7F-49D73320E0F8}" type="pres">
      <dgm:prSet presAssocID="{27DB6EAA-8874-4B1E-8751-E52F38F1B79C}" presName="iconRect" presStyleLbl="node1" presStyleIdx="7" presStyleCnt="8" custLinFactNeighborY="-59325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801A635-C467-404E-A749-B82CFB2F93C1}" type="pres">
      <dgm:prSet presAssocID="{27DB6EAA-8874-4B1E-8751-E52F38F1B79C}" presName="spaceRect" presStyleCnt="0"/>
      <dgm:spPr/>
    </dgm:pt>
    <dgm:pt modelId="{2C301B8B-A65E-421E-B054-552D21A8CFF4}" type="pres">
      <dgm:prSet presAssocID="{27DB6EAA-8874-4B1E-8751-E52F38F1B79C}" presName="parTx" presStyleLbl="revTx" presStyleIdx="7" presStyleCnt="8" custLinFactNeighborX="-1489" custLinFactNeighborY="-31239">
        <dgm:presLayoutVars>
          <dgm:chMax val="0"/>
          <dgm:chPref val="0"/>
        </dgm:presLayoutVars>
      </dgm:prSet>
      <dgm:spPr/>
    </dgm:pt>
  </dgm:ptLst>
  <dgm:cxnLst>
    <dgm:cxn modelId="{F495BF0C-EEF5-41C2-BDCD-C9DA81772ECA}" type="presOf" srcId="{8A0728B2-AA89-446F-82D9-FA789F135762}" destId="{11D1216C-F449-4D68-B686-7E4F73EB1174}" srcOrd="0" destOrd="0" presId="urn:microsoft.com/office/officeart/2018/2/layout/IconVerticalSolidList"/>
    <dgm:cxn modelId="{36A3C113-B195-42F7-ABFE-F2869083091D}" srcId="{9596747B-2B9B-4B9F-A604-B822093B8919}" destId="{380DD86C-DA4B-4195-AA34-C3A6B11F8A87}" srcOrd="3" destOrd="0" parTransId="{FBCC5DA0-1C44-4E57-B70A-6B3481499061}" sibTransId="{8455F844-DE94-459B-B393-32EED68C0AF7}"/>
    <dgm:cxn modelId="{CFE04624-71EC-42AD-B4D6-B4390058A4A6}" type="presOf" srcId="{380DD86C-DA4B-4195-AA34-C3A6B11F8A87}" destId="{0183D751-A2CA-4801-A450-FBB287C92983}" srcOrd="0" destOrd="0" presId="urn:microsoft.com/office/officeart/2018/2/layout/IconVerticalSolidList"/>
    <dgm:cxn modelId="{77037329-9107-46BB-8AB7-4FD87394561C}" type="presOf" srcId="{17CE933E-02B9-4BD9-9EE9-5D2A09A142B3}" destId="{80E751FA-D4FE-44B7-AED1-AD019DE1BBD2}" srcOrd="0" destOrd="0" presId="urn:microsoft.com/office/officeart/2018/2/layout/IconVerticalSolidList"/>
    <dgm:cxn modelId="{4579E143-09E9-4100-899B-425943D45420}" srcId="{9596747B-2B9B-4B9F-A604-B822093B8919}" destId="{17CE933E-02B9-4BD9-9EE9-5D2A09A142B3}" srcOrd="5" destOrd="0" parTransId="{79D1BD5D-5ED8-49B3-862C-7367472A3A33}" sibTransId="{0889658E-6B8D-4050-9D0E-2C6E39E870EA}"/>
    <dgm:cxn modelId="{91975045-DEFB-4DD5-9E5D-212DB7F7BCA6}" type="presOf" srcId="{347DA9EF-9282-4E13-A812-BF41188E5EA2}" destId="{8C7F029B-1974-4E72-A160-5BF0D9807C30}" srcOrd="0" destOrd="0" presId="urn:microsoft.com/office/officeart/2018/2/layout/IconVerticalSolidList"/>
    <dgm:cxn modelId="{22ECFD82-66ED-488A-A5ED-EE227BD0627A}" type="presOf" srcId="{0103F395-8AFE-40EC-96BE-56EDF99E012C}" destId="{E32A13B1-3378-4F2B-83EB-70DBBEFCE0BA}" srcOrd="0" destOrd="0" presId="urn:microsoft.com/office/officeart/2018/2/layout/IconVerticalSolidList"/>
    <dgm:cxn modelId="{648BDE97-A42F-4EFB-9D02-2ED479E1C143}" srcId="{9596747B-2B9B-4B9F-A604-B822093B8919}" destId="{27DB6EAA-8874-4B1E-8751-E52F38F1B79C}" srcOrd="7" destOrd="0" parTransId="{778621FA-DB3E-46EB-855E-2CB53D8AE191}" sibTransId="{36AB7FED-877D-4325-A0BD-CA72547790E3}"/>
    <dgm:cxn modelId="{B0512498-BFBC-4745-8DFD-4FD2DBFD3B9E}" type="presOf" srcId="{D3642C24-7324-4FC3-9B99-EED774FD4926}" destId="{492FCB4F-FEF5-40C8-9152-DF70D977649E}" srcOrd="0" destOrd="0" presId="urn:microsoft.com/office/officeart/2018/2/layout/IconVerticalSolidList"/>
    <dgm:cxn modelId="{F0C6229B-AED4-4223-AE28-823F52A128A8}" srcId="{9596747B-2B9B-4B9F-A604-B822093B8919}" destId="{347DA9EF-9282-4E13-A812-BF41188E5EA2}" srcOrd="1" destOrd="0" parTransId="{4839ABEA-E860-4DD3-902C-2B8175DE1CA5}" sibTransId="{87612029-4AEE-433B-BD6E-A21B12612CBF}"/>
    <dgm:cxn modelId="{825750B1-A93A-41BF-B2CC-7798EE7B44B3}" type="presOf" srcId="{27DB6EAA-8874-4B1E-8751-E52F38F1B79C}" destId="{2C301B8B-A65E-421E-B054-552D21A8CFF4}" srcOrd="0" destOrd="0" presId="urn:microsoft.com/office/officeart/2018/2/layout/IconVerticalSolidList"/>
    <dgm:cxn modelId="{9F720DBB-BD42-490F-96D9-3A308E1DC4D4}" srcId="{9596747B-2B9B-4B9F-A604-B822093B8919}" destId="{0103F395-8AFE-40EC-96BE-56EDF99E012C}" srcOrd="0" destOrd="0" parTransId="{EBD47A98-52C8-4B24-8A3E-6E7CC06734F7}" sibTransId="{F2FB1A59-CCD2-418C-90B5-3269F294C189}"/>
    <dgm:cxn modelId="{E8697EC0-03B0-423D-AE8E-F9804C22EBDA}" type="presOf" srcId="{9596747B-2B9B-4B9F-A604-B822093B8919}" destId="{9ACED73C-D57B-4E03-913F-86D7EE2AE718}" srcOrd="0" destOrd="0" presId="urn:microsoft.com/office/officeart/2018/2/layout/IconVerticalSolidList"/>
    <dgm:cxn modelId="{AD10B0D3-07B3-4974-BBDB-CF4355C055A0}" srcId="{9596747B-2B9B-4B9F-A604-B822093B8919}" destId="{F79BFB08-9694-4AF8-9AAB-49292EFDF5E4}" srcOrd="2" destOrd="0" parTransId="{71F2E8CF-FCA5-459D-B318-1CB9ECB33485}" sibTransId="{73325C75-25FB-4F8F-BD8E-BDA47DF17AA1}"/>
    <dgm:cxn modelId="{5BC6E6E8-FD60-4B80-91B3-077C89798D4A}" srcId="{9596747B-2B9B-4B9F-A604-B822093B8919}" destId="{D3642C24-7324-4FC3-9B99-EED774FD4926}" srcOrd="4" destOrd="0" parTransId="{9BB96548-BD38-4C7E-8094-47B7990A927B}" sibTransId="{DFF55F49-DBE9-40A1-B5DB-A956DDF2A7BC}"/>
    <dgm:cxn modelId="{C5BB68EC-3F39-4F04-82DF-26982627445D}" type="presOf" srcId="{F79BFB08-9694-4AF8-9AAB-49292EFDF5E4}" destId="{E6D5A3CD-AFD8-4DEB-908D-2CF025A2273B}" srcOrd="0" destOrd="0" presId="urn:microsoft.com/office/officeart/2018/2/layout/IconVerticalSolidList"/>
    <dgm:cxn modelId="{0ED39DF5-FCF3-436A-808B-F5874DAA23F9}" srcId="{9596747B-2B9B-4B9F-A604-B822093B8919}" destId="{8A0728B2-AA89-446F-82D9-FA789F135762}" srcOrd="6" destOrd="0" parTransId="{D8BE4A4E-DC0F-47FF-B3EC-14063B8973E9}" sibTransId="{310B8568-6B93-4E88-AA32-3DC55C611CD3}"/>
    <dgm:cxn modelId="{B2C9CA6C-BA10-4AC6-AA87-6697C0A39DD3}" type="presParOf" srcId="{9ACED73C-D57B-4E03-913F-86D7EE2AE718}" destId="{1E92C019-4C52-41E7-95B9-329A387E8416}" srcOrd="0" destOrd="0" presId="urn:microsoft.com/office/officeart/2018/2/layout/IconVerticalSolidList"/>
    <dgm:cxn modelId="{670DEDA4-F863-4DBE-B222-E2FD92B17CFE}" type="presParOf" srcId="{1E92C019-4C52-41E7-95B9-329A387E8416}" destId="{DDC60E9E-54A1-42C4-9F65-8408502937B3}" srcOrd="0" destOrd="0" presId="urn:microsoft.com/office/officeart/2018/2/layout/IconVerticalSolidList"/>
    <dgm:cxn modelId="{FB648AB8-E5F7-48EB-91B2-0DAAEE7FC64C}" type="presParOf" srcId="{1E92C019-4C52-41E7-95B9-329A387E8416}" destId="{F0EB57BC-1F79-49AF-BFF2-0A9552D93358}" srcOrd="1" destOrd="0" presId="urn:microsoft.com/office/officeart/2018/2/layout/IconVerticalSolidList"/>
    <dgm:cxn modelId="{37850DDF-753C-43F9-9DEF-5D65566BBBFA}" type="presParOf" srcId="{1E92C019-4C52-41E7-95B9-329A387E8416}" destId="{086F6436-FEC9-4B71-82E3-ABF45E75AE4F}" srcOrd="2" destOrd="0" presId="urn:microsoft.com/office/officeart/2018/2/layout/IconVerticalSolidList"/>
    <dgm:cxn modelId="{1E71AEA9-BF5A-428B-91F9-C9C876E4D090}" type="presParOf" srcId="{1E92C019-4C52-41E7-95B9-329A387E8416}" destId="{E32A13B1-3378-4F2B-83EB-70DBBEFCE0BA}" srcOrd="3" destOrd="0" presId="urn:microsoft.com/office/officeart/2018/2/layout/IconVerticalSolidList"/>
    <dgm:cxn modelId="{753CF2BC-C5E5-4E0F-B80C-42DEDD49852B}" type="presParOf" srcId="{9ACED73C-D57B-4E03-913F-86D7EE2AE718}" destId="{BFAA7BBF-5C12-48B2-93FE-05E87DCEF96D}" srcOrd="1" destOrd="0" presId="urn:microsoft.com/office/officeart/2018/2/layout/IconVerticalSolidList"/>
    <dgm:cxn modelId="{06D58F8D-4102-4BB9-8E67-4A83587B07CA}" type="presParOf" srcId="{9ACED73C-D57B-4E03-913F-86D7EE2AE718}" destId="{5B922279-34EA-40F1-AF6E-554EC06B22C2}" srcOrd="2" destOrd="0" presId="urn:microsoft.com/office/officeart/2018/2/layout/IconVerticalSolidList"/>
    <dgm:cxn modelId="{78011451-003C-481C-B4AA-F20B4E7DA777}" type="presParOf" srcId="{5B922279-34EA-40F1-AF6E-554EC06B22C2}" destId="{9928F058-8E44-4A46-98F0-43203D5B06FE}" srcOrd="0" destOrd="0" presId="urn:microsoft.com/office/officeart/2018/2/layout/IconVerticalSolidList"/>
    <dgm:cxn modelId="{65B5779F-095D-455B-B4D1-EBB22B1A9C45}" type="presParOf" srcId="{5B922279-34EA-40F1-AF6E-554EC06B22C2}" destId="{B608FF28-77DF-46FF-BF89-E1A301E18936}" srcOrd="1" destOrd="0" presId="urn:microsoft.com/office/officeart/2018/2/layout/IconVerticalSolidList"/>
    <dgm:cxn modelId="{6BF39D83-7BE3-4816-BF86-4F20A2A3FD7E}" type="presParOf" srcId="{5B922279-34EA-40F1-AF6E-554EC06B22C2}" destId="{6430194B-F8D9-4C59-9C5D-62237358ADBF}" srcOrd="2" destOrd="0" presId="urn:microsoft.com/office/officeart/2018/2/layout/IconVerticalSolidList"/>
    <dgm:cxn modelId="{98F5A61C-7700-40EC-B062-A12326AE95E8}" type="presParOf" srcId="{5B922279-34EA-40F1-AF6E-554EC06B22C2}" destId="{8C7F029B-1974-4E72-A160-5BF0D9807C30}" srcOrd="3" destOrd="0" presId="urn:microsoft.com/office/officeart/2018/2/layout/IconVerticalSolidList"/>
    <dgm:cxn modelId="{309CE125-D5EC-4ECF-89C0-2C8D3C2BBE91}" type="presParOf" srcId="{9ACED73C-D57B-4E03-913F-86D7EE2AE718}" destId="{48F99AE6-54A6-45E0-B253-CE2EDE0FF65F}" srcOrd="3" destOrd="0" presId="urn:microsoft.com/office/officeart/2018/2/layout/IconVerticalSolidList"/>
    <dgm:cxn modelId="{41A8BB62-8F07-47FC-AD2F-A3B59BB74CFB}" type="presParOf" srcId="{9ACED73C-D57B-4E03-913F-86D7EE2AE718}" destId="{D61CA254-F86D-49A8-A0AF-C1EC6C186520}" srcOrd="4" destOrd="0" presId="urn:microsoft.com/office/officeart/2018/2/layout/IconVerticalSolidList"/>
    <dgm:cxn modelId="{2759AD81-FC41-4B44-953F-F489DA196173}" type="presParOf" srcId="{D61CA254-F86D-49A8-A0AF-C1EC6C186520}" destId="{ED568EC2-1980-43DC-93F2-A4F4713FAEC9}" srcOrd="0" destOrd="0" presId="urn:microsoft.com/office/officeart/2018/2/layout/IconVerticalSolidList"/>
    <dgm:cxn modelId="{991DB896-2FF0-45E1-AD40-3D5CAFAB9F2F}" type="presParOf" srcId="{D61CA254-F86D-49A8-A0AF-C1EC6C186520}" destId="{4D9489A4-690B-4552-9B69-B53244F26F7D}" srcOrd="1" destOrd="0" presId="urn:microsoft.com/office/officeart/2018/2/layout/IconVerticalSolidList"/>
    <dgm:cxn modelId="{301DFD5C-46AE-461F-8570-0B75ECADDAEC}" type="presParOf" srcId="{D61CA254-F86D-49A8-A0AF-C1EC6C186520}" destId="{BDA45FA3-D7DF-411D-92C7-F69407977EFA}" srcOrd="2" destOrd="0" presId="urn:microsoft.com/office/officeart/2018/2/layout/IconVerticalSolidList"/>
    <dgm:cxn modelId="{224E25C1-D21E-4F4C-ABA3-82A242636F9D}" type="presParOf" srcId="{D61CA254-F86D-49A8-A0AF-C1EC6C186520}" destId="{E6D5A3CD-AFD8-4DEB-908D-2CF025A2273B}" srcOrd="3" destOrd="0" presId="urn:microsoft.com/office/officeart/2018/2/layout/IconVerticalSolidList"/>
    <dgm:cxn modelId="{F14B7A5B-81AA-41A0-B0B2-7A2FD117B4A6}" type="presParOf" srcId="{9ACED73C-D57B-4E03-913F-86D7EE2AE718}" destId="{64114A4D-E08E-4F6B-BAF1-7BC2E2ECBB0E}" srcOrd="5" destOrd="0" presId="urn:microsoft.com/office/officeart/2018/2/layout/IconVerticalSolidList"/>
    <dgm:cxn modelId="{255EAF7E-0014-46C4-9914-D31F52A4BEDC}" type="presParOf" srcId="{9ACED73C-D57B-4E03-913F-86D7EE2AE718}" destId="{F3CD936B-AE40-4BE6-9FB2-2CD18CE0C015}" srcOrd="6" destOrd="0" presId="urn:microsoft.com/office/officeart/2018/2/layout/IconVerticalSolidList"/>
    <dgm:cxn modelId="{E5A4C462-5476-491B-9B43-5889A71B594C}" type="presParOf" srcId="{F3CD936B-AE40-4BE6-9FB2-2CD18CE0C015}" destId="{D5B09B59-440F-41D5-B532-8F6C6429705E}" srcOrd="0" destOrd="0" presId="urn:microsoft.com/office/officeart/2018/2/layout/IconVerticalSolidList"/>
    <dgm:cxn modelId="{47369085-2A32-4D7A-BA03-7F4C5062126D}" type="presParOf" srcId="{F3CD936B-AE40-4BE6-9FB2-2CD18CE0C015}" destId="{B3E9EE28-9818-4E2F-894A-B2485023F2A8}" srcOrd="1" destOrd="0" presId="urn:microsoft.com/office/officeart/2018/2/layout/IconVerticalSolidList"/>
    <dgm:cxn modelId="{8AF4ECA0-9FA6-46E2-9E9F-CBD19BA35F5B}" type="presParOf" srcId="{F3CD936B-AE40-4BE6-9FB2-2CD18CE0C015}" destId="{A1BEA9C7-F9A1-44E9-B504-60B77EE5FC76}" srcOrd="2" destOrd="0" presId="urn:microsoft.com/office/officeart/2018/2/layout/IconVerticalSolidList"/>
    <dgm:cxn modelId="{34DCDFB9-4C2C-4045-A5FA-AC83910973CC}" type="presParOf" srcId="{F3CD936B-AE40-4BE6-9FB2-2CD18CE0C015}" destId="{0183D751-A2CA-4801-A450-FBB287C92983}" srcOrd="3" destOrd="0" presId="urn:microsoft.com/office/officeart/2018/2/layout/IconVerticalSolidList"/>
    <dgm:cxn modelId="{1C76331A-2477-4678-AAE3-1BEB37772B65}" type="presParOf" srcId="{9ACED73C-D57B-4E03-913F-86D7EE2AE718}" destId="{D0FB76F7-3376-4989-87D2-391C899B93CF}" srcOrd="7" destOrd="0" presId="urn:microsoft.com/office/officeart/2018/2/layout/IconVerticalSolidList"/>
    <dgm:cxn modelId="{D3018637-1161-4734-B4A6-78D1462DC855}" type="presParOf" srcId="{9ACED73C-D57B-4E03-913F-86D7EE2AE718}" destId="{FB75D2D2-DA45-482E-8047-46EFBDF10498}" srcOrd="8" destOrd="0" presId="urn:microsoft.com/office/officeart/2018/2/layout/IconVerticalSolidList"/>
    <dgm:cxn modelId="{4EC25D68-047D-46D3-88BF-6C01C2EF7FE0}" type="presParOf" srcId="{FB75D2D2-DA45-482E-8047-46EFBDF10498}" destId="{888A905B-8E91-47CE-9744-7B56C3A5B08D}" srcOrd="0" destOrd="0" presId="urn:microsoft.com/office/officeart/2018/2/layout/IconVerticalSolidList"/>
    <dgm:cxn modelId="{C1F15A2A-5D17-414C-8AC7-6EE753DE3893}" type="presParOf" srcId="{FB75D2D2-DA45-482E-8047-46EFBDF10498}" destId="{01554462-69A7-4879-AB2C-A8B32B390666}" srcOrd="1" destOrd="0" presId="urn:microsoft.com/office/officeart/2018/2/layout/IconVerticalSolidList"/>
    <dgm:cxn modelId="{D5CAD4EF-DA0A-4F1A-8C0A-8EF8434D1539}" type="presParOf" srcId="{FB75D2D2-DA45-482E-8047-46EFBDF10498}" destId="{ECEB9764-3912-4F81-80E8-6B0C52226A2E}" srcOrd="2" destOrd="0" presId="urn:microsoft.com/office/officeart/2018/2/layout/IconVerticalSolidList"/>
    <dgm:cxn modelId="{790D51F6-7936-41BF-A26C-8E6AA74876DA}" type="presParOf" srcId="{FB75D2D2-DA45-482E-8047-46EFBDF10498}" destId="{492FCB4F-FEF5-40C8-9152-DF70D977649E}" srcOrd="3" destOrd="0" presId="urn:microsoft.com/office/officeart/2018/2/layout/IconVerticalSolidList"/>
    <dgm:cxn modelId="{AE0F6E24-FCA4-48B8-A474-58981908B5D8}" type="presParOf" srcId="{9ACED73C-D57B-4E03-913F-86D7EE2AE718}" destId="{9510EFDE-6FEC-45E5-B412-9FCC85F1693F}" srcOrd="9" destOrd="0" presId="urn:microsoft.com/office/officeart/2018/2/layout/IconVerticalSolidList"/>
    <dgm:cxn modelId="{F7094F29-2F68-4146-B457-B5FEDBA26611}" type="presParOf" srcId="{9ACED73C-D57B-4E03-913F-86D7EE2AE718}" destId="{3AC23977-6D60-4049-8CBC-0F3DF5218F93}" srcOrd="10" destOrd="0" presId="urn:microsoft.com/office/officeart/2018/2/layout/IconVerticalSolidList"/>
    <dgm:cxn modelId="{6805A68A-13A6-4B6A-88CE-A9ED8C490BAC}" type="presParOf" srcId="{3AC23977-6D60-4049-8CBC-0F3DF5218F93}" destId="{B8334507-D9B0-4B81-80D4-547EA35A254E}" srcOrd="0" destOrd="0" presId="urn:microsoft.com/office/officeart/2018/2/layout/IconVerticalSolidList"/>
    <dgm:cxn modelId="{FAE994D2-89CF-4562-989B-6203717F6BC5}" type="presParOf" srcId="{3AC23977-6D60-4049-8CBC-0F3DF5218F93}" destId="{D11151EC-FAFC-4276-9DFF-C95FB75A8869}" srcOrd="1" destOrd="0" presId="urn:microsoft.com/office/officeart/2018/2/layout/IconVerticalSolidList"/>
    <dgm:cxn modelId="{82EE8F31-D286-473A-8F59-D272A50B661C}" type="presParOf" srcId="{3AC23977-6D60-4049-8CBC-0F3DF5218F93}" destId="{97210E3F-85FA-4EF7-A81F-CC2742C04DE2}" srcOrd="2" destOrd="0" presId="urn:microsoft.com/office/officeart/2018/2/layout/IconVerticalSolidList"/>
    <dgm:cxn modelId="{704C687E-FD13-48F8-A770-FA90E1CC9F7C}" type="presParOf" srcId="{3AC23977-6D60-4049-8CBC-0F3DF5218F93}" destId="{80E751FA-D4FE-44B7-AED1-AD019DE1BBD2}" srcOrd="3" destOrd="0" presId="urn:microsoft.com/office/officeart/2018/2/layout/IconVerticalSolidList"/>
    <dgm:cxn modelId="{6F8CA535-D18E-42BF-AF31-8EC689EFEF65}" type="presParOf" srcId="{9ACED73C-D57B-4E03-913F-86D7EE2AE718}" destId="{6DF1C57B-B07F-4974-B7C1-73BBCEFC0010}" srcOrd="11" destOrd="0" presId="urn:microsoft.com/office/officeart/2018/2/layout/IconVerticalSolidList"/>
    <dgm:cxn modelId="{68C04986-0C8A-4EB6-BB8E-76C264F3B0A0}" type="presParOf" srcId="{9ACED73C-D57B-4E03-913F-86D7EE2AE718}" destId="{8E8DE575-AFA8-487F-AB2A-76FB821A7971}" srcOrd="12" destOrd="0" presId="urn:microsoft.com/office/officeart/2018/2/layout/IconVerticalSolidList"/>
    <dgm:cxn modelId="{3FE5AB39-1C14-40CB-9A21-898393C82445}" type="presParOf" srcId="{8E8DE575-AFA8-487F-AB2A-76FB821A7971}" destId="{6D7EDD43-6261-4441-968B-A28BCE407E51}" srcOrd="0" destOrd="0" presId="urn:microsoft.com/office/officeart/2018/2/layout/IconVerticalSolidList"/>
    <dgm:cxn modelId="{D1FF7840-E4F7-41AB-B04A-B91B046A1893}" type="presParOf" srcId="{8E8DE575-AFA8-487F-AB2A-76FB821A7971}" destId="{57F794B7-01AC-4CC7-9D8D-F1BB91CCE85A}" srcOrd="1" destOrd="0" presId="urn:microsoft.com/office/officeart/2018/2/layout/IconVerticalSolidList"/>
    <dgm:cxn modelId="{B5DAE81A-DDF5-4732-8321-F508E20BE817}" type="presParOf" srcId="{8E8DE575-AFA8-487F-AB2A-76FB821A7971}" destId="{0F45CDBF-97BE-493C-822B-D09CF6135DF5}" srcOrd="2" destOrd="0" presId="urn:microsoft.com/office/officeart/2018/2/layout/IconVerticalSolidList"/>
    <dgm:cxn modelId="{B5175F84-72A9-46F0-932C-38DD58603B67}" type="presParOf" srcId="{8E8DE575-AFA8-487F-AB2A-76FB821A7971}" destId="{11D1216C-F449-4D68-B686-7E4F73EB1174}" srcOrd="3" destOrd="0" presId="urn:microsoft.com/office/officeart/2018/2/layout/IconVerticalSolidList"/>
    <dgm:cxn modelId="{02FF3425-8317-46B3-B29A-FA4515625A28}" type="presParOf" srcId="{9ACED73C-D57B-4E03-913F-86D7EE2AE718}" destId="{521918D8-40EB-4317-BD73-592BC538FEDC}" srcOrd="13" destOrd="0" presId="urn:microsoft.com/office/officeart/2018/2/layout/IconVerticalSolidList"/>
    <dgm:cxn modelId="{6B70AFDA-B5D2-4115-BB2C-8121068A1E22}" type="presParOf" srcId="{9ACED73C-D57B-4E03-913F-86D7EE2AE718}" destId="{1AFD1C6B-A55B-4FEE-A53B-36F68948874D}" srcOrd="14" destOrd="0" presId="urn:microsoft.com/office/officeart/2018/2/layout/IconVerticalSolidList"/>
    <dgm:cxn modelId="{A3ABD3D2-6557-48AF-B630-16F85767D7D8}" type="presParOf" srcId="{1AFD1C6B-A55B-4FEE-A53B-36F68948874D}" destId="{ABCF1156-D19A-4567-85BA-11691614EDE9}" srcOrd="0" destOrd="0" presId="urn:microsoft.com/office/officeart/2018/2/layout/IconVerticalSolidList"/>
    <dgm:cxn modelId="{ECBB4CAC-9A69-4F5E-996D-6BF8CC0D06C6}" type="presParOf" srcId="{1AFD1C6B-A55B-4FEE-A53B-36F68948874D}" destId="{B6FCCAD4-53AF-4A81-9C7F-49D73320E0F8}" srcOrd="1" destOrd="0" presId="urn:microsoft.com/office/officeart/2018/2/layout/IconVerticalSolidList"/>
    <dgm:cxn modelId="{7129B2BA-713B-48F6-9EFA-F62D74F5DE21}" type="presParOf" srcId="{1AFD1C6B-A55B-4FEE-A53B-36F68948874D}" destId="{2801A635-C467-404E-A749-B82CFB2F93C1}" srcOrd="2" destOrd="0" presId="urn:microsoft.com/office/officeart/2018/2/layout/IconVerticalSolidList"/>
    <dgm:cxn modelId="{A1ACEE74-B583-4D0B-90FE-0D13C19950D2}" type="presParOf" srcId="{1AFD1C6B-A55B-4FEE-A53B-36F68948874D}" destId="{2C301B8B-A65E-421E-B054-552D21A8CF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60E9E-54A1-42C4-9F65-8408502937B3}">
      <dsp:nvSpPr>
        <dsp:cNvPr id="0" name=""/>
        <dsp:cNvSpPr/>
      </dsp:nvSpPr>
      <dsp:spPr>
        <a:xfrm>
          <a:off x="0" y="669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B57BC-1F79-49AF-BFF2-0A9552D93358}">
      <dsp:nvSpPr>
        <dsp:cNvPr id="0" name=""/>
        <dsp:cNvSpPr/>
      </dsp:nvSpPr>
      <dsp:spPr>
        <a:xfrm>
          <a:off x="170032" y="127139"/>
          <a:ext cx="309149" cy="309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A13B1-3378-4F2B-83EB-70DBBEFCE0BA}">
      <dsp:nvSpPr>
        <dsp:cNvPr id="0" name=""/>
        <dsp:cNvSpPr/>
      </dsp:nvSpPr>
      <dsp:spPr>
        <a:xfrm>
          <a:off x="649213" y="669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Technical Assessments</a:t>
          </a:r>
        </a:p>
      </dsp:txBody>
      <dsp:txXfrm>
        <a:off x="649213" y="669"/>
        <a:ext cx="6021410" cy="562089"/>
      </dsp:txXfrm>
    </dsp:sp>
    <dsp:sp modelId="{9928F058-8E44-4A46-98F0-43203D5B06FE}">
      <dsp:nvSpPr>
        <dsp:cNvPr id="0" name=""/>
        <dsp:cNvSpPr/>
      </dsp:nvSpPr>
      <dsp:spPr>
        <a:xfrm>
          <a:off x="0" y="511119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FF28-77DF-46FF-BF89-E1A301E18936}">
      <dsp:nvSpPr>
        <dsp:cNvPr id="0" name=""/>
        <dsp:cNvSpPr/>
      </dsp:nvSpPr>
      <dsp:spPr>
        <a:xfrm>
          <a:off x="170032" y="646342"/>
          <a:ext cx="309149" cy="3091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F029B-1974-4E72-A160-5BF0D9807C30}">
      <dsp:nvSpPr>
        <dsp:cNvPr id="0" name=""/>
        <dsp:cNvSpPr/>
      </dsp:nvSpPr>
      <dsp:spPr>
        <a:xfrm>
          <a:off x="649213" y="519849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Identified flood-prone areas and vulnerabilities.</a:t>
          </a:r>
        </a:p>
      </dsp:txBody>
      <dsp:txXfrm>
        <a:off x="649213" y="519849"/>
        <a:ext cx="6021410" cy="562089"/>
      </dsp:txXfrm>
    </dsp:sp>
    <dsp:sp modelId="{ED568EC2-1980-43DC-93F2-A4F4713FAEC9}">
      <dsp:nvSpPr>
        <dsp:cNvPr id="0" name=""/>
        <dsp:cNvSpPr/>
      </dsp:nvSpPr>
      <dsp:spPr>
        <a:xfrm>
          <a:off x="0" y="1405893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489A4-690B-4552-9B69-B53244F26F7D}">
      <dsp:nvSpPr>
        <dsp:cNvPr id="0" name=""/>
        <dsp:cNvSpPr/>
      </dsp:nvSpPr>
      <dsp:spPr>
        <a:xfrm>
          <a:off x="170032" y="1532364"/>
          <a:ext cx="309149" cy="3091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5A3CD-AFD8-4DEB-908D-2CF025A2273B}">
      <dsp:nvSpPr>
        <dsp:cNvPr id="0" name=""/>
        <dsp:cNvSpPr/>
      </dsp:nvSpPr>
      <dsp:spPr>
        <a:xfrm>
          <a:off x="649213" y="1405893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2,500-Meter Drainage Channel</a:t>
          </a:r>
        </a:p>
      </dsp:txBody>
      <dsp:txXfrm>
        <a:off x="649213" y="1405893"/>
        <a:ext cx="6021410" cy="562089"/>
      </dsp:txXfrm>
    </dsp:sp>
    <dsp:sp modelId="{D5B09B59-440F-41D5-B532-8F6C6429705E}">
      <dsp:nvSpPr>
        <dsp:cNvPr id="0" name=""/>
        <dsp:cNvSpPr/>
      </dsp:nvSpPr>
      <dsp:spPr>
        <a:xfrm>
          <a:off x="0" y="1961058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9EE28-9818-4E2F-894A-B2485023F2A8}">
      <dsp:nvSpPr>
        <dsp:cNvPr id="0" name=""/>
        <dsp:cNvSpPr/>
      </dsp:nvSpPr>
      <dsp:spPr>
        <a:xfrm>
          <a:off x="170032" y="2069037"/>
          <a:ext cx="309149" cy="3091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3D751-A2CA-4801-A450-FBB287C92983}">
      <dsp:nvSpPr>
        <dsp:cNvPr id="0" name=""/>
        <dsp:cNvSpPr/>
      </dsp:nvSpPr>
      <dsp:spPr>
        <a:xfrm>
          <a:off x="649213" y="1925073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Diverted floodwaters to prevent site inundation.</a:t>
          </a:r>
        </a:p>
      </dsp:txBody>
      <dsp:txXfrm>
        <a:off x="649213" y="1925073"/>
        <a:ext cx="6021410" cy="562089"/>
      </dsp:txXfrm>
    </dsp:sp>
    <dsp:sp modelId="{888A905B-8E91-47CE-9744-7B56C3A5B08D}">
      <dsp:nvSpPr>
        <dsp:cNvPr id="0" name=""/>
        <dsp:cNvSpPr/>
      </dsp:nvSpPr>
      <dsp:spPr>
        <a:xfrm>
          <a:off x="0" y="2811118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54462-69A7-4879-AB2C-A8B32B390666}">
      <dsp:nvSpPr>
        <dsp:cNvPr id="0" name=""/>
        <dsp:cNvSpPr/>
      </dsp:nvSpPr>
      <dsp:spPr>
        <a:xfrm>
          <a:off x="170032" y="2937588"/>
          <a:ext cx="309149" cy="3091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FCB4F-FEF5-40C8-9152-DF70D977649E}">
      <dsp:nvSpPr>
        <dsp:cNvPr id="0" name=""/>
        <dsp:cNvSpPr/>
      </dsp:nvSpPr>
      <dsp:spPr>
        <a:xfrm>
          <a:off x="649213" y="2811118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Earthen Embankments</a:t>
          </a:r>
        </a:p>
      </dsp:txBody>
      <dsp:txXfrm>
        <a:off x="649213" y="2811118"/>
        <a:ext cx="6021410" cy="562089"/>
      </dsp:txXfrm>
    </dsp:sp>
    <dsp:sp modelId="{B8334507-D9B0-4B81-80D4-547EA35A254E}">
      <dsp:nvSpPr>
        <dsp:cNvPr id="0" name=""/>
        <dsp:cNvSpPr/>
      </dsp:nvSpPr>
      <dsp:spPr>
        <a:xfrm>
          <a:off x="0" y="3339039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151EC-FAFC-4276-9DFF-C95FB75A8869}">
      <dsp:nvSpPr>
        <dsp:cNvPr id="0" name=""/>
        <dsp:cNvSpPr/>
      </dsp:nvSpPr>
      <dsp:spPr>
        <a:xfrm>
          <a:off x="170032" y="3509196"/>
          <a:ext cx="309149" cy="3091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751FA-D4FE-44B7-AED1-AD019DE1BBD2}">
      <dsp:nvSpPr>
        <dsp:cNvPr id="0" name=""/>
        <dsp:cNvSpPr/>
      </dsp:nvSpPr>
      <dsp:spPr>
        <a:xfrm>
          <a:off x="649213" y="3365238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Strengthened site protection against future floods.</a:t>
          </a:r>
        </a:p>
      </dsp:txBody>
      <dsp:txXfrm>
        <a:off x="649213" y="3365238"/>
        <a:ext cx="6021410" cy="562089"/>
      </dsp:txXfrm>
    </dsp:sp>
    <dsp:sp modelId="{6D7EDD43-6261-4441-968B-A28BCE407E51}">
      <dsp:nvSpPr>
        <dsp:cNvPr id="0" name=""/>
        <dsp:cNvSpPr/>
      </dsp:nvSpPr>
      <dsp:spPr>
        <a:xfrm>
          <a:off x="0" y="4216343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794B7-01AC-4CC7-9D8D-F1BB91CCE85A}">
      <dsp:nvSpPr>
        <dsp:cNvPr id="0" name=""/>
        <dsp:cNvSpPr/>
      </dsp:nvSpPr>
      <dsp:spPr>
        <a:xfrm>
          <a:off x="170032" y="4342813"/>
          <a:ext cx="309149" cy="3091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1216C-F449-4D68-B686-7E4F73EB1174}">
      <dsp:nvSpPr>
        <dsp:cNvPr id="0" name=""/>
        <dsp:cNvSpPr/>
      </dsp:nvSpPr>
      <dsp:spPr>
        <a:xfrm>
          <a:off x="649213" y="4216343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Community Training</a:t>
          </a:r>
        </a:p>
      </dsp:txBody>
      <dsp:txXfrm>
        <a:off x="649213" y="4216343"/>
        <a:ext cx="6021410" cy="562089"/>
      </dsp:txXfrm>
    </dsp:sp>
    <dsp:sp modelId="{ABCF1156-D19A-4567-85BA-11691614EDE9}">
      <dsp:nvSpPr>
        <dsp:cNvPr id="0" name=""/>
        <dsp:cNvSpPr/>
      </dsp:nvSpPr>
      <dsp:spPr>
        <a:xfrm>
          <a:off x="0" y="4743364"/>
          <a:ext cx="6670624" cy="562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CCAD4-53AF-4A81-9C7F-49D73320E0F8}">
      <dsp:nvSpPr>
        <dsp:cNvPr id="0" name=""/>
        <dsp:cNvSpPr/>
      </dsp:nvSpPr>
      <dsp:spPr>
        <a:xfrm>
          <a:off x="170032" y="4862023"/>
          <a:ext cx="309149" cy="30914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01B8B-A65E-421E-B054-552D21A8CFF4}">
      <dsp:nvSpPr>
        <dsp:cNvPr id="0" name=""/>
        <dsp:cNvSpPr/>
      </dsp:nvSpPr>
      <dsp:spPr>
        <a:xfrm>
          <a:off x="559555" y="4743364"/>
          <a:ext cx="6021410" cy="56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8" tIns="59488" rIns="59488" bIns="594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black">
                  <a:lumMod val="75000"/>
                  <a:lumOff val="25000"/>
                </a:prstClr>
              </a:solidFill>
              <a:latin typeface="Open Sans Light"/>
              <a:ea typeface="Segoe UI" panose="020B0502040204020203" pitchFamily="34" charset="0"/>
              <a:cs typeface="Segoe UI" panose="020B0502040204020203" pitchFamily="34" charset="0"/>
            </a:rPr>
            <a:t>Equipped local committees with tools for long-term maintenance.</a:t>
          </a:r>
        </a:p>
      </dsp:txBody>
      <dsp:txXfrm>
        <a:off x="559555" y="4743364"/>
        <a:ext cx="6021410" cy="56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40D67-B634-F042-B1A6-E0CAAA7B6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unito Sans Extra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C43FE-13DA-1F4D-A893-75A63BEC3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A0C3-E836-154A-8836-7C084C6AB4EB}" type="datetimeFigureOut">
              <a:rPr lang="en-US" smtClean="0">
                <a:latin typeface="Nunito Sans ExtraLight" pitchFamily="2" charset="77"/>
              </a:rPr>
              <a:t>5/18/2025</a:t>
            </a:fld>
            <a:endParaRPr lang="en-US" dirty="0">
              <a:latin typeface="Nunito Sans Extra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4BCD6-177C-964E-B7BE-8250B6014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unito Sans Extra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6C0AA-FFED-434F-BB63-1CDFCC7B08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15C9B-A291-D94E-B58F-94CE562E1E4D}" type="slidenum">
              <a:rPr lang="en-US" smtClean="0">
                <a:latin typeface="Nunito Sans ExtraLight" pitchFamily="2" charset="77"/>
              </a:rPr>
              <a:t>‹#›</a:t>
            </a:fld>
            <a:endParaRPr lang="en-US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921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Nunito Sans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Nunito Sans SemiBold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Nunito Sans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Nunito Sans SemiBold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1pPr>
    <a:lvl2pPr marL="457109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2pPr>
    <a:lvl3pPr marL="914217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3pPr>
    <a:lvl4pPr marL="1371326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4pPr>
    <a:lvl5pPr marL="1828434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FA1B8-1747-BC4F-BEFD-AC730171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2B1BCD9C-61FF-CC63-AA11-B888C38B2C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E35746BD-2DDE-696B-5576-F381589A03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B8C6358E-EDA6-AD98-D6A3-7CC2ABB58F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1841155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6FB9E5-0893-7DCA-55E0-F197AEB3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4770441D-3F74-727C-A784-6DF05E8AD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FCB0D9EF-1A94-66D0-876E-BA1C8D9435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DB216A06-F0C9-9706-09C7-0D8D0F62F6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1116361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0ABF5-7913-17BC-6C19-10C312C4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A7384E9-EBEA-4421-7C43-B4B3A7C8B1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12AF0B38-AA00-B1F9-755B-D0EC371BDE8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1BB5644-9A43-8C96-4CB9-A073F2F3DD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14837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E13DF-F5CC-2ECE-028A-70ED7EE47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D707C4BB-2D62-466C-CE6E-73BE1683D49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E8594C90-A592-4B94-7CC8-5616EF6DA4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F53CC862-3C86-E84C-63BD-ABEC0A61A9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295143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D3EA1-4D62-EEE8-A884-A95E96A39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B584402D-CA25-DE6B-AE13-B76B2D9C42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93CB6309-C590-006B-3AB3-08D7801063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DDD521C6-5540-3A75-B60A-0D3E34847F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2747631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66B9E-D198-51A9-CAD0-F4A68979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217C430C-D2C3-A656-615C-0E741F0989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995E35EF-8B13-4315-4416-92B1A7158F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06452CA-D087-FB61-467F-4AC1679D1B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270419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101F5-1F1D-10B3-919C-C59A9863A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D7946EBA-95F7-5016-1227-74BA117FE6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FB16B5CD-585C-4E37-887E-383976451A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BEE201F7-7F9D-D05B-379A-31C1A51DF4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3820480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CAE1A-7A4B-F219-8B69-0D82D1807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5B66DA7-0781-438A-D383-543C0AD2EB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17B6E441-9DAE-241D-A0C0-F3B3203B20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1C75DD7E-E427-2042-9D7A-1D7536EEAE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209311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b="0" dirty="0"/>
          </a:p>
        </p:txBody>
      </p:sp>
    </p:spTree>
    <p:extLst>
      <p:ext uri="{BB962C8B-B14F-4D97-AF65-F5344CB8AC3E}">
        <p14:creationId xmlns:p14="http://schemas.microsoft.com/office/powerpoint/2010/main" val="81683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122248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AFE98-AD8F-BFC6-2126-8CAA0D6D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0A16A07E-D57E-D3FE-DDF0-9768499163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56547428-24D4-24CF-662A-FA1635BF30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C535E168-18FC-00B3-F1B8-0A4A94E247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319687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A6CB2D-7244-BF19-CB76-CA11B969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DF9FD-FE13-002A-2006-B3C40F44E2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0FF0DE2D-7012-3A12-1119-A9BFC5E0F8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AA84A903-6336-1659-207E-7ADB7443C5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138733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EFA09B-F2DA-662E-2966-3972B51CF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31C23FE-9DA8-8817-7634-44FBB125CF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9A2F8A31-DCFD-19D7-0A30-03D0B93FD5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391C8283-45C3-E2EA-3425-FF4B3F4622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290717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8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EB9B-B475-4F61-6FB1-FDA4A9144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7AEF540-076D-7FC3-9238-C51379DD86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DCB918E4-88DA-CBB7-791A-AB0580D16B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E0197BE-9596-43A8-BF4A-872E449813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39561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28D4D-2A7F-EDD0-E254-0F3B7435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9E0A603-66F2-EB31-E1C7-CE7A5B4D4C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365E9D7A-13CD-0705-FD22-563396ED2E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251BDF3E-6DA0-59E1-C044-3FFCDD68A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https://yard-yemen.org</a:t>
            </a:r>
          </a:p>
        </p:txBody>
      </p:sp>
    </p:spTree>
    <p:extLst>
      <p:ext uri="{BB962C8B-B14F-4D97-AF65-F5344CB8AC3E}">
        <p14:creationId xmlns:p14="http://schemas.microsoft.com/office/powerpoint/2010/main" val="62198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07F9-A711-7415-2BDF-3BD123321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9BDB1-A52B-3F2B-85CD-2802C2E16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DBBA-12DE-6C4C-AD99-A24051D4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784E-48D8-A1DF-97A9-F0B5BF20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EAF1A-CE95-3AE6-AB2D-643D8118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2869A4-BFF8-D61A-2AA9-E1A68BCD6168}"/>
              </a:ext>
            </a:extLst>
          </p:cNvPr>
          <p:cNvSpPr/>
          <p:nvPr userDrawn="1"/>
        </p:nvSpPr>
        <p:spPr>
          <a:xfrm>
            <a:off x="2363498" y="6298575"/>
            <a:ext cx="582536" cy="32873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901CB-86ED-6386-BA15-AC82F4AD285D}"/>
              </a:ext>
            </a:extLst>
          </p:cNvPr>
          <p:cNvSpPr/>
          <p:nvPr userDrawn="1"/>
        </p:nvSpPr>
        <p:spPr>
          <a:xfrm>
            <a:off x="3224710" y="6301361"/>
            <a:ext cx="13500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Presentation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97409D-EB91-4AA9-7595-823C29F5B071}"/>
              </a:ext>
            </a:extLst>
          </p:cNvPr>
          <p:cNvSpPr/>
          <p:nvPr userDrawn="1"/>
        </p:nvSpPr>
        <p:spPr>
          <a:xfrm>
            <a:off x="4731678" y="6328655"/>
            <a:ext cx="2055099" cy="268576"/>
          </a:xfrm>
          <a:prstGeom prst="roundRect">
            <a:avLst>
              <a:gd name="adj" fmla="val 11018"/>
            </a:avLst>
          </a:prstGeom>
          <a:noFill/>
          <a:ln w="31750"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i="0">
              <a:latin typeface="Nunito Sans ExtraLigh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4F9D3-15C3-2734-5D0A-074C7A8EEAEE}"/>
              </a:ext>
            </a:extLst>
          </p:cNvPr>
          <p:cNvSpPr txBox="1"/>
          <p:nvPr userDrawn="1"/>
        </p:nvSpPr>
        <p:spPr>
          <a:xfrm>
            <a:off x="4982731" y="6330040"/>
            <a:ext cx="1804046" cy="26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0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www.slidemodel.com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8B7CB9F-F9CB-C24C-2E28-0D7A467C8A2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61015" y="6393115"/>
            <a:ext cx="140117" cy="139656"/>
          </a:xfrm>
          <a:custGeom>
            <a:avLst/>
            <a:gdLst>
              <a:gd name="T0" fmla="*/ 126 w 253"/>
              <a:gd name="T1" fmla="*/ 0 h 252"/>
              <a:gd name="T2" fmla="*/ 0 w 253"/>
              <a:gd name="T3" fmla="*/ 126 h 252"/>
              <a:gd name="T4" fmla="*/ 126 w 253"/>
              <a:gd name="T5" fmla="*/ 252 h 252"/>
              <a:gd name="T6" fmla="*/ 253 w 253"/>
              <a:gd name="T7" fmla="*/ 126 h 252"/>
              <a:gd name="T8" fmla="*/ 126 w 253"/>
              <a:gd name="T9" fmla="*/ 0 h 252"/>
              <a:gd name="T10" fmla="*/ 204 w 253"/>
              <a:gd name="T11" fmla="*/ 65 h 252"/>
              <a:gd name="T12" fmla="*/ 225 w 253"/>
              <a:gd name="T13" fmla="*/ 122 h 252"/>
              <a:gd name="T14" fmla="*/ 184 w 253"/>
              <a:gd name="T15" fmla="*/ 117 h 252"/>
              <a:gd name="T16" fmla="*/ 184 w 253"/>
              <a:gd name="T17" fmla="*/ 117 h 252"/>
              <a:gd name="T18" fmla="*/ 156 w 253"/>
              <a:gd name="T19" fmla="*/ 120 h 252"/>
              <a:gd name="T20" fmla="*/ 149 w 253"/>
              <a:gd name="T21" fmla="*/ 104 h 252"/>
              <a:gd name="T22" fmla="*/ 204 w 253"/>
              <a:gd name="T23" fmla="*/ 65 h 252"/>
              <a:gd name="T24" fmla="*/ 126 w 253"/>
              <a:gd name="T25" fmla="*/ 28 h 252"/>
              <a:gd name="T26" fmla="*/ 188 w 253"/>
              <a:gd name="T27" fmla="*/ 49 h 252"/>
              <a:gd name="T28" fmla="*/ 139 w 253"/>
              <a:gd name="T29" fmla="*/ 84 h 252"/>
              <a:gd name="T30" fmla="*/ 105 w 253"/>
              <a:gd name="T31" fmla="*/ 30 h 252"/>
              <a:gd name="T32" fmla="*/ 126 w 253"/>
              <a:gd name="T33" fmla="*/ 28 h 252"/>
              <a:gd name="T34" fmla="*/ 83 w 253"/>
              <a:gd name="T35" fmla="*/ 38 h 252"/>
              <a:gd name="T36" fmla="*/ 118 w 253"/>
              <a:gd name="T37" fmla="*/ 92 h 252"/>
              <a:gd name="T38" fmla="*/ 40 w 253"/>
              <a:gd name="T39" fmla="*/ 103 h 252"/>
              <a:gd name="T40" fmla="*/ 39 w 253"/>
              <a:gd name="T41" fmla="*/ 103 h 252"/>
              <a:gd name="T42" fmla="*/ 39 w 253"/>
              <a:gd name="T43" fmla="*/ 103 h 252"/>
              <a:gd name="T44" fmla="*/ 31 w 253"/>
              <a:gd name="T45" fmla="*/ 102 h 252"/>
              <a:gd name="T46" fmla="*/ 83 w 253"/>
              <a:gd name="T47" fmla="*/ 38 h 252"/>
              <a:gd name="T48" fmla="*/ 28 w 253"/>
              <a:gd name="T49" fmla="*/ 126 h 252"/>
              <a:gd name="T50" fmla="*/ 28 w 253"/>
              <a:gd name="T51" fmla="*/ 125 h 252"/>
              <a:gd name="T52" fmla="*/ 39 w 253"/>
              <a:gd name="T53" fmla="*/ 125 h 252"/>
              <a:gd name="T54" fmla="*/ 39 w 253"/>
              <a:gd name="T55" fmla="*/ 125 h 252"/>
              <a:gd name="T56" fmla="*/ 128 w 253"/>
              <a:gd name="T57" fmla="*/ 112 h 252"/>
              <a:gd name="T58" fmla="*/ 134 w 253"/>
              <a:gd name="T59" fmla="*/ 125 h 252"/>
              <a:gd name="T60" fmla="*/ 78 w 253"/>
              <a:gd name="T61" fmla="*/ 158 h 252"/>
              <a:gd name="T62" fmla="*/ 51 w 253"/>
              <a:gd name="T63" fmla="*/ 190 h 252"/>
              <a:gd name="T64" fmla="*/ 28 w 253"/>
              <a:gd name="T65" fmla="*/ 126 h 252"/>
              <a:gd name="T66" fmla="*/ 126 w 253"/>
              <a:gd name="T67" fmla="*/ 225 h 252"/>
              <a:gd name="T68" fmla="*/ 68 w 253"/>
              <a:gd name="T69" fmla="*/ 205 h 252"/>
              <a:gd name="T70" fmla="*/ 91 w 253"/>
              <a:gd name="T71" fmla="*/ 177 h 252"/>
              <a:gd name="T72" fmla="*/ 142 w 253"/>
              <a:gd name="T73" fmla="*/ 146 h 252"/>
              <a:gd name="T74" fmla="*/ 161 w 253"/>
              <a:gd name="T75" fmla="*/ 218 h 252"/>
              <a:gd name="T76" fmla="*/ 126 w 253"/>
              <a:gd name="T77" fmla="*/ 225 h 252"/>
              <a:gd name="T78" fmla="*/ 182 w 253"/>
              <a:gd name="T79" fmla="*/ 207 h 252"/>
              <a:gd name="T80" fmla="*/ 164 w 253"/>
              <a:gd name="T81" fmla="*/ 141 h 252"/>
              <a:gd name="T82" fmla="*/ 184 w 253"/>
              <a:gd name="T83" fmla="*/ 140 h 252"/>
              <a:gd name="T84" fmla="*/ 184 w 253"/>
              <a:gd name="T85" fmla="*/ 140 h 252"/>
              <a:gd name="T86" fmla="*/ 223 w 253"/>
              <a:gd name="T87" fmla="*/ 144 h 252"/>
              <a:gd name="T88" fmla="*/ 182 w 253"/>
              <a:gd name="T89" fmla="*/ 207 h 252"/>
              <a:gd name="T90" fmla="*/ 182 w 253"/>
              <a:gd name="T91" fmla="*/ 207 h 252"/>
              <a:gd name="T92" fmla="*/ 182 w 253"/>
              <a:gd name="T93" fmla="*/ 20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3" h="252">
                <a:moveTo>
                  <a:pt x="126" y="0"/>
                </a:moveTo>
                <a:cubicBezTo>
                  <a:pt x="57" y="0"/>
                  <a:pt x="0" y="57"/>
                  <a:pt x="0" y="126"/>
                </a:cubicBezTo>
                <a:cubicBezTo>
                  <a:pt x="0" y="196"/>
                  <a:pt x="57" y="252"/>
                  <a:pt x="126" y="252"/>
                </a:cubicBezTo>
                <a:cubicBezTo>
                  <a:pt x="196" y="252"/>
                  <a:pt x="253" y="196"/>
                  <a:pt x="253" y="126"/>
                </a:cubicBezTo>
                <a:cubicBezTo>
                  <a:pt x="253" y="57"/>
                  <a:pt x="196" y="0"/>
                  <a:pt x="126" y="0"/>
                </a:cubicBezTo>
                <a:close/>
                <a:moveTo>
                  <a:pt x="204" y="65"/>
                </a:moveTo>
                <a:cubicBezTo>
                  <a:pt x="216" y="81"/>
                  <a:pt x="224" y="100"/>
                  <a:pt x="225" y="122"/>
                </a:cubicBezTo>
                <a:cubicBezTo>
                  <a:pt x="210" y="119"/>
                  <a:pt x="197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74" y="117"/>
                  <a:pt x="165" y="118"/>
                  <a:pt x="156" y="120"/>
                </a:cubicBezTo>
                <a:cubicBezTo>
                  <a:pt x="154" y="114"/>
                  <a:pt x="152" y="109"/>
                  <a:pt x="149" y="104"/>
                </a:cubicBezTo>
                <a:cubicBezTo>
                  <a:pt x="169" y="96"/>
                  <a:pt x="188" y="83"/>
                  <a:pt x="204" y="65"/>
                </a:cubicBezTo>
                <a:close/>
                <a:moveTo>
                  <a:pt x="126" y="28"/>
                </a:moveTo>
                <a:cubicBezTo>
                  <a:pt x="150" y="28"/>
                  <a:pt x="171" y="36"/>
                  <a:pt x="188" y="49"/>
                </a:cubicBezTo>
                <a:cubicBezTo>
                  <a:pt x="175" y="65"/>
                  <a:pt x="158" y="76"/>
                  <a:pt x="139" y="84"/>
                </a:cubicBezTo>
                <a:cubicBezTo>
                  <a:pt x="127" y="59"/>
                  <a:pt x="114" y="41"/>
                  <a:pt x="105" y="30"/>
                </a:cubicBezTo>
                <a:cubicBezTo>
                  <a:pt x="112" y="29"/>
                  <a:pt x="119" y="28"/>
                  <a:pt x="126" y="28"/>
                </a:cubicBezTo>
                <a:close/>
                <a:moveTo>
                  <a:pt x="83" y="38"/>
                </a:moveTo>
                <a:cubicBezTo>
                  <a:pt x="90" y="46"/>
                  <a:pt x="103" y="64"/>
                  <a:pt x="118" y="92"/>
                </a:cubicBezTo>
                <a:cubicBezTo>
                  <a:pt x="88" y="100"/>
                  <a:pt x="58" y="103"/>
                  <a:pt x="40" y="103"/>
                </a:cubicBezTo>
                <a:cubicBezTo>
                  <a:pt x="40" y="103"/>
                  <a:pt x="39" y="103"/>
                  <a:pt x="39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6" y="103"/>
                  <a:pt x="33" y="102"/>
                  <a:pt x="31" y="102"/>
                </a:cubicBezTo>
                <a:cubicBezTo>
                  <a:pt x="38" y="74"/>
                  <a:pt x="57" y="51"/>
                  <a:pt x="83" y="38"/>
                </a:cubicBezTo>
                <a:close/>
                <a:moveTo>
                  <a:pt x="28" y="126"/>
                </a:moveTo>
                <a:cubicBezTo>
                  <a:pt x="28" y="126"/>
                  <a:pt x="28" y="125"/>
                  <a:pt x="28" y="125"/>
                </a:cubicBezTo>
                <a:cubicBezTo>
                  <a:pt x="31" y="125"/>
                  <a:pt x="34" y="125"/>
                  <a:pt x="39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59" y="125"/>
                  <a:pt x="93" y="123"/>
                  <a:pt x="128" y="112"/>
                </a:cubicBezTo>
                <a:cubicBezTo>
                  <a:pt x="130" y="116"/>
                  <a:pt x="132" y="121"/>
                  <a:pt x="134" y="125"/>
                </a:cubicBezTo>
                <a:cubicBezTo>
                  <a:pt x="110" y="133"/>
                  <a:pt x="92" y="145"/>
                  <a:pt x="78" y="158"/>
                </a:cubicBezTo>
                <a:cubicBezTo>
                  <a:pt x="65" y="170"/>
                  <a:pt x="56" y="182"/>
                  <a:pt x="51" y="190"/>
                </a:cubicBezTo>
                <a:cubicBezTo>
                  <a:pt x="37" y="172"/>
                  <a:pt x="28" y="150"/>
                  <a:pt x="28" y="126"/>
                </a:cubicBezTo>
                <a:close/>
                <a:moveTo>
                  <a:pt x="126" y="225"/>
                </a:moveTo>
                <a:cubicBezTo>
                  <a:pt x="104" y="225"/>
                  <a:pt x="84" y="217"/>
                  <a:pt x="68" y="205"/>
                </a:cubicBezTo>
                <a:cubicBezTo>
                  <a:pt x="71" y="200"/>
                  <a:pt x="79" y="189"/>
                  <a:pt x="91" y="177"/>
                </a:cubicBezTo>
                <a:cubicBezTo>
                  <a:pt x="103" y="165"/>
                  <a:pt x="120" y="153"/>
                  <a:pt x="142" y="146"/>
                </a:cubicBezTo>
                <a:cubicBezTo>
                  <a:pt x="149" y="167"/>
                  <a:pt x="156" y="191"/>
                  <a:pt x="161" y="218"/>
                </a:cubicBezTo>
                <a:cubicBezTo>
                  <a:pt x="150" y="222"/>
                  <a:pt x="139" y="225"/>
                  <a:pt x="126" y="225"/>
                </a:cubicBezTo>
                <a:close/>
                <a:moveTo>
                  <a:pt x="182" y="207"/>
                </a:moveTo>
                <a:cubicBezTo>
                  <a:pt x="177" y="183"/>
                  <a:pt x="171" y="161"/>
                  <a:pt x="164" y="141"/>
                </a:cubicBezTo>
                <a:cubicBezTo>
                  <a:pt x="170" y="140"/>
                  <a:pt x="177" y="140"/>
                  <a:pt x="184" y="140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196" y="140"/>
                  <a:pt x="209" y="141"/>
                  <a:pt x="223" y="144"/>
                </a:cubicBezTo>
                <a:cubicBezTo>
                  <a:pt x="218" y="170"/>
                  <a:pt x="203" y="193"/>
                  <a:pt x="182" y="207"/>
                </a:cubicBezTo>
                <a:close/>
                <a:moveTo>
                  <a:pt x="182" y="207"/>
                </a:moveTo>
                <a:cubicBezTo>
                  <a:pt x="182" y="207"/>
                  <a:pt x="182" y="207"/>
                  <a:pt x="182" y="20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4D3784-C80A-75CC-7799-73D1944DE10A}"/>
              </a:ext>
            </a:extLst>
          </p:cNvPr>
          <p:cNvCxnSpPr>
            <a:cxnSpLocks/>
          </p:cNvCxnSpPr>
          <p:nvPr userDrawn="1"/>
        </p:nvCxnSpPr>
        <p:spPr>
          <a:xfrm>
            <a:off x="4574760" y="6317097"/>
            <a:ext cx="0" cy="291693"/>
          </a:xfrm>
          <a:prstGeom prst="line">
            <a:avLst/>
          </a:prstGeom>
          <a:ln w="25400" cap="flat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534E4B-DCD0-DF91-F486-C33EE558CC35}"/>
              </a:ext>
            </a:extLst>
          </p:cNvPr>
          <p:cNvGrpSpPr/>
          <p:nvPr userDrawn="1"/>
        </p:nvGrpSpPr>
        <p:grpSpPr>
          <a:xfrm>
            <a:off x="676503" y="6267486"/>
            <a:ext cx="492491" cy="390914"/>
            <a:chOff x="3662363" y="1530350"/>
            <a:chExt cx="1270001" cy="1008063"/>
          </a:xfrm>
          <a:solidFill>
            <a:schemeClr val="accent4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ED76B6B-13BA-1DFC-99DA-5C76B871F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1" y="1530350"/>
              <a:ext cx="1046163" cy="158750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10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C949194-532A-F58D-C8E4-AC9943E58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1" y="1955800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2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9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C23BF9C-CA8D-EB91-185F-5E0680C9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1" y="2378075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9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36C5BB2-F055-3013-D06F-729C1A063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165350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10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4558392-A61B-02C1-F604-CC87AA1EA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1743075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9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C7554-E54D-524E-CB56-C93D1CF92FF2}"/>
              </a:ext>
            </a:extLst>
          </p:cNvPr>
          <p:cNvSpPr/>
          <p:nvPr userDrawn="1"/>
        </p:nvSpPr>
        <p:spPr>
          <a:xfrm>
            <a:off x="1509534" y="6301361"/>
            <a:ext cx="15029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Company </a:t>
            </a:r>
            <a:r>
              <a:rPr lang="en-US" sz="1500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38793601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452A-936A-D627-F24F-1846ECE4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01208-13A5-DA9D-0E41-A97247D97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41A3A-E20A-CFFC-91A5-23C627B9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1F4F-E3FE-43E0-B981-38EBDD6C4E6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44283-BF37-1175-8664-3206C57F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958C9-EB06-4225-DE8D-66F5948E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0A-AE0B-4CAB-9964-0157B89C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51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79F2B-86B7-4183-5F3D-FC33580C0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026D-E0EC-003A-00AE-E3F66005F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9A8B-C506-BE92-2493-F42B9F30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1F4F-E3FE-43E0-B981-38EBDD6C4E6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F6356-B740-5A28-58D6-627E79E7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37A0A-153D-3FBE-DCDB-A12199C6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0A-AE0B-4CAB-9964-0157B89C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029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C62909-C37E-EF49-BB9D-4A406142B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0611" y="381001"/>
            <a:ext cx="6097588" cy="6096000"/>
          </a:xfrm>
          <a:custGeom>
            <a:avLst/>
            <a:gdLst>
              <a:gd name="connsiteX0" fmla="*/ 6096000 w 12192000"/>
              <a:gd name="connsiteY0" fmla="*/ 0 h 12192000"/>
              <a:gd name="connsiteX1" fmla="*/ 12192000 w 12192000"/>
              <a:gd name="connsiteY1" fmla="*/ 6096000 h 12192000"/>
              <a:gd name="connsiteX2" fmla="*/ 6096000 w 12192000"/>
              <a:gd name="connsiteY2" fmla="*/ 12192000 h 12192000"/>
              <a:gd name="connsiteX3" fmla="*/ 0 w 12192000"/>
              <a:gd name="connsiteY3" fmla="*/ 6096000 h 12192000"/>
              <a:gd name="connsiteX4" fmla="*/ 6096000 w 12192000"/>
              <a:gd name="connsiteY4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2192000">
                <a:moveTo>
                  <a:pt x="6096000" y="0"/>
                </a:moveTo>
                <a:cubicBezTo>
                  <a:pt x="9462728" y="0"/>
                  <a:pt x="12192000" y="2729272"/>
                  <a:pt x="12192000" y="6096000"/>
                </a:cubicBezTo>
                <a:cubicBezTo>
                  <a:pt x="12192000" y="9462728"/>
                  <a:pt x="9462728" y="12192000"/>
                  <a:pt x="6096000" y="12192000"/>
                </a:cubicBezTo>
                <a:cubicBezTo>
                  <a:pt x="2729272" y="12192000"/>
                  <a:pt x="0" y="9462728"/>
                  <a:pt x="0" y="6096000"/>
                </a:cubicBezTo>
                <a:cubicBezTo>
                  <a:pt x="0" y="2729272"/>
                  <a:pt x="2729272" y="0"/>
                  <a:pt x="609600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22B38F-8CF8-8643-19EE-171AFC001D67}"/>
              </a:ext>
            </a:extLst>
          </p:cNvPr>
          <p:cNvSpPr/>
          <p:nvPr userDrawn="1"/>
        </p:nvSpPr>
        <p:spPr>
          <a:xfrm>
            <a:off x="11109043" y="314325"/>
            <a:ext cx="404918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026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4561C4-9A67-A547-9BA9-FCB35D4718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17143" y="1878227"/>
            <a:ext cx="3774858" cy="4979773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9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6D03A8-38DA-1141-93A4-105CC5C37F93}"/>
              </a:ext>
            </a:extLst>
          </p:cNvPr>
          <p:cNvSpPr/>
          <p:nvPr userDrawn="1"/>
        </p:nvSpPr>
        <p:spPr>
          <a:xfrm>
            <a:off x="11109043" y="314325"/>
            <a:ext cx="404918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C62909-C37E-EF49-BB9D-4A406142B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0611" y="381001"/>
            <a:ext cx="6097588" cy="6096000"/>
          </a:xfrm>
          <a:custGeom>
            <a:avLst/>
            <a:gdLst>
              <a:gd name="connsiteX0" fmla="*/ 6096000 w 12192000"/>
              <a:gd name="connsiteY0" fmla="*/ 0 h 12192000"/>
              <a:gd name="connsiteX1" fmla="*/ 12192000 w 12192000"/>
              <a:gd name="connsiteY1" fmla="*/ 6096000 h 12192000"/>
              <a:gd name="connsiteX2" fmla="*/ 6096000 w 12192000"/>
              <a:gd name="connsiteY2" fmla="*/ 12192000 h 12192000"/>
              <a:gd name="connsiteX3" fmla="*/ 0 w 12192000"/>
              <a:gd name="connsiteY3" fmla="*/ 6096000 h 12192000"/>
              <a:gd name="connsiteX4" fmla="*/ 6096000 w 12192000"/>
              <a:gd name="connsiteY4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2192000">
                <a:moveTo>
                  <a:pt x="6096000" y="0"/>
                </a:moveTo>
                <a:cubicBezTo>
                  <a:pt x="9462728" y="0"/>
                  <a:pt x="12192000" y="2729272"/>
                  <a:pt x="12192000" y="6096000"/>
                </a:cubicBezTo>
                <a:cubicBezTo>
                  <a:pt x="12192000" y="9462728"/>
                  <a:pt x="9462728" y="12192000"/>
                  <a:pt x="6096000" y="12192000"/>
                </a:cubicBezTo>
                <a:cubicBezTo>
                  <a:pt x="2729272" y="12192000"/>
                  <a:pt x="0" y="9462728"/>
                  <a:pt x="0" y="6096000"/>
                </a:cubicBezTo>
                <a:cubicBezTo>
                  <a:pt x="0" y="2729272"/>
                  <a:pt x="2729272" y="0"/>
                  <a:pt x="609600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0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4561C4-9A67-A547-9BA9-FCB35D4718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17143" y="1878227"/>
            <a:ext cx="3774858" cy="4979773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8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3302C9-9CCE-E444-BBCB-D9415F5DE4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599" y="2675239"/>
            <a:ext cx="4758591" cy="4182763"/>
          </a:xfrm>
          <a:custGeom>
            <a:avLst/>
            <a:gdLst>
              <a:gd name="connsiteX0" fmla="*/ 4757353 w 9514704"/>
              <a:gd name="connsiteY0" fmla="*/ 0 h 8365525"/>
              <a:gd name="connsiteX1" fmla="*/ 9514704 w 9514704"/>
              <a:gd name="connsiteY1" fmla="*/ 4757352 h 8365525"/>
              <a:gd name="connsiteX2" fmla="*/ 7956088 w 9514704"/>
              <a:gd name="connsiteY2" fmla="*/ 8278830 h 8365525"/>
              <a:gd name="connsiteX3" fmla="*/ 7856005 w 9514704"/>
              <a:gd name="connsiteY3" fmla="*/ 8365525 h 8365525"/>
              <a:gd name="connsiteX4" fmla="*/ 1658700 w 9514704"/>
              <a:gd name="connsiteY4" fmla="*/ 8365525 h 8365525"/>
              <a:gd name="connsiteX5" fmla="*/ 1558616 w 9514704"/>
              <a:gd name="connsiteY5" fmla="*/ 8278830 h 8365525"/>
              <a:gd name="connsiteX6" fmla="*/ 0 w 9514704"/>
              <a:gd name="connsiteY6" fmla="*/ 4757352 h 8365525"/>
              <a:gd name="connsiteX7" fmla="*/ 4757353 w 9514704"/>
              <a:gd name="connsiteY7" fmla="*/ 0 h 83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4704" h="8365525">
                <a:moveTo>
                  <a:pt x="4757353" y="0"/>
                </a:moveTo>
                <a:cubicBezTo>
                  <a:pt x="7384766" y="0"/>
                  <a:pt x="9514704" y="2129939"/>
                  <a:pt x="9514704" y="4757352"/>
                </a:cubicBezTo>
                <a:cubicBezTo>
                  <a:pt x="9514704" y="6153165"/>
                  <a:pt x="8913579" y="7408578"/>
                  <a:pt x="7956088" y="8278830"/>
                </a:cubicBezTo>
                <a:lnTo>
                  <a:pt x="7856005" y="8365525"/>
                </a:lnTo>
                <a:lnTo>
                  <a:pt x="1658700" y="8365525"/>
                </a:lnTo>
                <a:lnTo>
                  <a:pt x="1558616" y="8278830"/>
                </a:lnTo>
                <a:cubicBezTo>
                  <a:pt x="601126" y="7408578"/>
                  <a:pt x="0" y="6153165"/>
                  <a:pt x="0" y="4757352"/>
                </a:cubicBezTo>
                <a:cubicBezTo>
                  <a:pt x="0" y="2129939"/>
                  <a:pt x="2129939" y="0"/>
                  <a:pt x="475735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EB03A3-B96F-8C4F-9F30-DA1E7B30ABC7}"/>
              </a:ext>
            </a:extLst>
          </p:cNvPr>
          <p:cNvSpPr/>
          <p:nvPr userDrawn="1"/>
        </p:nvSpPr>
        <p:spPr>
          <a:xfrm>
            <a:off x="11046015" y="327074"/>
            <a:ext cx="464355" cy="3974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245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53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3279F6-F78A-9D43-9C0C-41665A74B5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5E4BEB-9379-1B4B-A4F2-584469834F62}"/>
              </a:ext>
            </a:extLst>
          </p:cNvPr>
          <p:cNvSpPr/>
          <p:nvPr userDrawn="1"/>
        </p:nvSpPr>
        <p:spPr>
          <a:xfrm>
            <a:off x="10926219" y="172995"/>
            <a:ext cx="852838" cy="939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687694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491D-8139-6538-0624-2703B1F9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9327-3E51-998D-9504-65E8A0E5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57F5-FA90-2513-70E7-D218D6C7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1F4F-E3FE-43E0-B981-38EBDD6C4E6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7C94C-B172-91AC-9607-A2F6A64A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397A-7F5C-F0B6-3248-E2BEDE5C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0A-AE0B-4CAB-9964-0157B89C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42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E59A-2FB0-45B6-3243-F841AF58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664DF-1844-8ED3-232E-082B37063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0FBB6-F576-194F-1240-15CC1E8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E03EF-2D25-537F-1C20-D0C04198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05A0-BDAF-EFCA-15E4-7214092C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76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AB03-61C6-0B1C-82E3-4E90211F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2372-44B5-3E11-582E-79C435409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3DCCF-4BC5-24E1-EB7F-0B2DB03D7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6C334-27CF-929C-9D0A-0AE0D561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1F4F-E3FE-43E0-B981-38EBDD6C4E6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3C49F-C60E-33EA-ABC6-E2BA36AB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C3FF3-3039-A225-79C8-C03795DA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0A-AE0B-4CAB-9964-0157B89C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6544-8E10-F166-E14E-B4FB8705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E25CB-3D26-04BF-942F-F7A2D4C43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510D7-4F5F-9544-9322-359B2DAB5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FE62B-3741-B4CA-CD5E-41C00642E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586B0-3F1F-71F5-DDFF-AE5C54380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87693-77DE-79A7-2EA0-306A95CA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1F4F-E3FE-43E0-B981-38EBDD6C4E6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1FB25-77C5-41C6-00F9-81CE3DC8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B1A13-987A-C753-65C0-0701694D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0A-AE0B-4CAB-9964-0157B89C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50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E5AD-807E-AE01-F33A-62A09AD2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31C66-3047-54B8-B3A7-0C34E65E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7D448-B7BC-2197-49F3-4626F053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6F722-699C-216C-EF8F-35807878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166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DCEB3-3B46-1F28-9D0F-C370A641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13C95-135C-2F63-54CD-9DD80839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B17FF-F67D-1B5D-F8A2-704524ED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4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E34F-FE97-69DB-F62B-4B96E5DB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70F2-062F-C690-D86A-9A684E33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ED22-35B7-2BCC-481C-86AE5D09E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A8219-B0A9-B813-1BE9-AEC12503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1F4F-E3FE-43E0-B981-38EBDD6C4E6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8EFEB-25F6-CC09-4C8F-1556C63E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728A2-3610-8790-5335-C09DAA01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0A-AE0B-4CAB-9964-0157B89C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09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06D8-4AAE-12FC-BC25-D9B79BF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846B4-1420-4E75-92BD-623DE68EC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0A447-66F8-61CD-EBF2-F71B4A010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C9F4E-DB85-472E-A308-2436C3B4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DBDDC-2148-15D9-E0FA-B8E8B5ED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CA30D-9EBD-89EF-FF59-1D042FDB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375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4BE74-206A-CAC4-530E-FF2EDF09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17963-F814-164B-0634-96A34889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7A500-F697-583F-59CC-73200ED2C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611D5-A964-214B-F34F-24D5B4C95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FE9B6-8F75-522D-CB90-0BF611B9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onut 8">
            <a:extLst>
              <a:ext uri="{FF2B5EF4-FFF2-40B4-BE49-F238E27FC236}">
                <a16:creationId xmlns:a16="http://schemas.microsoft.com/office/drawing/2014/main" id="{19DE6F0C-9486-3553-5313-6EF0EB8BB99F}"/>
              </a:ext>
            </a:extLst>
          </p:cNvPr>
          <p:cNvSpPr/>
          <p:nvPr userDrawn="1"/>
        </p:nvSpPr>
        <p:spPr>
          <a:xfrm>
            <a:off x="11148985" y="6329492"/>
            <a:ext cx="266973" cy="266903"/>
          </a:xfrm>
          <a:prstGeom prst="donut">
            <a:avLst>
              <a:gd name="adj" fmla="val 91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C3EAC-82E8-DC20-7407-3A4162E45848}"/>
              </a:ext>
            </a:extLst>
          </p:cNvPr>
          <p:cNvSpPr txBox="1"/>
          <p:nvPr userDrawn="1"/>
        </p:nvSpPr>
        <p:spPr>
          <a:xfrm>
            <a:off x="11125216" y="6347527"/>
            <a:ext cx="314510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93340F3-85EA-5849-99E4-E0C4FF56AC6F}" type="slidenum">
              <a:rPr lang="en-US" sz="900" b="0" i="0" smtClean="0">
                <a:solidFill>
                  <a:schemeClr val="tx2"/>
                </a:solidFill>
                <a:latin typeface="Nunito Sans" pitchFamily="2" charset="77"/>
                <a:ea typeface="Noto Sans Light" panose="020B0402040504020204" pitchFamily="34" charset="0"/>
                <a:cs typeface="Noto Sans Light" panose="020B040204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2"/>
              </a:solidFill>
              <a:latin typeface="Nunito Sans" pitchFamily="2" charset="77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181" r:id="rId14"/>
    <p:sldLayoutId id="2147484182" r:id="rId15"/>
    <p:sldLayoutId id="2147484183" r:id="rId16"/>
    <p:sldLayoutId id="2147484139" r:id="rId17"/>
    <p:sldLayoutId id="2147484067" r:id="rId18"/>
    <p:sldLayoutId id="21474840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4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31A0D-08BC-CCF4-4F32-8D0055634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Model shp521">
            <a:extLst>
              <a:ext uri="{FF2B5EF4-FFF2-40B4-BE49-F238E27FC236}">
                <a16:creationId xmlns:a16="http://schemas.microsoft.com/office/drawing/2014/main" id="{C403299F-59FE-A0A4-9729-20F76D509C0D}"/>
              </a:ext>
            </a:extLst>
          </p:cNvPr>
          <p:cNvSpPr/>
          <p:nvPr/>
        </p:nvSpPr>
        <p:spPr>
          <a:xfrm>
            <a:off x="5188548" y="3699960"/>
            <a:ext cx="1880757" cy="1852555"/>
          </a:xfrm>
          <a:custGeom>
            <a:avLst/>
            <a:gdLst>
              <a:gd name="connsiteX0" fmla="*/ 0 w 3766490"/>
              <a:gd name="connsiteY0" fmla="*/ 0 h 3766490"/>
              <a:gd name="connsiteX1" fmla="*/ 3766490 w 3766490"/>
              <a:gd name="connsiteY1" fmla="*/ 0 h 3766490"/>
              <a:gd name="connsiteX2" fmla="*/ 3766490 w 3766490"/>
              <a:gd name="connsiteY2" fmla="*/ 3766490 h 3766490"/>
              <a:gd name="connsiteX3" fmla="*/ 0 w 3766490"/>
              <a:gd name="connsiteY3" fmla="*/ 3766490 h 3766490"/>
              <a:gd name="connsiteX4" fmla="*/ 0 w 3766490"/>
              <a:gd name="connsiteY4" fmla="*/ 0 h 3766490"/>
              <a:gd name="connsiteX5" fmla="*/ 470811 w 3766490"/>
              <a:gd name="connsiteY5" fmla="*/ 470811 h 3766490"/>
              <a:gd name="connsiteX6" fmla="*/ 470811 w 3766490"/>
              <a:gd name="connsiteY6" fmla="*/ 3295679 h 3766490"/>
              <a:gd name="connsiteX7" fmla="*/ 3295679 w 3766490"/>
              <a:gd name="connsiteY7" fmla="*/ 3295679 h 3766490"/>
              <a:gd name="connsiteX8" fmla="*/ 3295679 w 3766490"/>
              <a:gd name="connsiteY8" fmla="*/ 470811 h 3766490"/>
              <a:gd name="connsiteX9" fmla="*/ 470811 w 3766490"/>
              <a:gd name="connsiteY9" fmla="*/ 470811 h 3766490"/>
              <a:gd name="connsiteX0" fmla="*/ 0 w 3766490"/>
              <a:gd name="connsiteY0" fmla="*/ 0 h 3766490"/>
              <a:gd name="connsiteX1" fmla="*/ 3766490 w 3766490"/>
              <a:gd name="connsiteY1" fmla="*/ 0 h 3766490"/>
              <a:gd name="connsiteX2" fmla="*/ 3766490 w 3766490"/>
              <a:gd name="connsiteY2" fmla="*/ 3766490 h 3766490"/>
              <a:gd name="connsiteX3" fmla="*/ 0 w 3766490"/>
              <a:gd name="connsiteY3" fmla="*/ 3766490 h 3766490"/>
              <a:gd name="connsiteX4" fmla="*/ 0 w 3766490"/>
              <a:gd name="connsiteY4" fmla="*/ 0 h 3766490"/>
              <a:gd name="connsiteX5" fmla="*/ 208053 w 3766490"/>
              <a:gd name="connsiteY5" fmla="*/ 239584 h 3766490"/>
              <a:gd name="connsiteX6" fmla="*/ 470811 w 3766490"/>
              <a:gd name="connsiteY6" fmla="*/ 3295679 h 3766490"/>
              <a:gd name="connsiteX7" fmla="*/ 3295679 w 3766490"/>
              <a:gd name="connsiteY7" fmla="*/ 3295679 h 3766490"/>
              <a:gd name="connsiteX8" fmla="*/ 3295679 w 3766490"/>
              <a:gd name="connsiteY8" fmla="*/ 470811 h 3766490"/>
              <a:gd name="connsiteX9" fmla="*/ 208053 w 3766490"/>
              <a:gd name="connsiteY9" fmla="*/ 239584 h 3766490"/>
              <a:gd name="connsiteX0" fmla="*/ 0 w 3766490"/>
              <a:gd name="connsiteY0" fmla="*/ 0 h 3766490"/>
              <a:gd name="connsiteX1" fmla="*/ 3766490 w 3766490"/>
              <a:gd name="connsiteY1" fmla="*/ 0 h 3766490"/>
              <a:gd name="connsiteX2" fmla="*/ 3766490 w 3766490"/>
              <a:gd name="connsiteY2" fmla="*/ 3766490 h 3766490"/>
              <a:gd name="connsiteX3" fmla="*/ 0 w 3766490"/>
              <a:gd name="connsiteY3" fmla="*/ 3766490 h 3766490"/>
              <a:gd name="connsiteX4" fmla="*/ 0 w 3766490"/>
              <a:gd name="connsiteY4" fmla="*/ 0 h 3766490"/>
              <a:gd name="connsiteX5" fmla="*/ 208053 w 3766490"/>
              <a:gd name="connsiteY5" fmla="*/ 239584 h 3766490"/>
              <a:gd name="connsiteX6" fmla="*/ 470811 w 3766490"/>
              <a:gd name="connsiteY6" fmla="*/ 3295679 h 3766490"/>
              <a:gd name="connsiteX7" fmla="*/ 3295679 w 3766490"/>
              <a:gd name="connsiteY7" fmla="*/ 3295679 h 3766490"/>
              <a:gd name="connsiteX8" fmla="*/ 3390272 w 3766490"/>
              <a:gd name="connsiteY8" fmla="*/ 208053 h 3766490"/>
              <a:gd name="connsiteX9" fmla="*/ 208053 w 3766490"/>
              <a:gd name="connsiteY9" fmla="*/ 239584 h 3766490"/>
              <a:gd name="connsiteX0" fmla="*/ 0 w 3766490"/>
              <a:gd name="connsiteY0" fmla="*/ 0 h 3766490"/>
              <a:gd name="connsiteX1" fmla="*/ 3766490 w 3766490"/>
              <a:gd name="connsiteY1" fmla="*/ 0 h 3766490"/>
              <a:gd name="connsiteX2" fmla="*/ 3766490 w 3766490"/>
              <a:gd name="connsiteY2" fmla="*/ 3766490 h 3766490"/>
              <a:gd name="connsiteX3" fmla="*/ 0 w 3766490"/>
              <a:gd name="connsiteY3" fmla="*/ 3766490 h 3766490"/>
              <a:gd name="connsiteX4" fmla="*/ 0 w 3766490"/>
              <a:gd name="connsiteY4" fmla="*/ 0 h 3766490"/>
              <a:gd name="connsiteX5" fmla="*/ 208053 w 3766490"/>
              <a:gd name="connsiteY5" fmla="*/ 239584 h 3766490"/>
              <a:gd name="connsiteX6" fmla="*/ 470811 w 3766490"/>
              <a:gd name="connsiteY6" fmla="*/ 3295679 h 3766490"/>
              <a:gd name="connsiteX7" fmla="*/ 3484866 w 3766490"/>
              <a:gd name="connsiteY7" fmla="*/ 3558437 h 3766490"/>
              <a:gd name="connsiteX8" fmla="*/ 3390272 w 3766490"/>
              <a:gd name="connsiteY8" fmla="*/ 208053 h 3766490"/>
              <a:gd name="connsiteX9" fmla="*/ 208053 w 3766490"/>
              <a:gd name="connsiteY9" fmla="*/ 239584 h 3766490"/>
              <a:gd name="connsiteX0" fmla="*/ 0 w 3766490"/>
              <a:gd name="connsiteY0" fmla="*/ 0 h 3766490"/>
              <a:gd name="connsiteX1" fmla="*/ 3766490 w 3766490"/>
              <a:gd name="connsiteY1" fmla="*/ 0 h 3766490"/>
              <a:gd name="connsiteX2" fmla="*/ 3766490 w 3766490"/>
              <a:gd name="connsiteY2" fmla="*/ 3766490 h 3766490"/>
              <a:gd name="connsiteX3" fmla="*/ 0 w 3766490"/>
              <a:gd name="connsiteY3" fmla="*/ 3766490 h 3766490"/>
              <a:gd name="connsiteX4" fmla="*/ 0 w 3766490"/>
              <a:gd name="connsiteY4" fmla="*/ 0 h 3766490"/>
              <a:gd name="connsiteX5" fmla="*/ 208053 w 3766490"/>
              <a:gd name="connsiteY5" fmla="*/ 239584 h 3766490"/>
              <a:gd name="connsiteX6" fmla="*/ 197542 w 3766490"/>
              <a:gd name="connsiteY6" fmla="*/ 3526907 h 3766490"/>
              <a:gd name="connsiteX7" fmla="*/ 3484866 w 3766490"/>
              <a:gd name="connsiteY7" fmla="*/ 3558437 h 3766490"/>
              <a:gd name="connsiteX8" fmla="*/ 3390272 w 3766490"/>
              <a:gd name="connsiteY8" fmla="*/ 208053 h 3766490"/>
              <a:gd name="connsiteX9" fmla="*/ 208053 w 3766490"/>
              <a:gd name="connsiteY9" fmla="*/ 239584 h 3766490"/>
              <a:gd name="connsiteX0" fmla="*/ 0 w 3766490"/>
              <a:gd name="connsiteY0" fmla="*/ 0 h 3766490"/>
              <a:gd name="connsiteX1" fmla="*/ 3766490 w 3766490"/>
              <a:gd name="connsiteY1" fmla="*/ 0 h 3766490"/>
              <a:gd name="connsiteX2" fmla="*/ 3766490 w 3766490"/>
              <a:gd name="connsiteY2" fmla="*/ 3766490 h 3766490"/>
              <a:gd name="connsiteX3" fmla="*/ 0 w 3766490"/>
              <a:gd name="connsiteY3" fmla="*/ 3766490 h 3766490"/>
              <a:gd name="connsiteX4" fmla="*/ 0 w 3766490"/>
              <a:gd name="connsiteY4" fmla="*/ 0 h 3766490"/>
              <a:gd name="connsiteX5" fmla="*/ 208053 w 3766490"/>
              <a:gd name="connsiteY5" fmla="*/ 239584 h 3766490"/>
              <a:gd name="connsiteX6" fmla="*/ 197542 w 3766490"/>
              <a:gd name="connsiteY6" fmla="*/ 3526907 h 3766490"/>
              <a:gd name="connsiteX7" fmla="*/ 3484866 w 3766490"/>
              <a:gd name="connsiteY7" fmla="*/ 3558437 h 3766490"/>
              <a:gd name="connsiteX8" fmla="*/ 3547927 w 3766490"/>
              <a:gd name="connsiteY8" fmla="*/ 208053 h 3766490"/>
              <a:gd name="connsiteX9" fmla="*/ 208053 w 3766490"/>
              <a:gd name="connsiteY9" fmla="*/ 239584 h 376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6490" h="3766490">
                <a:moveTo>
                  <a:pt x="0" y="0"/>
                </a:moveTo>
                <a:lnTo>
                  <a:pt x="3766490" y="0"/>
                </a:lnTo>
                <a:lnTo>
                  <a:pt x="3766490" y="3766490"/>
                </a:lnTo>
                <a:lnTo>
                  <a:pt x="0" y="3766490"/>
                </a:lnTo>
                <a:lnTo>
                  <a:pt x="0" y="0"/>
                </a:lnTo>
                <a:close/>
                <a:moveTo>
                  <a:pt x="208053" y="239584"/>
                </a:moveTo>
                <a:cubicBezTo>
                  <a:pt x="204549" y="1335358"/>
                  <a:pt x="201046" y="2431133"/>
                  <a:pt x="197542" y="3526907"/>
                </a:cubicBezTo>
                <a:lnTo>
                  <a:pt x="3484866" y="3558437"/>
                </a:lnTo>
                <a:lnTo>
                  <a:pt x="3547927" y="208053"/>
                </a:lnTo>
                <a:lnTo>
                  <a:pt x="208053" y="239584"/>
                </a:lnTo>
                <a:close/>
              </a:path>
            </a:pathLst>
          </a:custGeom>
          <a:solidFill>
            <a:srgbClr val="00B050">
              <a:alpha val="32157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pic>
        <p:nvPicPr>
          <p:cNvPr id="4" name="SlideModel shp520">
            <a:extLst>
              <a:ext uri="{FF2B5EF4-FFF2-40B4-BE49-F238E27FC236}">
                <a16:creationId xmlns:a16="http://schemas.microsoft.com/office/drawing/2014/main" id="{E88AF59A-69DC-82C3-0FD5-9A84E531E0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21" r="26221"/>
          <a:stretch/>
        </p:blipFill>
        <p:spPr>
          <a:xfrm>
            <a:off x="250031" y="231334"/>
            <a:ext cx="6097588" cy="62326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1202F4-C163-84AF-BCFB-D39C0EDF1687}"/>
              </a:ext>
            </a:extLst>
          </p:cNvPr>
          <p:cNvSpPr/>
          <p:nvPr/>
        </p:nvSpPr>
        <p:spPr>
          <a:xfrm>
            <a:off x="250030" y="4675525"/>
            <a:ext cx="6097588" cy="1520372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SlideModel shp522">
            <a:extLst>
              <a:ext uri="{FF2B5EF4-FFF2-40B4-BE49-F238E27FC236}">
                <a16:creationId xmlns:a16="http://schemas.microsoft.com/office/drawing/2014/main" id="{09A3213C-5F14-056B-62B7-03EB7971FC81}"/>
              </a:ext>
            </a:extLst>
          </p:cNvPr>
          <p:cNvSpPr>
            <a:spLocks noChangeArrowheads="1"/>
          </p:cNvSpPr>
          <p:nvPr/>
        </p:nvSpPr>
        <p:spPr bwMode="auto">
          <a:xfrm rot="2351160">
            <a:off x="432675" y="-3164479"/>
            <a:ext cx="2553637" cy="6324200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1" name="SlideModel shp523">
            <a:extLst>
              <a:ext uri="{FF2B5EF4-FFF2-40B4-BE49-F238E27FC236}">
                <a16:creationId xmlns:a16="http://schemas.microsoft.com/office/drawing/2014/main" id="{2D498AD2-748F-9F7F-45A7-18E8E0149BEF}"/>
              </a:ext>
            </a:extLst>
          </p:cNvPr>
          <p:cNvSpPr txBox="1"/>
          <p:nvPr/>
        </p:nvSpPr>
        <p:spPr>
          <a:xfrm>
            <a:off x="250031" y="4623246"/>
            <a:ext cx="6028221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Saving Lives in Yemen – Climate-Resilient Actions in Conflict Settings.</a:t>
            </a:r>
          </a:p>
        </p:txBody>
      </p:sp>
      <p:sp>
        <p:nvSpPr>
          <p:cNvPr id="8" name="SlideModel shp54">
            <a:extLst>
              <a:ext uri="{FF2B5EF4-FFF2-40B4-BE49-F238E27FC236}">
                <a16:creationId xmlns:a16="http://schemas.microsoft.com/office/drawing/2014/main" id="{0A83F3D4-279B-6585-2820-B1ED3DCDC507}"/>
              </a:ext>
            </a:extLst>
          </p:cNvPr>
          <p:cNvSpPr txBox="1"/>
          <p:nvPr/>
        </p:nvSpPr>
        <p:spPr>
          <a:xfrm>
            <a:off x="7269740" y="3858721"/>
            <a:ext cx="42722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da-DK" sz="1600" b="1" spc="15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Eng. Jamal Ahmed Ali BAHAJ</a:t>
            </a:r>
            <a:endParaRPr lang="en-US" sz="1200" spc="75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764ABB-191E-E1A7-E4BF-4912086D3C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9380" y="386059"/>
            <a:ext cx="2192953" cy="684772"/>
          </a:xfrm>
          <a:prstGeom prst="rect">
            <a:avLst/>
          </a:prstGeom>
        </p:spPr>
      </p:pic>
      <p:sp>
        <p:nvSpPr>
          <p:cNvPr id="14" name="SlideModel shp54">
            <a:extLst>
              <a:ext uri="{FF2B5EF4-FFF2-40B4-BE49-F238E27FC236}">
                <a16:creationId xmlns:a16="http://schemas.microsoft.com/office/drawing/2014/main" id="{5CD6B81E-F5A4-2B8E-3A7C-50C94D1D1006}"/>
              </a:ext>
            </a:extLst>
          </p:cNvPr>
          <p:cNvSpPr txBox="1"/>
          <p:nvPr/>
        </p:nvSpPr>
        <p:spPr>
          <a:xfrm>
            <a:off x="7735935" y="4152305"/>
            <a:ext cx="33398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4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Executive Director, Yemen Al Khair for Relief and Development (</a:t>
            </a:r>
            <a:r>
              <a:rPr lang="en-US" sz="1400" b="1" spc="75" dirty="0">
                <a:solidFill>
                  <a:srgbClr val="00B050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YARD</a:t>
            </a:r>
            <a:r>
              <a:rPr lang="en-US" sz="14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5" name="SlideModel shp54">
            <a:extLst>
              <a:ext uri="{FF2B5EF4-FFF2-40B4-BE49-F238E27FC236}">
                <a16:creationId xmlns:a16="http://schemas.microsoft.com/office/drawing/2014/main" id="{DED83847-773E-C51C-CE85-4150C7E72038}"/>
              </a:ext>
            </a:extLst>
          </p:cNvPr>
          <p:cNvSpPr txBox="1"/>
          <p:nvPr/>
        </p:nvSpPr>
        <p:spPr>
          <a:xfrm>
            <a:off x="11034642" y="6327962"/>
            <a:ext cx="55525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endParaRPr lang="en-US" sz="1200" spc="75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SlideModel shp524">
            <a:extLst>
              <a:ext uri="{FF2B5EF4-FFF2-40B4-BE49-F238E27FC236}">
                <a16:creationId xmlns:a16="http://schemas.microsoft.com/office/drawing/2014/main" id="{4B7D5DC7-E2B7-B3F9-DB26-1F732675D7AC}"/>
              </a:ext>
            </a:extLst>
          </p:cNvPr>
          <p:cNvSpPr/>
          <p:nvPr/>
        </p:nvSpPr>
        <p:spPr>
          <a:xfrm flipH="1">
            <a:off x="10132028" y="0"/>
            <a:ext cx="2059971" cy="1049311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Model shp448">
            <a:extLst>
              <a:ext uri="{FF2B5EF4-FFF2-40B4-BE49-F238E27FC236}">
                <a16:creationId xmlns:a16="http://schemas.microsoft.com/office/drawing/2014/main" id="{DC3C1CAE-AF16-3091-F0BA-FB68E7EC5A41}"/>
              </a:ext>
            </a:extLst>
          </p:cNvPr>
          <p:cNvSpPr>
            <a:spLocks noChangeArrowheads="1"/>
          </p:cNvSpPr>
          <p:nvPr/>
        </p:nvSpPr>
        <p:spPr bwMode="auto">
          <a:xfrm rot="6114092">
            <a:off x="10646598" y="-1108397"/>
            <a:ext cx="1296810" cy="3211610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3" name="SlideModel shp54">
            <a:extLst>
              <a:ext uri="{FF2B5EF4-FFF2-40B4-BE49-F238E27FC236}">
                <a16:creationId xmlns:a16="http://schemas.microsoft.com/office/drawing/2014/main" id="{B4894723-A02B-596B-5C07-816D64774D37}"/>
              </a:ext>
            </a:extLst>
          </p:cNvPr>
          <p:cNvSpPr txBox="1"/>
          <p:nvPr/>
        </p:nvSpPr>
        <p:spPr>
          <a:xfrm>
            <a:off x="7280329" y="4855241"/>
            <a:ext cx="42510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400" b="1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Global Platform for Disaster Risk Reduction (GPDRR 2025)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11C302-87CD-03F1-886B-EC5F1C499916}"/>
              </a:ext>
            </a:extLst>
          </p:cNvPr>
          <p:cNvGrpSpPr/>
          <p:nvPr/>
        </p:nvGrpSpPr>
        <p:grpSpPr>
          <a:xfrm>
            <a:off x="7257969" y="5550459"/>
            <a:ext cx="4295775" cy="307486"/>
            <a:chOff x="7294705" y="6245677"/>
            <a:chExt cx="4295775" cy="3074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B32330-A704-B625-1F43-1A5AEE436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225" y="6292774"/>
              <a:ext cx="224777" cy="2247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DC7016-6B55-51B3-53D3-98395CFC5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705" y="6245677"/>
              <a:ext cx="271874" cy="271874"/>
            </a:xfrm>
            <a:prstGeom prst="rect">
              <a:avLst/>
            </a:prstGeom>
          </p:spPr>
        </p:pic>
        <p:sp>
          <p:nvSpPr>
            <p:cNvPr id="17" name="SlideModel shp54">
              <a:extLst>
                <a:ext uri="{FF2B5EF4-FFF2-40B4-BE49-F238E27FC236}">
                  <a16:creationId xmlns:a16="http://schemas.microsoft.com/office/drawing/2014/main" id="{1FDCCA1E-8E32-31DB-0BC2-8F393FE88D12}"/>
                </a:ext>
              </a:extLst>
            </p:cNvPr>
            <p:cNvSpPr txBox="1"/>
            <p:nvPr/>
          </p:nvSpPr>
          <p:spPr>
            <a:xfrm>
              <a:off x="7566579" y="6276164"/>
              <a:ext cx="19349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spc="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Geneva, Switzerland </a:t>
              </a:r>
            </a:p>
          </p:txBody>
        </p:sp>
        <p:sp>
          <p:nvSpPr>
            <p:cNvPr id="18" name="SlideModel shp54">
              <a:extLst>
                <a:ext uri="{FF2B5EF4-FFF2-40B4-BE49-F238E27FC236}">
                  <a16:creationId xmlns:a16="http://schemas.microsoft.com/office/drawing/2014/main" id="{D1243086-E544-5101-0157-7CF26DBEC66A}"/>
                </a:ext>
              </a:extLst>
            </p:cNvPr>
            <p:cNvSpPr txBox="1"/>
            <p:nvPr/>
          </p:nvSpPr>
          <p:spPr>
            <a:xfrm>
              <a:off x="10174003" y="6276164"/>
              <a:ext cx="14164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spc="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June 2–6, 2025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548AE3-2057-78CE-3D1A-3C8EFE0098C8}"/>
              </a:ext>
            </a:extLst>
          </p:cNvPr>
          <p:cNvGrpSpPr/>
          <p:nvPr/>
        </p:nvGrpSpPr>
        <p:grpSpPr>
          <a:xfrm>
            <a:off x="8239291" y="1334390"/>
            <a:ext cx="2333130" cy="2396386"/>
            <a:chOff x="7830928" y="1463041"/>
            <a:chExt cx="2819165" cy="2895599"/>
          </a:xfrm>
        </p:grpSpPr>
        <p:sp useBgFill="1">
          <p:nvSpPr>
            <p:cNvPr id="20" name="Oval 19">
              <a:extLst>
                <a:ext uri="{FF2B5EF4-FFF2-40B4-BE49-F238E27FC236}">
                  <a16:creationId xmlns:a16="http://schemas.microsoft.com/office/drawing/2014/main" id="{6018CBFA-690A-0D62-6789-0D7BCDDB18CD}"/>
                </a:ext>
              </a:extLst>
            </p:cNvPr>
            <p:cNvSpPr/>
            <p:nvPr/>
          </p:nvSpPr>
          <p:spPr>
            <a:xfrm>
              <a:off x="7830928" y="1463041"/>
              <a:ext cx="2819165" cy="2819165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FA4C24-376A-A6E2-4F3E-69B744D4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2" r="18872"/>
            <a:stretch/>
          </p:blipFill>
          <p:spPr>
            <a:xfrm>
              <a:off x="7953375" y="1603947"/>
              <a:ext cx="2696718" cy="2754693"/>
            </a:xfrm>
            <a:prstGeom prst="flowChartConnector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41C85B-A463-C332-1951-17C2AD9E4ED2}"/>
              </a:ext>
            </a:extLst>
          </p:cNvPr>
          <p:cNvGrpSpPr/>
          <p:nvPr/>
        </p:nvGrpSpPr>
        <p:grpSpPr>
          <a:xfrm>
            <a:off x="1359449" y="6384488"/>
            <a:ext cx="10167772" cy="440946"/>
            <a:chOff x="727292" y="5800063"/>
            <a:chExt cx="10167772" cy="440946"/>
          </a:xfrm>
        </p:grpSpPr>
        <p:sp>
          <p:nvSpPr>
            <p:cNvPr id="10" name="SlideModel shp54">
              <a:extLst>
                <a:ext uri="{FF2B5EF4-FFF2-40B4-BE49-F238E27FC236}">
                  <a16:creationId xmlns:a16="http://schemas.microsoft.com/office/drawing/2014/main" id="{7683B6AE-7B54-98C2-064B-B9AA866F43E3}"/>
                </a:ext>
              </a:extLst>
            </p:cNvPr>
            <p:cNvSpPr txBox="1"/>
            <p:nvPr/>
          </p:nvSpPr>
          <p:spPr>
            <a:xfrm>
              <a:off x="1168238" y="5882330"/>
              <a:ext cx="191088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spc="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info@yard-yemen.org</a:t>
              </a:r>
            </a:p>
          </p:txBody>
        </p:sp>
        <p:sp>
          <p:nvSpPr>
            <p:cNvPr id="21" name="SlideModel shp54">
              <a:extLst>
                <a:ext uri="{FF2B5EF4-FFF2-40B4-BE49-F238E27FC236}">
                  <a16:creationId xmlns:a16="http://schemas.microsoft.com/office/drawing/2014/main" id="{4418BFFE-2D48-54E6-1233-19EB2523ECA6}"/>
                </a:ext>
              </a:extLst>
            </p:cNvPr>
            <p:cNvSpPr txBox="1"/>
            <p:nvPr/>
          </p:nvSpPr>
          <p:spPr>
            <a:xfrm>
              <a:off x="9044459" y="5846118"/>
              <a:ext cx="18506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spc="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www.yard-yemen.org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67F1E4-E668-0F5D-738B-03190DBA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92" y="5800063"/>
              <a:ext cx="440946" cy="44094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2C638CD-6263-B3AC-5B36-D34B626FF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022" y="5806627"/>
              <a:ext cx="393817" cy="393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CBC5-BD0F-7BAB-3F29-522832592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Model shp56">
            <a:extLst>
              <a:ext uri="{FF2B5EF4-FFF2-40B4-BE49-F238E27FC236}">
                <a16:creationId xmlns:a16="http://schemas.microsoft.com/office/drawing/2014/main" id="{3E599C61-7B0E-8521-5D00-46FEAF258CA6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48270" y="4287884"/>
            <a:ext cx="1912849" cy="473725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2" name="SlideModel shp57">
            <a:extLst>
              <a:ext uri="{FF2B5EF4-FFF2-40B4-BE49-F238E27FC236}">
                <a16:creationId xmlns:a16="http://schemas.microsoft.com/office/drawing/2014/main" id="{90E3BD6A-EB82-0499-E2FF-DD43EA66A7A2}"/>
              </a:ext>
            </a:extLst>
          </p:cNvPr>
          <p:cNvSpPr/>
          <p:nvPr/>
        </p:nvSpPr>
        <p:spPr>
          <a:xfrm rot="10800000" flipH="1">
            <a:off x="0" y="5912842"/>
            <a:ext cx="1914357" cy="975138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49069317-B4DA-CAEE-5672-9C1A67FF8BA3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231E2CC1-E5C3-266D-87F3-B814DDD2124F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07377C80-0B50-3E33-5D5B-2F81707E354B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3C4BE120-8E54-842F-7132-27B0EC3622B2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4B9427BB-3816-4A4A-A67B-EDBA4F5FF68E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5F835505-8C0A-5B6A-1EAE-93F9F21BE7C7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68E3B20F-88EC-AA2E-5008-E620E488336C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9C313093-AB11-047E-F7C9-BDB141CB270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5E037675-AF42-FE85-A6AF-922A734C88E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9EED4E7C-C310-9C77-27E2-D96BF761CB0B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255B38B9-EC38-EFC8-EA9C-C53852449165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B468F3-9A20-48BF-80A8-8F7AED9B33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  <p:sp>
        <p:nvSpPr>
          <p:cNvPr id="2" name="SlideModel shp59">
            <a:extLst>
              <a:ext uri="{FF2B5EF4-FFF2-40B4-BE49-F238E27FC236}">
                <a16:creationId xmlns:a16="http://schemas.microsoft.com/office/drawing/2014/main" id="{85E2BF59-D9DD-6FB5-5DCB-89E65BA000A6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Case Study: AlHazm Drainage Channel 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F1933A57-266D-56B2-EF05-01357378C4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35" y="1027355"/>
            <a:ext cx="9248931" cy="51958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</p:pic>
      <p:sp>
        <p:nvSpPr>
          <p:cNvPr id="4" name="SlideModel shp54">
            <a:extLst>
              <a:ext uri="{FF2B5EF4-FFF2-40B4-BE49-F238E27FC236}">
                <a16:creationId xmlns:a16="http://schemas.microsoft.com/office/drawing/2014/main" id="{ACCE7B41-9431-68E4-A154-6B0EB878A98F}"/>
              </a:ext>
            </a:extLst>
          </p:cNvPr>
          <p:cNvSpPr txBox="1"/>
          <p:nvPr/>
        </p:nvSpPr>
        <p:spPr>
          <a:xfrm>
            <a:off x="2846645" y="6322801"/>
            <a:ext cx="649871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4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The Location of The Drainage Channel (2,500-meter) - AlHazm district </a:t>
            </a:r>
          </a:p>
        </p:txBody>
      </p:sp>
    </p:spTree>
    <p:extLst>
      <p:ext uri="{BB962C8B-B14F-4D97-AF65-F5344CB8AC3E}">
        <p14:creationId xmlns:p14="http://schemas.microsoft.com/office/powerpoint/2010/main" val="2386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504CA-12FC-11C9-87D4-78E08798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59">
            <a:extLst>
              <a:ext uri="{FF2B5EF4-FFF2-40B4-BE49-F238E27FC236}">
                <a16:creationId xmlns:a16="http://schemas.microsoft.com/office/drawing/2014/main" id="{5366274A-FB19-972B-55B0-FAFDC80676F2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Lives Saved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E1D58CD0-7892-A024-F752-FFCAFD0C68AA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1C833D1A-70D2-5DF8-47AC-7752365489E9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79557F49-744B-43BE-14F7-967A9BF6564F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A18EA8F3-571B-6CEF-3AA2-7BB2C54D9F50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6FA2D328-16FF-6A42-8896-E3E435D140B1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F606C3E9-8A5A-C60E-9B5D-3EA7E23B1DF8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E56B221B-0618-5457-BD4A-97739D7BB41A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8FFDA682-FEF9-AE45-A4FB-E8C5ECEA908A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7252EC25-1368-1126-5E28-7E94373E9AE9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F70C2FA0-5843-B343-7DA3-8BEA03052767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4AAAE123-D24C-26EB-309B-FB8638269700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SlideModel shp110">
            <a:extLst>
              <a:ext uri="{FF2B5EF4-FFF2-40B4-BE49-F238E27FC236}">
                <a16:creationId xmlns:a16="http://schemas.microsoft.com/office/drawing/2014/main" id="{9FA6B611-9B2C-6A2D-42BE-E6D6A82DD146}"/>
              </a:ext>
            </a:extLst>
          </p:cNvPr>
          <p:cNvSpPr>
            <a:spLocks noChangeArrowheads="1"/>
          </p:cNvSpPr>
          <p:nvPr/>
        </p:nvSpPr>
        <p:spPr bwMode="auto">
          <a:xfrm rot="10299735">
            <a:off x="10804998" y="-149041"/>
            <a:ext cx="2313693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8" name="SlideModel shp132">
            <a:extLst>
              <a:ext uri="{FF2B5EF4-FFF2-40B4-BE49-F238E27FC236}">
                <a16:creationId xmlns:a16="http://schemas.microsoft.com/office/drawing/2014/main" id="{5465D794-846B-599E-52A5-DCA297173D76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lideModel shp54">
            <a:extLst>
              <a:ext uri="{FF2B5EF4-FFF2-40B4-BE49-F238E27FC236}">
                <a16:creationId xmlns:a16="http://schemas.microsoft.com/office/drawing/2014/main" id="{8D58F2A5-DCD9-B602-A5A5-074FFE48A078}"/>
              </a:ext>
            </a:extLst>
          </p:cNvPr>
          <p:cNvSpPr txBox="1"/>
          <p:nvPr/>
        </p:nvSpPr>
        <p:spPr>
          <a:xfrm>
            <a:off x="3604660" y="6277832"/>
            <a:ext cx="517957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4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YARD: AlHazm district (2,500-meter) - Drainage Channel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54F7C2-CA2C-169A-EE36-660C98FC9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5D62762-8A56-5AE1-1358-A0F02F4A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6269" y="1182062"/>
            <a:ext cx="3862598" cy="23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31553EF-3716-2EF1-D9B1-67C7D574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6269" y="3736988"/>
            <a:ext cx="3862598" cy="22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id="{3871B470-C23C-0062-B13B-3B9B7C17F9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82" y="1182062"/>
            <a:ext cx="3807265" cy="238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1">
            <a:extLst>
              <a:ext uri="{FF2B5EF4-FFF2-40B4-BE49-F238E27FC236}">
                <a16:creationId xmlns:a16="http://schemas.microsoft.com/office/drawing/2014/main" id="{11120E11-B9AF-0D7A-B1FC-CEDE5FD8D6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81" y="3730965"/>
            <a:ext cx="3807265" cy="226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2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4B08E-40C9-350F-BC1C-224CEFCD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Model shp56">
            <a:extLst>
              <a:ext uri="{FF2B5EF4-FFF2-40B4-BE49-F238E27FC236}">
                <a16:creationId xmlns:a16="http://schemas.microsoft.com/office/drawing/2014/main" id="{32BF3740-5024-C97A-26B9-104495CD3C56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-280438" y="3045894"/>
            <a:ext cx="2553637" cy="6324200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2" name="SlideModel shp57">
            <a:extLst>
              <a:ext uri="{FF2B5EF4-FFF2-40B4-BE49-F238E27FC236}">
                <a16:creationId xmlns:a16="http://schemas.microsoft.com/office/drawing/2014/main" id="{08050721-B910-F360-8FED-903034BA1D34}"/>
              </a:ext>
            </a:extLst>
          </p:cNvPr>
          <p:cNvSpPr/>
          <p:nvPr/>
        </p:nvSpPr>
        <p:spPr>
          <a:xfrm rot="10800000" flipH="1">
            <a:off x="-13447" y="5557096"/>
            <a:ext cx="2555650" cy="1301801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SlideModel shp60">
            <a:extLst>
              <a:ext uri="{FF2B5EF4-FFF2-40B4-BE49-F238E27FC236}">
                <a16:creationId xmlns:a16="http://schemas.microsoft.com/office/drawing/2014/main" id="{C20C56A4-212C-7F69-0350-B9DA901674C8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B3A22632-C04A-984E-8410-93BAF2BA71D6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22" name="SliModel Group shp61">
                <a:extLst>
                  <a:ext uri="{FF2B5EF4-FFF2-40B4-BE49-F238E27FC236}">
                    <a16:creationId xmlns:a16="http://schemas.microsoft.com/office/drawing/2014/main" id="{02EBCBAF-B3F0-ED3A-DE3F-004EADF41338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SliModel Group shp62">
                <a:extLst>
                  <a:ext uri="{FF2B5EF4-FFF2-40B4-BE49-F238E27FC236}">
                    <a16:creationId xmlns:a16="http://schemas.microsoft.com/office/drawing/2014/main" id="{F9AA9F8B-A83B-968E-82EA-9978B43FEB22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SliModel Group shp63">
                <a:extLst>
                  <a:ext uri="{FF2B5EF4-FFF2-40B4-BE49-F238E27FC236}">
                    <a16:creationId xmlns:a16="http://schemas.microsoft.com/office/drawing/2014/main" id="{41997592-826D-48FF-BB96-3D4DFD43B9A1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SliModel Group shp64">
                <a:extLst>
                  <a:ext uri="{FF2B5EF4-FFF2-40B4-BE49-F238E27FC236}">
                    <a16:creationId xmlns:a16="http://schemas.microsoft.com/office/drawing/2014/main" id="{50280CB9-5A33-9BD8-1F2F-EDE5979E4F93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6E1C31FE-FAE4-A4D2-7DA3-D62441FD685B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8" name="SliModel Group shp65">
                <a:extLst>
                  <a:ext uri="{FF2B5EF4-FFF2-40B4-BE49-F238E27FC236}">
                    <a16:creationId xmlns:a16="http://schemas.microsoft.com/office/drawing/2014/main" id="{6D435C2C-5ACA-D7FB-ABB9-2EB9DC5D13C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SliModel Group shp66">
                <a:extLst>
                  <a:ext uri="{FF2B5EF4-FFF2-40B4-BE49-F238E27FC236}">
                    <a16:creationId xmlns:a16="http://schemas.microsoft.com/office/drawing/2014/main" id="{61DFDF3A-0765-02EE-CA9E-8A930BF686BD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SliModel Group shp67">
                <a:extLst>
                  <a:ext uri="{FF2B5EF4-FFF2-40B4-BE49-F238E27FC236}">
                    <a16:creationId xmlns:a16="http://schemas.microsoft.com/office/drawing/2014/main" id="{379A5B43-1E8C-8D84-8F0B-333DD8C0F015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SliModel Group shp68">
                <a:extLst>
                  <a:ext uri="{FF2B5EF4-FFF2-40B4-BE49-F238E27FC236}">
                    <a16:creationId xmlns:a16="http://schemas.microsoft.com/office/drawing/2014/main" id="{38720EB6-5BB0-C0FB-0C0D-10F5F78E0F3B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0DA772D-1F80-B072-5D9F-C1F1A91FCEF9}"/>
              </a:ext>
            </a:extLst>
          </p:cNvPr>
          <p:cNvSpPr/>
          <p:nvPr/>
        </p:nvSpPr>
        <p:spPr>
          <a:xfrm rot="5400000">
            <a:off x="2948854" y="2120470"/>
            <a:ext cx="250456" cy="2159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1A23FAB-CE2E-E368-FD93-8EBA91498A88}"/>
              </a:ext>
            </a:extLst>
          </p:cNvPr>
          <p:cNvSpPr/>
          <p:nvPr/>
        </p:nvSpPr>
        <p:spPr>
          <a:xfrm rot="5400000">
            <a:off x="5883363" y="2120470"/>
            <a:ext cx="250456" cy="2159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73F6BFE-42B7-39B3-D111-8171CCF05E21}"/>
              </a:ext>
            </a:extLst>
          </p:cNvPr>
          <p:cNvSpPr/>
          <p:nvPr/>
        </p:nvSpPr>
        <p:spPr>
          <a:xfrm rot="5400000">
            <a:off x="8825436" y="2120470"/>
            <a:ext cx="250456" cy="2159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86BBCD-A64C-2203-2A7C-E6BE1F4F9E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2962D22-685E-8D02-CBB6-839547EDE27F}"/>
              </a:ext>
            </a:extLst>
          </p:cNvPr>
          <p:cNvSpPr txBox="1"/>
          <p:nvPr/>
        </p:nvSpPr>
        <p:spPr>
          <a:xfrm>
            <a:off x="1147854" y="130240"/>
            <a:ext cx="6626622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/>
            <a:r>
              <a:rPr sz="3800" b="1" dirty="0">
                <a:solidFill>
                  <a:srgbClr val="1E1E1E"/>
                </a:solidFill>
                <a:latin typeface="Calibri"/>
              </a:rPr>
              <a:t>Human Impact Story — Samaira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C437EE-3E0A-B131-08E6-C4DC17A700DF}"/>
              </a:ext>
            </a:extLst>
          </p:cNvPr>
          <p:cNvSpPr/>
          <p:nvPr/>
        </p:nvSpPr>
        <p:spPr>
          <a:xfrm>
            <a:off x="644325" y="1178561"/>
            <a:ext cx="2011680" cy="2011680"/>
          </a:xfrm>
          <a:prstGeom prst="ellipse">
            <a:avLst/>
          </a:prstGeom>
          <a:noFill/>
          <a:ln w="50800" cap="flat" cmpd="sng" algn="ctr">
            <a:solidFill>
              <a:srgbClr val="0099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99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 Samiara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D45874-F2D2-AB59-5061-F6463CB22B51}"/>
              </a:ext>
            </a:extLst>
          </p:cNvPr>
          <p:cNvSpPr txBox="1"/>
          <p:nvPr/>
        </p:nvSpPr>
        <p:spPr>
          <a:xfrm>
            <a:off x="644325" y="3354833"/>
            <a:ext cx="201168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 defTabSz="457200">
              <a:defRPr sz="1100">
                <a:solidFill>
                  <a:srgbClr val="373737"/>
                </a:solidFill>
              </a:defRPr>
            </a:pPr>
            <a:r>
              <a:rPr sz="1100" dirty="0">
                <a:solidFill>
                  <a:srgbClr val="373737"/>
                </a:solidFill>
                <a:latin typeface="Calibri"/>
              </a:rPr>
              <a:t>A 35‑year‑old mother of five, displaced by conflict and now living in AlMahzam Al‑Sharqi IDP site.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403FAEB-4D89-75A6-ADEE-7EF953907A72}"/>
              </a:ext>
            </a:extLst>
          </p:cNvPr>
          <p:cNvSpPr/>
          <p:nvPr/>
        </p:nvSpPr>
        <p:spPr>
          <a:xfrm>
            <a:off x="3337272" y="1215513"/>
            <a:ext cx="2011680" cy="2011680"/>
          </a:xfrm>
          <a:prstGeom prst="ellipse">
            <a:avLst/>
          </a:prstGeom>
          <a:noFill/>
          <a:ln w="50800" cap="flat" cmpd="sng" algn="ctr">
            <a:solidFill>
              <a:srgbClr val="0099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99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Mid‑Night Flash Flood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F1DAC1-CC41-4D81-8AE9-34DE9FA4F63E}"/>
              </a:ext>
            </a:extLst>
          </p:cNvPr>
          <p:cNvSpPr txBox="1"/>
          <p:nvPr/>
        </p:nvSpPr>
        <p:spPr>
          <a:xfrm>
            <a:off x="3318800" y="3391785"/>
            <a:ext cx="201168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 defTabSz="457200">
              <a:defRPr sz="1100">
                <a:solidFill>
                  <a:srgbClr val="373737"/>
                </a:solidFill>
              </a:defRPr>
            </a:pPr>
            <a:r>
              <a:rPr sz="1100" dirty="0">
                <a:solidFill>
                  <a:srgbClr val="373737"/>
                </a:solidFill>
                <a:latin typeface="Calibri"/>
              </a:rPr>
              <a:t>In Spring 2024, heavy rains triggered a flash flood just after midnight. Samaira fled with her children to the nearest elevated </a:t>
            </a:r>
            <a:r>
              <a:rPr lang="en-US" sz="1100" dirty="0">
                <a:solidFill>
                  <a:srgbClr val="373737"/>
                </a:solidFill>
                <a:latin typeface="Calibri"/>
              </a:rPr>
              <a:t>school;</a:t>
            </a:r>
            <a:r>
              <a:rPr sz="1100" dirty="0">
                <a:solidFill>
                  <a:srgbClr val="373737"/>
                </a:solidFill>
                <a:latin typeface="Calibri"/>
              </a:rPr>
              <a:t> certain they would not survive.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B9FCF6-0DB8-43FF-2840-9CF35E35082B}"/>
              </a:ext>
            </a:extLst>
          </p:cNvPr>
          <p:cNvSpPr/>
          <p:nvPr/>
        </p:nvSpPr>
        <p:spPr>
          <a:xfrm>
            <a:off x="6214953" y="1252458"/>
            <a:ext cx="2011680" cy="2011680"/>
          </a:xfrm>
          <a:prstGeom prst="ellipse">
            <a:avLst/>
          </a:prstGeom>
          <a:noFill/>
          <a:ln w="50800" cap="flat" cmpd="sng" algn="ctr">
            <a:solidFill>
              <a:srgbClr val="0088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88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Protection Works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Action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AA6714-65A3-BBD7-1454-DB9FBA85B664}"/>
              </a:ext>
            </a:extLst>
          </p:cNvPr>
          <p:cNvSpPr txBox="1"/>
          <p:nvPr/>
        </p:nvSpPr>
        <p:spPr>
          <a:xfrm>
            <a:off x="6178009" y="3428730"/>
            <a:ext cx="201168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 defTabSz="457200">
              <a:defRPr sz="1100">
                <a:solidFill>
                  <a:srgbClr val="373737"/>
                </a:solidFill>
              </a:defRPr>
            </a:pPr>
            <a:r>
              <a:rPr sz="1100" dirty="0">
                <a:solidFill>
                  <a:srgbClr val="373737"/>
                </a:solidFill>
                <a:latin typeface="Calibri"/>
              </a:rPr>
              <a:t>That same month, YARD’s 2.5 km diversion channel and perimeter sand berm diverted the torrent—sparing her shelter and preventing camp‑wide displacement.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2D6C81-EA99-3A4D-DEEF-E9EA80264F38}"/>
              </a:ext>
            </a:extLst>
          </p:cNvPr>
          <p:cNvSpPr/>
          <p:nvPr/>
        </p:nvSpPr>
        <p:spPr>
          <a:xfrm>
            <a:off x="9199506" y="1258000"/>
            <a:ext cx="2011680" cy="2011680"/>
          </a:xfrm>
          <a:prstGeom prst="ellipse">
            <a:avLst/>
          </a:prstGeom>
          <a:noFill/>
          <a:ln w="50800" cap="flat" cmpd="sng" algn="ctr">
            <a:solidFill>
              <a:srgbClr val="0066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Preparedness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Champion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6718CB-296B-AA96-4AE4-4F09F689E61D}"/>
              </a:ext>
            </a:extLst>
          </p:cNvPr>
          <p:cNvSpPr txBox="1"/>
          <p:nvPr/>
        </p:nvSpPr>
        <p:spPr>
          <a:xfrm>
            <a:off x="9199506" y="3434272"/>
            <a:ext cx="2011680" cy="12772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 defTabSz="457200">
              <a:defRPr sz="1100">
                <a:solidFill>
                  <a:srgbClr val="373737"/>
                </a:solidFill>
              </a:defRPr>
            </a:pPr>
            <a:r>
              <a:rPr sz="1100" dirty="0">
                <a:solidFill>
                  <a:srgbClr val="373737"/>
                </a:solidFill>
                <a:latin typeface="Calibri"/>
              </a:rPr>
              <a:t>Today, with YARD’s support, Samaira has rebuilt her shelter on raised ground and now leads a community preparedness group—organizing clean‑ups, maintaining the drainage system, and raising alerts.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E6010-CE7A-192B-B4CC-8B33AA54FB44}"/>
              </a:ext>
            </a:extLst>
          </p:cNvPr>
          <p:cNvSpPr txBox="1"/>
          <p:nvPr/>
        </p:nvSpPr>
        <p:spPr>
          <a:xfrm>
            <a:off x="1488337" y="4933468"/>
            <a:ext cx="8657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“Now I sleep with peace of mind. That trench and those barriers protect my children. </a:t>
            </a:r>
            <a:endParaRPr lang="en-US" sz="1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no longer fear the floods.” — </a:t>
            </a:r>
            <a:r>
              <a:rPr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Samiara</a:t>
            </a:r>
            <a:endParaRPr sz="1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9BEE8C-23B6-5151-8164-ABE5B86177E1}"/>
              </a:ext>
            </a:extLst>
          </p:cNvPr>
          <p:cNvSpPr txBox="1"/>
          <p:nvPr/>
        </p:nvSpPr>
        <p:spPr>
          <a:xfrm>
            <a:off x="660558" y="5625017"/>
            <a:ext cx="10824823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 story proves a core lesson: with modest resources and technical guidance, community‑based disaster‑risk reduction is achievable—even in conflict settings.</a:t>
            </a:r>
          </a:p>
        </p:txBody>
      </p:sp>
    </p:spTree>
    <p:extLst>
      <p:ext uri="{BB962C8B-B14F-4D97-AF65-F5344CB8AC3E}">
        <p14:creationId xmlns:p14="http://schemas.microsoft.com/office/powerpoint/2010/main" val="9063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1D9D-1461-54DF-7A9E-A79ADCB85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59">
            <a:extLst>
              <a:ext uri="{FF2B5EF4-FFF2-40B4-BE49-F238E27FC236}">
                <a16:creationId xmlns:a16="http://schemas.microsoft.com/office/drawing/2014/main" id="{43414A5F-84BF-CB16-51B0-8AB35AC85837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Solutions That Scale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D25D2314-2D46-4424-7A5F-797A20F3D1A9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6A328AF8-14DB-B3F8-3F3C-702EC7FE444E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1622CEEC-C4B7-6B70-6D6B-2CCCCFF3550C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B4D5A9BA-597B-DC6F-5E8C-6FCEE6EE4C63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07F421C5-FD5F-435E-67D9-5C3BEB95ADF3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FF59CF50-1A43-0F1D-792C-F8EEB9D182B2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7C7CB609-B761-0F82-6842-8018C83E8DB5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72AEED0A-D460-0739-A803-5C229C2EF419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BFF375E0-E814-1CA0-26E4-2B8794AC771A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4DC32E5D-D840-1D1C-14EE-620BF0C4A351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96E5E979-9683-D621-DBBD-53668B9C9139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SlideModel shp55">
            <a:extLst>
              <a:ext uri="{FF2B5EF4-FFF2-40B4-BE49-F238E27FC236}">
                <a16:creationId xmlns:a16="http://schemas.microsoft.com/office/drawing/2014/main" id="{52DA711D-2FD3-EAE6-C2F1-5ADCEEE90857}"/>
              </a:ext>
            </a:extLst>
          </p:cNvPr>
          <p:cNvSpPr/>
          <p:nvPr/>
        </p:nvSpPr>
        <p:spPr>
          <a:xfrm>
            <a:off x="1438284" y="2621607"/>
            <a:ext cx="2910284" cy="25460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3" name="SliModel Group shp417">
            <a:extLst>
              <a:ext uri="{FF2B5EF4-FFF2-40B4-BE49-F238E27FC236}">
                <a16:creationId xmlns:a16="http://schemas.microsoft.com/office/drawing/2014/main" id="{49C82EC2-E738-D332-D108-51FFC3BE319A}"/>
              </a:ext>
            </a:extLst>
          </p:cNvPr>
          <p:cNvSpPr txBox="1">
            <a:spLocks/>
          </p:cNvSpPr>
          <p:nvPr/>
        </p:nvSpPr>
        <p:spPr>
          <a:xfrm>
            <a:off x="1700334" y="3178331"/>
            <a:ext cx="2386184" cy="171476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cs typeface="Segoe UI" panose="020B0502040204020203" pitchFamily="34" charset="0"/>
              </a:rPr>
              <a:t>Community-Led Action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DRR committees—including women—lead flood warning and mitigation activities in camps.</a:t>
            </a:r>
          </a:p>
        </p:txBody>
      </p:sp>
      <p:sp>
        <p:nvSpPr>
          <p:cNvPr id="4" name="SlideModel shp55">
            <a:extLst>
              <a:ext uri="{FF2B5EF4-FFF2-40B4-BE49-F238E27FC236}">
                <a16:creationId xmlns:a16="http://schemas.microsoft.com/office/drawing/2014/main" id="{AA84CA50-A56D-FF07-6D1B-083B27725A90}"/>
              </a:ext>
            </a:extLst>
          </p:cNvPr>
          <p:cNvSpPr/>
          <p:nvPr/>
        </p:nvSpPr>
        <p:spPr>
          <a:xfrm>
            <a:off x="4728022" y="2621607"/>
            <a:ext cx="2910284" cy="2546084"/>
          </a:xfrm>
          <a:prstGeom prst="rect">
            <a:avLst/>
          </a:prstGeom>
          <a:solidFill>
            <a:srgbClr val="1D6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8" name="SliModel Group shp417">
            <a:extLst>
              <a:ext uri="{FF2B5EF4-FFF2-40B4-BE49-F238E27FC236}">
                <a16:creationId xmlns:a16="http://schemas.microsoft.com/office/drawing/2014/main" id="{626B5FE5-B156-7B2B-8EDE-9BA6FD5908EE}"/>
              </a:ext>
            </a:extLst>
          </p:cNvPr>
          <p:cNvSpPr txBox="1">
            <a:spLocks/>
          </p:cNvSpPr>
          <p:nvPr/>
        </p:nvSpPr>
        <p:spPr>
          <a:xfrm>
            <a:off x="4990072" y="3178331"/>
            <a:ext cx="2386184" cy="171476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cs typeface="Segoe UI" panose="020B0502040204020203" pitchFamily="34" charset="0"/>
              </a:rPr>
              <a:t>Practical Engineering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Local labor and context-appropriate materials were used to construct earthen embankments and trenches.</a:t>
            </a:r>
          </a:p>
        </p:txBody>
      </p:sp>
      <p:sp>
        <p:nvSpPr>
          <p:cNvPr id="15" name="SlideModel shp55">
            <a:extLst>
              <a:ext uri="{FF2B5EF4-FFF2-40B4-BE49-F238E27FC236}">
                <a16:creationId xmlns:a16="http://schemas.microsoft.com/office/drawing/2014/main" id="{51D914AA-59B7-BEC1-A936-53CD3F3FB22D}"/>
              </a:ext>
            </a:extLst>
          </p:cNvPr>
          <p:cNvSpPr/>
          <p:nvPr/>
        </p:nvSpPr>
        <p:spPr>
          <a:xfrm>
            <a:off x="8017760" y="2621607"/>
            <a:ext cx="2910284" cy="2546084"/>
          </a:xfrm>
          <a:prstGeom prst="rect">
            <a:avLst/>
          </a:prstGeom>
          <a:solidFill>
            <a:srgbClr val="36A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7" name="SliModel Group shp417">
            <a:extLst>
              <a:ext uri="{FF2B5EF4-FFF2-40B4-BE49-F238E27FC236}">
                <a16:creationId xmlns:a16="http://schemas.microsoft.com/office/drawing/2014/main" id="{FDA4FF85-CFA5-D96A-3DE6-D3F149E0B778}"/>
              </a:ext>
            </a:extLst>
          </p:cNvPr>
          <p:cNvSpPr txBox="1">
            <a:spLocks/>
          </p:cNvSpPr>
          <p:nvPr/>
        </p:nvSpPr>
        <p:spPr>
          <a:xfrm>
            <a:off x="8211661" y="3178331"/>
            <a:ext cx="2522483" cy="143263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cs typeface="Segoe UI" panose="020B0502040204020203" pitchFamily="34" charset="0"/>
              </a:rPr>
              <a:t>Ownership &amp; Sustainability: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Engagement from displaced communities ensures upkeep, relevance, and rapid scale-up.</a:t>
            </a:r>
          </a:p>
        </p:txBody>
      </p:sp>
      <p:grpSp>
        <p:nvGrpSpPr>
          <p:cNvPr id="20" name="SlideModel shp405">
            <a:extLst>
              <a:ext uri="{FF2B5EF4-FFF2-40B4-BE49-F238E27FC236}">
                <a16:creationId xmlns:a16="http://schemas.microsoft.com/office/drawing/2014/main" id="{A7C7126E-0EA3-42AA-EA19-158CC0DD7939}"/>
              </a:ext>
            </a:extLst>
          </p:cNvPr>
          <p:cNvGrpSpPr/>
          <p:nvPr/>
        </p:nvGrpSpPr>
        <p:grpSpPr>
          <a:xfrm>
            <a:off x="6183164" y="220177"/>
            <a:ext cx="441689" cy="691979"/>
            <a:chOff x="10623550" y="3806825"/>
            <a:chExt cx="333375" cy="522288"/>
          </a:xfrm>
          <a:solidFill>
            <a:srgbClr val="00B050"/>
          </a:solidFill>
        </p:grpSpPr>
        <p:sp>
          <p:nvSpPr>
            <p:cNvPr id="21" name="SliModel Group shp406">
              <a:extLst>
                <a:ext uri="{FF2B5EF4-FFF2-40B4-BE49-F238E27FC236}">
                  <a16:creationId xmlns:a16="http://schemas.microsoft.com/office/drawing/2014/main" id="{39E8EF6A-130D-F3F5-8167-4734CE5F1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9425" y="3897313"/>
              <a:ext cx="314325" cy="431800"/>
            </a:xfrm>
            <a:custGeom>
              <a:avLst/>
              <a:gdLst>
                <a:gd name="T0" fmla="*/ 82 w 104"/>
                <a:gd name="T1" fmla="*/ 63 h 142"/>
                <a:gd name="T2" fmla="*/ 52 w 104"/>
                <a:gd name="T3" fmla="*/ 101 h 142"/>
                <a:gd name="T4" fmla="*/ 59 w 104"/>
                <a:gd name="T5" fmla="*/ 56 h 142"/>
                <a:gd name="T6" fmla="*/ 68 w 104"/>
                <a:gd name="T7" fmla="*/ 50 h 142"/>
                <a:gd name="T8" fmla="*/ 78 w 104"/>
                <a:gd name="T9" fmla="*/ 38 h 142"/>
                <a:gd name="T10" fmla="*/ 69 w 104"/>
                <a:gd name="T11" fmla="*/ 29 h 142"/>
                <a:gd name="T12" fmla="*/ 79 w 104"/>
                <a:gd name="T13" fmla="*/ 22 h 142"/>
                <a:gd name="T14" fmla="*/ 70 w 104"/>
                <a:gd name="T15" fmla="*/ 8 h 142"/>
                <a:gd name="T16" fmla="*/ 59 w 104"/>
                <a:gd name="T17" fmla="*/ 12 h 142"/>
                <a:gd name="T18" fmla="*/ 43 w 104"/>
                <a:gd name="T19" fmla="*/ 0 h 142"/>
                <a:gd name="T20" fmla="*/ 39 w 104"/>
                <a:gd name="T21" fmla="*/ 13 h 142"/>
                <a:gd name="T22" fmla="*/ 28 w 104"/>
                <a:gd name="T23" fmla="*/ 9 h 142"/>
                <a:gd name="T24" fmla="*/ 22 w 104"/>
                <a:gd name="T25" fmla="*/ 24 h 142"/>
                <a:gd name="T26" fmla="*/ 30 w 104"/>
                <a:gd name="T27" fmla="*/ 30 h 142"/>
                <a:gd name="T28" fmla="*/ 28 w 104"/>
                <a:gd name="T29" fmla="*/ 49 h 142"/>
                <a:gd name="T30" fmla="*/ 39 w 104"/>
                <a:gd name="T31" fmla="*/ 46 h 142"/>
                <a:gd name="T32" fmla="*/ 43 w 104"/>
                <a:gd name="T33" fmla="*/ 58 h 142"/>
                <a:gd name="T34" fmla="*/ 35 w 104"/>
                <a:gd name="T35" fmla="*/ 101 h 142"/>
                <a:gd name="T36" fmla="*/ 5 w 104"/>
                <a:gd name="T37" fmla="*/ 47 h 142"/>
                <a:gd name="T38" fmla="*/ 14 w 104"/>
                <a:gd name="T39" fmla="*/ 67 h 142"/>
                <a:gd name="T40" fmla="*/ 30 w 104"/>
                <a:gd name="T41" fmla="*/ 111 h 142"/>
                <a:gd name="T42" fmla="*/ 30 w 104"/>
                <a:gd name="T43" fmla="*/ 116 h 142"/>
                <a:gd name="T44" fmla="*/ 30 w 104"/>
                <a:gd name="T45" fmla="*/ 120 h 142"/>
                <a:gd name="T46" fmla="*/ 30 w 104"/>
                <a:gd name="T47" fmla="*/ 125 h 142"/>
                <a:gd name="T48" fmla="*/ 30 w 104"/>
                <a:gd name="T49" fmla="*/ 129 h 142"/>
                <a:gd name="T50" fmla="*/ 34 w 104"/>
                <a:gd name="T51" fmla="*/ 139 h 142"/>
                <a:gd name="T52" fmla="*/ 52 w 104"/>
                <a:gd name="T53" fmla="*/ 139 h 142"/>
                <a:gd name="T54" fmla="*/ 39 w 104"/>
                <a:gd name="T55" fmla="*/ 131 h 142"/>
                <a:gd name="T56" fmla="*/ 61 w 104"/>
                <a:gd name="T57" fmla="*/ 137 h 142"/>
                <a:gd name="T58" fmla="*/ 63 w 104"/>
                <a:gd name="T59" fmla="*/ 142 h 142"/>
                <a:gd name="T60" fmla="*/ 67 w 104"/>
                <a:gd name="T61" fmla="*/ 131 h 142"/>
                <a:gd name="T62" fmla="*/ 70 w 104"/>
                <a:gd name="T63" fmla="*/ 122 h 142"/>
                <a:gd name="T64" fmla="*/ 69 w 104"/>
                <a:gd name="T65" fmla="*/ 117 h 142"/>
                <a:gd name="T66" fmla="*/ 73 w 104"/>
                <a:gd name="T67" fmla="*/ 110 h 142"/>
                <a:gd name="T68" fmla="*/ 69 w 104"/>
                <a:gd name="T69" fmla="*/ 104 h 142"/>
                <a:gd name="T70" fmla="*/ 104 w 104"/>
                <a:gd name="T71" fmla="*/ 35 h 142"/>
                <a:gd name="T72" fmla="*/ 41 w 104"/>
                <a:gd name="T73" fmla="*/ 41 h 142"/>
                <a:gd name="T74" fmla="*/ 27 w 104"/>
                <a:gd name="T75" fmla="*/ 38 h 142"/>
                <a:gd name="T76" fmla="*/ 35 w 104"/>
                <a:gd name="T77" fmla="*/ 29 h 142"/>
                <a:gd name="T78" fmla="*/ 27 w 104"/>
                <a:gd name="T79" fmla="*/ 21 h 142"/>
                <a:gd name="T80" fmla="*/ 41 w 104"/>
                <a:gd name="T81" fmla="*/ 18 h 142"/>
                <a:gd name="T82" fmla="*/ 46 w 104"/>
                <a:gd name="T83" fmla="*/ 5 h 142"/>
                <a:gd name="T84" fmla="*/ 55 w 104"/>
                <a:gd name="T85" fmla="*/ 16 h 142"/>
                <a:gd name="T86" fmla="*/ 69 w 104"/>
                <a:gd name="T87" fmla="*/ 14 h 142"/>
                <a:gd name="T88" fmla="*/ 64 w 104"/>
                <a:gd name="T89" fmla="*/ 27 h 142"/>
                <a:gd name="T90" fmla="*/ 65 w 104"/>
                <a:gd name="T91" fmla="*/ 34 h 142"/>
                <a:gd name="T92" fmla="*/ 61 w 104"/>
                <a:gd name="T93" fmla="*/ 40 h 142"/>
                <a:gd name="T94" fmla="*/ 54 w 104"/>
                <a:gd name="T95" fmla="*/ 45 h 142"/>
                <a:gd name="T96" fmla="*/ 46 w 104"/>
                <a:gd name="T97" fmla="*/ 45 h 142"/>
                <a:gd name="T98" fmla="*/ 35 w 104"/>
                <a:gd name="T99" fmla="*/ 126 h 142"/>
                <a:gd name="T100" fmla="*/ 64 w 104"/>
                <a:gd name="T101" fmla="*/ 126 h 142"/>
                <a:gd name="T102" fmla="*/ 35 w 104"/>
                <a:gd name="T103" fmla="*/ 115 h 142"/>
                <a:gd name="T104" fmla="*/ 35 w 104"/>
                <a:gd name="T105" fmla="*/ 110 h 142"/>
                <a:gd name="T106" fmla="*/ 64 w 104"/>
                <a:gd name="T107" fmla="*/ 108 h 142"/>
                <a:gd name="T108" fmla="*/ 35 w 104"/>
                <a:gd name="T10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142">
                  <a:moveTo>
                    <a:pt x="102" y="32"/>
                  </a:moveTo>
                  <a:cubicBezTo>
                    <a:pt x="100" y="32"/>
                    <a:pt x="99" y="33"/>
                    <a:pt x="99" y="34"/>
                  </a:cubicBezTo>
                  <a:cubicBezTo>
                    <a:pt x="97" y="45"/>
                    <a:pt x="91" y="56"/>
                    <a:pt x="82" y="63"/>
                  </a:cubicBezTo>
                  <a:cubicBezTo>
                    <a:pt x="77" y="68"/>
                    <a:pt x="73" y="73"/>
                    <a:pt x="71" y="80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8" y="58"/>
                    <a:pt x="59" y="57"/>
                    <a:pt x="59" y="5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6"/>
                    <a:pt x="60" y="46"/>
                    <a:pt x="60" y="46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51"/>
                    <a:pt x="70" y="51"/>
                    <a:pt x="70" y="51"/>
                  </a:cubicBezTo>
                  <a:cubicBezTo>
                    <a:pt x="71" y="50"/>
                    <a:pt x="72" y="50"/>
                    <a:pt x="72" y="4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9" y="37"/>
                    <a:pt x="79" y="36"/>
                    <a:pt x="77" y="3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0"/>
                    <a:pt x="69" y="30"/>
                    <a:pt x="69" y="29"/>
                  </a:cubicBezTo>
                  <a:cubicBezTo>
                    <a:pt x="69" y="29"/>
                    <a:pt x="69" y="29"/>
                    <a:pt x="69" y="28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8" y="23"/>
                    <a:pt x="78" y="23"/>
                    <a:pt x="79" y="22"/>
                  </a:cubicBezTo>
                  <a:cubicBezTo>
                    <a:pt x="79" y="22"/>
                    <a:pt x="79" y="21"/>
                    <a:pt x="78" y="20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1" y="8"/>
                    <a:pt x="70" y="8"/>
                  </a:cubicBezTo>
                  <a:cubicBezTo>
                    <a:pt x="70" y="8"/>
                    <a:pt x="69" y="8"/>
                    <a:pt x="68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59" y="12"/>
                    <a:pt x="59" y="1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1"/>
                    <a:pt x="58" y="0"/>
                    <a:pt x="5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1"/>
                    <a:pt x="41" y="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3"/>
                    <a:pt x="39" y="13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1" y="23"/>
                    <a:pt x="22" y="23"/>
                    <a:pt x="22" y="24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50"/>
                    <a:pt x="29" y="50"/>
                    <a:pt x="29" y="51"/>
                  </a:cubicBezTo>
                  <a:cubicBezTo>
                    <a:pt x="30" y="51"/>
                    <a:pt x="31" y="51"/>
                    <a:pt x="31" y="50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6"/>
                    <a:pt x="40" y="46"/>
                    <a:pt x="41" y="4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2" y="58"/>
                    <a:pt x="43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74"/>
                    <a:pt x="23" y="68"/>
                    <a:pt x="17" y="63"/>
                  </a:cubicBezTo>
                  <a:cubicBezTo>
                    <a:pt x="12" y="59"/>
                    <a:pt x="8" y="53"/>
                    <a:pt x="5" y="47"/>
                  </a:cubicBezTo>
                  <a:cubicBezTo>
                    <a:pt x="5" y="46"/>
                    <a:pt x="3" y="46"/>
                    <a:pt x="2" y="46"/>
                  </a:cubicBezTo>
                  <a:cubicBezTo>
                    <a:pt x="1" y="47"/>
                    <a:pt x="0" y="48"/>
                    <a:pt x="1" y="50"/>
                  </a:cubicBezTo>
                  <a:cubicBezTo>
                    <a:pt x="4" y="56"/>
                    <a:pt x="8" y="62"/>
                    <a:pt x="14" y="67"/>
                  </a:cubicBezTo>
                  <a:cubicBezTo>
                    <a:pt x="19" y="71"/>
                    <a:pt x="22" y="76"/>
                    <a:pt x="24" y="82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8" y="111"/>
                    <a:pt x="27" y="112"/>
                    <a:pt x="27" y="114"/>
                  </a:cubicBezTo>
                  <a:cubicBezTo>
                    <a:pt x="27" y="115"/>
                    <a:pt x="28" y="116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8" y="120"/>
                    <a:pt x="27" y="121"/>
                    <a:pt x="27" y="123"/>
                  </a:cubicBezTo>
                  <a:cubicBezTo>
                    <a:pt x="27" y="124"/>
                    <a:pt x="28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2" y="131"/>
                    <a:pt x="33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40"/>
                    <a:pt x="35" y="142"/>
                    <a:pt x="36" y="142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2" y="140"/>
                    <a:pt x="52" y="139"/>
                  </a:cubicBezTo>
                  <a:cubicBezTo>
                    <a:pt x="52" y="138"/>
                    <a:pt x="50" y="137"/>
                    <a:pt x="49" y="137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59" y="137"/>
                    <a:pt x="58" y="138"/>
                    <a:pt x="58" y="139"/>
                  </a:cubicBezTo>
                  <a:cubicBezTo>
                    <a:pt x="58" y="140"/>
                    <a:pt x="59" y="142"/>
                    <a:pt x="61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6" y="140"/>
                    <a:pt x="66" y="139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8" y="131"/>
                    <a:pt x="69" y="130"/>
                    <a:pt x="69" y="12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2" y="122"/>
                    <a:pt x="73" y="120"/>
                    <a:pt x="73" y="119"/>
                  </a:cubicBezTo>
                  <a:cubicBezTo>
                    <a:pt x="72" y="118"/>
                    <a:pt x="71" y="116"/>
                    <a:pt x="70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2" y="112"/>
                    <a:pt x="73" y="111"/>
                    <a:pt x="73" y="110"/>
                  </a:cubicBezTo>
                  <a:cubicBezTo>
                    <a:pt x="72" y="108"/>
                    <a:pt x="71" y="107"/>
                    <a:pt x="70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8" y="76"/>
                    <a:pt x="81" y="71"/>
                    <a:pt x="86" y="67"/>
                  </a:cubicBezTo>
                  <a:cubicBezTo>
                    <a:pt x="95" y="59"/>
                    <a:pt x="101" y="48"/>
                    <a:pt x="104" y="35"/>
                  </a:cubicBezTo>
                  <a:cubicBezTo>
                    <a:pt x="104" y="34"/>
                    <a:pt x="103" y="33"/>
                    <a:pt x="102" y="32"/>
                  </a:cubicBezTo>
                  <a:close/>
                  <a:moveTo>
                    <a:pt x="44" y="43"/>
                  </a:moveTo>
                  <a:cubicBezTo>
                    <a:pt x="43" y="42"/>
                    <a:pt x="42" y="41"/>
                    <a:pt x="41" y="41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3"/>
                    <a:pt x="36" y="32"/>
                    <a:pt x="36" y="31"/>
                  </a:cubicBezTo>
                  <a:cubicBezTo>
                    <a:pt x="36" y="31"/>
                    <a:pt x="35" y="30"/>
                    <a:pt x="35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26"/>
                    <a:pt x="35" y="25"/>
                    <a:pt x="34" y="2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9"/>
                    <a:pt x="40" y="19"/>
                    <a:pt x="41" y="18"/>
                  </a:cubicBezTo>
                  <a:cubicBezTo>
                    <a:pt x="42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6"/>
                    <a:pt x="55" y="16"/>
                  </a:cubicBezTo>
                  <a:cubicBezTo>
                    <a:pt x="56" y="16"/>
                    <a:pt x="58" y="17"/>
                    <a:pt x="59" y="18"/>
                  </a:cubicBezTo>
                  <a:cubicBezTo>
                    <a:pt x="59" y="19"/>
                    <a:pt x="61" y="19"/>
                    <a:pt x="61" y="18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6"/>
                    <a:pt x="64" y="27"/>
                  </a:cubicBezTo>
                  <a:cubicBezTo>
                    <a:pt x="64" y="28"/>
                    <a:pt x="64" y="29"/>
                    <a:pt x="64" y="29"/>
                  </a:cubicBezTo>
                  <a:cubicBezTo>
                    <a:pt x="64" y="30"/>
                    <a:pt x="64" y="31"/>
                    <a:pt x="64" y="31"/>
                  </a:cubicBezTo>
                  <a:cubicBezTo>
                    <a:pt x="64" y="32"/>
                    <a:pt x="64" y="33"/>
                    <a:pt x="65" y="3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59" y="40"/>
                    <a:pt x="59" y="41"/>
                  </a:cubicBezTo>
                  <a:cubicBezTo>
                    <a:pt x="58" y="41"/>
                    <a:pt x="56" y="42"/>
                    <a:pt x="55" y="43"/>
                  </a:cubicBezTo>
                  <a:cubicBezTo>
                    <a:pt x="54" y="43"/>
                    <a:pt x="54" y="44"/>
                    <a:pt x="54" y="4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4"/>
                    <a:pt x="45" y="43"/>
                    <a:pt x="44" y="43"/>
                  </a:cubicBezTo>
                  <a:close/>
                  <a:moveTo>
                    <a:pt x="64" y="126"/>
                  </a:moveTo>
                  <a:cubicBezTo>
                    <a:pt x="35" y="126"/>
                    <a:pt x="35" y="126"/>
                    <a:pt x="35" y="126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64" y="122"/>
                    <a:pt x="64" y="122"/>
                    <a:pt x="64" y="122"/>
                  </a:cubicBezTo>
                  <a:lnTo>
                    <a:pt x="64" y="126"/>
                  </a:lnTo>
                  <a:close/>
                  <a:moveTo>
                    <a:pt x="64" y="117"/>
                  </a:moveTo>
                  <a:cubicBezTo>
                    <a:pt x="35" y="119"/>
                    <a:pt x="35" y="119"/>
                    <a:pt x="35" y="119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64" y="113"/>
                    <a:pt x="64" y="113"/>
                    <a:pt x="64" y="113"/>
                  </a:cubicBezTo>
                  <a:lnTo>
                    <a:pt x="64" y="117"/>
                  </a:lnTo>
                  <a:close/>
                  <a:moveTo>
                    <a:pt x="35" y="110"/>
                  </a:moveTo>
                  <a:cubicBezTo>
                    <a:pt x="35" y="106"/>
                    <a:pt x="35" y="106"/>
                    <a:pt x="35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8"/>
                    <a:pt x="64" y="108"/>
                    <a:pt x="64" y="108"/>
                  </a:cubicBezTo>
                  <a:lnTo>
                    <a:pt x="35" y="110"/>
                  </a:lnTo>
                  <a:close/>
                  <a:moveTo>
                    <a:pt x="35" y="110"/>
                  </a:moveTo>
                  <a:cubicBezTo>
                    <a:pt x="35" y="110"/>
                    <a:pt x="35" y="110"/>
                    <a:pt x="35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SliModel Group shp407">
              <a:extLst>
                <a:ext uri="{FF2B5EF4-FFF2-40B4-BE49-F238E27FC236}">
                  <a16:creationId xmlns:a16="http://schemas.microsoft.com/office/drawing/2014/main" id="{6CF31185-59C3-0DC4-D6F1-46D4BEE01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3550" y="3806825"/>
              <a:ext cx="333375" cy="212725"/>
            </a:xfrm>
            <a:custGeom>
              <a:avLst/>
              <a:gdLst>
                <a:gd name="T0" fmla="*/ 56 w 110"/>
                <a:gd name="T1" fmla="*/ 0 h 70"/>
                <a:gd name="T2" fmla="*/ 17 w 110"/>
                <a:gd name="T3" fmla="*/ 16 h 70"/>
                <a:gd name="T4" fmla="*/ 0 w 110"/>
                <a:gd name="T5" fmla="*/ 55 h 70"/>
                <a:gd name="T6" fmla="*/ 1 w 110"/>
                <a:gd name="T7" fmla="*/ 68 h 70"/>
                <a:gd name="T8" fmla="*/ 4 w 110"/>
                <a:gd name="T9" fmla="*/ 70 h 70"/>
                <a:gd name="T10" fmla="*/ 4 w 110"/>
                <a:gd name="T11" fmla="*/ 70 h 70"/>
                <a:gd name="T12" fmla="*/ 6 w 110"/>
                <a:gd name="T13" fmla="*/ 67 h 70"/>
                <a:gd name="T14" fmla="*/ 5 w 110"/>
                <a:gd name="T15" fmla="*/ 55 h 70"/>
                <a:gd name="T16" fmla="*/ 20 w 110"/>
                <a:gd name="T17" fmla="*/ 20 h 70"/>
                <a:gd name="T18" fmla="*/ 56 w 110"/>
                <a:gd name="T19" fmla="*/ 5 h 70"/>
                <a:gd name="T20" fmla="*/ 105 w 110"/>
                <a:gd name="T21" fmla="*/ 53 h 70"/>
                <a:gd name="T22" fmla="*/ 107 w 110"/>
                <a:gd name="T23" fmla="*/ 56 h 70"/>
                <a:gd name="T24" fmla="*/ 110 w 110"/>
                <a:gd name="T25" fmla="*/ 53 h 70"/>
                <a:gd name="T26" fmla="*/ 56 w 110"/>
                <a:gd name="T27" fmla="*/ 0 h 70"/>
                <a:gd name="T28" fmla="*/ 56 w 110"/>
                <a:gd name="T29" fmla="*/ 0 h 70"/>
                <a:gd name="T30" fmla="*/ 56 w 110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70">
                  <a:moveTo>
                    <a:pt x="56" y="0"/>
                  </a:moveTo>
                  <a:cubicBezTo>
                    <a:pt x="41" y="0"/>
                    <a:pt x="27" y="6"/>
                    <a:pt x="17" y="16"/>
                  </a:cubicBezTo>
                  <a:cubicBezTo>
                    <a:pt x="6" y="26"/>
                    <a:pt x="0" y="40"/>
                    <a:pt x="0" y="55"/>
                  </a:cubicBezTo>
                  <a:cubicBezTo>
                    <a:pt x="0" y="59"/>
                    <a:pt x="0" y="64"/>
                    <a:pt x="1" y="68"/>
                  </a:cubicBezTo>
                  <a:cubicBezTo>
                    <a:pt x="2" y="69"/>
                    <a:pt x="3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6" y="69"/>
                    <a:pt x="7" y="68"/>
                    <a:pt x="6" y="67"/>
                  </a:cubicBezTo>
                  <a:cubicBezTo>
                    <a:pt x="5" y="63"/>
                    <a:pt x="5" y="59"/>
                    <a:pt x="5" y="55"/>
                  </a:cubicBezTo>
                  <a:cubicBezTo>
                    <a:pt x="5" y="42"/>
                    <a:pt x="10" y="29"/>
                    <a:pt x="20" y="20"/>
                  </a:cubicBezTo>
                  <a:cubicBezTo>
                    <a:pt x="30" y="10"/>
                    <a:pt x="42" y="5"/>
                    <a:pt x="56" y="5"/>
                  </a:cubicBezTo>
                  <a:cubicBezTo>
                    <a:pt x="82" y="6"/>
                    <a:pt x="104" y="27"/>
                    <a:pt x="105" y="53"/>
                  </a:cubicBezTo>
                  <a:cubicBezTo>
                    <a:pt x="105" y="55"/>
                    <a:pt x="106" y="56"/>
                    <a:pt x="107" y="56"/>
                  </a:cubicBezTo>
                  <a:cubicBezTo>
                    <a:pt x="109" y="56"/>
                    <a:pt x="110" y="54"/>
                    <a:pt x="110" y="53"/>
                  </a:cubicBezTo>
                  <a:cubicBezTo>
                    <a:pt x="109" y="24"/>
                    <a:pt x="85" y="1"/>
                    <a:pt x="56" y="0"/>
                  </a:cubicBezTo>
                  <a:close/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SliModel Group shp408">
              <a:extLst>
                <a:ext uri="{FF2B5EF4-FFF2-40B4-BE49-F238E27FC236}">
                  <a16:creationId xmlns:a16="http://schemas.microsoft.com/office/drawing/2014/main" id="{6ED4019B-530A-6D2A-1B76-D81AF2862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66425" y="3963988"/>
              <a:ext cx="44450" cy="46038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0 h 15"/>
                <a:gd name="T4" fmla="*/ 0 w 15"/>
                <a:gd name="T5" fmla="*/ 7 h 15"/>
                <a:gd name="T6" fmla="*/ 8 w 15"/>
                <a:gd name="T7" fmla="*/ 15 h 15"/>
                <a:gd name="T8" fmla="*/ 15 w 15"/>
                <a:gd name="T9" fmla="*/ 7 h 15"/>
                <a:gd name="T10" fmla="*/ 5 w 15"/>
                <a:gd name="T11" fmla="*/ 7 h 15"/>
                <a:gd name="T12" fmla="*/ 8 w 15"/>
                <a:gd name="T13" fmla="*/ 5 h 15"/>
                <a:gd name="T14" fmla="*/ 10 w 15"/>
                <a:gd name="T15" fmla="*/ 7 h 15"/>
                <a:gd name="T16" fmla="*/ 8 w 15"/>
                <a:gd name="T17" fmla="*/ 10 h 15"/>
                <a:gd name="T18" fmla="*/ 5 w 15"/>
                <a:gd name="T19" fmla="*/ 7 h 15"/>
                <a:gd name="T20" fmla="*/ 5 w 15"/>
                <a:gd name="T21" fmla="*/ 7 h 15"/>
                <a:gd name="T22" fmla="*/ 5 w 15"/>
                <a:gd name="T2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3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4" y="15"/>
                    <a:pt x="8" y="15"/>
                  </a:cubicBezTo>
                  <a:cubicBezTo>
                    <a:pt x="12" y="15"/>
                    <a:pt x="15" y="11"/>
                    <a:pt x="15" y="7"/>
                  </a:cubicBezTo>
                  <a:close/>
                  <a:moveTo>
                    <a:pt x="5" y="7"/>
                  </a:move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6" y="10"/>
                    <a:pt x="5" y="9"/>
                    <a:pt x="5" y="7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SliModel Group shp384">
            <a:extLst>
              <a:ext uri="{FF2B5EF4-FFF2-40B4-BE49-F238E27FC236}">
                <a16:creationId xmlns:a16="http://schemas.microsoft.com/office/drawing/2014/main" id="{72E4336B-ADE5-C84E-B447-E61BC47D20AF}"/>
              </a:ext>
            </a:extLst>
          </p:cNvPr>
          <p:cNvSpPr txBox="1">
            <a:spLocks/>
          </p:cNvSpPr>
          <p:nvPr/>
        </p:nvSpPr>
        <p:spPr>
          <a:xfrm>
            <a:off x="2484724" y="1747620"/>
            <a:ext cx="817405" cy="8272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26" name="SliModel Group shp390">
            <a:extLst>
              <a:ext uri="{FF2B5EF4-FFF2-40B4-BE49-F238E27FC236}">
                <a16:creationId xmlns:a16="http://schemas.microsoft.com/office/drawing/2014/main" id="{D9811787-5063-585B-F0CF-8BA05BEC5C73}"/>
              </a:ext>
            </a:extLst>
          </p:cNvPr>
          <p:cNvSpPr txBox="1">
            <a:spLocks/>
          </p:cNvSpPr>
          <p:nvPr/>
        </p:nvSpPr>
        <p:spPr>
          <a:xfrm>
            <a:off x="9064200" y="1747620"/>
            <a:ext cx="817405" cy="8272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>
                <a:ln w="25400" cap="rnd">
                  <a:solidFill>
                    <a:schemeClr val="accent3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3</a:t>
            </a:r>
          </a:p>
        </p:txBody>
      </p:sp>
      <p:sp>
        <p:nvSpPr>
          <p:cNvPr id="27" name="SliModel Group shp393">
            <a:extLst>
              <a:ext uri="{FF2B5EF4-FFF2-40B4-BE49-F238E27FC236}">
                <a16:creationId xmlns:a16="http://schemas.microsoft.com/office/drawing/2014/main" id="{77F057FA-357E-E455-B860-D0DF59E7D140}"/>
              </a:ext>
            </a:extLst>
          </p:cNvPr>
          <p:cNvSpPr txBox="1">
            <a:spLocks/>
          </p:cNvSpPr>
          <p:nvPr/>
        </p:nvSpPr>
        <p:spPr>
          <a:xfrm>
            <a:off x="5774462" y="1747620"/>
            <a:ext cx="817405" cy="8272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>
                <a:ln w="25400" cap="rnd">
                  <a:solidFill>
                    <a:schemeClr val="accent4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2</a:t>
            </a:r>
          </a:p>
        </p:txBody>
      </p:sp>
      <p:sp>
        <p:nvSpPr>
          <p:cNvPr id="28" name="SlideModel shp110">
            <a:extLst>
              <a:ext uri="{FF2B5EF4-FFF2-40B4-BE49-F238E27FC236}">
                <a16:creationId xmlns:a16="http://schemas.microsoft.com/office/drawing/2014/main" id="{48977681-78ED-92AB-7A87-AAE8A052FD48}"/>
              </a:ext>
            </a:extLst>
          </p:cNvPr>
          <p:cNvSpPr>
            <a:spLocks noChangeArrowheads="1"/>
          </p:cNvSpPr>
          <p:nvPr/>
        </p:nvSpPr>
        <p:spPr bwMode="auto">
          <a:xfrm rot="15564269">
            <a:off x="-85249" y="2474293"/>
            <a:ext cx="336412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9" name="SlideModel shp132">
            <a:extLst>
              <a:ext uri="{FF2B5EF4-FFF2-40B4-BE49-F238E27FC236}">
                <a16:creationId xmlns:a16="http://schemas.microsoft.com/office/drawing/2014/main" id="{307487EF-1D69-D954-2A8F-863C1EE8536A}"/>
              </a:ext>
            </a:extLst>
          </p:cNvPr>
          <p:cNvSpPr/>
          <p:nvPr/>
        </p:nvSpPr>
        <p:spPr>
          <a:xfrm>
            <a:off x="0" y="6583148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A60F18-526A-0522-15F1-469CFAE95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0"/>
      <p:bldP spid="15" grpId="0" animBg="1"/>
      <p:bldP spid="17" grpId="0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B546C-CEF9-56F6-E2CF-0F16444E6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59">
            <a:extLst>
              <a:ext uri="{FF2B5EF4-FFF2-40B4-BE49-F238E27FC236}">
                <a16:creationId xmlns:a16="http://schemas.microsoft.com/office/drawing/2014/main" id="{B7998DDD-5702-D97A-0586-67A7E168A77B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for Prevention (DRR)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BAE620D8-B430-5A72-A81C-9464B06A473D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5E533539-ABC8-7D32-142F-23ACF85510EB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D4A28C57-D893-3C47-21DE-FF568360BC85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EB4E661F-0960-9BA0-20C5-D386768E9479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00EEBD43-5B1F-FE3F-0FEE-C2676EE342D0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259B2A46-0E55-8BEF-57CB-9463F2B46307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848E0625-BC48-9597-557B-691B582001A8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6E8D22F8-E299-856E-7242-0118B99642F9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476A0B45-1E9A-54B8-D0B0-272BED51A70A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E200D138-8CA1-280C-0681-0B908DCE051E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08558DEC-F559-DE96-3F8E-2CB0CB8817C8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SlideModel shp132">
            <a:extLst>
              <a:ext uri="{FF2B5EF4-FFF2-40B4-BE49-F238E27FC236}">
                <a16:creationId xmlns:a16="http://schemas.microsoft.com/office/drawing/2014/main" id="{AADF2204-810B-8BFC-AA44-B2264DCCBC28}"/>
              </a:ext>
            </a:extLst>
          </p:cNvPr>
          <p:cNvSpPr/>
          <p:nvPr/>
        </p:nvSpPr>
        <p:spPr>
          <a:xfrm>
            <a:off x="0" y="6583148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AD3326-7C74-3107-E199-7EBFD6661E24}"/>
              </a:ext>
            </a:extLst>
          </p:cNvPr>
          <p:cNvGrpSpPr/>
          <p:nvPr/>
        </p:nvGrpSpPr>
        <p:grpSpPr>
          <a:xfrm>
            <a:off x="2536419" y="1738279"/>
            <a:ext cx="3086089" cy="1816942"/>
            <a:chOff x="2150889" y="4749484"/>
            <a:chExt cx="2400496" cy="13306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554BA9-FA8D-DA0B-CFAF-9DDD3B0A7A7A}"/>
                </a:ext>
              </a:extLst>
            </p:cNvPr>
            <p:cNvSpPr/>
            <p:nvPr/>
          </p:nvSpPr>
          <p:spPr>
            <a:xfrm>
              <a:off x="2150889" y="4749484"/>
              <a:ext cx="2400496" cy="4146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18CA9-5040-F068-AF97-5C67D63DF9F2}"/>
                </a:ext>
              </a:extLst>
            </p:cNvPr>
            <p:cNvSpPr txBox="1"/>
            <p:nvPr/>
          </p:nvSpPr>
          <p:spPr>
            <a:xfrm flipH="1">
              <a:off x="2313446" y="5369024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Every $1 invested in DRR saves between $6 and $15 in avoided losses and emergency costs.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F82989-0611-634E-2336-98FBC4F1278C}"/>
                </a:ext>
              </a:extLst>
            </p:cNvPr>
            <p:cNvSpPr txBox="1"/>
            <p:nvPr/>
          </p:nvSpPr>
          <p:spPr>
            <a:xfrm flipH="1">
              <a:off x="2455901" y="4825211"/>
              <a:ext cx="1790472" cy="2631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rgbClr val="1D6FA9"/>
                  </a:solidFill>
                </a:rPr>
                <a:t>1. Proven ROI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146BD0-B8A4-ADB8-AD94-DEA6285F2985}"/>
              </a:ext>
            </a:extLst>
          </p:cNvPr>
          <p:cNvGrpSpPr/>
          <p:nvPr/>
        </p:nvGrpSpPr>
        <p:grpSpPr>
          <a:xfrm>
            <a:off x="6569493" y="1738279"/>
            <a:ext cx="3086091" cy="1816942"/>
            <a:chOff x="2150888" y="4749484"/>
            <a:chExt cx="2400497" cy="13306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57CF0F-ED20-FDB5-3916-D475E61661B4}"/>
                </a:ext>
              </a:extLst>
            </p:cNvPr>
            <p:cNvSpPr/>
            <p:nvPr/>
          </p:nvSpPr>
          <p:spPr>
            <a:xfrm>
              <a:off x="2150888" y="4749484"/>
              <a:ext cx="2400497" cy="414651"/>
            </a:xfrm>
            <a:prstGeom prst="rect">
              <a:avLst/>
            </a:prstGeom>
            <a:solidFill>
              <a:srgbClr val="E8F3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4B712D-B679-5C06-6171-8DDF029D7C49}"/>
                </a:ext>
              </a:extLst>
            </p:cNvPr>
            <p:cNvSpPr txBox="1"/>
            <p:nvPr/>
          </p:nvSpPr>
          <p:spPr>
            <a:xfrm flipH="1">
              <a:off x="2313446" y="5369024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Less than 2% of global humanitarian funding goes to DRR leaving places like Yemen behind.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FDF670-EE43-DCB1-BE14-7E3AF012EC5E}"/>
                </a:ext>
              </a:extLst>
            </p:cNvPr>
            <p:cNvSpPr txBox="1"/>
            <p:nvPr/>
          </p:nvSpPr>
          <p:spPr>
            <a:xfrm flipH="1">
              <a:off x="2262648" y="4815052"/>
              <a:ext cx="2158078" cy="2314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rgbClr val="8BC145"/>
                  </a:solidFill>
                </a:rPr>
                <a:t>2. Fragile State Gap</a:t>
              </a:r>
            </a:p>
          </p:txBody>
        </p:sp>
      </p:grp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5B65299-5C97-F840-B013-9FA193649A17}"/>
              </a:ext>
            </a:extLst>
          </p:cNvPr>
          <p:cNvSpPr/>
          <p:nvPr/>
        </p:nvSpPr>
        <p:spPr>
          <a:xfrm rot="5400000">
            <a:off x="6035847" y="2829155"/>
            <a:ext cx="234199" cy="2018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C55880-3799-137C-C279-9535726A82E6}"/>
              </a:ext>
            </a:extLst>
          </p:cNvPr>
          <p:cNvGrpSpPr/>
          <p:nvPr/>
        </p:nvGrpSpPr>
        <p:grpSpPr>
          <a:xfrm>
            <a:off x="2536419" y="4042921"/>
            <a:ext cx="3086089" cy="1816942"/>
            <a:chOff x="2150889" y="4749484"/>
            <a:chExt cx="2400496" cy="13306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94FB2E-8A93-7DA1-2E6F-A49A73F74A60}"/>
                </a:ext>
              </a:extLst>
            </p:cNvPr>
            <p:cNvSpPr/>
            <p:nvPr/>
          </p:nvSpPr>
          <p:spPr>
            <a:xfrm>
              <a:off x="2150889" y="4749484"/>
              <a:ext cx="2400496" cy="414651"/>
            </a:xfrm>
            <a:prstGeom prst="rect">
              <a:avLst/>
            </a:prstGeom>
            <a:solidFill>
              <a:srgbClr val="DAF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300287-5B71-5A8D-7AD7-0815A3CF59D1}"/>
                </a:ext>
              </a:extLst>
            </p:cNvPr>
            <p:cNvSpPr txBox="1"/>
            <p:nvPr/>
          </p:nvSpPr>
          <p:spPr>
            <a:xfrm flipH="1">
              <a:off x="2313446" y="5369024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Even in conflict zones, risk reduction is both possible and essential to save lives and preserve dignity.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1E380E-72A1-2B9F-6DA7-86CCBC631B69}"/>
                </a:ext>
              </a:extLst>
            </p:cNvPr>
            <p:cNvSpPr txBox="1"/>
            <p:nvPr/>
          </p:nvSpPr>
          <p:spPr>
            <a:xfrm flipH="1">
              <a:off x="2455901" y="4825211"/>
              <a:ext cx="1790472" cy="2631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3. Now, Not Later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F04535-BA7C-119D-9B8D-01073659AA0D}"/>
              </a:ext>
            </a:extLst>
          </p:cNvPr>
          <p:cNvGrpSpPr/>
          <p:nvPr/>
        </p:nvGrpSpPr>
        <p:grpSpPr>
          <a:xfrm>
            <a:off x="6569493" y="4042921"/>
            <a:ext cx="3086091" cy="1816942"/>
            <a:chOff x="2150888" y="4749484"/>
            <a:chExt cx="2400497" cy="133062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FD40DB8-E5C3-FBF9-AF56-321C278FC7BB}"/>
                </a:ext>
              </a:extLst>
            </p:cNvPr>
            <p:cNvSpPr/>
            <p:nvPr/>
          </p:nvSpPr>
          <p:spPr>
            <a:xfrm>
              <a:off x="2150888" y="4749484"/>
              <a:ext cx="2400497" cy="414651"/>
            </a:xfrm>
            <a:prstGeom prst="rect">
              <a:avLst/>
            </a:prstGeom>
            <a:solidFill>
              <a:srgbClr val="00B05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B60F51-FEDE-0DB4-B128-B115196A2203}"/>
                </a:ext>
              </a:extLst>
            </p:cNvPr>
            <p:cNvSpPr txBox="1"/>
            <p:nvPr/>
          </p:nvSpPr>
          <p:spPr>
            <a:xfrm flipH="1">
              <a:off x="2313446" y="5369024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DRR safeguards education, livelihoods, and health systems core pillars of resilience.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17C260F-FA4E-0645-B96B-D7B4E7C0F85B}"/>
                </a:ext>
              </a:extLst>
            </p:cNvPr>
            <p:cNvSpPr txBox="1"/>
            <p:nvPr/>
          </p:nvSpPr>
          <p:spPr>
            <a:xfrm flipH="1">
              <a:off x="2262648" y="4815052"/>
              <a:ext cx="2158078" cy="2314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4. Protecting Progress</a:t>
              </a:r>
            </a:p>
          </p:txBody>
        </p:sp>
      </p:grp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A257F336-7CD1-3BD1-8749-7D6C2BA00B38}"/>
              </a:ext>
            </a:extLst>
          </p:cNvPr>
          <p:cNvSpPr/>
          <p:nvPr/>
        </p:nvSpPr>
        <p:spPr>
          <a:xfrm rot="5400000">
            <a:off x="6035847" y="5133797"/>
            <a:ext cx="234199" cy="2018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SlideModel shp110">
            <a:extLst>
              <a:ext uri="{FF2B5EF4-FFF2-40B4-BE49-F238E27FC236}">
                <a16:creationId xmlns:a16="http://schemas.microsoft.com/office/drawing/2014/main" id="{97F3E6C8-6D86-BB99-D748-7B6D275F9324}"/>
              </a:ext>
            </a:extLst>
          </p:cNvPr>
          <p:cNvSpPr>
            <a:spLocks noChangeArrowheads="1"/>
          </p:cNvSpPr>
          <p:nvPr/>
        </p:nvSpPr>
        <p:spPr bwMode="auto">
          <a:xfrm rot="15564269">
            <a:off x="-85249" y="2474293"/>
            <a:ext cx="336412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691664-DF70-6D48-2950-4ED535678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1D127-6B7D-2D0D-9FA6-8BA7B6C3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59">
            <a:extLst>
              <a:ext uri="{FF2B5EF4-FFF2-40B4-BE49-F238E27FC236}">
                <a16:creationId xmlns:a16="http://schemas.microsoft.com/office/drawing/2014/main" id="{847E89C3-E64A-9FD1-EBE6-AD60770E3994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Action – Break the Cycle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4FCE8FD8-3593-8CE7-EC56-7CEDD1A2B8A1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C89AE066-B2D9-DAB2-2CB9-98A63A98CC21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BF49E815-4D74-B11D-C35F-3844D52B27F5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F80C8BC9-410D-6B62-A8A7-748B6B6DA43E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86C6F8DD-EA1A-A88F-F471-777C9CA0CED6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9FFA5191-9D96-0118-2926-BC8D39903D97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73218947-7AF8-5600-F2AB-E4792CDD35B3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2831FE3E-59B4-1ECF-F219-A3BBE2CE5C0D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76D7DA69-1602-32CE-2BCD-EBB80FAEE1C5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12ACDD50-B8D8-F00F-ADB4-35C5C58BB965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97FA9C13-F6C4-02F5-BF22-AC3D9073CFD9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SlideModel shp53">
            <a:extLst>
              <a:ext uri="{FF2B5EF4-FFF2-40B4-BE49-F238E27FC236}">
                <a16:creationId xmlns:a16="http://schemas.microsoft.com/office/drawing/2014/main" id="{CEE4A2E7-ACC9-EF59-0577-55C15B375B2C}"/>
              </a:ext>
            </a:extLst>
          </p:cNvPr>
          <p:cNvSpPr txBox="1">
            <a:spLocks/>
          </p:cNvSpPr>
          <p:nvPr/>
        </p:nvSpPr>
        <p:spPr>
          <a:xfrm>
            <a:off x="809098" y="1814001"/>
            <a:ext cx="11317394" cy="88165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Integrate DRR: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All shelter, WASH, and protection interventions must include conflict-sensitive risk reduction.</a:t>
            </a: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B05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lideModel shp110">
            <a:extLst>
              <a:ext uri="{FF2B5EF4-FFF2-40B4-BE49-F238E27FC236}">
                <a16:creationId xmlns:a16="http://schemas.microsoft.com/office/drawing/2014/main" id="{CA6A80FC-D05E-B8DA-20FB-C47CC14DA4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119107" y="-149039"/>
            <a:ext cx="336412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2" name="SlideModel shp132">
            <a:extLst>
              <a:ext uri="{FF2B5EF4-FFF2-40B4-BE49-F238E27FC236}">
                <a16:creationId xmlns:a16="http://schemas.microsoft.com/office/drawing/2014/main" id="{BD9BDCB9-1683-F94E-3DB6-42BF0BC7B2AE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4214D6-B305-8454-4313-FAC827129E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A7158-1164-E329-EE1E-68E3B37E8CC4}"/>
              </a:ext>
            </a:extLst>
          </p:cNvPr>
          <p:cNvSpPr txBox="1"/>
          <p:nvPr/>
        </p:nvSpPr>
        <p:spPr>
          <a:xfrm>
            <a:off x="809098" y="2644570"/>
            <a:ext cx="11648440" cy="649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Open Sans Light"/>
                <a:cs typeface="Segoe UI" panose="020B0502040204020203" pitchFamily="34" charset="0"/>
              </a:rPr>
              <a:t>Fund Local Capacity: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Invest in frontline organizations like YARD—trusted by communities and ready to act.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D158A-1C45-263C-3FA2-D344661469FC}"/>
              </a:ext>
            </a:extLst>
          </p:cNvPr>
          <p:cNvSpPr txBox="1"/>
          <p:nvPr/>
        </p:nvSpPr>
        <p:spPr>
          <a:xfrm>
            <a:off x="809098" y="3330893"/>
            <a:ext cx="10778536" cy="12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50"/>
              </a:solidFill>
              <a:latin typeface="Open Sans Light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Open Sans Light"/>
                <a:cs typeface="Segoe UI" panose="020B0502040204020203" pitchFamily="34" charset="0"/>
              </a:rPr>
              <a:t>Include Fragile States: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Global DRR and climate finance must prioritize the most vulnerable—displaced people in conflict zones.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343D1F-4EE4-14E6-9A2C-A8263A21D5EF}"/>
              </a:ext>
            </a:extLst>
          </p:cNvPr>
          <p:cNvSpPr txBox="1"/>
          <p:nvPr/>
        </p:nvSpPr>
        <p:spPr>
          <a:xfrm>
            <a:off x="809097" y="4319908"/>
            <a:ext cx="10490326" cy="92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2000" dirty="0">
              <a:solidFill>
                <a:srgbClr val="00B05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Open Sans Light"/>
                <a:cs typeface="Segoe UI" panose="020B0502040204020203" pitchFamily="34" charset="0"/>
              </a:rPr>
              <a:t>Join Us: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Support safe land allocation, build DRR into every project, and amplify survivor-led solutions like Fatima’s.</a:t>
            </a:r>
          </a:p>
        </p:txBody>
      </p:sp>
    </p:spTree>
    <p:extLst>
      <p:ext uri="{BB962C8B-B14F-4D97-AF65-F5344CB8AC3E}">
        <p14:creationId xmlns:p14="http://schemas.microsoft.com/office/powerpoint/2010/main" val="6912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8F5FB-1759-007A-3634-3A08974C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Model shp520">
            <a:extLst>
              <a:ext uri="{FF2B5EF4-FFF2-40B4-BE49-F238E27FC236}">
                <a16:creationId xmlns:a16="http://schemas.microsoft.com/office/drawing/2014/main" id="{F95B7E81-7DBB-BB49-BAA9-D1EC920E8D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" r="83"/>
          <a:stretch/>
        </p:blipFill>
        <p:spPr>
          <a:xfrm>
            <a:off x="2471265" y="169360"/>
            <a:ext cx="7249470" cy="48339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</p:pic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16F5B5F2-B779-3EDD-C365-F37DDCA1FA52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7312AAE9-ABAF-5BA7-2C3A-78AF238352F8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96AC0D49-6F13-64F8-539A-210D646A16BD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60F28661-5A5A-5AEC-ED49-7C04E40D0AB4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A2390EF3-7448-786B-2CFA-B1DF76252435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DD6BF201-8628-FB9C-4A20-3B68558753EA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2549B00F-6A9A-49EF-1F0B-9E2883099B0A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15A7822E-26E9-1A0C-31C5-CE0B90214197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44CA731F-3652-5FEF-7CDC-7D9E0207BFF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AC382750-9269-7457-57D3-57E4ED2EFFEA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66181C70-3751-180F-6109-8261F29198C8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SlideModel shp132">
            <a:extLst>
              <a:ext uri="{FF2B5EF4-FFF2-40B4-BE49-F238E27FC236}">
                <a16:creationId xmlns:a16="http://schemas.microsoft.com/office/drawing/2014/main" id="{3355E40F-C82F-B032-59A7-B81BC0157BF0}"/>
              </a:ext>
            </a:extLst>
          </p:cNvPr>
          <p:cNvSpPr/>
          <p:nvPr/>
        </p:nvSpPr>
        <p:spPr>
          <a:xfrm>
            <a:off x="0" y="6583148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SlideModel shp316">
            <a:extLst>
              <a:ext uri="{FF2B5EF4-FFF2-40B4-BE49-F238E27FC236}">
                <a16:creationId xmlns:a16="http://schemas.microsoft.com/office/drawing/2014/main" id="{87FA7836-65BD-773A-AF80-9D518D27DA8E}"/>
              </a:ext>
            </a:extLst>
          </p:cNvPr>
          <p:cNvSpPr txBox="1">
            <a:spLocks/>
          </p:cNvSpPr>
          <p:nvPr/>
        </p:nvSpPr>
        <p:spPr>
          <a:xfrm>
            <a:off x="3704342" y="6054895"/>
            <a:ext cx="4783317" cy="30425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GPDRR 2025 – Geneva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D16323-626C-BAB9-6210-4E7159B10A91}"/>
              </a:ext>
            </a:extLst>
          </p:cNvPr>
          <p:cNvGrpSpPr/>
          <p:nvPr/>
        </p:nvGrpSpPr>
        <p:grpSpPr>
          <a:xfrm>
            <a:off x="948273" y="6014520"/>
            <a:ext cx="10295454" cy="568628"/>
            <a:chOff x="599610" y="5718436"/>
            <a:chExt cx="10295454" cy="568628"/>
          </a:xfrm>
        </p:grpSpPr>
        <p:sp>
          <p:nvSpPr>
            <p:cNvPr id="28" name="SlideModel shp54">
              <a:extLst>
                <a:ext uri="{FF2B5EF4-FFF2-40B4-BE49-F238E27FC236}">
                  <a16:creationId xmlns:a16="http://schemas.microsoft.com/office/drawing/2014/main" id="{E3656E92-297D-6CB9-BB44-4B16DAE8CDC8}"/>
                </a:ext>
              </a:extLst>
            </p:cNvPr>
            <p:cNvSpPr txBox="1"/>
            <p:nvPr/>
          </p:nvSpPr>
          <p:spPr>
            <a:xfrm>
              <a:off x="1168238" y="5882330"/>
              <a:ext cx="191088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spc="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info@yard-yemen.org</a:t>
              </a:r>
            </a:p>
          </p:txBody>
        </p:sp>
        <p:sp>
          <p:nvSpPr>
            <p:cNvPr id="29" name="SlideModel shp54">
              <a:extLst>
                <a:ext uri="{FF2B5EF4-FFF2-40B4-BE49-F238E27FC236}">
                  <a16:creationId xmlns:a16="http://schemas.microsoft.com/office/drawing/2014/main" id="{D406F148-DBFE-3163-B6C1-EE909065A8E3}"/>
                </a:ext>
              </a:extLst>
            </p:cNvPr>
            <p:cNvSpPr txBox="1"/>
            <p:nvPr/>
          </p:nvSpPr>
          <p:spPr>
            <a:xfrm>
              <a:off x="9044459" y="5882330"/>
              <a:ext cx="18506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spc="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www.yard-yemen.org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6182DB-7E6F-3AD4-E23C-0E2E12F30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10" y="5718436"/>
              <a:ext cx="568628" cy="5686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D58C77-37A2-8F83-6468-E900EB87D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022" y="5806627"/>
              <a:ext cx="480437" cy="480437"/>
            </a:xfrm>
            <a:prstGeom prst="rect">
              <a:avLst/>
            </a:prstGeom>
          </p:spPr>
        </p:pic>
      </p:grpSp>
      <p:sp>
        <p:nvSpPr>
          <p:cNvPr id="15" name="SlideModel shp59">
            <a:extLst>
              <a:ext uri="{FF2B5EF4-FFF2-40B4-BE49-F238E27FC236}">
                <a16:creationId xmlns:a16="http://schemas.microsoft.com/office/drawing/2014/main" id="{CA55D030-DE9F-1CE2-053C-C800E6D942A8}"/>
              </a:ext>
            </a:extLst>
          </p:cNvPr>
          <p:cNvSpPr txBox="1">
            <a:spLocks/>
          </p:cNvSpPr>
          <p:nvPr/>
        </p:nvSpPr>
        <p:spPr>
          <a:xfrm>
            <a:off x="2469613" y="2912609"/>
            <a:ext cx="7249470" cy="988501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“These children have survived war. They should not have to survive floods too. </a:t>
            </a:r>
            <a:endParaRPr lang="ar-YE" sz="2000" b="1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Protecting them is not charity, it’s responsibility.”</a:t>
            </a:r>
            <a:endParaRPr lang="es-UY" sz="2000" b="1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BCD376-3654-8699-6AA8-F8368BA387FA}"/>
              </a:ext>
            </a:extLst>
          </p:cNvPr>
          <p:cNvSpPr/>
          <p:nvPr/>
        </p:nvSpPr>
        <p:spPr>
          <a:xfrm>
            <a:off x="-128" y="3900689"/>
            <a:ext cx="12188952" cy="2011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CB0BB-B6BD-8FE7-7D33-0EC18B4D3284}"/>
              </a:ext>
            </a:extLst>
          </p:cNvPr>
          <p:cNvSpPr txBox="1"/>
          <p:nvPr/>
        </p:nvSpPr>
        <p:spPr>
          <a:xfrm>
            <a:off x="-127" y="4100945"/>
            <a:ext cx="12188952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5600" b="1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377FA-44C9-E2E6-F665-A33739880366}"/>
              </a:ext>
            </a:extLst>
          </p:cNvPr>
          <p:cNvSpPr txBox="1"/>
          <p:nvPr/>
        </p:nvSpPr>
        <p:spPr>
          <a:xfrm>
            <a:off x="3057844" y="4923905"/>
            <a:ext cx="60730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Together, let's build resilience and save lives.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6B14D-0B86-411E-CB17-FC8A440CA622}"/>
              </a:ext>
            </a:extLst>
          </p:cNvPr>
          <p:cNvSpPr/>
          <p:nvPr/>
        </p:nvSpPr>
        <p:spPr>
          <a:xfrm>
            <a:off x="3657600" y="5440541"/>
            <a:ext cx="4873752" cy="64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A qr code on a white background">
            <a:extLst>
              <a:ext uri="{FF2B5EF4-FFF2-40B4-BE49-F238E27FC236}">
                <a16:creationId xmlns:a16="http://schemas.microsoft.com/office/drawing/2014/main" id="{BF758AC8-E147-FB1E-9E29-B789AA92B2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56" y="4016660"/>
            <a:ext cx="1687488" cy="1687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FF282A-058C-0098-A65D-22677782EA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7104" y="167341"/>
            <a:ext cx="1758982" cy="549260"/>
          </a:xfrm>
          <a:prstGeom prst="rect">
            <a:avLst/>
          </a:prstGeom>
        </p:spPr>
      </p:pic>
      <p:sp>
        <p:nvSpPr>
          <p:cNvPr id="24" name="SlideModel shp110">
            <a:extLst>
              <a:ext uri="{FF2B5EF4-FFF2-40B4-BE49-F238E27FC236}">
                <a16:creationId xmlns:a16="http://schemas.microsoft.com/office/drawing/2014/main" id="{93D65716-E65A-A15D-FA29-B34DE9748E5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631017" y="-149041"/>
            <a:ext cx="62271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5" name="SlideModel shp132">
            <a:extLst>
              <a:ext uri="{FF2B5EF4-FFF2-40B4-BE49-F238E27FC236}">
                <a16:creationId xmlns:a16="http://schemas.microsoft.com/office/drawing/2014/main" id="{3BC0C9C3-6EFD-115B-A522-5615A59C5EB2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Model shp12">
            <a:extLst>
              <a:ext uri="{FF2B5EF4-FFF2-40B4-BE49-F238E27FC236}">
                <a16:creationId xmlns:a16="http://schemas.microsoft.com/office/drawing/2014/main" id="{DAEB2567-7A8F-3148-A9BD-7F38CAC7517C}"/>
              </a:ext>
            </a:extLst>
          </p:cNvPr>
          <p:cNvSpPr/>
          <p:nvPr/>
        </p:nvSpPr>
        <p:spPr>
          <a:xfrm>
            <a:off x="1260190" y="1405087"/>
            <a:ext cx="101246" cy="4415821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latin typeface="Nunito Sans ExtraLight" pitchFamily="2" charset="77"/>
            </a:endParaRPr>
          </a:p>
        </p:txBody>
      </p:sp>
      <p:sp>
        <p:nvSpPr>
          <p:cNvPr id="52" name="SlideModel shp13">
            <a:extLst>
              <a:ext uri="{FF2B5EF4-FFF2-40B4-BE49-F238E27FC236}">
                <a16:creationId xmlns:a16="http://schemas.microsoft.com/office/drawing/2014/main" id="{163622F6-83B0-ED4A-96BA-8571EC9E5EA3}"/>
              </a:ext>
            </a:extLst>
          </p:cNvPr>
          <p:cNvSpPr/>
          <p:nvPr/>
        </p:nvSpPr>
        <p:spPr>
          <a:xfrm>
            <a:off x="6234218" y="1405087"/>
            <a:ext cx="101246" cy="4415821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latin typeface="Nunito Sans ExtraLight" pitchFamily="2" charset="77"/>
            </a:endParaRPr>
          </a:p>
        </p:txBody>
      </p:sp>
      <p:sp>
        <p:nvSpPr>
          <p:cNvPr id="5" name="SlideModel shp14">
            <a:extLst>
              <a:ext uri="{FF2B5EF4-FFF2-40B4-BE49-F238E27FC236}">
                <a16:creationId xmlns:a16="http://schemas.microsoft.com/office/drawing/2014/main" id="{19F7FC97-1758-904F-83F8-CFABF536241C}"/>
              </a:ext>
            </a:extLst>
          </p:cNvPr>
          <p:cNvSpPr txBox="1"/>
          <p:nvPr/>
        </p:nvSpPr>
        <p:spPr>
          <a:xfrm>
            <a:off x="1549795" y="1528516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3</a:t>
            </a:r>
          </a:p>
        </p:txBody>
      </p:sp>
      <p:sp>
        <p:nvSpPr>
          <p:cNvPr id="28" name="SlideModel shp15">
            <a:extLst>
              <a:ext uri="{FF2B5EF4-FFF2-40B4-BE49-F238E27FC236}">
                <a16:creationId xmlns:a16="http://schemas.microsoft.com/office/drawing/2014/main" id="{7410EBDD-893C-6649-B08E-087ADEDE3B66}"/>
              </a:ext>
            </a:extLst>
          </p:cNvPr>
          <p:cNvSpPr txBox="1"/>
          <p:nvPr/>
        </p:nvSpPr>
        <p:spPr>
          <a:xfrm>
            <a:off x="2147141" y="1719058"/>
            <a:ext cx="2418611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Yemen’s Risk Context</a:t>
            </a:r>
          </a:p>
        </p:txBody>
      </p:sp>
      <p:sp>
        <p:nvSpPr>
          <p:cNvPr id="39" name="SlideModel shp20">
            <a:extLst>
              <a:ext uri="{FF2B5EF4-FFF2-40B4-BE49-F238E27FC236}">
                <a16:creationId xmlns:a16="http://schemas.microsoft.com/office/drawing/2014/main" id="{7C9A91E4-E7AE-774E-9C5D-772EDAC7729B}"/>
              </a:ext>
            </a:extLst>
          </p:cNvPr>
          <p:cNvSpPr txBox="1"/>
          <p:nvPr/>
        </p:nvSpPr>
        <p:spPr>
          <a:xfrm>
            <a:off x="1549795" y="2547245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5</a:t>
            </a:r>
          </a:p>
        </p:txBody>
      </p:sp>
      <p:sp>
        <p:nvSpPr>
          <p:cNvPr id="41" name="SlideModel shp21">
            <a:extLst>
              <a:ext uri="{FF2B5EF4-FFF2-40B4-BE49-F238E27FC236}">
                <a16:creationId xmlns:a16="http://schemas.microsoft.com/office/drawing/2014/main" id="{34D9C4ED-9B1D-7E4B-A01B-2DAC72BEE5DE}"/>
              </a:ext>
            </a:extLst>
          </p:cNvPr>
          <p:cNvSpPr txBox="1"/>
          <p:nvPr/>
        </p:nvSpPr>
        <p:spPr>
          <a:xfrm>
            <a:off x="2147141" y="2746228"/>
            <a:ext cx="2307170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The Cost of Inaction</a:t>
            </a:r>
          </a:p>
        </p:txBody>
      </p:sp>
      <p:sp>
        <p:nvSpPr>
          <p:cNvPr id="63" name="SlideModel shp23">
            <a:extLst>
              <a:ext uri="{FF2B5EF4-FFF2-40B4-BE49-F238E27FC236}">
                <a16:creationId xmlns:a16="http://schemas.microsoft.com/office/drawing/2014/main" id="{D2A700C2-C6F2-B646-A533-0EB1235FA6B2}"/>
              </a:ext>
            </a:extLst>
          </p:cNvPr>
          <p:cNvSpPr txBox="1"/>
          <p:nvPr/>
        </p:nvSpPr>
        <p:spPr>
          <a:xfrm>
            <a:off x="6722749" y="1457396"/>
            <a:ext cx="9541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12</a:t>
            </a:r>
          </a:p>
        </p:txBody>
      </p:sp>
      <p:sp>
        <p:nvSpPr>
          <p:cNvPr id="66" name="SlideModel shp24">
            <a:extLst>
              <a:ext uri="{FF2B5EF4-FFF2-40B4-BE49-F238E27FC236}">
                <a16:creationId xmlns:a16="http://schemas.microsoft.com/office/drawing/2014/main" id="{94FBD3C3-1B63-6946-8E84-27930B5187DF}"/>
              </a:ext>
            </a:extLst>
          </p:cNvPr>
          <p:cNvSpPr txBox="1"/>
          <p:nvPr/>
        </p:nvSpPr>
        <p:spPr>
          <a:xfrm>
            <a:off x="7669239" y="1739378"/>
            <a:ext cx="34390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Human Impact Story – </a:t>
            </a:r>
            <a:r>
              <a:rPr lang="en-US" sz="1600" b="1" spc="75" dirty="0" err="1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Samiara</a:t>
            </a:r>
            <a:endParaRPr lang="en-US" sz="1600" b="1" spc="75" dirty="0">
              <a:solidFill>
                <a:schemeClr val="tx2"/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44" name="SlideModel shp26">
            <a:extLst>
              <a:ext uri="{FF2B5EF4-FFF2-40B4-BE49-F238E27FC236}">
                <a16:creationId xmlns:a16="http://schemas.microsoft.com/office/drawing/2014/main" id="{6E80FB80-B97E-A846-9418-83EFA937B757}"/>
              </a:ext>
            </a:extLst>
          </p:cNvPr>
          <p:cNvSpPr txBox="1"/>
          <p:nvPr/>
        </p:nvSpPr>
        <p:spPr>
          <a:xfrm>
            <a:off x="1549795" y="3565974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7</a:t>
            </a:r>
          </a:p>
        </p:txBody>
      </p:sp>
      <p:sp>
        <p:nvSpPr>
          <p:cNvPr id="46" name="SlideModel shp27">
            <a:extLst>
              <a:ext uri="{FF2B5EF4-FFF2-40B4-BE49-F238E27FC236}">
                <a16:creationId xmlns:a16="http://schemas.microsoft.com/office/drawing/2014/main" id="{42D08EAC-AAC7-3045-BF82-5E66F8ECCA28}"/>
              </a:ext>
            </a:extLst>
          </p:cNvPr>
          <p:cNvSpPr txBox="1"/>
          <p:nvPr/>
        </p:nvSpPr>
        <p:spPr>
          <a:xfrm>
            <a:off x="2147141" y="3773398"/>
            <a:ext cx="2907142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YARD’s DRR Interventions</a:t>
            </a:r>
          </a:p>
        </p:txBody>
      </p:sp>
      <p:sp>
        <p:nvSpPr>
          <p:cNvPr id="57" name="SlideModel shp29">
            <a:extLst>
              <a:ext uri="{FF2B5EF4-FFF2-40B4-BE49-F238E27FC236}">
                <a16:creationId xmlns:a16="http://schemas.microsoft.com/office/drawing/2014/main" id="{324C5429-F8B5-314B-8F07-FEB1800EF341}"/>
              </a:ext>
            </a:extLst>
          </p:cNvPr>
          <p:cNvSpPr txBox="1"/>
          <p:nvPr/>
        </p:nvSpPr>
        <p:spPr>
          <a:xfrm>
            <a:off x="6722749" y="2475490"/>
            <a:ext cx="9541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13</a:t>
            </a:r>
          </a:p>
        </p:txBody>
      </p:sp>
      <p:sp>
        <p:nvSpPr>
          <p:cNvPr id="59" name="SlideModel shp30">
            <a:extLst>
              <a:ext uri="{FF2B5EF4-FFF2-40B4-BE49-F238E27FC236}">
                <a16:creationId xmlns:a16="http://schemas.microsoft.com/office/drawing/2014/main" id="{5AA36F18-3645-A34D-9883-ABE6A31A1506}"/>
              </a:ext>
            </a:extLst>
          </p:cNvPr>
          <p:cNvSpPr txBox="1"/>
          <p:nvPr/>
        </p:nvSpPr>
        <p:spPr>
          <a:xfrm>
            <a:off x="7669239" y="2648540"/>
            <a:ext cx="292259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Local Solutions That Scale</a:t>
            </a:r>
            <a:endParaRPr lang="es-UY" sz="1600" b="1" spc="75" dirty="0">
              <a:solidFill>
                <a:schemeClr val="tx2"/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Model shp33">
            <a:extLst>
              <a:ext uri="{FF2B5EF4-FFF2-40B4-BE49-F238E27FC236}">
                <a16:creationId xmlns:a16="http://schemas.microsoft.com/office/drawing/2014/main" id="{B1992DD9-32C4-43F2-B706-F160215A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s-UY" sz="3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SlideModel shp34">
            <a:extLst>
              <a:ext uri="{FF2B5EF4-FFF2-40B4-BE49-F238E27FC236}">
                <a16:creationId xmlns:a16="http://schemas.microsoft.com/office/drawing/2014/main" id="{37734952-7215-44BB-A807-3580AA86BADB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CFF7D31E-DB40-44A1-82D1-4F4FCC7D5378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34" name="SliModel Group shp35">
                <a:extLst>
                  <a:ext uri="{FF2B5EF4-FFF2-40B4-BE49-F238E27FC236}">
                    <a16:creationId xmlns:a16="http://schemas.microsoft.com/office/drawing/2014/main" id="{088D7327-CA50-4D86-B85A-EE9FDFF6296D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SliModel Group shp36">
                <a:extLst>
                  <a:ext uri="{FF2B5EF4-FFF2-40B4-BE49-F238E27FC236}">
                    <a16:creationId xmlns:a16="http://schemas.microsoft.com/office/drawing/2014/main" id="{F5C297C0-7A7D-4F7C-8B69-EA0547D5C1B3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SliModel Group shp37">
                <a:extLst>
                  <a:ext uri="{FF2B5EF4-FFF2-40B4-BE49-F238E27FC236}">
                    <a16:creationId xmlns:a16="http://schemas.microsoft.com/office/drawing/2014/main" id="{3F2404C7-8EF5-486B-A51D-57A90F8EF784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SliModel Group shp38">
                <a:extLst>
                  <a:ext uri="{FF2B5EF4-FFF2-40B4-BE49-F238E27FC236}">
                    <a16:creationId xmlns:a16="http://schemas.microsoft.com/office/drawing/2014/main" id="{94998555-F8AD-43A5-9EA0-730F172BCDDD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A92A0085-643B-4DC3-A94C-907E0BAD2E71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30" name="SliModel Group shp39">
                <a:extLst>
                  <a:ext uri="{FF2B5EF4-FFF2-40B4-BE49-F238E27FC236}">
                    <a16:creationId xmlns:a16="http://schemas.microsoft.com/office/drawing/2014/main" id="{3B712A66-A9DA-47CD-A783-26800273AF32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SliModel Group shp40">
                <a:extLst>
                  <a:ext uri="{FF2B5EF4-FFF2-40B4-BE49-F238E27FC236}">
                    <a16:creationId xmlns:a16="http://schemas.microsoft.com/office/drawing/2014/main" id="{79639793-0BDC-4B2D-9426-7BDF03EAA6E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41">
                <a:extLst>
                  <a:ext uri="{FF2B5EF4-FFF2-40B4-BE49-F238E27FC236}">
                    <a16:creationId xmlns:a16="http://schemas.microsoft.com/office/drawing/2014/main" id="{8AF473DB-8844-4FD5-9BB8-BDE0490FFF33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42">
                <a:extLst>
                  <a:ext uri="{FF2B5EF4-FFF2-40B4-BE49-F238E27FC236}">
                    <a16:creationId xmlns:a16="http://schemas.microsoft.com/office/drawing/2014/main" id="{F4D8A421-2475-4259-9330-2087AC9941E4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" name="SlideModel shp17">
            <a:extLst>
              <a:ext uri="{FF2B5EF4-FFF2-40B4-BE49-F238E27FC236}">
                <a16:creationId xmlns:a16="http://schemas.microsoft.com/office/drawing/2014/main" id="{65804B7C-4736-EE0A-B207-8155EF25C494}"/>
              </a:ext>
            </a:extLst>
          </p:cNvPr>
          <p:cNvSpPr txBox="1"/>
          <p:nvPr/>
        </p:nvSpPr>
        <p:spPr>
          <a:xfrm>
            <a:off x="1549795" y="4584702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8</a:t>
            </a:r>
          </a:p>
        </p:txBody>
      </p:sp>
      <p:sp>
        <p:nvSpPr>
          <p:cNvPr id="8" name="SlideModel shp18">
            <a:extLst>
              <a:ext uri="{FF2B5EF4-FFF2-40B4-BE49-F238E27FC236}">
                <a16:creationId xmlns:a16="http://schemas.microsoft.com/office/drawing/2014/main" id="{6FC97A86-FD73-10C0-D817-020139BCEA99}"/>
              </a:ext>
            </a:extLst>
          </p:cNvPr>
          <p:cNvSpPr txBox="1"/>
          <p:nvPr/>
        </p:nvSpPr>
        <p:spPr>
          <a:xfrm>
            <a:off x="2147141" y="4800569"/>
            <a:ext cx="238129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Results – Lives Saved</a:t>
            </a:r>
          </a:p>
        </p:txBody>
      </p:sp>
      <p:sp>
        <p:nvSpPr>
          <p:cNvPr id="9" name="SlideModel shp29">
            <a:extLst>
              <a:ext uri="{FF2B5EF4-FFF2-40B4-BE49-F238E27FC236}">
                <a16:creationId xmlns:a16="http://schemas.microsoft.com/office/drawing/2014/main" id="{DF1D2A4E-8BA2-B0F2-0B7F-2F85C182B918}"/>
              </a:ext>
            </a:extLst>
          </p:cNvPr>
          <p:cNvSpPr txBox="1"/>
          <p:nvPr/>
        </p:nvSpPr>
        <p:spPr>
          <a:xfrm>
            <a:off x="6722749" y="3493584"/>
            <a:ext cx="9541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14</a:t>
            </a:r>
          </a:p>
        </p:txBody>
      </p:sp>
      <p:sp>
        <p:nvSpPr>
          <p:cNvPr id="10" name="SlideModel shp30">
            <a:extLst>
              <a:ext uri="{FF2B5EF4-FFF2-40B4-BE49-F238E27FC236}">
                <a16:creationId xmlns:a16="http://schemas.microsoft.com/office/drawing/2014/main" id="{55D5FECE-FD22-4315-F201-D5BE7B5D4D1A}"/>
              </a:ext>
            </a:extLst>
          </p:cNvPr>
          <p:cNvSpPr txBox="1"/>
          <p:nvPr/>
        </p:nvSpPr>
        <p:spPr>
          <a:xfrm>
            <a:off x="7669239" y="3778214"/>
            <a:ext cx="3384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The Case for Prevention (DRR)</a:t>
            </a:r>
          </a:p>
        </p:txBody>
      </p:sp>
      <p:sp>
        <p:nvSpPr>
          <p:cNvPr id="11" name="SlideModel shp29">
            <a:extLst>
              <a:ext uri="{FF2B5EF4-FFF2-40B4-BE49-F238E27FC236}">
                <a16:creationId xmlns:a16="http://schemas.microsoft.com/office/drawing/2014/main" id="{C1C6CBFF-AFF6-4B8D-FA7B-E93FF86155E1}"/>
              </a:ext>
            </a:extLst>
          </p:cNvPr>
          <p:cNvSpPr txBox="1"/>
          <p:nvPr/>
        </p:nvSpPr>
        <p:spPr>
          <a:xfrm>
            <a:off x="6722749" y="4511679"/>
            <a:ext cx="9541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65000"/>
                    <a:alpha val="50000"/>
                  </a:schemeClr>
                </a:solidFill>
                <a:latin typeface="Nunito Sans" pitchFamily="2" charset="77"/>
              </a:rPr>
              <a:t>15</a:t>
            </a:r>
          </a:p>
        </p:txBody>
      </p:sp>
      <p:sp>
        <p:nvSpPr>
          <p:cNvPr id="12" name="SlideModel shp30">
            <a:extLst>
              <a:ext uri="{FF2B5EF4-FFF2-40B4-BE49-F238E27FC236}">
                <a16:creationId xmlns:a16="http://schemas.microsoft.com/office/drawing/2014/main" id="{79710B32-8555-C2F0-7880-5702F42E0E82}"/>
              </a:ext>
            </a:extLst>
          </p:cNvPr>
          <p:cNvSpPr txBox="1"/>
          <p:nvPr/>
        </p:nvSpPr>
        <p:spPr>
          <a:xfrm>
            <a:off x="7669239" y="4819386"/>
            <a:ext cx="3484800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Call to Action – Break the Cycle</a:t>
            </a:r>
          </a:p>
        </p:txBody>
      </p:sp>
      <p:sp>
        <p:nvSpPr>
          <p:cNvPr id="13" name="SlideModel shp110">
            <a:extLst>
              <a:ext uri="{FF2B5EF4-FFF2-40B4-BE49-F238E27FC236}">
                <a16:creationId xmlns:a16="http://schemas.microsoft.com/office/drawing/2014/main" id="{3D5803FE-4623-530E-B177-9946518757BE}"/>
              </a:ext>
            </a:extLst>
          </p:cNvPr>
          <p:cNvSpPr>
            <a:spLocks noChangeArrowheads="1"/>
          </p:cNvSpPr>
          <p:nvPr/>
        </p:nvSpPr>
        <p:spPr bwMode="auto">
          <a:xfrm rot="15564269">
            <a:off x="-85249" y="2474293"/>
            <a:ext cx="336412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03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 animBg="1"/>
      <p:bldP spid="5" grpId="0" build="allAtOnce"/>
      <p:bldP spid="28" grpId="0" build="allAtOnce"/>
      <p:bldP spid="39" grpId="0" build="allAtOnce"/>
      <p:bldP spid="41" grpId="0" build="allAtOnce"/>
      <p:bldP spid="63" grpId="0" build="allAtOnce"/>
      <p:bldP spid="66" grpId="0" build="allAtOnce"/>
      <p:bldP spid="44" grpId="0" build="allAtOnce"/>
      <p:bldP spid="46" grpId="0" build="allAtOnce"/>
      <p:bldP spid="57" grpId="0" build="allAtOnce"/>
      <p:bldP spid="59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Model shp56">
            <a:extLst>
              <a:ext uri="{FF2B5EF4-FFF2-40B4-BE49-F238E27FC236}">
                <a16:creationId xmlns:a16="http://schemas.microsoft.com/office/drawing/2014/main" id="{86887018-F4EE-E442-89A0-1EA264D40849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-199158" y="3045895"/>
            <a:ext cx="2553637" cy="6324200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2" name="SlideModel shp57">
            <a:extLst>
              <a:ext uri="{FF2B5EF4-FFF2-40B4-BE49-F238E27FC236}">
                <a16:creationId xmlns:a16="http://schemas.microsoft.com/office/drawing/2014/main" id="{AF07AC2D-7DC7-4515-9B9E-53861C09F690}"/>
              </a:ext>
            </a:extLst>
          </p:cNvPr>
          <p:cNvSpPr/>
          <p:nvPr/>
        </p:nvSpPr>
        <p:spPr>
          <a:xfrm rot="10800000" flipH="1">
            <a:off x="-13447" y="5557096"/>
            <a:ext cx="2555650" cy="1301801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lideModel shp59">
            <a:extLst>
              <a:ext uri="{FF2B5EF4-FFF2-40B4-BE49-F238E27FC236}">
                <a16:creationId xmlns:a16="http://schemas.microsoft.com/office/drawing/2014/main" id="{E3C1D4AF-0530-43F6-8B5D-5150CAC352DB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Yemen’s Risk Context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SlideModel shp60">
            <a:extLst>
              <a:ext uri="{FF2B5EF4-FFF2-40B4-BE49-F238E27FC236}">
                <a16:creationId xmlns:a16="http://schemas.microsoft.com/office/drawing/2014/main" id="{71AFBE94-A362-42F5-9B84-5015705854D0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60E72C2E-6EBD-455C-A729-CF98C0A6ABA8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28" name="SliModel Group shp61">
                <a:extLst>
                  <a:ext uri="{FF2B5EF4-FFF2-40B4-BE49-F238E27FC236}">
                    <a16:creationId xmlns:a16="http://schemas.microsoft.com/office/drawing/2014/main" id="{9C662B51-1ADF-4834-BEDA-B642B7E47A3D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SliModel Group shp62">
                <a:extLst>
                  <a:ext uri="{FF2B5EF4-FFF2-40B4-BE49-F238E27FC236}">
                    <a16:creationId xmlns:a16="http://schemas.microsoft.com/office/drawing/2014/main" id="{6D8F5607-509C-4F2E-BD79-FE5F439E4237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SliModel Group shp63">
                <a:extLst>
                  <a:ext uri="{FF2B5EF4-FFF2-40B4-BE49-F238E27FC236}">
                    <a16:creationId xmlns:a16="http://schemas.microsoft.com/office/drawing/2014/main" id="{E5E07434-B578-4C57-A012-3B1EFFCE870E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SliModel Group shp64">
                <a:extLst>
                  <a:ext uri="{FF2B5EF4-FFF2-40B4-BE49-F238E27FC236}">
                    <a16:creationId xmlns:a16="http://schemas.microsoft.com/office/drawing/2014/main" id="{E73B5F71-5542-4EED-8A6A-44F268AEBC2D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A643DE9F-9D12-4503-B5FA-A4D33DAC9782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24" name="SliModel Group shp65">
                <a:extLst>
                  <a:ext uri="{FF2B5EF4-FFF2-40B4-BE49-F238E27FC236}">
                    <a16:creationId xmlns:a16="http://schemas.microsoft.com/office/drawing/2014/main" id="{6DF35910-20CA-460E-9854-8F709FFAB02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SliModel Group shp66">
                <a:extLst>
                  <a:ext uri="{FF2B5EF4-FFF2-40B4-BE49-F238E27FC236}">
                    <a16:creationId xmlns:a16="http://schemas.microsoft.com/office/drawing/2014/main" id="{D1408177-F26D-4108-B8FD-83BBC8DBFAAA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SliModel Group shp67">
                <a:extLst>
                  <a:ext uri="{FF2B5EF4-FFF2-40B4-BE49-F238E27FC236}">
                    <a16:creationId xmlns:a16="http://schemas.microsoft.com/office/drawing/2014/main" id="{79B8224F-27F2-41D0-9FA3-17745344C1F4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SliModel Group shp68">
                <a:extLst>
                  <a:ext uri="{FF2B5EF4-FFF2-40B4-BE49-F238E27FC236}">
                    <a16:creationId xmlns:a16="http://schemas.microsoft.com/office/drawing/2014/main" id="{1B249047-2AEE-4C57-860C-73007599E9BE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SlideModel shp53">
            <a:extLst>
              <a:ext uri="{FF2B5EF4-FFF2-40B4-BE49-F238E27FC236}">
                <a16:creationId xmlns:a16="http://schemas.microsoft.com/office/drawing/2014/main" id="{4A948AB4-FC14-4045-9DAF-806F342E6F7F}"/>
              </a:ext>
            </a:extLst>
          </p:cNvPr>
          <p:cNvSpPr txBox="1">
            <a:spLocks/>
          </p:cNvSpPr>
          <p:nvPr/>
        </p:nvSpPr>
        <p:spPr>
          <a:xfrm>
            <a:off x="838200" y="1711956"/>
            <a:ext cx="11137317" cy="87504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Protracted Conflict &amp; Displacement: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Over 4.5 million Yemenis have been displaced by conflict, often multiple times.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SlideModel shp448">
            <a:extLst>
              <a:ext uri="{FF2B5EF4-FFF2-40B4-BE49-F238E27FC236}">
                <a16:creationId xmlns:a16="http://schemas.microsoft.com/office/drawing/2014/main" id="{55EF36C7-C37B-8E08-7841-9A880A4F8C47}"/>
              </a:ext>
            </a:extLst>
          </p:cNvPr>
          <p:cNvSpPr>
            <a:spLocks noChangeArrowheads="1"/>
          </p:cNvSpPr>
          <p:nvPr/>
        </p:nvSpPr>
        <p:spPr bwMode="auto">
          <a:xfrm rot="10253850">
            <a:off x="10870550" y="1052502"/>
            <a:ext cx="2209933" cy="5473002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31161-438F-828B-CCA1-FAF72B7E6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7276" y="335698"/>
            <a:ext cx="1743929" cy="544560"/>
          </a:xfrm>
          <a:prstGeom prst="rect">
            <a:avLst/>
          </a:prstGeom>
        </p:spPr>
      </p:pic>
      <p:sp>
        <p:nvSpPr>
          <p:cNvPr id="3" name="SlideModel shp53">
            <a:extLst>
              <a:ext uri="{FF2B5EF4-FFF2-40B4-BE49-F238E27FC236}">
                <a16:creationId xmlns:a16="http://schemas.microsoft.com/office/drawing/2014/main" id="{5854BAC7-50BF-FA78-3545-F4A39DADC86F}"/>
              </a:ext>
            </a:extLst>
          </p:cNvPr>
          <p:cNvSpPr txBox="1">
            <a:spLocks/>
          </p:cNvSpPr>
          <p:nvPr/>
        </p:nvSpPr>
        <p:spPr>
          <a:xfrm>
            <a:off x="838199" y="2638081"/>
            <a:ext cx="11137317" cy="87504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Escalating Climate Threats: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Climate change is driving more frequent and severe flooding, striking the most vulnerable.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Model shp53">
            <a:extLst>
              <a:ext uri="{FF2B5EF4-FFF2-40B4-BE49-F238E27FC236}">
                <a16:creationId xmlns:a16="http://schemas.microsoft.com/office/drawing/2014/main" id="{8F464322-8446-CE20-6509-A6B11F4AC420}"/>
              </a:ext>
            </a:extLst>
          </p:cNvPr>
          <p:cNvSpPr txBox="1">
            <a:spLocks/>
          </p:cNvSpPr>
          <p:nvPr/>
        </p:nvSpPr>
        <p:spPr>
          <a:xfrm>
            <a:off x="838200" y="3592443"/>
            <a:ext cx="11137317" cy="59291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High Exposure: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More than 570 informal IDP sites are located in wadis and low-lying lands with no drainage infrastructure.</a:t>
            </a:r>
          </a:p>
        </p:txBody>
      </p:sp>
      <p:sp>
        <p:nvSpPr>
          <p:cNvPr id="7" name="SlideModel shp53">
            <a:extLst>
              <a:ext uri="{FF2B5EF4-FFF2-40B4-BE49-F238E27FC236}">
                <a16:creationId xmlns:a16="http://schemas.microsoft.com/office/drawing/2014/main" id="{3B80D72E-5153-A3BF-E80D-AC8F069CFD8F}"/>
              </a:ext>
            </a:extLst>
          </p:cNvPr>
          <p:cNvSpPr txBox="1">
            <a:spLocks/>
          </p:cNvSpPr>
          <p:nvPr/>
        </p:nvSpPr>
        <p:spPr>
          <a:xfrm>
            <a:off x="838198" y="4586632"/>
            <a:ext cx="11137317" cy="87504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Unsafe Settlements: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Due to land constraints, camps were built without planning. Even moderate rains can trigger lethal flooding.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13F6E-31C9-5D2D-3C65-854C9559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59">
            <a:extLst>
              <a:ext uri="{FF2B5EF4-FFF2-40B4-BE49-F238E27FC236}">
                <a16:creationId xmlns:a16="http://schemas.microsoft.com/office/drawing/2014/main" id="{3DE4F78F-AFCB-0BC1-756F-C5385D6E80DA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Lives Saved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DD96E04F-7AB4-BF42-6A2B-68AD1140EAD4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1D37B07D-7E95-408B-80F9-A1F28C5F6532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D1AECA68-77CE-B5E2-B68E-03BB7E80A9E3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EF87B0B4-259E-1F46-9754-F862D5518C90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A870DF17-16E2-7EBB-FD6E-0F714E249A8D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1E5C9924-3AFF-68BF-67A9-FFA94A48CE14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0C2A6032-50EC-E6E5-A7DF-ED8A6789654E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1DAF9F99-3832-E3C6-C57A-C5418FE9C2E8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2982A739-D7B7-508E-16F0-7129BA352DE3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3E24F522-3FED-6594-804A-EEC0C1557CC3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A5072974-ECFF-5408-F723-45E1E2C6CA8A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SlideModel shp132">
            <a:extLst>
              <a:ext uri="{FF2B5EF4-FFF2-40B4-BE49-F238E27FC236}">
                <a16:creationId xmlns:a16="http://schemas.microsoft.com/office/drawing/2014/main" id="{4E5A0676-574F-6AFB-95E0-AE83A5D44644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16791-FA42-7339-137F-AB6A7F2287B2}"/>
              </a:ext>
            </a:extLst>
          </p:cNvPr>
          <p:cNvSpPr txBox="1"/>
          <p:nvPr/>
        </p:nvSpPr>
        <p:spPr>
          <a:xfrm>
            <a:off x="10077731" y="3157620"/>
            <a:ext cx="1664701" cy="11546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of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571 IDP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under high flood risk</a:t>
            </a:r>
          </a:p>
        </p:txBody>
      </p:sp>
      <p:pic>
        <p:nvPicPr>
          <p:cNvPr id="17" name="Picture 16" descr="A map of the middle east&#10;&#10;Description automatically generated">
            <a:extLst>
              <a:ext uri="{FF2B5EF4-FFF2-40B4-BE49-F238E27FC236}">
                <a16:creationId xmlns:a16="http://schemas.microsoft.com/office/drawing/2014/main" id="{8C8B693E-EA85-288B-0382-7E14C4CCF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0" y="1384274"/>
            <a:ext cx="9154430" cy="53087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874B87-0EC2-B19C-8727-04E0561036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9E458-BD52-3BCD-9403-02424F29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Model shp56">
            <a:extLst>
              <a:ext uri="{FF2B5EF4-FFF2-40B4-BE49-F238E27FC236}">
                <a16:creationId xmlns:a16="http://schemas.microsoft.com/office/drawing/2014/main" id="{1B7473C2-9D87-4FCB-6FFB-19C872649170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-280438" y="3045894"/>
            <a:ext cx="2553637" cy="6324200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2" name="SlideModel shp57">
            <a:extLst>
              <a:ext uri="{FF2B5EF4-FFF2-40B4-BE49-F238E27FC236}">
                <a16:creationId xmlns:a16="http://schemas.microsoft.com/office/drawing/2014/main" id="{D5556AF6-382E-E9CE-A0BE-3613B2E2F8A7}"/>
              </a:ext>
            </a:extLst>
          </p:cNvPr>
          <p:cNvSpPr/>
          <p:nvPr/>
        </p:nvSpPr>
        <p:spPr>
          <a:xfrm rot="10800000" flipH="1">
            <a:off x="-13447" y="5557096"/>
            <a:ext cx="2555650" cy="1301801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Model shp59">
            <a:extLst>
              <a:ext uri="{FF2B5EF4-FFF2-40B4-BE49-F238E27FC236}">
                <a16:creationId xmlns:a16="http://schemas.microsoft.com/office/drawing/2014/main" id="{DAA1DF5E-8BB3-F89E-44DA-22DA96DC085A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of Inaction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FE8F0790-4148-0260-1CDC-C4629026C81A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1D4C9C38-D186-B020-0290-57CD78E4FFE1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AB624C15-0CDE-4223-17D2-C13A3B314CEE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8347013E-4388-A723-698B-B1C1789445FB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F9F85FFD-F386-29AD-EDEA-885485A1AE6C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FF8BEEA5-CE86-3FB7-6C31-D53545E2C77B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DE755185-A543-55C3-4A12-3E9914129879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6278309B-E5A4-A381-43B1-99FD4E8DDBB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CB3BC93E-E65E-F570-D6DC-7CCCD7EE7F77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B2CF5BCB-1B96-A8AC-EC1D-98EFE6D90905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68D2E929-1B83-1379-011D-7B002F61D110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FD2D89-A78B-0938-BBED-6A0B06E672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033" y="5629524"/>
            <a:ext cx="1524000" cy="1409700"/>
          </a:xfrm>
          <a:prstGeom prst="rect">
            <a:avLst/>
          </a:prstGeom>
        </p:spPr>
      </p:pic>
      <p:sp>
        <p:nvSpPr>
          <p:cNvPr id="53" name="SlideModel shp53">
            <a:extLst>
              <a:ext uri="{FF2B5EF4-FFF2-40B4-BE49-F238E27FC236}">
                <a16:creationId xmlns:a16="http://schemas.microsoft.com/office/drawing/2014/main" id="{6D9AFE60-4335-669A-621B-D165D8FA5432}"/>
              </a:ext>
            </a:extLst>
          </p:cNvPr>
          <p:cNvSpPr txBox="1">
            <a:spLocks/>
          </p:cNvSpPr>
          <p:nvPr/>
        </p:nvSpPr>
        <p:spPr>
          <a:xfrm>
            <a:off x="838200" y="1616058"/>
            <a:ext cx="10618076" cy="42605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Human Toll: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Repeated floods cause injury, loss of life, and trauma for displaced families already in crisis.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Aid Dependency: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Emergency responses are launched year after year—tents, food, and medicine for the same families.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Financial Drain: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Humanitarian actors spend millions each year on reactive flood responses, far exceeding the cost of DRR measures.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Development Setback: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Without prevention, affected communities remain in crisis and humanitarian funds are exhausted.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SlideModel shp448">
            <a:extLst>
              <a:ext uri="{FF2B5EF4-FFF2-40B4-BE49-F238E27FC236}">
                <a16:creationId xmlns:a16="http://schemas.microsoft.com/office/drawing/2014/main" id="{7CE06403-F297-5F0C-F342-B314B1B46739}"/>
              </a:ext>
            </a:extLst>
          </p:cNvPr>
          <p:cNvSpPr>
            <a:spLocks noChangeArrowheads="1"/>
          </p:cNvSpPr>
          <p:nvPr/>
        </p:nvSpPr>
        <p:spPr bwMode="auto">
          <a:xfrm rot="10253850">
            <a:off x="10703814" y="1026644"/>
            <a:ext cx="2209933" cy="5473002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100E7-3A39-B235-934B-B8827C04A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3EECA-28D4-33F2-79FC-720802F41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Model shp56">
            <a:extLst>
              <a:ext uri="{FF2B5EF4-FFF2-40B4-BE49-F238E27FC236}">
                <a16:creationId xmlns:a16="http://schemas.microsoft.com/office/drawing/2014/main" id="{A0B06018-2D97-BAFE-CBA6-CF1385C5BEE5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48270" y="4287884"/>
            <a:ext cx="1912849" cy="473725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2" name="SlideModel shp57">
            <a:extLst>
              <a:ext uri="{FF2B5EF4-FFF2-40B4-BE49-F238E27FC236}">
                <a16:creationId xmlns:a16="http://schemas.microsoft.com/office/drawing/2014/main" id="{6E495145-343F-ABD9-FA32-92104664F69A}"/>
              </a:ext>
            </a:extLst>
          </p:cNvPr>
          <p:cNvSpPr/>
          <p:nvPr/>
        </p:nvSpPr>
        <p:spPr>
          <a:xfrm rot="10800000" flipH="1">
            <a:off x="0" y="5912842"/>
            <a:ext cx="1914357" cy="975138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4B968B88-1FE1-6E21-6AF2-E8BA73252178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0D4C4B0C-09CE-D6D3-A9BA-2323B2F209EF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F9E26BE5-48E0-F272-920B-D82060C175A1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9B82B0F8-EFE6-4352-FCBC-C11D33E5E9E4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C3FD6BA3-8B11-B368-08E3-C34B72A5F962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014B183E-7398-F668-9506-897AF514DEE6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E36E34A1-2512-8B7C-82B0-C7DD396821BF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772797B5-C2D4-AE70-3706-524D5DD350FB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A1A58BF7-E179-DA08-07C1-4E328849FC1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313ADC83-7641-E859-B894-DC6B95C592EE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27669A31-7AFE-0A87-6674-B86DB107180B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2E3F5B-47C5-8630-A28C-9A05F66A29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  <p:sp>
        <p:nvSpPr>
          <p:cNvPr id="2" name="SlideModel shp59">
            <a:extLst>
              <a:ext uri="{FF2B5EF4-FFF2-40B4-BE49-F238E27FC236}">
                <a16:creationId xmlns:a16="http://schemas.microsoft.com/office/drawing/2014/main" id="{C3961C52-441E-4F9D-7413-3F62191F4979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of Inaction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CF0836F-9134-6BC4-F65A-3F8D81B136CE}"/>
              </a:ext>
            </a:extLst>
          </p:cNvPr>
          <p:cNvSpPr txBox="1"/>
          <p:nvPr/>
        </p:nvSpPr>
        <p:spPr>
          <a:xfrm>
            <a:off x="6934272" y="1456334"/>
            <a:ext cx="2525404" cy="318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Aft>
                <a:spcPts val="2400"/>
              </a:spcAft>
            </a:pPr>
            <a:r>
              <a:rPr lang="en-US" b="1" dirty="0">
                <a:solidFill>
                  <a:srgbClr val="960000"/>
                </a:solidFill>
                <a:latin typeface="Open Sans Light"/>
                <a:cs typeface="Segoe UI" panose="020B0502040204020203" pitchFamily="34" charset="0"/>
              </a:rPr>
              <a:t>Feasibility Assessment: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315AD48-06B0-00BB-E604-2F78166EBCC4}"/>
              </a:ext>
            </a:extLst>
          </p:cNvPr>
          <p:cNvSpPr txBox="1"/>
          <p:nvPr/>
        </p:nvSpPr>
        <p:spPr>
          <a:xfrm>
            <a:off x="520240" y="1456334"/>
            <a:ext cx="4320213" cy="318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b="1" dirty="0">
                <a:solidFill>
                  <a:srgbClr val="960000"/>
                </a:solidFill>
                <a:latin typeface="Open Sans Light"/>
                <a:cs typeface="Segoe UI" panose="020B0502040204020203" pitchFamily="34" charset="0"/>
              </a:rPr>
              <a:t>Technical Assessment and Solutions: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07A30CE-6D16-BF9B-3E2A-4B30A9F5C240}"/>
              </a:ext>
            </a:extLst>
          </p:cNvPr>
          <p:cNvSpPr txBox="1"/>
          <p:nvPr/>
        </p:nvSpPr>
        <p:spPr>
          <a:xfrm>
            <a:off x="1037858" y="2154121"/>
            <a:ext cx="3284977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Relocation</a:t>
            </a:r>
          </a:p>
          <a:p>
            <a:pPr marL="342900" indent="-342900" algn="just">
              <a:buFont typeface="Arial"/>
              <a:buChar char="•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Segoe UI" panose="020B0502040204020203" pitchFamily="34" charset="0"/>
            </a:endParaRPr>
          </a:p>
          <a:p>
            <a:pPr marL="800100" lvl="1" indent="-342900" algn="just">
              <a:buFont typeface="Courier New,monospace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Cost</a:t>
            </a:r>
          </a:p>
          <a:p>
            <a:pPr marL="800100" lvl="1" indent="-342900" algn="just">
              <a:buFont typeface="Courier New,monospace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Community Intentions</a:t>
            </a:r>
          </a:p>
          <a:p>
            <a:pPr marL="800100" lvl="1" indent="-342900" algn="just">
              <a:buFont typeface="Courier New,monospace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HLP</a:t>
            </a:r>
          </a:p>
          <a:p>
            <a:pPr marL="342900" indent="-342900" algn="just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 Narrow"/>
              <a:ea typeface="Calibri" panose="020F0502020204030204"/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 Narrow"/>
              <a:ea typeface="Calibri" panose="020F0502020204030204"/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Mitigation measures</a:t>
            </a:r>
          </a:p>
          <a:p>
            <a:pPr marL="342900" indent="-342900" algn="just">
              <a:buFont typeface="Arial"/>
              <a:buChar char="•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Segoe UI" panose="020B0502040204020203" pitchFamily="34" charset="0"/>
            </a:endParaRPr>
          </a:p>
          <a:p>
            <a:pPr marL="800100" lvl="1" indent="-342900" algn="just"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Gabion Walls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Soil Barriers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Segoe UI" panose="020B0502040204020203" pitchFamily="34" charset="0"/>
              </a:rPr>
              <a:t>Drainage Channels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BB5DAE9-B4A8-EA25-0BEE-7F36692F3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411336"/>
              </p:ext>
            </p:extLst>
          </p:nvPr>
        </p:nvGraphicFramePr>
        <p:xfrm>
          <a:off x="5451659" y="2154121"/>
          <a:ext cx="5490630" cy="375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Model shp110">
            <a:extLst>
              <a:ext uri="{FF2B5EF4-FFF2-40B4-BE49-F238E27FC236}">
                <a16:creationId xmlns:a16="http://schemas.microsoft.com/office/drawing/2014/main" id="{9ACE496F-B16E-F662-0FFF-D4820E21EE2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119107" y="-158092"/>
            <a:ext cx="336412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4" name="SlideModel shp132">
            <a:extLst>
              <a:ext uri="{FF2B5EF4-FFF2-40B4-BE49-F238E27FC236}">
                <a16:creationId xmlns:a16="http://schemas.microsoft.com/office/drawing/2014/main" id="{645B87D4-B8D3-63CF-2D9A-20C31E4EA524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8" grpId="0" build="p"/>
      <p:bldP spid="9" grpId="0" build="p"/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363E3A-6186-7F9B-08F0-DC6B7A33B443}"/>
              </a:ext>
            </a:extLst>
          </p:cNvPr>
          <p:cNvSpPr/>
          <p:nvPr/>
        </p:nvSpPr>
        <p:spPr>
          <a:xfrm>
            <a:off x="2513998" y="3466234"/>
            <a:ext cx="1027591" cy="1027592"/>
          </a:xfrm>
          <a:custGeom>
            <a:avLst/>
            <a:gdLst>
              <a:gd name="connsiteX0" fmla="*/ 1027592 w 1027591"/>
              <a:gd name="connsiteY0" fmla="*/ 513796 h 1027592"/>
              <a:gd name="connsiteX1" fmla="*/ 513796 w 1027591"/>
              <a:gd name="connsiteY1" fmla="*/ 1027592 h 1027592"/>
              <a:gd name="connsiteX2" fmla="*/ 0 w 1027591"/>
              <a:gd name="connsiteY2" fmla="*/ 513796 h 1027592"/>
              <a:gd name="connsiteX3" fmla="*/ 513796 w 1027591"/>
              <a:gd name="connsiteY3" fmla="*/ 0 h 1027592"/>
              <a:gd name="connsiteX4" fmla="*/ 1027592 w 1027591"/>
              <a:gd name="connsiteY4" fmla="*/ 513796 h 102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91" h="1027592">
                <a:moveTo>
                  <a:pt x="1027592" y="513796"/>
                </a:moveTo>
                <a:cubicBezTo>
                  <a:pt x="1027592" y="797558"/>
                  <a:pt x="797558" y="1027592"/>
                  <a:pt x="513796" y="1027592"/>
                </a:cubicBezTo>
                <a:cubicBezTo>
                  <a:pt x="230034" y="1027592"/>
                  <a:pt x="0" y="797558"/>
                  <a:pt x="0" y="513796"/>
                </a:cubicBezTo>
                <a:cubicBezTo>
                  <a:pt x="0" y="230034"/>
                  <a:pt x="230034" y="0"/>
                  <a:pt x="513796" y="0"/>
                </a:cubicBezTo>
                <a:cubicBezTo>
                  <a:pt x="797558" y="0"/>
                  <a:pt x="1027592" y="230034"/>
                  <a:pt x="1027592" y="513796"/>
                </a:cubicBezTo>
                <a:close/>
              </a:path>
            </a:pathLst>
          </a:custGeom>
          <a:solidFill>
            <a:srgbClr val="B74919"/>
          </a:solidFill>
          <a:ln w="1671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C12771A-E206-982A-87C4-4F5F1C9E1899}"/>
              </a:ext>
            </a:extLst>
          </p:cNvPr>
          <p:cNvSpPr/>
          <p:nvPr/>
        </p:nvSpPr>
        <p:spPr>
          <a:xfrm>
            <a:off x="4354362" y="3466234"/>
            <a:ext cx="1027591" cy="1027592"/>
          </a:xfrm>
          <a:custGeom>
            <a:avLst/>
            <a:gdLst>
              <a:gd name="connsiteX0" fmla="*/ 1027592 w 1027591"/>
              <a:gd name="connsiteY0" fmla="*/ 513796 h 1027592"/>
              <a:gd name="connsiteX1" fmla="*/ 513796 w 1027591"/>
              <a:gd name="connsiteY1" fmla="*/ 1027592 h 1027592"/>
              <a:gd name="connsiteX2" fmla="*/ 0 w 1027591"/>
              <a:gd name="connsiteY2" fmla="*/ 513796 h 1027592"/>
              <a:gd name="connsiteX3" fmla="*/ 513796 w 1027591"/>
              <a:gd name="connsiteY3" fmla="*/ 0 h 1027592"/>
              <a:gd name="connsiteX4" fmla="*/ 1027592 w 1027591"/>
              <a:gd name="connsiteY4" fmla="*/ 513796 h 102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91" h="1027592">
                <a:moveTo>
                  <a:pt x="1027592" y="513796"/>
                </a:moveTo>
                <a:cubicBezTo>
                  <a:pt x="1027592" y="797558"/>
                  <a:pt x="797558" y="1027592"/>
                  <a:pt x="513796" y="1027592"/>
                </a:cubicBezTo>
                <a:cubicBezTo>
                  <a:pt x="230034" y="1027592"/>
                  <a:pt x="0" y="797558"/>
                  <a:pt x="0" y="513796"/>
                </a:cubicBezTo>
                <a:cubicBezTo>
                  <a:pt x="0" y="230034"/>
                  <a:pt x="230034" y="0"/>
                  <a:pt x="513796" y="0"/>
                </a:cubicBezTo>
                <a:cubicBezTo>
                  <a:pt x="797558" y="0"/>
                  <a:pt x="1027592" y="230034"/>
                  <a:pt x="1027592" y="513796"/>
                </a:cubicBezTo>
                <a:close/>
              </a:path>
            </a:pathLst>
          </a:custGeom>
          <a:solidFill>
            <a:schemeClr val="accent3"/>
          </a:solidFill>
          <a:ln w="1671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82704FE-92D5-662B-3973-A2CA6F941376}"/>
              </a:ext>
            </a:extLst>
          </p:cNvPr>
          <p:cNvSpPr/>
          <p:nvPr/>
        </p:nvSpPr>
        <p:spPr>
          <a:xfrm>
            <a:off x="6194725" y="3466234"/>
            <a:ext cx="1027591" cy="1027592"/>
          </a:xfrm>
          <a:custGeom>
            <a:avLst/>
            <a:gdLst>
              <a:gd name="connsiteX0" fmla="*/ 1027592 w 1027591"/>
              <a:gd name="connsiteY0" fmla="*/ 513796 h 1027592"/>
              <a:gd name="connsiteX1" fmla="*/ 513796 w 1027591"/>
              <a:gd name="connsiteY1" fmla="*/ 1027592 h 1027592"/>
              <a:gd name="connsiteX2" fmla="*/ 0 w 1027591"/>
              <a:gd name="connsiteY2" fmla="*/ 513796 h 1027592"/>
              <a:gd name="connsiteX3" fmla="*/ 513796 w 1027591"/>
              <a:gd name="connsiteY3" fmla="*/ 0 h 1027592"/>
              <a:gd name="connsiteX4" fmla="*/ 1027592 w 1027591"/>
              <a:gd name="connsiteY4" fmla="*/ 513796 h 102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91" h="1027592">
                <a:moveTo>
                  <a:pt x="1027592" y="513796"/>
                </a:moveTo>
                <a:cubicBezTo>
                  <a:pt x="1027592" y="797558"/>
                  <a:pt x="797558" y="1027592"/>
                  <a:pt x="513796" y="1027592"/>
                </a:cubicBezTo>
                <a:cubicBezTo>
                  <a:pt x="230034" y="1027592"/>
                  <a:pt x="0" y="797558"/>
                  <a:pt x="0" y="513796"/>
                </a:cubicBezTo>
                <a:cubicBezTo>
                  <a:pt x="0" y="230034"/>
                  <a:pt x="230034" y="0"/>
                  <a:pt x="513796" y="0"/>
                </a:cubicBezTo>
                <a:cubicBezTo>
                  <a:pt x="797558" y="0"/>
                  <a:pt x="1027592" y="230034"/>
                  <a:pt x="1027592" y="513796"/>
                </a:cubicBezTo>
                <a:close/>
              </a:path>
            </a:pathLst>
          </a:custGeom>
          <a:solidFill>
            <a:srgbClr val="1D6FA9"/>
          </a:solidFill>
          <a:ln w="1671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AEEA394-14EE-1BA7-5EB0-56B0188DF1E9}"/>
              </a:ext>
            </a:extLst>
          </p:cNvPr>
          <p:cNvSpPr/>
          <p:nvPr/>
        </p:nvSpPr>
        <p:spPr>
          <a:xfrm>
            <a:off x="8035088" y="3466234"/>
            <a:ext cx="1027591" cy="1027592"/>
          </a:xfrm>
          <a:custGeom>
            <a:avLst/>
            <a:gdLst>
              <a:gd name="connsiteX0" fmla="*/ 1027592 w 1027591"/>
              <a:gd name="connsiteY0" fmla="*/ 513796 h 1027592"/>
              <a:gd name="connsiteX1" fmla="*/ 513796 w 1027591"/>
              <a:gd name="connsiteY1" fmla="*/ 1027592 h 1027592"/>
              <a:gd name="connsiteX2" fmla="*/ 0 w 1027591"/>
              <a:gd name="connsiteY2" fmla="*/ 513796 h 1027592"/>
              <a:gd name="connsiteX3" fmla="*/ 513796 w 1027591"/>
              <a:gd name="connsiteY3" fmla="*/ 0 h 1027592"/>
              <a:gd name="connsiteX4" fmla="*/ 1027592 w 1027591"/>
              <a:gd name="connsiteY4" fmla="*/ 513796 h 102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91" h="1027592">
                <a:moveTo>
                  <a:pt x="1027592" y="513796"/>
                </a:moveTo>
                <a:cubicBezTo>
                  <a:pt x="1027592" y="797558"/>
                  <a:pt x="797558" y="1027592"/>
                  <a:pt x="513796" y="1027592"/>
                </a:cubicBezTo>
                <a:cubicBezTo>
                  <a:pt x="230034" y="1027592"/>
                  <a:pt x="0" y="797558"/>
                  <a:pt x="0" y="513796"/>
                </a:cubicBezTo>
                <a:cubicBezTo>
                  <a:pt x="0" y="230034"/>
                  <a:pt x="230034" y="0"/>
                  <a:pt x="513796" y="0"/>
                </a:cubicBezTo>
                <a:cubicBezTo>
                  <a:pt x="797558" y="0"/>
                  <a:pt x="1027592" y="230034"/>
                  <a:pt x="1027592" y="513796"/>
                </a:cubicBezTo>
                <a:close/>
              </a:path>
            </a:pathLst>
          </a:custGeom>
          <a:solidFill>
            <a:srgbClr val="8BC145"/>
          </a:solidFill>
          <a:ln w="1671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42E04B2-4676-85D6-3B67-07D52AE28EA0}"/>
              </a:ext>
            </a:extLst>
          </p:cNvPr>
          <p:cNvSpPr/>
          <p:nvPr/>
        </p:nvSpPr>
        <p:spPr>
          <a:xfrm>
            <a:off x="2107612" y="3059850"/>
            <a:ext cx="7361452" cy="1840363"/>
          </a:xfrm>
          <a:custGeom>
            <a:avLst/>
            <a:gdLst>
              <a:gd name="connsiteX0" fmla="*/ 7361453 w 7361452"/>
              <a:gd name="connsiteY0" fmla="*/ 364559 h 1840363"/>
              <a:gd name="connsiteX1" fmla="*/ 7361453 w 7361452"/>
              <a:gd name="connsiteY1" fmla="*/ 920182 h 1840363"/>
              <a:gd name="connsiteX2" fmla="*/ 6441271 w 7361452"/>
              <a:gd name="connsiteY2" fmla="*/ 1840363 h 1840363"/>
              <a:gd name="connsiteX3" fmla="*/ 5521090 w 7361452"/>
              <a:gd name="connsiteY3" fmla="*/ 920182 h 1840363"/>
              <a:gd name="connsiteX4" fmla="*/ 4600908 w 7361452"/>
              <a:gd name="connsiteY4" fmla="*/ 0 h 1840363"/>
              <a:gd name="connsiteX5" fmla="*/ 3680726 w 7361452"/>
              <a:gd name="connsiteY5" fmla="*/ 920182 h 1840363"/>
              <a:gd name="connsiteX6" fmla="*/ 2760545 w 7361452"/>
              <a:gd name="connsiteY6" fmla="*/ 1840363 h 1840363"/>
              <a:gd name="connsiteX7" fmla="*/ 1840363 w 7361452"/>
              <a:gd name="connsiteY7" fmla="*/ 920182 h 1840363"/>
              <a:gd name="connsiteX8" fmla="*/ 920182 w 7361452"/>
              <a:gd name="connsiteY8" fmla="*/ 0 h 1840363"/>
              <a:gd name="connsiteX9" fmla="*/ 0 w 7361452"/>
              <a:gd name="connsiteY9" fmla="*/ 920182 h 1840363"/>
              <a:gd name="connsiteX10" fmla="*/ 0 w 7361452"/>
              <a:gd name="connsiteY10" fmla="*/ 1433978 h 184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1452" h="1840363">
                <a:moveTo>
                  <a:pt x="7361453" y="364559"/>
                </a:moveTo>
                <a:lnTo>
                  <a:pt x="7361453" y="920182"/>
                </a:lnTo>
                <a:cubicBezTo>
                  <a:pt x="7361453" y="1428457"/>
                  <a:pt x="6949546" y="1840363"/>
                  <a:pt x="6441271" y="1840363"/>
                </a:cubicBezTo>
                <a:cubicBezTo>
                  <a:pt x="5932996" y="1840363"/>
                  <a:pt x="5521090" y="1428457"/>
                  <a:pt x="5521090" y="920182"/>
                </a:cubicBezTo>
                <a:cubicBezTo>
                  <a:pt x="5521090" y="411907"/>
                  <a:pt x="5109183" y="0"/>
                  <a:pt x="4600908" y="0"/>
                </a:cubicBezTo>
                <a:cubicBezTo>
                  <a:pt x="4092633" y="0"/>
                  <a:pt x="3680726" y="411907"/>
                  <a:pt x="3680726" y="920182"/>
                </a:cubicBezTo>
                <a:cubicBezTo>
                  <a:pt x="3680726" y="1428457"/>
                  <a:pt x="3268820" y="1840363"/>
                  <a:pt x="2760545" y="1840363"/>
                </a:cubicBezTo>
                <a:cubicBezTo>
                  <a:pt x="2252270" y="1840363"/>
                  <a:pt x="1840363" y="1428457"/>
                  <a:pt x="1840363" y="920182"/>
                </a:cubicBezTo>
                <a:cubicBezTo>
                  <a:pt x="1840363" y="411907"/>
                  <a:pt x="1428456" y="0"/>
                  <a:pt x="920182" y="0"/>
                </a:cubicBezTo>
                <a:cubicBezTo>
                  <a:pt x="411907" y="0"/>
                  <a:pt x="0" y="411907"/>
                  <a:pt x="0" y="920182"/>
                </a:cubicBezTo>
                <a:lnTo>
                  <a:pt x="0" y="1433978"/>
                </a:lnTo>
              </a:path>
            </a:pathLst>
          </a:custGeom>
          <a:noFill/>
          <a:ln w="50800" cap="rnd">
            <a:solidFill>
              <a:schemeClr val="bg1">
                <a:lumMod val="85000"/>
              </a:schemeClr>
            </a:solidFill>
            <a:prstDash val="sysDot"/>
            <a:round/>
            <a:headEnd type="oval" w="med" len="med"/>
            <a:tailEnd type="oval" w="med" len="med"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6A7790D-2A24-16E7-A590-F5C3D08E7D4F}"/>
              </a:ext>
            </a:extLst>
          </p:cNvPr>
          <p:cNvSpPr/>
          <p:nvPr/>
        </p:nvSpPr>
        <p:spPr>
          <a:xfrm rot="10800000">
            <a:off x="2902564" y="4601707"/>
            <a:ext cx="250456" cy="215910"/>
          </a:xfrm>
          <a:prstGeom prst="triangle">
            <a:avLst/>
          </a:prstGeom>
          <a:solidFill>
            <a:srgbClr val="B74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DB99192-9C72-6BF6-E65C-845AEBE6781F}"/>
              </a:ext>
            </a:extLst>
          </p:cNvPr>
          <p:cNvSpPr/>
          <p:nvPr/>
        </p:nvSpPr>
        <p:spPr>
          <a:xfrm rot="10800000">
            <a:off x="6592822" y="4601707"/>
            <a:ext cx="250456" cy="21591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458B362-C3C6-FFA3-8CD1-E4B2945C8D3A}"/>
              </a:ext>
            </a:extLst>
          </p:cNvPr>
          <p:cNvSpPr/>
          <p:nvPr/>
        </p:nvSpPr>
        <p:spPr>
          <a:xfrm>
            <a:off x="4742928" y="3164792"/>
            <a:ext cx="250456" cy="21591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183A5C3-12F0-8EE0-767E-BF59D7EFADE5}"/>
              </a:ext>
            </a:extLst>
          </p:cNvPr>
          <p:cNvSpPr/>
          <p:nvPr/>
        </p:nvSpPr>
        <p:spPr>
          <a:xfrm>
            <a:off x="8423654" y="3164792"/>
            <a:ext cx="250456" cy="215910"/>
          </a:xfrm>
          <a:prstGeom prst="triangle">
            <a:avLst/>
          </a:prstGeom>
          <a:solidFill>
            <a:srgbClr val="8BC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C55857-56C6-B97D-DA00-2B20E0037BB6}"/>
              </a:ext>
            </a:extLst>
          </p:cNvPr>
          <p:cNvSpPr txBox="1"/>
          <p:nvPr/>
        </p:nvSpPr>
        <p:spPr>
          <a:xfrm>
            <a:off x="2671398" y="3673823"/>
            <a:ext cx="712786" cy="6124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BC01C6-A012-2D8B-10B7-8C8B7E865AFE}"/>
              </a:ext>
            </a:extLst>
          </p:cNvPr>
          <p:cNvSpPr txBox="1"/>
          <p:nvPr/>
        </p:nvSpPr>
        <p:spPr>
          <a:xfrm>
            <a:off x="4489312" y="3673823"/>
            <a:ext cx="712786" cy="6124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EAACF-9B06-7FA0-1D74-C3199328A795}"/>
              </a:ext>
            </a:extLst>
          </p:cNvPr>
          <p:cNvSpPr txBox="1"/>
          <p:nvPr/>
        </p:nvSpPr>
        <p:spPr>
          <a:xfrm>
            <a:off x="6361654" y="3673823"/>
            <a:ext cx="712786" cy="6124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EF8436-921E-3927-3FC9-3646D8A98D47}"/>
              </a:ext>
            </a:extLst>
          </p:cNvPr>
          <p:cNvSpPr txBox="1"/>
          <p:nvPr/>
        </p:nvSpPr>
        <p:spPr>
          <a:xfrm>
            <a:off x="8168683" y="3673823"/>
            <a:ext cx="712786" cy="6124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FB8C9B-4363-91BA-7ACB-4651712B1E1F}"/>
              </a:ext>
            </a:extLst>
          </p:cNvPr>
          <p:cNvGrpSpPr/>
          <p:nvPr/>
        </p:nvGrpSpPr>
        <p:grpSpPr>
          <a:xfrm>
            <a:off x="2007373" y="5003484"/>
            <a:ext cx="2040841" cy="1220092"/>
            <a:chOff x="2313446" y="4749484"/>
            <a:chExt cx="2040841" cy="122009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68D22F2-AC29-382B-D306-8B74CCC81ABC}"/>
                </a:ext>
              </a:extLst>
            </p:cNvPr>
            <p:cNvSpPr/>
            <p:nvPr/>
          </p:nvSpPr>
          <p:spPr>
            <a:xfrm>
              <a:off x="2313449" y="4749484"/>
              <a:ext cx="2040838" cy="414651"/>
            </a:xfrm>
            <a:prstGeom prst="roundRect">
              <a:avLst>
                <a:gd name="adj" fmla="val 50000"/>
              </a:avLst>
            </a:prstGeom>
            <a:solidFill>
              <a:srgbClr val="F8D8C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70DB8B-EFDB-CAA6-4F1B-9CC0ECA601B5}"/>
                </a:ext>
              </a:extLst>
            </p:cNvPr>
            <p:cNvSpPr txBox="1"/>
            <p:nvPr/>
          </p:nvSpPr>
          <p:spPr>
            <a:xfrm flipH="1">
              <a:off x="2313446" y="5258496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YARD mapped flood-prone sites using NEAT+, community surveys, and satellite data.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9170A5-A892-F691-0DCE-A7D94AECB1B2}"/>
                </a:ext>
              </a:extLst>
            </p:cNvPr>
            <p:cNvSpPr txBox="1"/>
            <p:nvPr/>
          </p:nvSpPr>
          <p:spPr>
            <a:xfrm flipH="1">
              <a:off x="2438627" y="4825211"/>
              <a:ext cx="1790472" cy="2631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Risk Assessments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38F7E7-A4A3-628F-5BBB-116A12CFB36C}"/>
              </a:ext>
            </a:extLst>
          </p:cNvPr>
          <p:cNvGrpSpPr/>
          <p:nvPr/>
        </p:nvGrpSpPr>
        <p:grpSpPr>
          <a:xfrm>
            <a:off x="5703886" y="5003484"/>
            <a:ext cx="2040841" cy="1220091"/>
            <a:chOff x="2313446" y="4749484"/>
            <a:chExt cx="2040841" cy="12200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AB70F99-2D0E-00FF-B2E2-E8273AC61E43}"/>
                </a:ext>
              </a:extLst>
            </p:cNvPr>
            <p:cNvSpPr/>
            <p:nvPr/>
          </p:nvSpPr>
          <p:spPr>
            <a:xfrm>
              <a:off x="2313449" y="4749484"/>
              <a:ext cx="2040838" cy="41465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DDDDB0-2AF8-7B0C-00D0-F293B598ABE8}"/>
                </a:ext>
              </a:extLst>
            </p:cNvPr>
            <p:cNvSpPr txBox="1"/>
            <p:nvPr/>
          </p:nvSpPr>
          <p:spPr>
            <a:xfrm flipH="1">
              <a:off x="2313446" y="5258495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Reorganized shelter layouts and elevated key infrastructure to minimize water pooling and damage.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9F1D81-085B-02E8-A58B-C410B3D54B3D}"/>
                </a:ext>
              </a:extLst>
            </p:cNvPr>
            <p:cNvSpPr txBox="1"/>
            <p:nvPr/>
          </p:nvSpPr>
          <p:spPr>
            <a:xfrm flipH="1">
              <a:off x="2438627" y="4825211"/>
              <a:ext cx="1790472" cy="2631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1D6FA9"/>
                  </a:solidFill>
                </a:rPr>
                <a:t>Site Upgrades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CF7241-ED8F-0811-16EC-DD1D1A0560D5}"/>
              </a:ext>
            </a:extLst>
          </p:cNvPr>
          <p:cNvGrpSpPr/>
          <p:nvPr/>
        </p:nvGrpSpPr>
        <p:grpSpPr>
          <a:xfrm>
            <a:off x="3625669" y="1406681"/>
            <a:ext cx="2400496" cy="1179900"/>
            <a:chOff x="2150889" y="4749484"/>
            <a:chExt cx="2400496" cy="11799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5102DC2-7A20-E85D-E2F3-D02CC550917B}"/>
                </a:ext>
              </a:extLst>
            </p:cNvPr>
            <p:cNvSpPr/>
            <p:nvPr/>
          </p:nvSpPr>
          <p:spPr>
            <a:xfrm>
              <a:off x="2150889" y="4749484"/>
              <a:ext cx="2400496" cy="41465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A32B6D-37EE-1463-9513-C3A690F726F8}"/>
                </a:ext>
              </a:extLst>
            </p:cNvPr>
            <p:cNvSpPr txBox="1"/>
            <p:nvPr/>
          </p:nvSpPr>
          <p:spPr>
            <a:xfrm flipH="1">
              <a:off x="2313446" y="5218304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Constructed drainage channels, cleared culverts, and reinforced shelters to redirect floodwater and reduce exposure.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F7CF64-C781-6B35-D42A-CFE1814DDBDB}"/>
                </a:ext>
              </a:extLst>
            </p:cNvPr>
            <p:cNvSpPr txBox="1"/>
            <p:nvPr/>
          </p:nvSpPr>
          <p:spPr>
            <a:xfrm flipH="1">
              <a:off x="2455901" y="4825211"/>
              <a:ext cx="1790472" cy="2631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</a:rPr>
                <a:t>Mitigation Measures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FFC433-7928-A260-83FB-9851D8F71D29}"/>
              </a:ext>
            </a:extLst>
          </p:cNvPr>
          <p:cNvGrpSpPr/>
          <p:nvPr/>
        </p:nvGrpSpPr>
        <p:grpSpPr>
          <a:xfrm>
            <a:off x="7360400" y="1406681"/>
            <a:ext cx="2400497" cy="1189942"/>
            <a:chOff x="2150888" y="4749484"/>
            <a:chExt cx="2400497" cy="118994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16C3B3-DA2A-9B76-E6B8-6221FEAC8190}"/>
                </a:ext>
              </a:extLst>
            </p:cNvPr>
            <p:cNvSpPr/>
            <p:nvPr/>
          </p:nvSpPr>
          <p:spPr>
            <a:xfrm>
              <a:off x="2150888" y="4749484"/>
              <a:ext cx="2400497" cy="414651"/>
            </a:xfrm>
            <a:prstGeom prst="roundRect">
              <a:avLst>
                <a:gd name="adj" fmla="val 50000"/>
              </a:avLst>
            </a:prstGeom>
            <a:solidFill>
              <a:srgbClr val="E8F3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065572-88DC-471B-9D2D-47155C1161B8}"/>
                </a:ext>
              </a:extLst>
            </p:cNvPr>
            <p:cNvSpPr txBox="1"/>
            <p:nvPr/>
          </p:nvSpPr>
          <p:spPr>
            <a:xfrm flipH="1">
              <a:off x="2313446" y="5228346"/>
              <a:ext cx="2040837" cy="7110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Engaged with Shelter Cluster and local authorities to push for safer land and integration of DRR into response plans.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9875B2-F24F-5AB3-B1E9-D76857B86D86}"/>
                </a:ext>
              </a:extLst>
            </p:cNvPr>
            <p:cNvSpPr txBox="1"/>
            <p:nvPr/>
          </p:nvSpPr>
          <p:spPr>
            <a:xfrm flipH="1">
              <a:off x="2262648" y="4815052"/>
              <a:ext cx="2158078" cy="2314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8BC145"/>
                  </a:solidFill>
                </a:rPr>
                <a:t>Advocacy &amp; Coordination</a:t>
              </a:r>
            </a:p>
          </p:txBody>
        </p:sp>
      </p:grpSp>
      <p:sp>
        <p:nvSpPr>
          <p:cNvPr id="60" name="SlideModel shp59">
            <a:extLst>
              <a:ext uri="{FF2B5EF4-FFF2-40B4-BE49-F238E27FC236}">
                <a16:creationId xmlns:a16="http://schemas.microsoft.com/office/drawing/2014/main" id="{42E7E655-6281-9463-5A89-766077AAC91C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YARD’s DRR Interventions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SlideModel shp60">
            <a:extLst>
              <a:ext uri="{FF2B5EF4-FFF2-40B4-BE49-F238E27FC236}">
                <a16:creationId xmlns:a16="http://schemas.microsoft.com/office/drawing/2014/main" id="{0528A17F-CEA5-8918-035C-DBE2A84708BE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4BE1F5ED-42D0-AFD2-3035-BCECC05B9E44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68" name="SliModel Group shp61">
                <a:extLst>
                  <a:ext uri="{FF2B5EF4-FFF2-40B4-BE49-F238E27FC236}">
                    <a16:creationId xmlns:a16="http://schemas.microsoft.com/office/drawing/2014/main" id="{C1E715A3-B3D8-2EB9-1806-41831ACCF347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SliModel Group shp62">
                <a:extLst>
                  <a:ext uri="{FF2B5EF4-FFF2-40B4-BE49-F238E27FC236}">
                    <a16:creationId xmlns:a16="http://schemas.microsoft.com/office/drawing/2014/main" id="{40665B80-2A33-2BE7-0A88-37E7779CAB98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SliModel Group shp63">
                <a:extLst>
                  <a:ext uri="{FF2B5EF4-FFF2-40B4-BE49-F238E27FC236}">
                    <a16:creationId xmlns:a16="http://schemas.microsoft.com/office/drawing/2014/main" id="{C00905FB-04BB-5F1A-B567-3DC9AAFBC744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SliModel Group shp64">
                <a:extLst>
                  <a:ext uri="{FF2B5EF4-FFF2-40B4-BE49-F238E27FC236}">
                    <a16:creationId xmlns:a16="http://schemas.microsoft.com/office/drawing/2014/main" id="{66F95BF9-C658-0278-3C23-62986D403196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1404CFBB-3F03-CA0C-0152-CD80D0DCF3BF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64" name="SliModel Group shp65">
                <a:extLst>
                  <a:ext uri="{FF2B5EF4-FFF2-40B4-BE49-F238E27FC236}">
                    <a16:creationId xmlns:a16="http://schemas.microsoft.com/office/drawing/2014/main" id="{CA7716D0-D803-AF8D-875B-09724C75ACC6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SliModel Group shp66">
                <a:extLst>
                  <a:ext uri="{FF2B5EF4-FFF2-40B4-BE49-F238E27FC236}">
                    <a16:creationId xmlns:a16="http://schemas.microsoft.com/office/drawing/2014/main" id="{18CB2D06-D191-42D5-A30D-D7A65560B92D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SliModel Group shp67">
                <a:extLst>
                  <a:ext uri="{FF2B5EF4-FFF2-40B4-BE49-F238E27FC236}">
                    <a16:creationId xmlns:a16="http://schemas.microsoft.com/office/drawing/2014/main" id="{47DD5F27-C971-35D6-1584-5AF3DEA06A27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SliModel Group shp68">
                <a:extLst>
                  <a:ext uri="{FF2B5EF4-FFF2-40B4-BE49-F238E27FC236}">
                    <a16:creationId xmlns:a16="http://schemas.microsoft.com/office/drawing/2014/main" id="{4A768399-BF4F-53CD-6F10-804117574947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SlideModel shp448">
            <a:extLst>
              <a:ext uri="{FF2B5EF4-FFF2-40B4-BE49-F238E27FC236}">
                <a16:creationId xmlns:a16="http://schemas.microsoft.com/office/drawing/2014/main" id="{63523A88-5181-9ADE-5170-20C75169B129}"/>
              </a:ext>
            </a:extLst>
          </p:cNvPr>
          <p:cNvSpPr>
            <a:spLocks noChangeArrowheads="1"/>
          </p:cNvSpPr>
          <p:nvPr/>
        </p:nvSpPr>
        <p:spPr bwMode="auto">
          <a:xfrm rot="10253850">
            <a:off x="10870550" y="1052502"/>
            <a:ext cx="2209933" cy="5473002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76B67-10EF-9428-D284-02CBD2246A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51D94-82D9-950D-FC61-BF267121D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59">
            <a:extLst>
              <a:ext uri="{FF2B5EF4-FFF2-40B4-BE49-F238E27FC236}">
                <a16:creationId xmlns:a16="http://schemas.microsoft.com/office/drawing/2014/main" id="{1A6047C9-193F-6B87-B7D6-6ABB2F101686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Case Study: AlHazm Drainage Channel </a:t>
            </a: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65D07B25-D93E-47F3-1CB6-944C82499CEE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4E58E951-8E58-023D-E801-55719722F4FA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C5D0978C-C18C-8253-3B64-FF5CA4C10583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BFC30F32-E694-79BB-4BDC-83332783ADC3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CF6F9B4F-617E-EE3F-B66F-8D8F875ABDCB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0D7711FB-CC7E-BE79-134E-6A21FFC9BC70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71DF14F7-84E9-25FA-C102-93F0BFE1EB25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D5993D8B-2293-5251-CEF7-5F56B2DC6E9C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EBB7C67E-AEF2-E5E3-AADE-3B1075182F89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6AA0855C-5D9D-CF2A-A411-D14338F887A8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DC3D0B06-9F6A-00C8-926E-7D467E0771CE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SlideModel shp110">
            <a:extLst>
              <a:ext uri="{FF2B5EF4-FFF2-40B4-BE49-F238E27FC236}">
                <a16:creationId xmlns:a16="http://schemas.microsoft.com/office/drawing/2014/main" id="{C32A024A-3CB8-CA42-6A46-369F673FD184}"/>
              </a:ext>
            </a:extLst>
          </p:cNvPr>
          <p:cNvSpPr>
            <a:spLocks noChangeArrowheads="1"/>
          </p:cNvSpPr>
          <p:nvPr/>
        </p:nvSpPr>
        <p:spPr bwMode="auto">
          <a:xfrm rot="10299735">
            <a:off x="10804998" y="-149041"/>
            <a:ext cx="2313693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8" name="SlideModel shp132">
            <a:extLst>
              <a:ext uri="{FF2B5EF4-FFF2-40B4-BE49-F238E27FC236}">
                <a16:creationId xmlns:a16="http://schemas.microsoft.com/office/drawing/2014/main" id="{189814BA-C97D-69D7-1C66-073FD25059F5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052A5F-A2C6-99AC-4C78-57FB05E353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81AA96-0DF4-3E11-A5F6-37190820BFF4}"/>
              </a:ext>
            </a:extLst>
          </p:cNvPr>
          <p:cNvSpPr txBox="1">
            <a:spLocks/>
          </p:cNvSpPr>
          <p:nvPr/>
        </p:nvSpPr>
        <p:spPr>
          <a:xfrm>
            <a:off x="312546" y="2311770"/>
            <a:ext cx="3354221" cy="3054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Mahzam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AlSharqi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IDPs Site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8EDF0CF-489C-299A-282A-F0DD5DD12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980434"/>
              </p:ext>
            </p:extLst>
          </p:nvPr>
        </p:nvGraphicFramePr>
        <p:xfrm>
          <a:off x="4272196" y="1180606"/>
          <a:ext cx="6670624" cy="54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2A5E6154-79BF-BADA-A119-CB3708A9CD38}"/>
              </a:ext>
            </a:extLst>
          </p:cNvPr>
          <p:cNvSpPr/>
          <p:nvPr/>
        </p:nvSpPr>
        <p:spPr>
          <a:xfrm>
            <a:off x="3468994" y="1057336"/>
            <a:ext cx="395546" cy="5508356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60E9E-54A1-42C4-9F65-840850293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DDC60E9E-54A1-42C4-9F65-840850293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C60E9E-54A1-42C4-9F65-840850293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C60E9E-54A1-42C4-9F65-840850293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B57BC-1F79-49AF-BFF2-0A9552D93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0EB57BC-1F79-49AF-BFF2-0A9552D93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0EB57BC-1F79-49AF-BFF2-0A9552D93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0EB57BC-1F79-49AF-BFF2-0A9552D93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2A13B1-3378-4F2B-83EB-70DBBEFC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32A13B1-3378-4F2B-83EB-70DBBEFCE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32A13B1-3378-4F2B-83EB-70DBBEFC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32A13B1-3378-4F2B-83EB-70DBBEFC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8F058-8E44-4A46-98F0-43203D5B0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928F058-8E44-4A46-98F0-43203D5B0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928F058-8E44-4A46-98F0-43203D5B0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9928F058-8E44-4A46-98F0-43203D5B0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8FF28-77DF-46FF-BF89-E1A301E18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608FF28-77DF-46FF-BF89-E1A301E18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608FF28-77DF-46FF-BF89-E1A301E18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608FF28-77DF-46FF-BF89-E1A301E18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F029B-1974-4E72-A160-5BF0D9807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C7F029B-1974-4E72-A160-5BF0D9807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C7F029B-1974-4E72-A160-5BF0D9807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C7F029B-1974-4E72-A160-5BF0D9807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568EC2-1980-43DC-93F2-A4F4713F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D568EC2-1980-43DC-93F2-A4F4713FA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ED568EC2-1980-43DC-93F2-A4F4713F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D568EC2-1980-43DC-93F2-A4F4713F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489A4-690B-4552-9B69-B53244F2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D9489A4-690B-4552-9B69-B53244F26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D9489A4-690B-4552-9B69-B53244F2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4D9489A4-690B-4552-9B69-B53244F2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5A3CD-AFD8-4DEB-908D-2CF025A22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6D5A3CD-AFD8-4DEB-908D-2CF025A22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6D5A3CD-AFD8-4DEB-908D-2CF025A22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6D5A3CD-AFD8-4DEB-908D-2CF025A22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9EE28-9818-4E2F-894A-B2485023F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3E9EE28-9818-4E2F-894A-B2485023F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3E9EE28-9818-4E2F-894A-B2485023F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3E9EE28-9818-4E2F-894A-B2485023F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B09B59-440F-41D5-B532-8F6C64297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D5B09B59-440F-41D5-B532-8F6C64297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D5B09B59-440F-41D5-B532-8F6C64297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D5B09B59-440F-41D5-B532-8F6C64297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3D751-A2CA-4801-A450-FBB287C92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0183D751-A2CA-4801-A450-FBB287C92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0183D751-A2CA-4801-A450-FBB287C92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0183D751-A2CA-4801-A450-FBB287C92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54462-69A7-4879-AB2C-A8B32B390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01554462-69A7-4879-AB2C-A8B32B390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1554462-69A7-4879-AB2C-A8B32B390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01554462-69A7-4879-AB2C-A8B32B390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A905B-8E91-47CE-9744-7B56C3A5B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888A905B-8E91-47CE-9744-7B56C3A5B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8A905B-8E91-47CE-9744-7B56C3A5B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8A905B-8E91-47CE-9744-7B56C3A5B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FCB4F-FEF5-40C8-9152-DF70D977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492FCB4F-FEF5-40C8-9152-DF70D9776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492FCB4F-FEF5-40C8-9152-DF70D977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92FCB4F-FEF5-40C8-9152-DF70D977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1151EC-FAFC-4276-9DFF-C95FB75A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D11151EC-FAFC-4276-9DFF-C95FB75A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D11151EC-FAFC-4276-9DFF-C95FB75A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D11151EC-FAFC-4276-9DFF-C95FB75A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334507-D9B0-4B81-80D4-547EA35A2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B8334507-D9B0-4B81-80D4-547EA35A2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B8334507-D9B0-4B81-80D4-547EA35A2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B8334507-D9B0-4B81-80D4-547EA35A2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751FA-D4FE-44B7-AED1-AD019DE1B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80E751FA-D4FE-44B7-AED1-AD019DE1B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80E751FA-D4FE-44B7-AED1-AD019DE1B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80E751FA-D4FE-44B7-AED1-AD019DE1B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794B7-01AC-4CC7-9D8D-F1BB91CCE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graphicEl>
                                              <a:dgm id="{57F794B7-01AC-4CC7-9D8D-F1BB91CCE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57F794B7-01AC-4CC7-9D8D-F1BB91CCE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57F794B7-01AC-4CC7-9D8D-F1BB91CCE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57F794B7-01AC-4CC7-9D8D-F1BB91CCE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EDD43-6261-4441-968B-A28BCE407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6D7EDD43-6261-4441-968B-A28BCE407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6D7EDD43-6261-4441-968B-A28BCE407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6D7EDD43-6261-4441-968B-A28BCE407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6D7EDD43-6261-4441-968B-A28BCE407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1216C-F449-4D68-B686-7E4F73EB1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11D1216C-F449-4D68-B686-7E4F73EB1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11D1216C-F449-4D68-B686-7E4F73EB1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11D1216C-F449-4D68-B686-7E4F73EB1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11D1216C-F449-4D68-B686-7E4F73EB1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FCCAD4-53AF-4A81-9C7F-49D73320E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B6FCCAD4-53AF-4A81-9C7F-49D73320E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graphicEl>
                                              <a:dgm id="{B6FCCAD4-53AF-4A81-9C7F-49D73320E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graphicEl>
                                              <a:dgm id="{B6FCCAD4-53AF-4A81-9C7F-49D73320E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B6FCCAD4-53AF-4A81-9C7F-49D73320E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CF1156-D19A-4567-85BA-1169161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BCF1156-D19A-4567-85BA-11691614E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BCF1156-D19A-4567-85BA-1169161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BCF1156-D19A-4567-85BA-1169161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ABCF1156-D19A-4567-85BA-1169161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01B8B-A65E-421E-B054-552D21A8C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2C301B8B-A65E-421E-B054-552D21A8C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graphicEl>
                                              <a:dgm id="{2C301B8B-A65E-421E-B054-552D21A8C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2C301B8B-A65E-421E-B054-552D21A8C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2C301B8B-A65E-421E-B054-552D21A8C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04BC0-7174-A645-F255-5CCEB88B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Model shp53">
            <a:extLst>
              <a:ext uri="{FF2B5EF4-FFF2-40B4-BE49-F238E27FC236}">
                <a16:creationId xmlns:a16="http://schemas.microsoft.com/office/drawing/2014/main" id="{2BC3415C-1E9D-6501-5B78-34F30EFA3C67}"/>
              </a:ext>
            </a:extLst>
          </p:cNvPr>
          <p:cNvSpPr txBox="1">
            <a:spLocks/>
          </p:cNvSpPr>
          <p:nvPr/>
        </p:nvSpPr>
        <p:spPr>
          <a:xfrm>
            <a:off x="838200" y="1817096"/>
            <a:ext cx="10061881" cy="42605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cs typeface="Segoe UI" panose="020B0502040204020203" pitchFamily="34" charset="0"/>
              </a:rPr>
              <a:t>Flood Averted: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 Al-Hazm, newly built 2.5 km drainage channels prevented flooding during the latest heavy rains.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rgbClr val="00206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cs typeface="Segoe UI" panose="020B0502040204020203" pitchFamily="34" charset="0"/>
              </a:rPr>
              <a:t>Families Protected: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Hundreds of displaced families stayed safe in areas that previously flooded each year.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rgbClr val="00206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cs typeface="Segoe UI" panose="020B0502040204020203" pitchFamily="34" charset="0"/>
              </a:rPr>
              <a:t>DRR Capacity Built: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Local teams now lead trenching, channel maintenance, and emergency preparedness in their own IDP Sites.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rgbClr val="00206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 Scalable Model: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YARD’s work is replicable low-cost, community-driven, and fast to implement even in fragile settings.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Model shp59">
            <a:extLst>
              <a:ext uri="{FF2B5EF4-FFF2-40B4-BE49-F238E27FC236}">
                <a16:creationId xmlns:a16="http://schemas.microsoft.com/office/drawing/2014/main" id="{27B67952-4B63-AD88-D3FA-696663CEBE8A}"/>
              </a:ext>
            </a:extLst>
          </p:cNvPr>
          <p:cNvSpPr txBox="1">
            <a:spLocks/>
          </p:cNvSpPr>
          <p:nvPr/>
        </p:nvSpPr>
        <p:spPr>
          <a:xfrm>
            <a:off x="838200" y="266120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Lives Saved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lideModel shp60">
            <a:extLst>
              <a:ext uri="{FF2B5EF4-FFF2-40B4-BE49-F238E27FC236}">
                <a16:creationId xmlns:a16="http://schemas.microsoft.com/office/drawing/2014/main" id="{09409AA4-F6EC-D2AE-BFF0-CC0E968C88D7}"/>
              </a:ext>
            </a:extLst>
          </p:cNvPr>
          <p:cNvGrpSpPr/>
          <p:nvPr/>
        </p:nvGrpSpPr>
        <p:grpSpPr>
          <a:xfrm>
            <a:off x="238987" y="169360"/>
            <a:ext cx="282693" cy="742795"/>
            <a:chOff x="8960167" y="4285297"/>
            <a:chExt cx="186689" cy="490537"/>
          </a:xfrm>
          <a:solidFill>
            <a:srgbClr val="00B050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982B3695-926C-BD84-1FC7-262040ED2637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9" name="SliModel Group shp61">
                <a:extLst>
                  <a:ext uri="{FF2B5EF4-FFF2-40B4-BE49-F238E27FC236}">
                    <a16:creationId xmlns:a16="http://schemas.microsoft.com/office/drawing/2014/main" id="{BB9ADC4E-8471-848D-8944-E31039729844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62">
                <a:extLst>
                  <a:ext uri="{FF2B5EF4-FFF2-40B4-BE49-F238E27FC236}">
                    <a16:creationId xmlns:a16="http://schemas.microsoft.com/office/drawing/2014/main" id="{55046400-6449-B8E6-30DF-319C99EAB25B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63">
                <a:extLst>
                  <a:ext uri="{FF2B5EF4-FFF2-40B4-BE49-F238E27FC236}">
                    <a16:creationId xmlns:a16="http://schemas.microsoft.com/office/drawing/2014/main" id="{FD087F8C-8BA9-02AD-598F-B5181DCAB86F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SliModel Group shp64">
                <a:extLst>
                  <a:ext uri="{FF2B5EF4-FFF2-40B4-BE49-F238E27FC236}">
                    <a16:creationId xmlns:a16="http://schemas.microsoft.com/office/drawing/2014/main" id="{2CBE4CDB-F7D0-747F-1181-83D8D60B3AA2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3B96CF2F-91F5-FD26-DD8F-722B874B350E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3" name="SliModel Group shp65">
                <a:extLst>
                  <a:ext uri="{FF2B5EF4-FFF2-40B4-BE49-F238E27FC236}">
                    <a16:creationId xmlns:a16="http://schemas.microsoft.com/office/drawing/2014/main" id="{8CB62C04-4EEE-3DE4-E830-9C2CB64BB5ED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66">
                <a:extLst>
                  <a:ext uri="{FF2B5EF4-FFF2-40B4-BE49-F238E27FC236}">
                    <a16:creationId xmlns:a16="http://schemas.microsoft.com/office/drawing/2014/main" id="{AC4F3359-900F-9956-960C-EC87A0453B57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SliModel Group shp67">
                <a:extLst>
                  <a:ext uri="{FF2B5EF4-FFF2-40B4-BE49-F238E27FC236}">
                    <a16:creationId xmlns:a16="http://schemas.microsoft.com/office/drawing/2014/main" id="{4C2C830D-458C-B6A2-E5F1-63E7ECFFB637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68">
                <a:extLst>
                  <a:ext uri="{FF2B5EF4-FFF2-40B4-BE49-F238E27FC236}">
                    <a16:creationId xmlns:a16="http://schemas.microsoft.com/office/drawing/2014/main" id="{B9597E11-0EA4-7032-3085-C13469A3538B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SlideModel shp110">
            <a:extLst>
              <a:ext uri="{FF2B5EF4-FFF2-40B4-BE49-F238E27FC236}">
                <a16:creationId xmlns:a16="http://schemas.microsoft.com/office/drawing/2014/main" id="{856F3870-0CBC-37F1-2708-21CF6D74F74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119107" y="-158092"/>
            <a:ext cx="336412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8" name="SlideModel shp132">
            <a:extLst>
              <a:ext uri="{FF2B5EF4-FFF2-40B4-BE49-F238E27FC236}">
                <a16:creationId xmlns:a16="http://schemas.microsoft.com/office/drawing/2014/main" id="{FE090972-5F1B-4E31-4D5B-5D3436077BAA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C1F699-9C02-62FC-EC3B-1E4355F1A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50" y="346691"/>
            <a:ext cx="1758982" cy="5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49715</TotalTime>
  <Words>1129</Words>
  <Application>Microsoft Office PowerPoint</Application>
  <PresentationFormat>Widescreen</PresentationFormat>
  <Paragraphs>194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Aptos</vt:lpstr>
      <vt:lpstr>Aptos Display</vt:lpstr>
      <vt:lpstr>Arial</vt:lpstr>
      <vt:lpstr>Arial Narrow</vt:lpstr>
      <vt:lpstr>Calibri</vt:lpstr>
      <vt:lpstr>Cambria Math</vt:lpstr>
      <vt:lpstr>Courier New</vt:lpstr>
      <vt:lpstr>Courier New,monospace</vt:lpstr>
      <vt:lpstr>Nunito Sans</vt:lpstr>
      <vt:lpstr>Nunito Sans ExtraLight</vt:lpstr>
      <vt:lpstr>Nunito Sans SemiBold</vt:lpstr>
      <vt:lpstr>Open Sans Light</vt:lpstr>
      <vt:lpstr>Segoe UI</vt:lpstr>
      <vt:lpstr>Segoe UI Bold</vt:lpstr>
      <vt:lpstr>Segoe UI Light</vt:lpstr>
      <vt:lpstr>Wingdings</vt:lpstr>
      <vt:lpstr>Office Theme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German</dc:creator>
  <cp:keywords/>
  <dc:description/>
  <cp:lastModifiedBy>Jamal BAHAJ</cp:lastModifiedBy>
  <cp:revision>7240</cp:revision>
  <dcterms:created xsi:type="dcterms:W3CDTF">2014-11-12T21:47:38Z</dcterms:created>
  <dcterms:modified xsi:type="dcterms:W3CDTF">2025-05-18T15:41:15Z</dcterms:modified>
  <cp:category/>
</cp:coreProperties>
</file>