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60" r:id="rId3"/>
    <p:sldId id="261" r:id="rId4"/>
    <p:sldId id="262" r:id="rId5"/>
    <p:sldId id="298" r:id="rId6"/>
    <p:sldId id="263" r:id="rId7"/>
    <p:sldId id="264" r:id="rId8"/>
    <p:sldId id="265" r:id="rId9"/>
    <p:sldId id="266" r:id="rId10"/>
    <p:sldId id="287" r:id="rId11"/>
    <p:sldId id="268" r:id="rId12"/>
    <p:sldId id="297" r:id="rId13"/>
    <p:sldId id="288" r:id="rId14"/>
    <p:sldId id="290" r:id="rId15"/>
    <p:sldId id="300" r:id="rId16"/>
    <p:sldId id="291" r:id="rId17"/>
    <p:sldId id="292" r:id="rId18"/>
    <p:sldId id="293" r:id="rId19"/>
    <p:sldId id="296" r:id="rId20"/>
    <p:sldId id="294" r:id="rId21"/>
    <p:sldId id="295" r:id="rId22"/>
    <p:sldId id="276" r:id="rId23"/>
    <p:sldId id="277" r:id="rId24"/>
    <p:sldId id="278" r:id="rId25"/>
    <p:sldId id="270" r:id="rId26"/>
    <p:sldId id="275" r:id="rId27"/>
    <p:sldId id="280" r:id="rId28"/>
    <p:sldId id="279" r:id="rId29"/>
    <p:sldId id="274" r:id="rId30"/>
    <p:sldId id="285" r:id="rId31"/>
    <p:sldId id="299" r:id="rId32"/>
    <p:sldId id="273" r:id="rId33"/>
    <p:sldId id="281" r:id="rId34"/>
    <p:sldId id="282" r:id="rId35"/>
    <p:sldId id="283" r:id="rId36"/>
    <p:sldId id="284" r:id="rId37"/>
    <p:sldId id="286" r:id="rId38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14C"/>
    <a:srgbClr val="459FD5"/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7AA5F-8DCB-462A-AA5B-9CC440AE7701}" type="slidenum">
              <a:rPr lang="fr-CH" smtClean="0"/>
              <a:pPr/>
              <a:t>8</a:t>
            </a:fld>
            <a:endParaRPr lang="fr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8BC25F-6FFC-4360-933B-419D4A0A4115}" type="slidenum">
              <a:rPr lang="en-GB"/>
              <a:pPr/>
              <a:t>11</a:t>
            </a:fld>
            <a:endParaRPr lang="en-GB"/>
          </a:p>
        </p:txBody>
      </p:sp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146178" y="749619"/>
            <a:ext cx="4576760" cy="37463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940" tIns="46470" rIns="92940" bIns="46470" anchor="ctr"/>
          <a:lstStyle/>
          <a:p>
            <a:endParaRPr lang="en-GB"/>
          </a:p>
        </p:txBody>
      </p:sp>
      <p:sp>
        <p:nvSpPr>
          <p:cNvPr id="20480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753" y="4747578"/>
            <a:ext cx="5494020" cy="44994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i="1">
                <a:latin typeface="Times" pitchFamily="18" charset="0"/>
              </a:rPr>
              <a:t>Talking Points</a:t>
            </a:r>
            <a:endParaRPr lang="en-US">
              <a:latin typeface="Times" pitchFamily="18" charset="0"/>
            </a:endParaRPr>
          </a:p>
          <a:p>
            <a:endParaRPr lang="en-US">
              <a:latin typeface="Times" pitchFamily="18" charset="0"/>
            </a:endParaRPr>
          </a:p>
          <a:p>
            <a:pPr lvl="2">
              <a:buFont typeface="Symbol" pitchFamily="18" charset="2"/>
              <a:buChar char="·"/>
            </a:pPr>
            <a:r>
              <a:rPr lang="en-US">
                <a:latin typeface="Times" pitchFamily="18" charset="0"/>
              </a:rPr>
              <a:t>These are some of the major issues which need to be considered when putting together the technical elements of an ESC strategy</a:t>
            </a:r>
          </a:p>
          <a:p>
            <a:pPr lvl="2">
              <a:buFont typeface="Symbol" pitchFamily="18" charset="2"/>
              <a:buChar char="·"/>
            </a:pPr>
            <a:r>
              <a:rPr lang="en-US" b="1" i="1">
                <a:latin typeface="Times" pitchFamily="18" charset="0"/>
              </a:rPr>
              <a:t>Understand that prior to a coordination teams arrival some of these things may (or may not) have been addressed, settlements will have commenced</a:t>
            </a:r>
          </a:p>
          <a:p>
            <a:pPr lvl="2">
              <a:buFont typeface="Symbol" pitchFamily="18" charset="2"/>
              <a:buChar char="·"/>
            </a:pPr>
            <a:r>
              <a:rPr lang="en-US" b="1" i="1">
                <a:latin typeface="Times" pitchFamily="18" charset="0"/>
              </a:rPr>
              <a:t>Insert Nepal flooding photo (hazards)</a:t>
            </a:r>
          </a:p>
          <a:p>
            <a:pPr lvl="2">
              <a:buFont typeface="Symbol" pitchFamily="18" charset="2"/>
              <a:buChar char="·"/>
            </a:pPr>
            <a:r>
              <a:rPr lang="en-US" b="1" i="1">
                <a:latin typeface="Times" pitchFamily="18" charset="0"/>
              </a:rPr>
              <a:t>Local knowledge/practices and therefore societies/groups are vital to gaining broader (and Government) acceptance.</a:t>
            </a:r>
          </a:p>
          <a:p>
            <a:endParaRPr lang="en-US" b="1" i="1">
              <a:latin typeface="Times" pitchFamily="18" charset="0"/>
            </a:endParaRPr>
          </a:p>
          <a:p>
            <a:r>
              <a:rPr lang="en-US" b="1" i="1">
                <a:latin typeface="Times" pitchFamily="18" charset="0"/>
              </a:rPr>
              <a:t>Questions and Discussion</a:t>
            </a:r>
            <a:endParaRPr lang="en-US">
              <a:latin typeface="Times" pitchFamily="18" charset="0"/>
            </a:endParaRPr>
          </a:p>
          <a:p>
            <a:endParaRPr lang="en-US">
              <a:latin typeface="Times" pitchFamily="18" charset="0"/>
            </a:endParaRPr>
          </a:p>
          <a:p>
            <a:pPr lvl="2"/>
            <a:r>
              <a:rPr lang="en-US">
                <a:latin typeface="Symbol" pitchFamily="18" charset="2"/>
                <a:ea typeface="Times" pitchFamily="18" charset="0"/>
                <a:cs typeface="Times" pitchFamily="18" charset="0"/>
                <a:sym typeface="Symbol" pitchFamily="18" charset="2"/>
              </a:rPr>
              <a:t>	</a:t>
            </a:r>
            <a:r>
              <a:rPr lang="en-US">
                <a:latin typeface="Times" pitchFamily="18" charset="0"/>
              </a:rPr>
              <a:t>Ask the participants to identify which issues are primarily engineering issues, and which are social issues. Challenge them to think about ways in which all of the issues have a social/cultural element.</a:t>
            </a:r>
          </a:p>
          <a:p>
            <a:pPr lvl="2">
              <a:buFont typeface="Symbol" pitchFamily="18" charset="2"/>
              <a:buChar char="·"/>
            </a:pPr>
            <a:r>
              <a:rPr lang="en-US">
                <a:latin typeface="Times" pitchFamily="18" charset="0"/>
              </a:rPr>
              <a:t>Ask the co-ordinators (or information managers) to come up with questions which would elicit information from a technical specialist about each of the issues. Make sure that the questions are concrete, and not just ‘have you thought about the climate?’</a:t>
            </a:r>
          </a:p>
          <a:p>
            <a:pPr lvl="2">
              <a:buFont typeface="Symbol" pitchFamily="18" charset="2"/>
              <a:buChar char="·"/>
            </a:pPr>
            <a:r>
              <a:rPr lang="en-US" b="1" i="1">
                <a:latin typeface="Times" pitchFamily="18" charset="0"/>
              </a:rPr>
              <a:t>How can buildings be improved, do they need to be improved, does the population WANT them to be improved?</a:t>
            </a:r>
          </a:p>
          <a:p>
            <a:pPr lvl="2"/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6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fld id="{1327C452-0D12-48F3-BB65-BBA3E6350F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467544" y="6309320"/>
            <a:ext cx="2808312" cy="400110"/>
            <a:chOff x="3671392" y="6341258"/>
            <a:chExt cx="2808312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248376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Bohol Earthquake 2013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10" Type="http://schemas.openxmlformats.org/officeDocument/2006/relationships/image" Target="../media/image20.emf"/><Relationship Id="rId4" Type="http://schemas.openxmlformats.org/officeDocument/2006/relationships/image" Target="../media/image16.emf"/><Relationship Id="rId9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68952" cy="1296144"/>
          </a:xfrm>
        </p:spPr>
        <p:txBody>
          <a:bodyPr>
            <a:normAutofit/>
          </a:bodyPr>
          <a:lstStyle/>
          <a:p>
            <a:r>
              <a:rPr lang="en-GB" dirty="0" smtClean="0"/>
              <a:t>Shelter Cluster Orientation</a:t>
            </a:r>
            <a:br>
              <a:rPr lang="en-GB" dirty="0" smtClean="0"/>
            </a:br>
            <a:r>
              <a:rPr lang="en-GB" dirty="0" smtClean="0"/>
              <a:t>31 Oct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35569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Service for the cluster to perform various data collection and analysis functions</a:t>
            </a:r>
          </a:p>
          <a:p>
            <a:r>
              <a:rPr lang="en-US" sz="2000" dirty="0" smtClean="0"/>
              <a:t>Tracking of </a:t>
            </a:r>
          </a:p>
          <a:p>
            <a:pPr lvl="1"/>
            <a:r>
              <a:rPr lang="en-US" sz="1600" dirty="0" smtClean="0"/>
              <a:t>shelter needs,</a:t>
            </a:r>
          </a:p>
          <a:p>
            <a:pPr lvl="1"/>
            <a:r>
              <a:rPr lang="en-US" sz="1600" dirty="0" smtClean="0"/>
              <a:t>cluster capacity, </a:t>
            </a:r>
          </a:p>
          <a:p>
            <a:pPr lvl="1"/>
            <a:r>
              <a:rPr lang="en-US" sz="1600" dirty="0" smtClean="0"/>
              <a:t>outputs, and outcomes</a:t>
            </a:r>
          </a:p>
          <a:p>
            <a:r>
              <a:rPr lang="en-US" sz="2000" dirty="0" smtClean="0"/>
              <a:t>Produce </a:t>
            </a:r>
          </a:p>
          <a:p>
            <a:pPr lvl="1"/>
            <a:r>
              <a:rPr lang="en-US" sz="1600" dirty="0" smtClean="0"/>
              <a:t>maps, </a:t>
            </a:r>
          </a:p>
          <a:p>
            <a:pPr lvl="1"/>
            <a:r>
              <a:rPr lang="en-US" sz="1600" dirty="0" smtClean="0"/>
              <a:t>tables, and </a:t>
            </a:r>
          </a:p>
          <a:p>
            <a:pPr lvl="1"/>
            <a:r>
              <a:rPr lang="en-US" sz="1600" dirty="0" smtClean="0"/>
              <a:t>communicate information to inform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5" descr="making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2662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041525" y="2185988"/>
            <a:ext cx="52736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3365252" y="1534691"/>
            <a:ext cx="5562600" cy="35963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Trebuchet MS" pitchFamily="34" charset="0"/>
              </a:defRPr>
            </a:lvl1pPr>
            <a:lvl2pPr marL="622300" indent="-442913">
              <a:defRPr>
                <a:solidFill>
                  <a:srgbClr val="0000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00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00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0000"/>
                </a:solidFill>
                <a:latin typeface="Trebuchet MS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>
                <a:solidFill>
                  <a:srgbClr val="000000"/>
                </a:solidFill>
                <a:latin typeface="Trebuchet MS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>
                <a:solidFill>
                  <a:srgbClr val="000000"/>
                </a:solidFill>
                <a:latin typeface="Trebuchet MS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>
                <a:solidFill>
                  <a:srgbClr val="000000"/>
                </a:solidFill>
                <a:latin typeface="Trebuchet MS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defRPr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 smtClean="0">
                <a:ea typeface="Times" pitchFamily="18" charset="0"/>
                <a:cs typeface="Times" pitchFamily="18" charset="0"/>
              </a:rPr>
              <a:t>Setting standards and guidance biased on best practice 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 smtClean="0">
                <a:ea typeface="Times" pitchFamily="18" charset="0"/>
                <a:cs typeface="Times" pitchFamily="18" charset="0"/>
              </a:rPr>
              <a:t>Emergency and transitional designs 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 smtClean="0">
                <a:ea typeface="Times" pitchFamily="18" charset="0"/>
                <a:cs typeface="Times" pitchFamily="18" charset="0"/>
              </a:rPr>
              <a:t>IEC materials 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 smtClean="0">
                <a:ea typeface="Times" pitchFamily="18" charset="0"/>
                <a:cs typeface="Times" pitchFamily="18" charset="0"/>
              </a:rPr>
              <a:t>Training 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 smtClean="0">
                <a:ea typeface="Times" pitchFamily="18" charset="0"/>
                <a:cs typeface="Times" pitchFamily="18" charset="0"/>
              </a:rPr>
              <a:t>Site </a:t>
            </a:r>
            <a:r>
              <a:rPr lang="en-US" dirty="0">
                <a:ea typeface="Times" pitchFamily="18" charset="0"/>
                <a:cs typeface="Times" pitchFamily="18" charset="0"/>
              </a:rPr>
              <a:t>selection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>
                <a:ea typeface="Times" pitchFamily="18" charset="0"/>
                <a:cs typeface="Times" pitchFamily="18" charset="0"/>
              </a:rPr>
              <a:t>Hazards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>
                <a:ea typeface="Times" pitchFamily="18" charset="0"/>
                <a:cs typeface="Times" pitchFamily="18" charset="0"/>
              </a:rPr>
              <a:t>Climate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>
                <a:ea typeface="Times" pitchFamily="18" charset="0"/>
                <a:cs typeface="Times" pitchFamily="18" charset="0"/>
              </a:rPr>
              <a:t>Local construction </a:t>
            </a:r>
            <a:r>
              <a:rPr lang="en-US" dirty="0" smtClean="0">
                <a:ea typeface="Times" pitchFamily="18" charset="0"/>
                <a:cs typeface="Times" pitchFamily="18" charset="0"/>
              </a:rPr>
              <a:t>materials </a:t>
            </a:r>
            <a:r>
              <a:rPr lang="en-US" dirty="0">
                <a:ea typeface="Times" pitchFamily="18" charset="0"/>
                <a:cs typeface="Times" pitchFamily="18" charset="0"/>
              </a:rPr>
              <a:t>and practice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 smtClean="0">
                <a:ea typeface="Times" pitchFamily="18" charset="0"/>
                <a:cs typeface="Times" pitchFamily="18" charset="0"/>
              </a:rPr>
              <a:t>Physical </a:t>
            </a:r>
            <a:r>
              <a:rPr lang="en-US" dirty="0">
                <a:ea typeface="Times" pitchFamily="18" charset="0"/>
                <a:cs typeface="Times" pitchFamily="18" charset="0"/>
              </a:rPr>
              <a:t>security</a:t>
            </a:r>
          </a:p>
          <a:p>
            <a:pPr lvl="1">
              <a:lnSpc>
                <a:spcPct val="115000"/>
              </a:lnSpc>
              <a:buFont typeface="Trebuchet MS" pitchFamily="34" charset="0"/>
              <a:buChar char="•"/>
            </a:pPr>
            <a:r>
              <a:rPr lang="en-US" dirty="0">
                <a:ea typeface="Times" pitchFamily="18" charset="0"/>
                <a:cs typeface="Times" pitchFamily="18" charset="0"/>
              </a:rPr>
              <a:t>Sustainability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2123728" y="476672"/>
            <a:ext cx="6323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Technical role </a:t>
            </a:r>
            <a:endParaRPr lang="en-US" sz="2400" b="1" dirty="0"/>
          </a:p>
        </p:txBody>
      </p:sp>
      <p:pic>
        <p:nvPicPr>
          <p:cNvPr id="203784" name="Picture 8" descr="Flooded Latr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7" y="121681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5" name="Picture 9" descr="Flooding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1" y="378904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30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IEC materials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17567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3188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Emergency shelter</a:t>
            </a:r>
          </a:p>
          <a:p>
            <a:r>
              <a:rPr lang="en-US" dirty="0" smtClean="0"/>
              <a:t>Build back safer - timber frame repairs</a:t>
            </a:r>
          </a:p>
          <a:p>
            <a:r>
              <a:rPr lang="en-US" dirty="0" smtClean="0"/>
              <a:t>Safety awareness – salvaging &amp; demolition</a:t>
            </a:r>
          </a:p>
          <a:p>
            <a:r>
              <a:rPr lang="en-US" dirty="0" smtClean="0"/>
              <a:t>Awareness of damage masonry houses for repairs</a:t>
            </a:r>
          </a:p>
        </p:txBody>
      </p:sp>
    </p:spTree>
    <p:extLst>
      <p:ext uri="{BB962C8B-B14F-4D97-AF65-F5344CB8AC3E}">
        <p14:creationId xmlns:p14="http://schemas.microsoft.com/office/powerpoint/2010/main" val="18810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8013" cy="98072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IEC materials – emergency response 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36093"/>
              </p:ext>
            </p:extLst>
          </p:nvPr>
        </p:nvGraphicFramePr>
        <p:xfrm>
          <a:off x="323528" y="980727"/>
          <a:ext cx="8568951" cy="550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980727"/>
                        <a:ext cx="8568951" cy="5501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5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693"/>
            <a:ext cx="8330505" cy="58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ropbox\SC - Philippines Bohol Island EQ 2013\06 TWiGs and Tech Guidance\DRR IEC Materials - TY PABLO (A3) Pag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11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1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Bohol EQ -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 smtClean="0"/>
              <a:t>Assessment Information</a:t>
            </a:r>
          </a:p>
          <a:p>
            <a:pPr lvl="1"/>
            <a:r>
              <a:rPr lang="en-US" dirty="0" smtClean="0"/>
              <a:t>DSWD damage data</a:t>
            </a:r>
          </a:p>
          <a:p>
            <a:pPr lvl="1"/>
            <a:r>
              <a:rPr lang="en-US" dirty="0" smtClean="0"/>
              <a:t>REACH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09705"/>
              </p:ext>
            </p:extLst>
          </p:nvPr>
        </p:nvGraphicFramePr>
        <p:xfrm>
          <a:off x="683567" y="3678130"/>
          <a:ext cx="7632849" cy="1263038"/>
        </p:xfrm>
        <a:graphic>
          <a:graphicData uri="http://schemas.openxmlformats.org/drawingml/2006/table">
            <a:tbl>
              <a:tblPr/>
              <a:tblGrid>
                <a:gridCol w="705294"/>
                <a:gridCol w="705294"/>
                <a:gridCol w="705294"/>
                <a:gridCol w="705294"/>
                <a:gridCol w="705294"/>
                <a:gridCol w="705294"/>
                <a:gridCol w="846353"/>
                <a:gridCol w="830679"/>
                <a:gridCol w="877700"/>
                <a:gridCol w="846353"/>
              </a:tblGrid>
              <a:tr h="36004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Damaged Houses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Displaced HH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80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Total # Damaged or destroyed Houses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 # Totally Destroyed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# Partially Damaged Houses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#HH Inside </a:t>
                      </a:r>
                      <a:r>
                        <a:rPr lang="en-US" sz="1200" b="1" i="0" u="none" strike="noStrike" dirty="0" err="1">
                          <a:effectLst/>
                          <a:latin typeface="Arial"/>
                        </a:rPr>
                        <a:t>Evacs</a:t>
                      </a:r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#HH Outside Evacs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Total HH Displaced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% of HH Displaced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4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67,800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27.0%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12,672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55,128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17,867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54,397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 72,264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28.8%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4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93796"/>
              </p:ext>
            </p:extLst>
          </p:nvPr>
        </p:nvGraphicFramePr>
        <p:xfrm>
          <a:off x="1691680" y="1556792"/>
          <a:ext cx="5976665" cy="4572000"/>
        </p:xfrm>
        <a:graphic>
          <a:graphicData uri="http://schemas.openxmlformats.org/drawingml/2006/table">
            <a:tbl>
              <a:tblPr/>
              <a:tblGrid>
                <a:gridCol w="2287942"/>
                <a:gridCol w="880411"/>
                <a:gridCol w="1008112"/>
                <a:gridCol w="792088"/>
                <a:gridCol w="1008112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Row Labels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Appealed for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Confirmed pipeline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Ongoing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INT01: Tarp - 1 per HH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Adra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Caritas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CRS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IOM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JICA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PRC/IFRC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Save the Children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INT02: Tarp - Laminated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DSWD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INT03: Family Tent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Disaster Aid Intl/BMFI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JICA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PRC/IFRC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ShelterBox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World Vision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INT09: Transitional Shelter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BMFI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Habitat for Humanity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INT10: Tarp - 2 per HH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</a:t>
                      </a:r>
                    </a:p>
                  </a:txBody>
                  <a:tcPr marL="1524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55928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 smtClean="0"/>
              <a:t>Outputs tracked by agency and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88921"/>
              </p:ext>
            </p:extLst>
          </p:nvPr>
        </p:nvGraphicFramePr>
        <p:xfrm>
          <a:off x="2743200" y="2262981"/>
          <a:ext cx="3268960" cy="4023360"/>
        </p:xfrm>
        <a:graphic>
          <a:graphicData uri="http://schemas.openxmlformats.org/drawingml/2006/table">
            <a:tbl>
              <a:tblPr/>
              <a:tblGrid>
                <a:gridCol w="1540768"/>
                <a:gridCol w="1728192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Intervention 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(Multiple Items)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Sum of HH receiving assistance to date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Row Labels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Antequera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Buenavista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Calape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Carmen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Catigbian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Clarin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Danao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Inabanga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Maribojoc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Sagbayan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Sagbayan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Isidro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Sevilla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Sikatuna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Tubigon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Capacity -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19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Prefabricated tents - families</a:t>
            </a:r>
          </a:p>
          <a:p>
            <a:r>
              <a:rPr lang="en-US" sz="1800" dirty="0" smtClean="0"/>
              <a:t>Current ongoing distributions = 6,228</a:t>
            </a:r>
          </a:p>
          <a:p>
            <a:r>
              <a:rPr lang="en-US" sz="1800" dirty="0" smtClean="0"/>
              <a:t>Confirmed coming for distribution in the next days = 700</a:t>
            </a:r>
          </a:p>
          <a:p>
            <a:r>
              <a:rPr lang="en-US" sz="1800" dirty="0" smtClean="0"/>
              <a:t>Total = 6,928 families – should be complete by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Nov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Tarpaulins – families </a:t>
            </a:r>
            <a:r>
              <a:rPr lang="en-US" sz="1800" b="1" dirty="0" smtClean="0">
                <a:solidFill>
                  <a:srgbClr val="FF0000"/>
                </a:solidFill>
              </a:rPr>
              <a:t>(only one per family)*</a:t>
            </a:r>
          </a:p>
          <a:p>
            <a:r>
              <a:rPr lang="en-US" sz="1800" dirty="0" smtClean="0"/>
              <a:t>Current ongoing </a:t>
            </a:r>
            <a:r>
              <a:rPr lang="en-US" sz="1800" dirty="0"/>
              <a:t>distributions </a:t>
            </a:r>
            <a:r>
              <a:rPr lang="en-US" sz="1800" dirty="0" smtClean="0"/>
              <a:t>=16,200</a:t>
            </a:r>
            <a:endParaRPr lang="en-US" sz="1800" dirty="0"/>
          </a:p>
          <a:p>
            <a:r>
              <a:rPr lang="en-US" sz="1800" dirty="0"/>
              <a:t>Confirmed coming for distribution in the next days </a:t>
            </a:r>
            <a:r>
              <a:rPr lang="en-US" sz="1800" dirty="0" smtClean="0"/>
              <a:t>= 18,800</a:t>
            </a:r>
            <a:endParaRPr lang="en-US" sz="1800" dirty="0"/>
          </a:p>
          <a:p>
            <a:r>
              <a:rPr lang="en-US" sz="1800" dirty="0"/>
              <a:t>Total </a:t>
            </a:r>
            <a:r>
              <a:rPr lang="en-US" sz="1800" dirty="0" smtClean="0"/>
              <a:t>=35,000 families – should be complete by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Nov</a:t>
            </a:r>
          </a:p>
          <a:p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Reported complete as of 29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Oct</a:t>
            </a:r>
          </a:p>
          <a:p>
            <a:r>
              <a:rPr lang="en-US" sz="1800" dirty="0" smtClean="0"/>
              <a:t>Total number of families supported with at least one tarp or one prefabricated tent = 4,213 families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* as more stock comes in may need to increase to two 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466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meetings!?</a:t>
            </a:r>
            <a:endParaRPr lang="en-GB" dirty="0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09" y="2204864"/>
            <a:ext cx="92627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and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 smtClean="0"/>
              <a:t>Projected and current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29704"/>
              </p:ext>
            </p:extLst>
          </p:nvPr>
        </p:nvGraphicFramePr>
        <p:xfrm>
          <a:off x="467544" y="3212976"/>
          <a:ext cx="8280923" cy="2291751"/>
        </p:xfrm>
        <a:graphic>
          <a:graphicData uri="http://schemas.openxmlformats.org/drawingml/2006/table">
            <a:tbl>
              <a:tblPr/>
              <a:tblGrid>
                <a:gridCol w="893814"/>
                <a:gridCol w="893814"/>
                <a:gridCol w="893814"/>
                <a:gridCol w="893814"/>
                <a:gridCol w="893814"/>
                <a:gridCol w="1169844"/>
                <a:gridCol w="893814"/>
                <a:gridCol w="893814"/>
                <a:gridCol w="854381"/>
              </a:tblGrid>
              <a:tr h="4454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Needs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Capacity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Output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Gap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Total # Damaged or destroyed Houses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 # Totally Destroyed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# Partially Damaged Houses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 Confirmed tents or tarps planned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Projected coverage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  Number of HH supported with tents or tarps to date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Current Coverage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Gap in projected coverage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Gap in current output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779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67800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12672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55128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44228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65.23%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4213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6.21%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23572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63587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4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 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1"/>
          </a:xfrm>
        </p:spPr>
        <p:txBody>
          <a:bodyPr>
            <a:normAutofit/>
          </a:bodyPr>
          <a:lstStyle/>
          <a:p>
            <a:r>
              <a:rPr lang="en-US" dirty="0" smtClean="0"/>
              <a:t>Tables, Maps</a:t>
            </a:r>
          </a:p>
          <a:p>
            <a:r>
              <a:rPr lang="en-US" dirty="0" smtClean="0"/>
              <a:t>Website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www.sheltercluster.org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 descr="PHL_Bohol_Poverty_24oct2013_A3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70124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8013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Bohol Earthquake shelter cluster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58639"/>
              </p:ext>
            </p:extLst>
          </p:nvPr>
        </p:nvGraphicFramePr>
        <p:xfrm>
          <a:off x="395536" y="1628800"/>
          <a:ext cx="8352928" cy="4536503"/>
        </p:xfrm>
        <a:graphic>
          <a:graphicData uri="http://schemas.openxmlformats.org/drawingml/2006/table">
            <a:tbl>
              <a:tblPr firstRow="1" firstCol="1" bandRow="1"/>
              <a:tblGrid>
                <a:gridCol w="680394"/>
                <a:gridCol w="4603687"/>
                <a:gridCol w="826132"/>
                <a:gridCol w="2242715"/>
              </a:tblGrid>
              <a:tr h="632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284353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/>
                      </a:r>
                      <a:br>
                        <a:rPr lang="en-GB" sz="1400" b="1" dirty="0">
                          <a:solidFill>
                            <a:srgbClr val="284353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#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House type definitions 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Total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Notes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57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Single story timber and bamboo frame, timber and bamboo cladding, </a:t>
                      </a:r>
                      <a:r>
                        <a:rPr lang="en-GB" sz="1400" dirty="0" err="1">
                          <a:effectLst/>
                          <a:latin typeface="Calibri"/>
                          <a:ea typeface="MS Mincho"/>
                          <a:cs typeface="Arial"/>
                        </a:rPr>
                        <a:t>nippa</a:t>
                      </a: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 palm roof.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Single story timber frame, timber cladding, CGI roof.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Single story timber frame, part low masonry part timber cladding, CGI roof.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3415" algn="l"/>
                        </a:tabLs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3415" algn="l"/>
                        </a:tabLs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Single story reinforced concrete frame and masonry walls. CGI roof.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Two story, ground floor reinforced concrete frame and masonry walls, first floor timber frame and timber cladding, CGI roof.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Two or more story, ground floor and first floor reinforced concrete frame and masonry walls, CGI roof or flat reinforced concrete roof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Apartment two or more story reinforced concrete frame.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1732"/>
              </p:ext>
            </p:extLst>
          </p:nvPr>
        </p:nvGraphicFramePr>
        <p:xfrm>
          <a:off x="395536" y="764704"/>
          <a:ext cx="8352928" cy="7200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43387"/>
                <a:gridCol w="6609541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Housing stock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definitions 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The following are the definitions of housing stock.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3" r="3030"/>
          <a:stretch/>
        </p:blipFill>
        <p:spPr>
          <a:xfrm>
            <a:off x="2465339" y="260648"/>
            <a:ext cx="1609724" cy="1803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76672"/>
            <a:ext cx="23812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29" y="2267571"/>
            <a:ext cx="1800225" cy="181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561677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31" y="4265423"/>
            <a:ext cx="1771649" cy="2046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4093"/>
            <a:ext cx="21717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4826815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Concrete House Two Storey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2803662"/>
            <a:ext cx="136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Concrete House (one Storey)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735" y="1006142"/>
            <a:ext cx="1367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Timber Frame</a:t>
            </a:r>
          </a:p>
        </p:txBody>
      </p:sp>
    </p:spTree>
    <p:extLst>
      <p:ext uri="{BB962C8B-B14F-4D97-AF65-F5344CB8AC3E}">
        <p14:creationId xmlns:p14="http://schemas.microsoft.com/office/powerpoint/2010/main" val="1678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42903"/>
              </p:ext>
            </p:extLst>
          </p:nvPr>
        </p:nvGraphicFramePr>
        <p:xfrm>
          <a:off x="683568" y="1556792"/>
          <a:ext cx="8064894" cy="4392487"/>
        </p:xfrm>
        <a:graphic>
          <a:graphicData uri="http://schemas.openxmlformats.org/drawingml/2006/table">
            <a:tbl>
              <a:tblPr firstRow="1" firstCol="1" bandRow="1"/>
              <a:tblGrid>
                <a:gridCol w="656865"/>
                <a:gridCol w="2393500"/>
                <a:gridCol w="2051800"/>
                <a:gridCol w="797564"/>
                <a:gridCol w="2165165"/>
              </a:tblGrid>
              <a:tr h="63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284353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/>
                      </a:r>
                      <a:br>
                        <a:rPr lang="en-GB" sz="1400" b="1" dirty="0">
                          <a:solidFill>
                            <a:srgbClr val="284353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#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Damage definitions 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House status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Total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Collapsed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Not habitable.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Damaged beyond repair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Not habitable.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Structural integrity compromised and cannot be repaired.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Damaged but can be safely repaired.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Possibly not habitable.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Structural integrity not compromised and can be repaired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3415" algn="l"/>
                        </a:tabLs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3415" algn="l"/>
                        </a:tabLs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Superficial damaged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Habitable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No structural damage or only superficial damage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65835"/>
              </p:ext>
            </p:extLst>
          </p:nvPr>
        </p:nvGraphicFramePr>
        <p:xfrm>
          <a:off x="683568" y="692696"/>
          <a:ext cx="7920880" cy="5703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53212"/>
                <a:gridCol w="626766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Damage </a:t>
                      </a:r>
                      <a:endParaRPr lang="en-GB" sz="16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definitions </a:t>
                      </a:r>
                      <a:endParaRPr lang="en-GB" sz="16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The following are the definitions of housing damage.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0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94355"/>
              </p:ext>
            </p:extLst>
          </p:nvPr>
        </p:nvGraphicFramePr>
        <p:xfrm>
          <a:off x="395535" y="1196853"/>
          <a:ext cx="8352929" cy="4996349"/>
        </p:xfrm>
        <a:graphic>
          <a:graphicData uri="http://schemas.openxmlformats.org/drawingml/2006/table">
            <a:tbl>
              <a:tblPr firstRow="1" firstCol="1" bandRow="1"/>
              <a:tblGrid>
                <a:gridCol w="792089"/>
                <a:gridCol w="1728192"/>
                <a:gridCol w="3934276"/>
                <a:gridCol w="1898372"/>
              </a:tblGrid>
              <a:tr h="2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INT#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Intervention Name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Description/Specification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Notes and standards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77018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INT01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Emergency shelter solutions – household level or family level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Emergency shelter solutions that compliments materials already provided by local government, private organisations, community based organisations and civil society in general. 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Design life not less than 6 months.  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SPHERE applies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Tools and fixings – see annex two for detailed specifications 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•"/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Hammer, saw, rope and tying wire, nails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0" algn="ctr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Tarpaulins - 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MS Mincho"/>
                          <a:cs typeface="Calibri"/>
                        </a:rPr>
                        <a:t>International standard apply, (IFRC, UNHCR, UNICEF, ICRC, MSF, and OXFAM), see annex two for details</a:t>
                      </a:r>
                      <a:endParaRPr lang="en-GB" sz="12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66900" algn="ctr"/>
                        </a:tabLst>
                      </a:pP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Technical guidance and training 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•"/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IEC materials, training at Barangay level and supervision and monitoring 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Cash grants  - primarily for emergency shelter materials 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Cash for work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INT02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Tents – complete pre made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MS Mincho"/>
                          <a:cs typeface="Calibri"/>
                        </a:rPr>
                        <a:t>tenss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Family tents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International standards apply  (IFRC, UNHCR), see annex two for details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INT03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Bunkhouses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3415" algn="l"/>
                        </a:tabLs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INT04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Demolition tool kit -   community level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3415" algn="l"/>
                        </a:tabLs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Tools: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•"/>
                        <a:tabLst>
                          <a:tab pos="653415" algn="l"/>
                        </a:tabLs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Sledge hammer, crow bar, pick axe, hack saw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INT05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Structural surveys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Damaged houses only 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INT06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Transitional shelters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Limited number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36315" marR="36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70354"/>
              </p:ext>
            </p:extLst>
          </p:nvPr>
        </p:nvGraphicFramePr>
        <p:xfrm>
          <a:off x="467544" y="476672"/>
          <a:ext cx="7920880" cy="5703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53212"/>
                <a:gridCol w="626766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Damage </a:t>
                      </a:r>
                      <a:endParaRPr lang="en-GB" sz="16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definitions </a:t>
                      </a:r>
                      <a:endParaRPr lang="en-GB" sz="16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The following are the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intervention definitions </a:t>
                      </a:r>
                      <a:endParaRPr lang="en-GB" sz="16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1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scale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02968"/>
              </p:ext>
            </p:extLst>
          </p:nvPr>
        </p:nvGraphicFramePr>
        <p:xfrm>
          <a:off x="395536" y="1484784"/>
          <a:ext cx="8291263" cy="3858739"/>
        </p:xfrm>
        <a:graphic>
          <a:graphicData uri="http://schemas.openxmlformats.org/drawingml/2006/table">
            <a:tbl>
              <a:tblPr firstRow="1" firstCol="1" bandRow="1"/>
              <a:tblGrid>
                <a:gridCol w="710281"/>
                <a:gridCol w="1929567"/>
                <a:gridCol w="435708"/>
                <a:gridCol w="435708"/>
                <a:gridCol w="435708"/>
                <a:gridCol w="436872"/>
                <a:gridCol w="436872"/>
                <a:gridCol w="436872"/>
                <a:gridCol w="436872"/>
                <a:gridCol w="416512"/>
                <a:gridCol w="436291"/>
                <a:gridCol w="436291"/>
                <a:gridCol w="436291"/>
                <a:gridCol w="436291"/>
                <a:gridCol w="435127"/>
              </a:tblGrid>
              <a:tr h="425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Phase</a:t>
                      </a:r>
                      <a:endParaRPr lang="en-GB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Activities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15-Oct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21-Oct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28-Oct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04-Nov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11-Nov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18-Nov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25-Nov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02-Dec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09-Dec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16-Dec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23-Dec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30-Dec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06-Jan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Season 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Rains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Flash appeal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Rev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Emergency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Distribute NFI's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Distribute tents 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Distribute emergency shelter 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REACH assessment 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ER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House damage assessment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House structural surveys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House demolition, etc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 months…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Construct transitional shelters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12 months…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Recovery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Construct permanent housing 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??</a:t>
                      </a:r>
                      <a:endParaRPr lang="en-GB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1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2372" marR="623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7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980728"/>
            <a:ext cx="8075613" cy="1368152"/>
          </a:xfrm>
          <a:prstGeom prst="rect">
            <a:avLst/>
          </a:prstGeom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/>
            <a:r>
              <a:rPr lang="en-GB" dirty="0" smtClean="0"/>
              <a:t>Emergency</a:t>
            </a:r>
          </a:p>
          <a:p>
            <a:pPr marL="342900" indent="-342900"/>
            <a:r>
              <a:rPr lang="en-GB" dirty="0" smtClean="0"/>
              <a:t>Transitional - early recovery</a:t>
            </a:r>
          </a:p>
          <a:p>
            <a:pPr marL="342900" indent="-342900"/>
            <a:r>
              <a:rPr lang="en-GB" dirty="0" smtClean="0"/>
              <a:t>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2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542" y="764704"/>
            <a:ext cx="8075613" cy="1800200"/>
          </a:xfrm>
          <a:prstGeom prst="rect">
            <a:avLst/>
          </a:prstGeom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/>
            <a:r>
              <a:rPr lang="en-GB" sz="1600" dirty="0" smtClean="0"/>
              <a:t>Emergency</a:t>
            </a:r>
          </a:p>
          <a:p>
            <a:pPr marL="879475" lvl="1" indent="-342900"/>
            <a:r>
              <a:rPr lang="en-GB" sz="1600" dirty="0" smtClean="0"/>
              <a:t>First response - Local community/church groups, civil society, private organisations</a:t>
            </a:r>
          </a:p>
          <a:p>
            <a:pPr marL="879475" lvl="1" indent="-342900"/>
            <a:r>
              <a:rPr lang="en-GB" sz="1600" dirty="0"/>
              <a:t>Host families </a:t>
            </a:r>
          </a:p>
          <a:p>
            <a:pPr marL="879475" lvl="1" indent="-342900"/>
            <a:r>
              <a:rPr lang="en-GB" sz="1600" dirty="0" smtClean="0"/>
              <a:t>Second - International community with stock in country</a:t>
            </a:r>
          </a:p>
          <a:p>
            <a:pPr marL="879475" lvl="1" indent="-342900"/>
            <a:r>
              <a:rPr lang="en-GB" sz="1600" dirty="0" smtClean="0"/>
              <a:t>Third - International community with confirmed funding stock imported</a:t>
            </a:r>
          </a:p>
          <a:p>
            <a:pPr marL="879475" lvl="1" indent="-342900"/>
            <a:r>
              <a:rPr lang="en-GB" sz="1600" dirty="0" smtClean="0"/>
              <a:t>Fourth - International community with funding subject to appeals </a:t>
            </a:r>
          </a:p>
          <a:p>
            <a:pPr marL="879475" lvl="1" indent="-342900"/>
            <a:endParaRPr lang="en-GB" sz="1600" dirty="0" smtClean="0"/>
          </a:p>
        </p:txBody>
      </p:sp>
      <p:pic>
        <p:nvPicPr>
          <p:cNvPr id="3" name="Picture 4" descr="D:\My Documents\My Pictures\Bohol Earthquake_17102013\DSC048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87316"/>
            <a:ext cx="3098271" cy="23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My Documents\My Pictures\Bohol Earthquake_17102013\DSC048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920548"/>
            <a:ext cx="3192354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153" y="4269456"/>
            <a:ext cx="3136393" cy="20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The cluster should lead to improved equity, standards, etc…..?!</a:t>
            </a:r>
            <a:endParaRPr lang="en-GB" sz="2400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08712" cy="481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08606" y="476672"/>
            <a:ext cx="8075613" cy="1080120"/>
          </a:xfrm>
          <a:prstGeom prst="rect">
            <a:avLst/>
          </a:prstGeom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Emergency </a:t>
            </a:r>
          </a:p>
          <a:p>
            <a:pPr marL="879475" lvl="1" indent="-342900"/>
            <a:r>
              <a:rPr lang="en-GB" sz="1800" dirty="0" smtClean="0"/>
              <a:t>Two types of response so far</a:t>
            </a:r>
          </a:p>
          <a:p>
            <a:pPr marL="879475" lvl="1" indent="-342900"/>
            <a:r>
              <a:rPr lang="en-GB" sz="1800" dirty="0" smtClean="0"/>
              <a:t>Tarpaulins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611" y="1556792"/>
            <a:ext cx="8075613" cy="1728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buSzTx/>
              <a:buNone/>
            </a:pPr>
            <a:r>
              <a:rPr lang="en-GB" sz="1800" b="1" dirty="0"/>
              <a:t>Prefabricated </a:t>
            </a:r>
            <a:r>
              <a:rPr lang="en-GB" sz="1800" b="1" dirty="0" smtClean="0"/>
              <a:t>tents:</a:t>
            </a:r>
          </a:p>
          <a:p>
            <a:pPr marL="285750" lvl="1" indent="-285750">
              <a:buSzTx/>
              <a:buFont typeface="Wingdings" pitchFamily="2" charset="2"/>
              <a:buChar char="§"/>
            </a:pPr>
            <a:r>
              <a:rPr lang="en-GB" sz="1800" dirty="0" smtClean="0"/>
              <a:t>Shelter box</a:t>
            </a:r>
          </a:p>
          <a:p>
            <a:pPr marL="285750" lvl="1" indent="-285750">
              <a:buSzTx/>
              <a:buFont typeface="Wingdings" pitchFamily="2" charset="2"/>
              <a:buChar char="§"/>
            </a:pPr>
            <a:r>
              <a:rPr lang="en-GB" sz="1800" dirty="0" smtClean="0"/>
              <a:t>World Vision</a:t>
            </a:r>
          </a:p>
          <a:p>
            <a:pPr marL="285750" lvl="1" indent="-285750">
              <a:buSzTx/>
              <a:buFont typeface="Wingdings" pitchFamily="2" charset="2"/>
              <a:buChar char="§"/>
            </a:pPr>
            <a:r>
              <a:rPr lang="en-GB" sz="1800" dirty="0" smtClean="0"/>
              <a:t>Red Cross</a:t>
            </a:r>
          </a:p>
          <a:p>
            <a:pPr marL="285750" lvl="1" indent="-285750">
              <a:buSzTx/>
              <a:buFont typeface="Wingdings" pitchFamily="2" charset="2"/>
              <a:buChar char="§"/>
            </a:pPr>
            <a:r>
              <a:rPr lang="en-GB" sz="1800" dirty="0" smtClean="0"/>
              <a:t>Disaster International </a:t>
            </a:r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9998" y="3429000"/>
            <a:ext cx="3593930" cy="2664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Tarpaulins (mainly one per family)</a:t>
            </a:r>
          </a:p>
          <a:p>
            <a:pPr marL="285750" indent="-285750"/>
            <a:r>
              <a:rPr lang="en-GB" sz="1800" dirty="0" smtClean="0"/>
              <a:t>Community – may only last 8 </a:t>
            </a:r>
            <a:r>
              <a:rPr lang="en-GB" sz="1800" dirty="0" err="1" smtClean="0"/>
              <a:t>wks</a:t>
            </a:r>
            <a:r>
              <a:rPr lang="en-GB" sz="1800" dirty="0" smtClean="0"/>
              <a:t> </a:t>
            </a:r>
          </a:p>
          <a:p>
            <a:pPr marL="285750" indent="-285750"/>
            <a:r>
              <a:rPr lang="en-GB" sz="1800" dirty="0" smtClean="0"/>
              <a:t>DSWD – may only last 8 </a:t>
            </a:r>
            <a:r>
              <a:rPr lang="en-GB" sz="1800" dirty="0" err="1" smtClean="0"/>
              <a:t>wks</a:t>
            </a:r>
            <a:r>
              <a:rPr lang="en-GB" sz="1800" dirty="0" smtClean="0"/>
              <a:t> </a:t>
            </a:r>
          </a:p>
          <a:p>
            <a:pPr marL="285750" indent="-285750"/>
            <a:r>
              <a:rPr lang="en-GB" sz="1800" dirty="0" smtClean="0"/>
              <a:t>Red Cross – 6 </a:t>
            </a:r>
            <a:r>
              <a:rPr lang="en-GB" sz="1800" dirty="0" err="1" smtClean="0"/>
              <a:t>mths</a:t>
            </a:r>
            <a:endParaRPr lang="en-GB" sz="1800" dirty="0" smtClean="0"/>
          </a:p>
          <a:p>
            <a:pPr marL="285750" indent="-285750"/>
            <a:r>
              <a:rPr lang="en-GB" sz="1800" dirty="0" smtClean="0"/>
              <a:t>IOM – 6 </a:t>
            </a:r>
            <a:r>
              <a:rPr lang="en-GB" sz="1800" dirty="0" err="1" smtClean="0"/>
              <a:t>mths</a:t>
            </a:r>
            <a:endParaRPr lang="en-GB" sz="1800" dirty="0" smtClean="0"/>
          </a:p>
          <a:p>
            <a:pPr marL="285750" indent="-285750"/>
            <a:r>
              <a:rPr lang="en-GB" sz="1800" dirty="0" smtClean="0"/>
              <a:t>JICA – 6 </a:t>
            </a:r>
            <a:r>
              <a:rPr lang="en-GB" sz="1800" dirty="0" err="1" smtClean="0"/>
              <a:t>mths</a:t>
            </a:r>
            <a:r>
              <a:rPr lang="en-GB" sz="1800" dirty="0" smtClean="0"/>
              <a:t> </a:t>
            </a:r>
          </a:p>
          <a:p>
            <a:pPr marL="285750" indent="-285750"/>
            <a:r>
              <a:rPr lang="en-GB" sz="1800" dirty="0" smtClean="0"/>
              <a:t>Plan</a:t>
            </a:r>
          </a:p>
          <a:p>
            <a:pPr marL="285750" indent="-285750"/>
            <a:r>
              <a:rPr lang="en-GB" sz="1800" dirty="0" smtClean="0"/>
              <a:t>World Vision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39952" y="3411091"/>
            <a:ext cx="4536504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Note:</a:t>
            </a:r>
          </a:p>
          <a:p>
            <a:pPr marL="0" indent="0">
              <a:buNone/>
            </a:pPr>
            <a:r>
              <a:rPr lang="en-GB" sz="1800" b="1" dirty="0" smtClean="0"/>
              <a:t>Where there is a need the short life span tarps may need to be replaced 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Where there is a need families may require two tarpaulins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042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Emergency Shelter Designs IOM 2013\bohol tent rev  3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5220072" cy="23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9"/>
            <a:ext cx="3591350" cy="274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681413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Dropbox\SC - Philippines Bohol Island EQ 2013\06 TWiGs and Tech Guidance\DSC05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21717"/>
            <a:ext cx="3479332" cy="260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30611" y="332656"/>
            <a:ext cx="4896544" cy="1800200"/>
          </a:xfrm>
          <a:prstGeom prst="rect">
            <a:avLst/>
          </a:prstGeom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Early recovery </a:t>
            </a:r>
          </a:p>
          <a:p>
            <a:pPr marL="879475" lvl="1" indent="-342900"/>
            <a:r>
              <a:rPr lang="en-GB" sz="1800" dirty="0" smtClean="0"/>
              <a:t>Depends on the capacity of the family </a:t>
            </a:r>
          </a:p>
          <a:p>
            <a:pPr marL="879475" lvl="1" indent="-342900"/>
            <a:r>
              <a:rPr lang="en-GB" sz="1800" dirty="0" smtClean="0"/>
              <a:t>Depends on the house type</a:t>
            </a:r>
          </a:p>
          <a:p>
            <a:pPr marL="879475" lvl="1" indent="-342900"/>
            <a:r>
              <a:rPr lang="en-GB" sz="1800" dirty="0" smtClean="0"/>
              <a:t>Depends on the house damage or destroyed</a:t>
            </a:r>
          </a:p>
          <a:p>
            <a:pPr marL="879475" lvl="1" indent="-342900"/>
            <a:r>
              <a:rPr lang="en-GB" sz="1800" dirty="0" smtClean="0"/>
              <a:t>Hazard areas  - risk mapping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0338" y="2441128"/>
            <a:ext cx="3935637" cy="2189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Many families have already started their own early recovery</a:t>
            </a:r>
          </a:p>
          <a:p>
            <a:pPr marL="285750" indent="-285750"/>
            <a:r>
              <a:rPr lang="en-GB" sz="1800" dirty="0" smtClean="0"/>
              <a:t>Demolishing their houses and either rebuilding a permanent house or in the short term building ‘transitional’ house </a:t>
            </a:r>
          </a:p>
          <a:p>
            <a:pPr marL="285750" indent="-285750"/>
            <a:r>
              <a:rPr lang="en-GB" sz="1800" dirty="0" smtClean="0"/>
              <a:t>Repairing their damage houses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3033" y="4805461"/>
            <a:ext cx="4004951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However, many families with limited capacity are and will continue to live in tents or tarpaulins for several months to come</a:t>
            </a:r>
            <a:endParaRPr lang="en-GB" sz="1800" dirty="0" smtClean="0"/>
          </a:p>
        </p:txBody>
      </p:sp>
      <p:pic>
        <p:nvPicPr>
          <p:cNvPr id="9218" name="Picture 2" descr="D:\Dropbox\SC - Philippines Bohol Island EQ 2013\06 TWiGs and Tech Guidance\DSC05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09" y="1767846"/>
            <a:ext cx="3852674" cy="28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30508" y="407368"/>
            <a:ext cx="8075613" cy="720080"/>
          </a:xfrm>
          <a:prstGeom prst="rect">
            <a:avLst/>
          </a:prstGeom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Basics of the response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2370" y="836712"/>
            <a:ext cx="8064895" cy="1728192"/>
          </a:xfrm>
          <a:prstGeom prst="rect">
            <a:avLst/>
          </a:prstGeom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1. Demolition and recovery kits</a:t>
            </a:r>
            <a:r>
              <a:rPr lang="en-GB" sz="1800" dirty="0" smtClean="0"/>
              <a:t>:</a:t>
            </a:r>
          </a:p>
          <a:p>
            <a:pPr marL="342900" indent="-342900"/>
            <a:r>
              <a:rPr lang="en-GB" sz="1800" dirty="0" smtClean="0"/>
              <a:t>Support for families to demolition their destroyed houses and clean their sites</a:t>
            </a:r>
          </a:p>
          <a:p>
            <a:pPr marL="342900" indent="-342900"/>
            <a:r>
              <a:rPr lang="en-GB" sz="1800" dirty="0" smtClean="0"/>
              <a:t>Kits - hand tool – community and individual </a:t>
            </a:r>
          </a:p>
          <a:p>
            <a:pPr marL="342900" indent="-342900"/>
            <a:r>
              <a:rPr lang="en-GB" sz="1800" dirty="0" smtClean="0"/>
              <a:t>Support to salvage and recycle </a:t>
            </a:r>
          </a:p>
          <a:p>
            <a:pPr marL="342900" indent="-342900"/>
            <a:r>
              <a:rPr lang="en-GB" sz="1800" dirty="0" smtClean="0"/>
              <a:t>Support to transport waste and dump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0508" y="2852936"/>
            <a:ext cx="4199534" cy="34563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The tool kit, e.g. </a:t>
            </a:r>
            <a:endParaRPr lang="en-GB" sz="1800" dirty="0" smtClean="0"/>
          </a:p>
          <a:p>
            <a:pPr marL="342900" indent="-342900"/>
            <a:r>
              <a:rPr lang="en-GB" sz="1800" dirty="0" smtClean="0"/>
              <a:t>Sledge hammer and claw hammer</a:t>
            </a:r>
          </a:p>
          <a:p>
            <a:pPr marL="342900" indent="-342900"/>
            <a:r>
              <a:rPr lang="en-GB" sz="1800" dirty="0" err="1" smtClean="0"/>
              <a:t>Bolar</a:t>
            </a:r>
            <a:r>
              <a:rPr lang="en-GB" sz="1800" dirty="0" smtClean="0"/>
              <a:t> – local crow bar</a:t>
            </a:r>
          </a:p>
          <a:p>
            <a:pPr marL="342900" indent="-342900"/>
            <a:r>
              <a:rPr lang="en-GB" sz="1800" dirty="0" smtClean="0"/>
              <a:t>Crow bar – jemmy</a:t>
            </a:r>
          </a:p>
          <a:p>
            <a:pPr marL="342900" indent="-342900"/>
            <a:r>
              <a:rPr lang="en-GB" sz="1800" dirty="0" smtClean="0"/>
              <a:t>Cold chisel </a:t>
            </a:r>
          </a:p>
          <a:p>
            <a:pPr marL="342900" indent="-342900"/>
            <a:r>
              <a:rPr lang="en-GB" sz="1800" dirty="0" smtClean="0"/>
              <a:t>Hack saw (+blades) and timber</a:t>
            </a:r>
          </a:p>
          <a:p>
            <a:pPr marL="342900" indent="-342900"/>
            <a:r>
              <a:rPr lang="en-GB" sz="1800" dirty="0" smtClean="0"/>
              <a:t>Shovel</a:t>
            </a:r>
          </a:p>
          <a:p>
            <a:pPr marL="342900" indent="-342900"/>
            <a:r>
              <a:rPr lang="en-GB" sz="1800" dirty="0" smtClean="0"/>
              <a:t>Wheel barrow and rice sacks</a:t>
            </a:r>
          </a:p>
          <a:p>
            <a:pPr marL="342900" indent="-342900"/>
            <a:r>
              <a:rPr lang="en-GB" sz="1800" dirty="0" smtClean="0"/>
              <a:t>Cash for work</a:t>
            </a:r>
          </a:p>
          <a:p>
            <a:pPr marL="342900" indent="-342900"/>
            <a:r>
              <a:rPr lang="en-GB" sz="1800" dirty="0" smtClean="0"/>
              <a:t>Personnel protection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9896" y="2881139"/>
            <a:ext cx="3547369" cy="2448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Advocate for agencies to consider demolition projects:</a:t>
            </a:r>
          </a:p>
          <a:p>
            <a:pPr marL="285750" indent="-285750"/>
            <a:r>
              <a:rPr lang="en-GB" sz="1800" dirty="0" smtClean="0"/>
              <a:t>Back hoe</a:t>
            </a:r>
          </a:p>
          <a:p>
            <a:pPr marL="285750" indent="-285750"/>
            <a:r>
              <a:rPr lang="en-GB" sz="1800" dirty="0" smtClean="0"/>
              <a:t>Trucks</a:t>
            </a:r>
          </a:p>
          <a:p>
            <a:pPr marL="285750" indent="-285750"/>
            <a:r>
              <a:rPr lang="en-GB" sz="1800" dirty="0" smtClean="0"/>
              <a:t>Community mobilisation</a:t>
            </a:r>
          </a:p>
          <a:p>
            <a:pPr marL="285750" indent="-285750"/>
            <a:r>
              <a:rPr lang="en-GB" sz="1800" dirty="0" smtClean="0"/>
              <a:t>Cash for work</a:t>
            </a:r>
          </a:p>
          <a:p>
            <a:pPr marL="285750" indent="-285750"/>
            <a:r>
              <a:rPr lang="en-GB" sz="1800" dirty="0" smtClean="0"/>
              <a:t>Environmental </a:t>
            </a:r>
          </a:p>
        </p:txBody>
      </p:sp>
    </p:spTree>
    <p:extLst>
      <p:ext uri="{BB962C8B-B14F-4D97-AF65-F5344CB8AC3E}">
        <p14:creationId xmlns:p14="http://schemas.microsoft.com/office/powerpoint/2010/main" val="16009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3372" y="692696"/>
            <a:ext cx="7933305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2. Repairs</a:t>
            </a:r>
            <a:r>
              <a:rPr lang="en-GB" sz="1800" dirty="0" smtClean="0"/>
              <a:t>  - timber and concrete houses (for houses which are safe to repair):</a:t>
            </a:r>
          </a:p>
          <a:p>
            <a:pPr marL="285750" indent="-285750"/>
            <a:r>
              <a:rPr lang="en-GB" sz="1800" dirty="0" smtClean="0"/>
              <a:t>Advocate/ </a:t>
            </a:r>
            <a:r>
              <a:rPr lang="en-GB" sz="1800" dirty="0" err="1" smtClean="0"/>
              <a:t>guaidance</a:t>
            </a:r>
            <a:r>
              <a:rPr lang="en-GB" sz="1800" dirty="0" smtClean="0"/>
              <a:t> on what is safe and what is not safe to repair</a:t>
            </a:r>
          </a:p>
          <a:p>
            <a:pPr marL="285750" indent="-285750"/>
            <a:r>
              <a:rPr lang="en-GB" sz="1800" dirty="0" smtClean="0"/>
              <a:t>Support to repairs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3372" y="2276872"/>
            <a:ext cx="8064895" cy="2592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/>
              <a:t>3. New build  - </a:t>
            </a:r>
            <a:r>
              <a:rPr lang="en-GB" sz="1800" dirty="0" smtClean="0"/>
              <a:t>mainly concrete (for totally destroyed houses or those not safe to repair)</a:t>
            </a:r>
          </a:p>
          <a:p>
            <a:pPr marL="285750" indent="-285750"/>
            <a:r>
              <a:rPr lang="en-GB" sz="1800" dirty="0" smtClean="0"/>
              <a:t>Transitional period between emergency and permanent solution</a:t>
            </a:r>
          </a:p>
          <a:p>
            <a:pPr marL="822325" lvl="1" indent="-285750"/>
            <a:r>
              <a:rPr lang="en-GB" sz="1800" dirty="0" smtClean="0"/>
              <a:t>Supporting host families</a:t>
            </a:r>
          </a:p>
          <a:p>
            <a:pPr marL="822325" lvl="1" indent="-285750"/>
            <a:r>
              <a:rPr lang="en-GB" sz="1800" dirty="0" smtClean="0"/>
              <a:t>Renting solutions</a:t>
            </a:r>
          </a:p>
          <a:p>
            <a:pPr marL="822325" lvl="1" indent="-285750"/>
            <a:r>
              <a:rPr lang="en-GB" sz="1800" dirty="0" smtClean="0"/>
              <a:t>Transitional shelter solutions</a:t>
            </a:r>
          </a:p>
          <a:p>
            <a:pPr marL="822325" lvl="1" indent="-285750"/>
            <a:r>
              <a:rPr lang="en-GB" sz="1800" dirty="0" smtClean="0"/>
              <a:t>Alternative housing solutions for the transitional period</a:t>
            </a:r>
          </a:p>
          <a:p>
            <a:pPr marL="285750" indent="-285750"/>
            <a:r>
              <a:rPr lang="en-GB" sz="1800" dirty="0" smtClean="0"/>
              <a:t>Permanent housing solutions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5157192"/>
            <a:ext cx="8064895" cy="540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07791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4488" indent="-488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2154238" indent="-522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2593975" indent="-407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890838" indent="-295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33480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8052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42624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719638" indent="-295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4</a:t>
            </a:r>
            <a:r>
              <a:rPr lang="en-GB" sz="1800" b="1" dirty="0" smtClean="0"/>
              <a:t>. Relocations – </a:t>
            </a:r>
            <a:r>
              <a:rPr lang="en-GB" sz="1800" dirty="0" smtClean="0"/>
              <a:t>where necessary due to results hazards support relocations mainly</a:t>
            </a:r>
          </a:p>
        </p:txBody>
      </p:sp>
    </p:spTree>
    <p:extLst>
      <p:ext uri="{BB962C8B-B14F-4D97-AF65-F5344CB8AC3E}">
        <p14:creationId xmlns:p14="http://schemas.microsoft.com/office/powerpoint/2010/main" val="16009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0" y="404664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HOUSING SCHEME 1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FOR THE EARTHQUAKE-AFFECTED FAMILIES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90700"/>
            <a:ext cx="855503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</a:rPr>
              <a:t>HOUSING SCHEME 2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</a:rPr>
              <a:t>FOR THE EARTHQUAKE-AFFECTED FAMILIES</a:t>
            </a:r>
          </a:p>
        </p:txBody>
      </p:sp>
      <p:pic>
        <p:nvPicPr>
          <p:cNvPr id="6147" name="Picture 2" descr="E:\Proposed Houses\House Amacan2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14532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2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sz="2400" dirty="0" smtClean="0"/>
              <a:t>What are the clusters core functions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400" dirty="0" smtClean="0">
                <a:latin typeface="Arial" pitchFamily="34" charset="0"/>
              </a:rPr>
              <a:t>The core functions of the cluster ensure coordination around each element of the humanitarian </a:t>
            </a:r>
            <a:r>
              <a:rPr lang="en-US" sz="1400" dirty="0" err="1" smtClean="0">
                <a:latin typeface="Arial" pitchFamily="34" charset="0"/>
              </a:rPr>
              <a:t>programme</a:t>
            </a:r>
            <a:r>
              <a:rPr lang="en-US" sz="1400" dirty="0" smtClean="0">
                <a:latin typeface="Arial" pitchFamily="34" charset="0"/>
              </a:rPr>
              <a:t> cycle. There </a:t>
            </a:r>
            <a:r>
              <a:rPr lang="en-US" sz="1400" dirty="0">
                <a:latin typeface="Arial" pitchFamily="34" charset="0"/>
              </a:rPr>
              <a:t>are </a:t>
            </a:r>
            <a:r>
              <a:rPr lang="en-US" sz="1400" dirty="0" smtClean="0">
                <a:latin typeface="Arial" pitchFamily="34" charset="0"/>
              </a:rPr>
              <a:t>6 core </a:t>
            </a:r>
            <a:r>
              <a:rPr lang="en-US" sz="1400" dirty="0">
                <a:latin typeface="Arial" pitchFamily="34" charset="0"/>
              </a:rPr>
              <a:t>functions:</a:t>
            </a:r>
          </a:p>
          <a:p>
            <a:pPr marL="355600" indent="-266700">
              <a:buFontTx/>
              <a:buAutoNum type="arabicPeriod"/>
              <a:defRPr/>
            </a:pPr>
            <a:r>
              <a:rPr lang="en-US" sz="1400" b="1" dirty="0" smtClean="0">
                <a:latin typeface="Arial" pitchFamily="34" charset="0"/>
              </a:rPr>
              <a:t>Supporting </a:t>
            </a:r>
            <a:r>
              <a:rPr lang="en-US" sz="1400" b="1" dirty="0">
                <a:latin typeface="Arial" pitchFamily="34" charset="0"/>
              </a:rPr>
              <a:t>service delivery</a:t>
            </a:r>
            <a:r>
              <a:rPr lang="en-US" sz="1400" dirty="0">
                <a:latin typeface="Arial" pitchFamily="34" charset="0"/>
              </a:rPr>
              <a:t> that is driven by the agreed strategic priorities and avoids duplication.</a:t>
            </a:r>
          </a:p>
          <a:p>
            <a:pPr marL="355600" indent="-266700">
              <a:buFontTx/>
              <a:buAutoNum type="arabicPeriod"/>
              <a:defRPr/>
            </a:pPr>
            <a:endParaRPr lang="en-US" sz="1400" b="1" dirty="0" smtClean="0">
              <a:latin typeface="Arial" pitchFamily="34" charset="0"/>
            </a:endParaRPr>
          </a:p>
          <a:p>
            <a:pPr marL="355600" indent="-266700">
              <a:buFontTx/>
              <a:buAutoNum type="arabicPeriod"/>
              <a:defRPr/>
            </a:pPr>
            <a:r>
              <a:rPr lang="en-US" sz="1400" b="1" dirty="0" smtClean="0">
                <a:latin typeface="Arial" pitchFamily="34" charset="0"/>
              </a:rPr>
              <a:t>Informing </a:t>
            </a:r>
            <a:r>
              <a:rPr lang="en-US" sz="1400" b="1" dirty="0">
                <a:latin typeface="Arial" pitchFamily="34" charset="0"/>
              </a:rPr>
              <a:t>strategic decision-making</a:t>
            </a:r>
            <a:r>
              <a:rPr lang="en-US" sz="1400" dirty="0">
                <a:latin typeface="Arial" pitchFamily="34" charset="0"/>
              </a:rPr>
              <a:t> of the HC/HCT for the humanitarian response through coordinated needs assessment and analysis.</a:t>
            </a:r>
          </a:p>
          <a:p>
            <a:pPr marL="355600" indent="-266700">
              <a:buFontTx/>
              <a:buAutoNum type="arabicPeriod"/>
              <a:defRPr/>
            </a:pPr>
            <a:endParaRPr lang="en-US" sz="1400" b="1" dirty="0" smtClean="0">
              <a:latin typeface="Arial" pitchFamily="34" charset="0"/>
            </a:endParaRPr>
          </a:p>
          <a:p>
            <a:pPr marL="355600" indent="-266700">
              <a:buFontTx/>
              <a:buAutoNum type="arabicPeriod"/>
              <a:defRPr/>
            </a:pPr>
            <a:r>
              <a:rPr lang="en-US" sz="1400" b="1" dirty="0" smtClean="0">
                <a:latin typeface="Arial" pitchFamily="34" charset="0"/>
              </a:rPr>
              <a:t>Planning </a:t>
            </a:r>
            <a:r>
              <a:rPr lang="en-US" sz="1400" b="1" dirty="0">
                <a:latin typeface="Arial" pitchFamily="34" charset="0"/>
              </a:rPr>
              <a:t>and strategy development</a:t>
            </a:r>
            <a:r>
              <a:rPr lang="en-US" sz="1400" dirty="0">
                <a:latin typeface="Arial" pitchFamily="34" charset="0"/>
              </a:rPr>
              <a:t> for the sector, in accordance with existing standards and guidelines and including clarifying funding requirements, </a:t>
            </a:r>
            <a:r>
              <a:rPr lang="en-US" sz="1400" dirty="0" err="1">
                <a:latin typeface="Arial" pitchFamily="34" charset="0"/>
              </a:rPr>
              <a:t>prioritisation</a:t>
            </a:r>
            <a:r>
              <a:rPr lang="en-US" sz="1400" dirty="0">
                <a:latin typeface="Arial" pitchFamily="34" charset="0"/>
              </a:rPr>
              <a:t> and the cluster’s contribution to overall humanitarian funding considerations.</a:t>
            </a:r>
          </a:p>
          <a:p>
            <a:pPr marL="355600" indent="-266700">
              <a:buFontTx/>
              <a:buAutoNum type="arabicPeriod"/>
              <a:defRPr/>
            </a:pPr>
            <a:endParaRPr lang="en-US" sz="1400" b="1" dirty="0" smtClean="0">
              <a:latin typeface="Arial" pitchFamily="34" charset="0"/>
            </a:endParaRPr>
          </a:p>
          <a:p>
            <a:pPr marL="355600" indent="-266700">
              <a:buFontTx/>
              <a:buAutoNum type="arabicPeriod"/>
              <a:defRPr/>
            </a:pPr>
            <a:r>
              <a:rPr lang="en-US" sz="1400" b="1" dirty="0" smtClean="0">
                <a:latin typeface="Arial" pitchFamily="34" charset="0"/>
              </a:rPr>
              <a:t>Advocacy</a:t>
            </a:r>
            <a:r>
              <a:rPr lang="en-US" sz="1400" b="1" dirty="0">
                <a:latin typeface="Arial" pitchFamily="34" charset="0"/>
              </a:rPr>
              <a:t>,</a:t>
            </a:r>
            <a:r>
              <a:rPr lang="en-US" sz="1400" dirty="0">
                <a:latin typeface="Arial" pitchFamily="34" charset="0"/>
              </a:rPr>
              <a:t> both identifying concerns and undertaking advocacy activities.</a:t>
            </a:r>
          </a:p>
          <a:p>
            <a:pPr marL="355600" indent="-266700">
              <a:buFontTx/>
              <a:buAutoNum type="arabicPeriod"/>
              <a:defRPr/>
            </a:pPr>
            <a:endParaRPr lang="en-US" sz="1400" b="1" dirty="0" smtClean="0">
              <a:latin typeface="Arial" pitchFamily="34" charset="0"/>
            </a:endParaRPr>
          </a:p>
          <a:p>
            <a:pPr marL="355600" indent="-266700">
              <a:buFontTx/>
              <a:buAutoNum type="arabicPeriod"/>
              <a:defRPr/>
            </a:pPr>
            <a:r>
              <a:rPr lang="en-US" sz="1400" b="1" dirty="0" smtClean="0">
                <a:latin typeface="Arial" pitchFamily="34" charset="0"/>
              </a:rPr>
              <a:t>Monitoring </a:t>
            </a:r>
            <a:r>
              <a:rPr lang="en-US" sz="1400" b="1" dirty="0">
                <a:latin typeface="Arial" pitchFamily="34" charset="0"/>
              </a:rPr>
              <a:t>and reporting</a:t>
            </a:r>
            <a:r>
              <a:rPr lang="en-US" sz="1400" dirty="0">
                <a:latin typeface="Arial" pitchFamily="34" charset="0"/>
              </a:rPr>
              <a:t> on the implementation of the cluster strategy.</a:t>
            </a:r>
          </a:p>
          <a:p>
            <a:pPr marL="355600" indent="-266700">
              <a:buFontTx/>
              <a:buAutoNum type="arabicPeriod"/>
              <a:defRPr/>
            </a:pPr>
            <a:endParaRPr lang="en-US" sz="1400" b="1" dirty="0" smtClean="0">
              <a:latin typeface="Arial" pitchFamily="34" charset="0"/>
            </a:endParaRPr>
          </a:p>
          <a:p>
            <a:pPr marL="355600" indent="-266700">
              <a:buFontTx/>
              <a:buAutoNum type="arabicPeriod"/>
              <a:defRPr/>
            </a:pPr>
            <a:r>
              <a:rPr lang="en-US" sz="1400" b="1" dirty="0" smtClean="0">
                <a:latin typeface="Arial" pitchFamily="34" charset="0"/>
              </a:rPr>
              <a:t>Contingency </a:t>
            </a:r>
            <a:r>
              <a:rPr lang="en-US" sz="1400" b="1" dirty="0">
                <a:latin typeface="Arial" pitchFamily="34" charset="0"/>
              </a:rPr>
              <a:t>planning/preparedness/capacity building</a:t>
            </a:r>
            <a:r>
              <a:rPr lang="en-US" sz="1400" dirty="0">
                <a:latin typeface="Arial" pitchFamily="34" charset="0"/>
              </a:rPr>
              <a:t> in situations where there is a high risk of recurring or significant new disasters (and where there is capacity to do this).</a:t>
            </a:r>
          </a:p>
          <a:p>
            <a:pPr marL="0" indent="0">
              <a:buNone/>
              <a:defRPr/>
            </a:pPr>
            <a:endParaRPr lang="en-US" sz="1400" dirty="0" smtClean="0">
              <a:latin typeface="Arial" pitchFamily="34" charset="0"/>
            </a:endParaRPr>
          </a:p>
          <a:p>
            <a:pPr marL="0" indent="0">
              <a:buNone/>
              <a:defRPr/>
            </a:pPr>
            <a:r>
              <a:rPr lang="en-US" sz="1400" b="1" dirty="0" smtClean="0">
                <a:latin typeface="Arial" pitchFamily="34" charset="0"/>
              </a:rPr>
              <a:t>Remember:  </a:t>
            </a:r>
            <a:r>
              <a:rPr lang="en-US" sz="1400" dirty="0" smtClean="0">
                <a:latin typeface="Arial" pitchFamily="34" charset="0"/>
              </a:rPr>
              <a:t>Each </a:t>
            </a:r>
            <a:r>
              <a:rPr lang="en-US" sz="1400" dirty="0">
                <a:latin typeface="Arial" pitchFamily="34" charset="0"/>
              </a:rPr>
              <a:t>cluster is also responsible for integrating early recovery from the outset in the humanitarian response and </a:t>
            </a:r>
            <a:r>
              <a:rPr lang="en-US" sz="1400" dirty="0" smtClean="0">
                <a:latin typeface="Arial" pitchFamily="34" charset="0"/>
              </a:rPr>
              <a:t>account for cross-cutting </a:t>
            </a:r>
            <a:r>
              <a:rPr lang="en-US" sz="1400" dirty="0">
                <a:latin typeface="Arial" pitchFamily="34" charset="0"/>
              </a:rPr>
              <a:t>issues (gender, age, diversity, HIV/AIDS, environment).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707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Intercluster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96752"/>
            <a:ext cx="5050904" cy="1296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457200"/>
            <a:r>
              <a:rPr lang="en-GB" sz="2000" dirty="0" smtClean="0"/>
              <a:t>WASH</a:t>
            </a:r>
          </a:p>
          <a:p>
            <a:pPr marL="1143000" indent="-457200"/>
            <a:r>
              <a:rPr lang="en-GB" sz="2000" dirty="0" smtClean="0"/>
              <a:t>CCCM</a:t>
            </a:r>
          </a:p>
          <a:p>
            <a:pPr marL="1143000" indent="-457200"/>
            <a:r>
              <a:rPr lang="en-GB" sz="2000" dirty="0" smtClean="0"/>
              <a:t>Early Recovery </a:t>
            </a:r>
          </a:p>
          <a:p>
            <a:pPr marL="1143000" indent="-457200"/>
            <a:endParaRPr lang="en-GB" sz="2000" dirty="0"/>
          </a:p>
          <a:p>
            <a:pPr marL="685800" indent="0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40968"/>
            <a:ext cx="4834880" cy="1728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457200"/>
            <a:r>
              <a:rPr lang="en-GB" sz="2000" dirty="0" smtClean="0"/>
              <a:t>Protection</a:t>
            </a:r>
          </a:p>
          <a:p>
            <a:pPr marL="1143000" indent="-457200"/>
            <a:r>
              <a:rPr lang="en-GB" sz="2000" dirty="0" smtClean="0"/>
              <a:t>Health</a:t>
            </a:r>
          </a:p>
          <a:p>
            <a:pPr marL="1143000" indent="-457200"/>
            <a:r>
              <a:rPr lang="en-GB" sz="2000" dirty="0" smtClean="0"/>
              <a:t>Livelihoods</a:t>
            </a:r>
          </a:p>
          <a:p>
            <a:pPr marL="1143000" indent="-457200"/>
            <a:r>
              <a:rPr lang="en-GB" sz="2000" dirty="0" err="1" smtClean="0"/>
              <a:t>etc</a:t>
            </a:r>
            <a:endParaRPr lang="en-GB" sz="2000" dirty="0" smtClean="0"/>
          </a:p>
          <a:p>
            <a:pPr marL="685800" indent="0">
              <a:buFont typeface="Wingdings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8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the shelter cluster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4911948"/>
          </a:xfrm>
        </p:spPr>
        <p:txBody>
          <a:bodyPr>
            <a:normAutofit/>
          </a:bodyPr>
          <a:lstStyle/>
          <a:p>
            <a:pPr marL="444500" indent="-342900">
              <a:lnSpc>
                <a:spcPct val="90000"/>
              </a:lnSpc>
            </a:pPr>
            <a:r>
              <a:rPr lang="en-GB" sz="2000" dirty="0" smtClean="0"/>
              <a:t>Coordination services: All issues related with shelter: </a:t>
            </a:r>
          </a:p>
          <a:p>
            <a:pPr marL="901700" lvl="1" indent="-279400">
              <a:lnSpc>
                <a:spcPct val="90000"/>
              </a:lnSpc>
            </a:pPr>
            <a:r>
              <a:rPr lang="en-GB" sz="2000" dirty="0" smtClean="0"/>
              <a:t>emergency </a:t>
            </a:r>
          </a:p>
          <a:p>
            <a:pPr marL="901700" lvl="1" indent="-279400">
              <a:lnSpc>
                <a:spcPct val="90000"/>
              </a:lnSpc>
            </a:pPr>
            <a:r>
              <a:rPr lang="en-GB" sz="2000" dirty="0" smtClean="0"/>
              <a:t>transitional </a:t>
            </a:r>
          </a:p>
          <a:p>
            <a:pPr marL="901700" lvl="1" indent="-279400">
              <a:lnSpc>
                <a:spcPct val="90000"/>
              </a:lnSpc>
            </a:pPr>
            <a:r>
              <a:rPr lang="en-GB" sz="2000" dirty="0" smtClean="0"/>
              <a:t>shelter support to host families </a:t>
            </a:r>
          </a:p>
          <a:p>
            <a:pPr marL="901700" lvl="1" indent="-279400">
              <a:lnSpc>
                <a:spcPct val="90000"/>
              </a:lnSpc>
            </a:pPr>
            <a:r>
              <a:rPr lang="en-GB" sz="2000" dirty="0" smtClean="0"/>
              <a:t>camp planning </a:t>
            </a:r>
          </a:p>
          <a:p>
            <a:pPr marL="901700" lvl="1" indent="-279400">
              <a:lnSpc>
                <a:spcPct val="90000"/>
              </a:lnSpc>
            </a:pPr>
            <a:r>
              <a:rPr lang="en-GB" sz="2000" dirty="0" smtClean="0"/>
              <a:t>HLP</a:t>
            </a:r>
          </a:p>
          <a:p>
            <a:pPr marL="901700" lvl="1" indent="-279400">
              <a:lnSpc>
                <a:spcPct val="90000"/>
              </a:lnSpc>
            </a:pPr>
            <a:r>
              <a:rPr lang="en-GB" sz="2000" dirty="0" smtClean="0"/>
              <a:t>urban design </a:t>
            </a:r>
          </a:p>
          <a:p>
            <a:pPr marL="444500" indent="-355600">
              <a:lnSpc>
                <a:spcPct val="90000"/>
              </a:lnSpc>
            </a:pPr>
            <a:r>
              <a:rPr lang="en-GB" sz="2000" dirty="0" smtClean="0"/>
              <a:t>Time frame</a:t>
            </a:r>
          </a:p>
          <a:p>
            <a:pPr marL="901700" lvl="1" indent="-279400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dirty="0" smtClean="0"/>
              <a:t>ommitment to emergency phase</a:t>
            </a:r>
          </a:p>
          <a:p>
            <a:pPr marL="901700" lvl="1" indent="-279400">
              <a:lnSpc>
                <a:spcPct val="90000"/>
              </a:lnSpc>
            </a:pPr>
            <a:r>
              <a:rPr lang="en-GB" sz="2000" dirty="0" smtClean="0"/>
              <a:t>This can be extended if funds are available, and appropriate staff is available</a:t>
            </a:r>
          </a:p>
          <a:p>
            <a:pPr marL="685800" indent="0">
              <a:buNone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924611"/>
              </p:ext>
            </p:extLst>
          </p:nvPr>
        </p:nvGraphicFramePr>
        <p:xfrm>
          <a:off x="5724128" y="1412776"/>
          <a:ext cx="3240360" cy="458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412776"/>
                        <a:ext cx="3240360" cy="4585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0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en-GB" sz="2400" dirty="0" smtClean="0"/>
              <a:t>Core outputs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075613" cy="39163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55600" indent="330200"/>
            <a:r>
              <a:rPr lang="en-GB" sz="2000" dirty="0" smtClean="0"/>
              <a:t>Assessment report – currently we use REACH  </a:t>
            </a:r>
          </a:p>
          <a:p>
            <a:pPr marL="355600" indent="330200"/>
            <a:endParaRPr lang="en-GB" sz="2000" dirty="0" smtClean="0"/>
          </a:p>
          <a:p>
            <a:pPr marL="355600" indent="330200"/>
            <a:r>
              <a:rPr lang="en-GB" sz="2000" dirty="0" smtClean="0"/>
              <a:t>Strategy document – </a:t>
            </a:r>
          </a:p>
          <a:p>
            <a:pPr marL="755650" lvl="1" indent="330200"/>
            <a:r>
              <a:rPr lang="en-GB" sz="2000" dirty="0" smtClean="0"/>
              <a:t>which covers inputs to the appeals – CERF/FLASH/HAP</a:t>
            </a:r>
          </a:p>
          <a:p>
            <a:pPr marL="355600" indent="330200"/>
            <a:endParaRPr lang="en-GB" sz="2000" dirty="0" smtClean="0"/>
          </a:p>
          <a:p>
            <a:pPr marL="355600" indent="330200"/>
            <a:r>
              <a:rPr lang="en-GB" sz="2000" dirty="0" smtClean="0"/>
              <a:t>Standards and guidance report</a:t>
            </a:r>
          </a:p>
          <a:p>
            <a:pPr marL="355600" indent="330200"/>
            <a:endParaRPr lang="en-GB" sz="2000" dirty="0"/>
          </a:p>
          <a:p>
            <a:pPr marL="355600" indent="330200"/>
            <a:r>
              <a:rPr lang="en-GB" sz="2000" dirty="0" smtClean="0"/>
              <a:t>Who what where and when (WWWW)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042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Typical shelter cluster structure</a:t>
            </a:r>
          </a:p>
        </p:txBody>
      </p:sp>
      <p:sp>
        <p:nvSpPr>
          <p:cNvPr id="168962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075613" cy="4536504"/>
          </a:xfrm>
        </p:spPr>
        <p:txBody>
          <a:bodyPr>
            <a:normAutofit/>
          </a:bodyPr>
          <a:lstStyle/>
          <a:p>
            <a:pPr marL="268288" indent="0" eaLnBrk="1" hangingPunct="1">
              <a:buNone/>
            </a:pPr>
            <a:r>
              <a:rPr lang="en-GB" sz="1800" b="1" dirty="0" smtClean="0"/>
              <a:t>Shelter Coordination Team:</a:t>
            </a:r>
          </a:p>
          <a:p>
            <a:pPr marL="268288" indent="0" eaLnBrk="1" hangingPunct="1">
              <a:buNone/>
            </a:pPr>
            <a:endParaRPr lang="en-GB" sz="1800" b="1" dirty="0" smtClean="0"/>
          </a:p>
          <a:p>
            <a:pPr marL="554038" indent="-285750"/>
            <a:r>
              <a:rPr lang="en-GB" sz="1800" b="1" dirty="0" smtClean="0"/>
              <a:t>Coordinator – Patrick Elliott (IFRC, funded by ECHO</a:t>
            </a:r>
          </a:p>
          <a:p>
            <a:pPr marL="554038" indent="-285750"/>
            <a:r>
              <a:rPr lang="en-GB" sz="1800" b="1" dirty="0" smtClean="0"/>
              <a:t>Information Manager – Neil Bauman (Canadian Red Cross, funded by ECHO)</a:t>
            </a:r>
          </a:p>
          <a:p>
            <a:pPr marL="554038" indent="-285750"/>
            <a:r>
              <a:rPr lang="en-GB" sz="1800" b="1" dirty="0" smtClean="0"/>
              <a:t>Technical Coordinator – David O’Meara (UNHCR, funded by ECHO)</a:t>
            </a:r>
          </a:p>
          <a:p>
            <a:pPr marL="554038" indent="-285750"/>
            <a:r>
              <a:rPr lang="en-GB" sz="1800" b="1" dirty="0" smtClean="0"/>
              <a:t>Technical Support – Eve Leonard (British Red Cross)</a:t>
            </a:r>
          </a:p>
          <a:p>
            <a:pPr marL="554038" lvl="1"/>
            <a:endParaRPr lang="en-GB" sz="1800" dirty="0"/>
          </a:p>
          <a:p>
            <a:pPr marL="554038" lvl="1"/>
            <a:r>
              <a:rPr lang="en-GB" sz="1800" dirty="0" smtClean="0"/>
              <a:t>This is our surge team.</a:t>
            </a:r>
          </a:p>
          <a:p>
            <a:pPr marL="554038" lvl="1"/>
            <a:r>
              <a:rPr lang="en-GB" sz="1800" dirty="0" smtClean="0"/>
              <a:t>This team will be replaced with a longer term team during the weekend of 9/10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Nov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340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We have JD’s and TOR’s for these positions</a:t>
            </a:r>
            <a:endParaRPr lang="en-GB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710892"/>
              </p:ext>
            </p:extLst>
          </p:nvPr>
        </p:nvGraphicFramePr>
        <p:xfrm>
          <a:off x="5902930" y="1124744"/>
          <a:ext cx="3053026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2930" y="1124744"/>
                        <a:ext cx="3053026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679533"/>
              </p:ext>
            </p:extLst>
          </p:nvPr>
        </p:nvGraphicFramePr>
        <p:xfrm>
          <a:off x="2915816" y="1556792"/>
          <a:ext cx="3103910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Acrobat Document" r:id="rId5" imgW="5667172" imgH="8019870" progId="AcroExch.Document.11">
                  <p:embed/>
                </p:oleObj>
              </mc:Choice>
              <mc:Fallback>
                <p:oleObj name="Acrobat Document" r:id="rId5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1556792"/>
                        <a:ext cx="3103910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05488"/>
              </p:ext>
            </p:extLst>
          </p:nvPr>
        </p:nvGraphicFramePr>
        <p:xfrm>
          <a:off x="107504" y="1124744"/>
          <a:ext cx="3053026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Acrobat Document" r:id="rId7" imgW="5667172" imgH="8019870" progId="AcroExch.Document.11">
                  <p:embed/>
                </p:oleObj>
              </mc:Choice>
              <mc:Fallback>
                <p:oleObj name="Acrobat Document" r:id="rId7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504" y="1124744"/>
                        <a:ext cx="3053026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3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Bohol EQ Powerpoint Template V 1 0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AA7AFC8FE433CD4B94E991D812AE17EB0017603ED712EB2444B03E150D2A4D1DF6" ma:contentTypeVersion="77" ma:contentTypeDescription="" ma:contentTypeScope="" ma:versionID="3d0dc37f153f1fd7792c80f38f905010">
  <xsd:schema xmlns:xsd="http://www.w3.org/2001/XMLSchema" xmlns:xs="http://www.w3.org/2001/XMLSchema" xmlns:p="http://schemas.microsoft.com/office/2006/metadata/properties" xmlns:ns1="http://schemas.microsoft.com/sharepoint/v3" xmlns:ns2="96664bca-06c0-4657-b6f9-0a997f5ff9b9" xmlns:ns3="c2760211-3e43-4ff7-a9ea-22e8b7d99117" xmlns:ns4="410da107-b4b9-4416-82f0-a17ea7b4313c" xmlns:ns5="44d82dea-fc32-4e1e-a3c6-c3136ef66f65" targetNamespace="http://schemas.microsoft.com/office/2006/metadata/properties" ma:root="true" ma:fieldsID="a073a57462dea1561808f8ce11f8fa7c" ns1:_="" ns2:_="" ns3:_="" ns4:_="" ns5:_="">
    <xsd:import namespace="http://schemas.microsoft.com/sharepoint/v3"/>
    <xsd:import namespace="96664bca-06c0-4657-b6f9-0a997f5ff9b9"/>
    <xsd:import namespace="c2760211-3e43-4ff7-a9ea-22e8b7d99117"/>
    <xsd:import namespace="410da107-b4b9-4416-82f0-a17ea7b4313c"/>
    <xsd:import namespace="44d82dea-fc32-4e1e-a3c6-c3136ef66f65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Report_x0020_Date" minOccurs="0"/>
                <xsd:element ref="ns2:Publishing_x0020_Agency1" minOccurs="0"/>
                <xsd:element ref="ns3:Is_x0020_Key_x0020_Document1" minOccurs="0"/>
                <xsd:element ref="ns2:Is_x0020_Reference_x0020_Doc" minOccurs="0"/>
                <xsd:element ref="ns2:Is_x0020_Cluster_x0020_Management_x003f_" minOccurs="0"/>
                <xsd:element ref="ns2:Inter_x0020_Cluster" minOccurs="0"/>
                <xsd:element ref="ns2:IM" minOccurs="0"/>
                <xsd:element ref="ns2:A_x002c_M_x0020_and_x0020_E" minOccurs="0"/>
                <xsd:element ref="ns2:Shelter_x0020_Planning" minOccurs="0"/>
                <xsd:element ref="ns2:Shelter_x0020_Technical" minOccurs="0"/>
                <xsd:element ref="ns2:Shelter_x0020_Programming" minOccurs="0"/>
                <xsd:element ref="ns2:NFI_x0020_Guidance" minOccurs="0"/>
                <xsd:element ref="ns2:Cross_x0020_Cutting" minOccurs="0"/>
                <xsd:element ref="ns2:Media_x0020_Comms" minOccurs="0"/>
                <xsd:element ref="ns2:Event_x0020_Day" minOccurs="0"/>
                <xsd:element ref="ns2:Event_x0020_Month" minOccurs="0"/>
                <xsd:element ref="ns2:Event_x0020_Year" minOccurs="0"/>
                <xsd:element ref="ns2:Websio_x0020_Document_x0020_Preview" minOccurs="0"/>
                <xsd:element ref="ns2:p4235251fcc1450fb6d384a4ad55daef" minOccurs="0"/>
                <xsd:element ref="ns2:g7e01d2410934a95afa409e0dbebe315" minOccurs="0"/>
                <xsd:element ref="ns2:fbbb2add3bda4432ae4dea6625736703" minOccurs="0"/>
                <xsd:element ref="ns3:CountryTaxHTField0" minOccurs="0"/>
                <xsd:element ref="ns2:mff2b4bb9c8044d88061963b2a68513a" minOccurs="0"/>
                <xsd:element ref="ns2:b1a5a839b88a4a15abdc90cae864525c" minOccurs="0"/>
                <xsd:element ref="ns2:TaxCatchAll" minOccurs="0"/>
                <xsd:element ref="ns3:Event_x0020_TypeTaxHTField0" minOccurs="0"/>
                <xsd:element ref="ns2:hd9d801fa33a4aa2b8220e3e5f4d4756" minOccurs="0"/>
                <xsd:element ref="ns3:Degree_x0020_Of_x0020_DisplacementTaxHTField0" minOccurs="0"/>
                <xsd:element ref="ns4:Current_x0020_Lead_x0020_AgencyTaxHTField0" minOccurs="0"/>
                <xsd:element ref="ns2:a83348d14d814196bcaad6bde9cb9d0c" minOccurs="0"/>
                <xsd:element ref="ns5:Damage_x0020_LocationTaxHTField0" minOccurs="0"/>
                <xsd:element ref="ns2:TaxKeywordTaxHTField" minOccurs="0"/>
                <xsd:element ref="ns3:Site_x0020_TypeTaxHTField0" minOccurs="0"/>
                <xsd:element ref="ns5:Status_x0020_Of_x0020_SiteTaxHTField0" minOccurs="0"/>
                <xsd:element ref="ns2:e7570bd437624e0480332ee2423de9d8" minOccurs="0"/>
                <xsd:element ref="ns2:p866212cea484a06bc999f7bb36c5e20" minOccurs="0"/>
                <xsd:element ref="ns2:p9d35d47f93d40ab99282662ef2417ca" minOccurs="0"/>
                <xsd:element ref="ns2:TaxCatchAllLabel" minOccurs="0"/>
                <xsd:element ref="ns3:RegionTaxHTField0" minOccurs="0"/>
                <xsd:element ref="ns2:ff39aabcbcfa4b29888983c5e6d736f9" minOccurs="0"/>
                <xsd:element ref="ns2:e6f2ccbddc7344129cbcce7800e6bf7e" minOccurs="0"/>
                <xsd:element ref="ns1:RoutingRuleDescription" minOccurs="0"/>
                <xsd:element ref="ns2:g2834a0a4b5b445382f80b4d1c20b873" minOccurs="0"/>
                <xsd:element ref="ns2:ied6aaf0461f439496f935d3461379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73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Report_x0020_Date" ma:index="3" nillable="true" ma:displayName="Report Date" ma:format="DateOnly" ma:internalName="Report_x0020_Date">
      <xsd:simpleType>
        <xsd:restriction base="dms:DateTime"/>
      </xsd:simpleType>
    </xsd:element>
    <xsd:element name="Publishing_x0020_Agency1" ma:index="4" nillable="true" ma:displayName="Publishing Agency" ma:internalName="Publishing_x0020_Agency1" ma:readOnly="false">
      <xsd:simpleType>
        <xsd:restriction base="dms:Text">
          <xsd:maxLength value="255"/>
        </xsd:restriction>
      </xsd:simpleType>
    </xsd:element>
    <xsd:element name="Is_x0020_Reference_x0020_Doc" ma:index="6" nillable="true" ma:displayName="Is Reference Doc?" ma:default="0" ma:internalName="Is_x0020_Reference_x0020_Doc">
      <xsd:simpleType>
        <xsd:restriction base="dms:Boolean"/>
      </xsd:simpleType>
    </xsd:element>
    <xsd:element name="Is_x0020_Cluster_x0020_Management_x003f_" ma:index="8" nillable="true" ma:displayName="Is Coordination?" ma:default="0" ma:internalName="Is_x0020_Cluster_x0020_Management_x003F_">
      <xsd:simpleType>
        <xsd:restriction base="dms:Boolean"/>
      </xsd:simpleType>
    </xsd:element>
    <xsd:element name="Inter_x0020_Cluster" ma:index="9" nillable="true" ma:displayName="Is Inter Cluster?" ma:default="0" ma:internalName="Inter_x0020_Cluster">
      <xsd:simpleType>
        <xsd:restriction base="dms:Boolean"/>
      </xsd:simpleType>
    </xsd:element>
    <xsd:element name="IM" ma:index="10" nillable="true" ma:displayName="Is IM?" ma:default="0" ma:internalName="IM">
      <xsd:simpleType>
        <xsd:restriction base="dms:Boolean"/>
      </xsd:simpleType>
    </xsd:element>
    <xsd:element name="A_x002c_M_x0020_and_x0020_E" ma:index="11" nillable="true" ma:displayName="Is A,M and E?" ma:default="0" ma:internalName="A_x002C_M_x0020_and_x0020_E">
      <xsd:simpleType>
        <xsd:restriction base="dms:Boolean"/>
      </xsd:simpleType>
    </xsd:element>
    <xsd:element name="Shelter_x0020_Planning" ma:index="12" nillable="true" ma:displayName="Is Shelter Planning?" ma:default="0" ma:internalName="Shelter_x0020_Planning">
      <xsd:simpleType>
        <xsd:restriction base="dms:Boolean"/>
      </xsd:simpleType>
    </xsd:element>
    <xsd:element name="Shelter_x0020_Technical" ma:index="13" nillable="true" ma:displayName="Is Shelter Specifications?" ma:default="0" ma:internalName="Shelter_x0020_Technical">
      <xsd:simpleType>
        <xsd:restriction base="dms:Boolean"/>
      </xsd:simpleType>
    </xsd:element>
    <xsd:element name="Shelter_x0020_Programming" ma:index="14" nillable="true" ma:displayName="Is Shelter Programming" ma:default="0" ma:internalName="Shelter_x0020_Programming">
      <xsd:simpleType>
        <xsd:restriction base="dms:Boolean"/>
      </xsd:simpleType>
    </xsd:element>
    <xsd:element name="NFI_x0020_Guidance" ma:index="15" nillable="true" ma:displayName="Is NFI Guidance?" ma:default="0" ma:internalName="NFI_x0020_Guidance">
      <xsd:simpleType>
        <xsd:restriction base="dms:Boolean"/>
      </xsd:simpleType>
    </xsd:element>
    <xsd:element name="Cross_x0020_Cutting" ma:index="16" nillable="true" ma:displayName="Is Cross Cutting?" ma:default="0" ma:internalName="Cross_x0020_Cutting">
      <xsd:simpleType>
        <xsd:restriction base="dms:Boolean"/>
      </xsd:simpleType>
    </xsd:element>
    <xsd:element name="Media_x0020_Comms" ma:index="17" nillable="true" ma:displayName="Is Communications?" ma:default="0" ma:internalName="Media_x0020_Comms">
      <xsd:simpleType>
        <xsd:restriction base="dms:Boolean"/>
      </xsd:simpleType>
    </xsd:element>
    <xsd:element name="Event_x0020_Day" ma:index="39" nillable="true" ma:displayName="Event Day" ma:decimals="0" ma:internalName="Event_x0020_Day" ma:readOnly="false" ma:percentage="FALSE">
      <xsd:simpleType>
        <xsd:restriction base="dms:Number"/>
      </xsd:simpleType>
    </xsd:element>
    <xsd:element name="Event_x0020_Month" ma:index="40" nillable="true" ma:displayName="Event Month" ma:internalName="Event_x0020_Month">
      <xsd:simpleType>
        <xsd:restriction base="dms:Text">
          <xsd:maxLength value="255"/>
        </xsd:restriction>
      </xsd:simpleType>
    </xsd:element>
    <xsd:element name="Event_x0020_Year" ma:index="41" nillable="true" ma:displayName="Event Year" ma:internalName="Event_x0020_Year">
      <xsd:simpleType>
        <xsd:restriction base="dms:Number"/>
      </xsd:simpleType>
    </xsd:element>
    <xsd:element name="Websio_x0020_Document_x0020_Preview" ma:index="43" nillable="true" ma:displayName="Websio Document Preview" ma:hidden="true" ma:internalName="Websio_x0020_Document_x0020_Preview">
      <xsd:simpleType>
        <xsd:restriction base="dms:Text"/>
      </xsd:simpleType>
    </xsd:element>
    <xsd:element name="p4235251fcc1450fb6d384a4ad55daef" ma:index="44" nillable="true" ma:taxonomy="true" ma:internalName="p4235251fcc1450fb6d384a4ad55daef" ma:taxonomyFieldName="AM_x0026_E" ma:displayName="AM&amp;E" ma:default="" ma:fieldId="{94235251-fcc1-450f-b6d3-84a4ad55daef}" ma:taxonomyMulti="true" ma:sspId="31bb8de2-2522-46a2-961a-21ec87b7ce6b" ma:termSetId="fc0942ea-7101-4cef-983d-3f0c29343c77" ma:anchorId="64078d6a-a8a4-4604-937a-604e2be1b1f3" ma:open="false" ma:isKeyword="false">
      <xsd:complexType>
        <xsd:sequence>
          <xsd:element ref="pc:Terms" minOccurs="0" maxOccurs="1"/>
        </xsd:sequence>
      </xsd:complexType>
    </xsd:element>
    <xsd:element name="g7e01d2410934a95afa409e0dbebe315" ma:index="45" nillable="true" ma:taxonomy="true" ma:internalName="g7e01d2410934a95afa409e0dbebe315" ma:taxonomyFieldName="Shelter_x0020_Programming1" ma:displayName="Shelter Programming" ma:default="" ma:fieldId="{07e01d24-1093-4a95-afa4-09e0dbebe315}" ma:taxonomyMulti="true" ma:sspId="31bb8de2-2522-46a2-961a-21ec87b7ce6b" ma:termSetId="fc0942ea-7101-4cef-983d-3f0c29343c77" ma:anchorId="6ffc187a-f185-482a-93e7-cea189b516b1" ma:open="false" ma:isKeyword="false">
      <xsd:complexType>
        <xsd:sequence>
          <xsd:element ref="pc:Terms" minOccurs="0" maxOccurs="1"/>
        </xsd:sequence>
      </xsd:complexType>
    </xsd:element>
    <xsd:element name="fbbb2add3bda4432ae4dea6625736703" ma:index="47" nillable="true" ma:taxonomy="true" ma:internalName="fbbb2add3bda4432ae4dea6625736703" ma:taxonomyFieldName="Shelter_x0020_Technical1" ma:displayName="Shelter Specifications" ma:default="" ma:fieldId="{fbbb2add-3bda-4432-ae4d-ea6625736703}" ma:taxonomyMulti="true" ma:sspId="31bb8de2-2522-46a2-961a-21ec87b7ce6b" ma:termSetId="fc0942ea-7101-4cef-983d-3f0c29343c77" ma:anchorId="f6aa237b-9a9e-4828-bc8f-7a5502b6ad3b" ma:open="false" ma:isKeyword="false">
      <xsd:complexType>
        <xsd:sequence>
          <xsd:element ref="pc:Terms" minOccurs="0" maxOccurs="1"/>
        </xsd:sequence>
      </xsd:complexType>
    </xsd:element>
    <xsd:element name="mff2b4bb9c8044d88061963b2a68513a" ma:index="49" nillable="true" ma:taxonomy="true" ma:internalName="mff2b4bb9c8044d88061963b2a68513a" ma:taxonomyFieldName="Cross_x0020_Cutting1" ma:displayName="Cross Cutting" ma:default="" ma:fieldId="{6ff2b4bb-9c80-44d8-8061-963b2a68513a}" ma:taxonomyMulti="true" ma:sspId="31bb8de2-2522-46a2-961a-21ec87b7ce6b" ma:termSetId="fc0942ea-7101-4cef-983d-3f0c29343c77" ma:anchorId="c9c5ac22-9574-4787-b9be-c380f5d93423" ma:open="false" ma:isKeyword="false">
      <xsd:complexType>
        <xsd:sequence>
          <xsd:element ref="pc:Terms" minOccurs="0" maxOccurs="1"/>
        </xsd:sequence>
      </xsd:complexType>
    </xsd:element>
    <xsd:element name="b1a5a839b88a4a15abdc90cae864525c" ma:index="50" ma:taxonomy="true" ma:internalName="b1a5a839b88a4a15abdc90cae864525c" ma:taxonomyFieldName="Document_x0020_Language" ma:displayName="Document Language" ma:default="115;#English|53eb1c9d-8416-419a-9260-1df8e70b86c2" ma:fieldId="{b1a5a839-b88a-4a15-abdc-90cae864525c}" ma:sspId="31bb8de2-2522-46a2-961a-21ec87b7ce6b" ma:termSetId="fc0942ea-7101-4cef-983d-3f0c29343c77" ma:anchorId="3f8ae703-20f8-43f3-a840-a904dae7223a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description="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9d801fa33a4aa2b8220e3e5f4d4756" ma:index="53" nillable="true" ma:taxonomy="true" ma:internalName="hd9d801fa33a4aa2b8220e3e5f4d4756" ma:taxonomyFieldName="InterCluster" ma:displayName="InterCluster" ma:default="" ma:fieldId="{1d9d801f-a33a-4aa2-b822-0e3e5f4d4756}" ma:taxonomyMulti="true" ma:sspId="31bb8de2-2522-46a2-961a-21ec87b7ce6b" ma:termSetId="fc0942ea-7101-4cef-983d-3f0c29343c77" ma:anchorId="470ba90d-466f-484c-b12a-234bc55ee74d" ma:open="false" ma:isKeyword="false">
      <xsd:complexType>
        <xsd:sequence>
          <xsd:element ref="pc:Terms" minOccurs="0" maxOccurs="1"/>
        </xsd:sequence>
      </xsd:complexType>
    </xsd:element>
    <xsd:element name="a83348d14d814196bcaad6bde9cb9d0c" ma:index="57" nillable="true" ma:taxonomy="true" ma:internalName="a83348d14d814196bcaad6bde9cb9d0c" ma:taxonomyFieldName="Management_x002F_Coordination" ma:displayName="Coordination" ma:readOnly="false" ma:default="" ma:fieldId="{a83348d1-4d81-4196-bcaa-d6bde9cb9d0c}" ma:taxonomyMulti="true" ma:sspId="31bb8de2-2522-46a2-961a-21ec87b7ce6b" ma:termSetId="fc0942ea-7101-4cef-983d-3f0c29343c77" ma:anchorId="e05f679b-4c94-4f3d-ae2a-25f1b2852231" ma:open="fals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Other Keywords" ma:readOnly="false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570bd437624e0480332ee2423de9d8" ma:index="62" nillable="true" ma:taxonomy="true" ma:internalName="e7570bd437624e0480332ee2423de9d8" ma:taxonomyFieldName="Information_x0020_Management" ma:displayName="Information Management" ma:default="" ma:fieldId="{e7570bd4-3762-4e04-8033-2ee2423de9d8}" ma:taxonomyMulti="true" ma:sspId="31bb8de2-2522-46a2-961a-21ec87b7ce6b" ma:termSetId="fc0942ea-7101-4cef-983d-3f0c29343c77" ma:anchorId="9a84bd8f-7ea1-4b49-af83-e1dff044a912" ma:open="false" ma:isKeyword="false">
      <xsd:complexType>
        <xsd:sequence>
          <xsd:element ref="pc:Terms" minOccurs="0" maxOccurs="1"/>
        </xsd:sequence>
      </xsd:complexType>
    </xsd:element>
    <xsd:element name="p866212cea484a06bc999f7bb36c5e20" ma:index="63" nillable="true" ma:taxonomy="true" ma:internalName="p866212cea484a06bc999f7bb36c5e20" ma:taxonomyFieldName="Miscellaneoud_x0020_Terms" ma:displayName="Miscellaneous Terms" ma:default="" ma:fieldId="{9866212c-ea48-4a06-bc99-9f7bb36c5e20}" ma:taxonomyMulti="true" ma:sspId="31bb8de2-2522-46a2-961a-21ec87b7ce6b" ma:termSetId="fc0942ea-7101-4cef-983d-3f0c29343c77" ma:anchorId="54a1997e-7057-4841-9f7a-089c4d2738e1" ma:open="false" ma:isKeyword="false">
      <xsd:complexType>
        <xsd:sequence>
          <xsd:element ref="pc:Terms" minOccurs="0" maxOccurs="1"/>
        </xsd:sequence>
      </xsd:complexType>
    </xsd:element>
    <xsd:element name="p9d35d47f93d40ab99282662ef2417ca" ma:index="65" nillable="true" ma:taxonomy="true" ma:internalName="p9d35d47f93d40ab99282662ef2417ca" ma:taxonomyFieldName="NFI_x0020_Guidance1" ma:displayName="NFI Guidance" ma:default="" ma:fieldId="{99d35d47-f93d-40ab-9928-2662ef2417ca}" ma:taxonomyMulti="true" ma:sspId="31bb8de2-2522-46a2-961a-21ec87b7ce6b" ma:termSetId="fc0942ea-7101-4cef-983d-3f0c29343c77" ma:anchorId="e2765451-e2db-4bc1-bb0f-bd12364b4471" ma:open="false" ma:isKeyword="false">
      <xsd:complexType>
        <xsd:sequence>
          <xsd:element ref="pc:Terms" minOccurs="0" maxOccurs="1"/>
        </xsd:sequence>
      </xsd:complexType>
    </xsd:element>
    <xsd:element name="TaxCatchAllLabel" ma:index="67" nillable="true" ma:displayName="Taxonomy Catch All Column1" ma:description="" ma:hidden="true" ma:list="{3a036ed0-d222-47b6-8583-8ea0c1662976}" ma:internalName="TaxCatchAllLabel" ma:readOnly="true" ma:showField="CatchAllDataLabel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39aabcbcfa4b29888983c5e6d736f9" ma:index="69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6f2ccbddc7344129cbcce7800e6bf7e" ma:index="72" nillable="true" ma:taxonomy="true" ma:internalName="e6f2ccbddc7344129cbcce7800e6bf7e" ma:taxonomyFieldName="Document_x0020_Category" ma:displayName="Document Category" ma:default="" ma:fieldId="{e6f2ccbd-dc73-4412-9cbc-ce7800e6bf7e}" ma:taxonomyMulti="true" ma:sspId="31bb8de2-2522-46a2-961a-21ec87b7ce6b" ma:termSetId="fc0942ea-7101-4cef-983d-3f0c29343c77" ma:anchorId="2f0acb8a-9894-40ab-bdeb-14b10062243e" ma:open="false" ma:isKeyword="false">
      <xsd:complexType>
        <xsd:sequence>
          <xsd:element ref="pc:Terms" minOccurs="0" maxOccurs="1"/>
        </xsd:sequence>
      </xsd:complexType>
    </xsd:element>
    <xsd:element name="g2834a0a4b5b445382f80b4d1c20b873" ma:index="74" nillable="true" ma:taxonomy="true" ma:internalName="g2834a0a4b5b445382f80b4d1c20b873" ma:taxonomyFieldName="Responses_x0020_sites" ma:displayName="Response site" ma:default="" ma:fieldId="{02834a0a-4b5b-4453-82f8-0b4d1c20b873}" ma:sspId="31bb8de2-2522-46a2-961a-21ec87b7ce6b" ma:termSetId="c88c7c60-b560-48ad-baaa-30f828e920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d6aaf0461f439496f935d3461379e0" ma:index="75" nillable="true" ma:taxonomy="true" ma:internalName="ied6aaf0461f439496f935d3461379e0" ma:taxonomyFieldName="Shelter_x0020_Planning1" ma:displayName="Shelter Planning" ma:default="" ma:fieldId="{2ed6aaf0-461f-4394-96f9-35d3461379e0}" ma:taxonomyMulti="true" ma:sspId="31bb8de2-2522-46a2-961a-21ec87b7ce6b" ma:termSetId="fc0942ea-7101-4cef-983d-3f0c29343c77" ma:anchorId="a9c87c9d-9d88-4522-b16d-9a64592835e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60211-3e43-4ff7-a9ea-22e8b7d99117" elementFormDefault="qualified">
    <xsd:import namespace="http://schemas.microsoft.com/office/2006/documentManagement/types"/>
    <xsd:import namespace="http://schemas.microsoft.com/office/infopath/2007/PartnerControls"/>
    <xsd:element name="Is_x0020_Key_x0020_Document1" ma:index="5" nillable="true" ma:displayName="Is Key Document?" ma:default="0" ma:internalName="Is_x0020_Key_x0020_Document1">
      <xsd:simpleType>
        <xsd:restriction base="dms:Boolean"/>
      </xsd:simpleType>
    </xsd:element>
    <xsd:element name="CountryTaxHTField0" ma:index="48" nillable="true" ma:taxonomy="true" ma:internalName="CountryTaxHTField0" ma:taxonomyFieldName="Country" ma:displayName="Country" ma:default="" ma:fieldId="{942e2469-e9bf-41fa-8fad-a32765061e66}" ma:sspId="31bb8de2-2522-46a2-961a-21ec87b7ce6b" ma:termSetId="ad519c2a-14d0-4119-8cdc-b9a52bc5b3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_x0020_TypeTaxHTField0" ma:index="52" nillable="true" ma:taxonomy="true" ma:internalName="Event_x0020_TypeTaxHTField0" ma:taxonomyFieldName="Event_x0020_Type" ma:displayName="Event Type" ma:readOnly="false" ma:default="" ma:fieldId="{d2819105-16ee-476a-a49b-7913380fbc9d}" ma:taxonomyMulti="true" ma:sspId="31bb8de2-2522-46a2-961a-21ec87b7ce6b" ma:termSetId="0eaafbb5-4d8c-4c82-bb5b-501da8d147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gree_x0020_Of_x0020_DisplacementTaxHTField0" ma:index="54" nillable="true" ma:taxonomy="true" ma:internalName="Degree_x0020_Of_x0020_DisplacementTaxHTField0" ma:taxonomyFieldName="Degree_x0020_Of_x0020_Displacement" ma:displayName="Degree Of Displacement" ma:default="" ma:fieldId="{8d36c8ee-9bdf-45f8-b12b-68c9c2a5dddc}" ma:sspId="31bb8de2-2522-46a2-961a-21ec87b7ce6b" ma:termSetId="0ecb1a3f-12f4-47b9-a783-88f4976f6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_x0020_TypeTaxHTField0" ma:index="60" nillable="true" ma:taxonomy="true" ma:internalName="Site_x0020_TypeTaxHTField0" ma:taxonomyFieldName="Site_x0020_Type" ma:displayName="Site Type" ma:default="" ma:fieldId="{ccd48824-457c-44cf-ba2d-889d91075ddc}" ma:sspId="31bb8de2-2522-46a2-961a-21ec87b7ce6b" ma:termSetId="e2abc14b-db18-48c1-8087-07344f873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68" nillable="true" ma:taxonomy="true" ma:internalName="RegionTaxHTField0" ma:taxonomyFieldName="Region" ma:displayName="Region" ma:default="" ma:fieldId="{af22edad-9239-4d75-8f67-d09707ae69d6}" ma:sspId="31bb8de2-2522-46a2-961a-21ec87b7ce6b" ma:termSetId="71828aff-fb7f-4f7b-be9f-2eb2e6e3d7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da107-b4b9-4416-82f0-a17ea7b4313c" elementFormDefault="qualified">
    <xsd:import namespace="http://schemas.microsoft.com/office/2006/documentManagement/types"/>
    <xsd:import namespace="http://schemas.microsoft.com/office/infopath/2007/PartnerControls"/>
    <xsd:element name="Current_x0020_Lead_x0020_AgencyTaxHTField0" ma:index="56" nillable="true" ma:taxonomy="true" ma:internalName="Current_x0020_Lead_x0020_AgencyTaxHTField0" ma:taxonomyFieldName="Current_x0020_Lead_x0020_Agency" ma:displayName="Emergency Lead Agency" ma:default="" ma:fieldId="{2eba69d1-0ed3-4998-b497-06086d343192}" ma:sspId="31bb8de2-2522-46a2-961a-21ec87b7ce6b" ma:termSetId="4713f10a-82b4-4a3e-b646-90b814a0de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2dea-fc32-4e1e-a3c6-c3136ef66f65" elementFormDefault="qualified">
    <xsd:import namespace="http://schemas.microsoft.com/office/2006/documentManagement/types"/>
    <xsd:import namespace="http://schemas.microsoft.com/office/infopath/2007/PartnerControls"/>
    <xsd:element name="Damage_x0020_LocationTaxHTField0" ma:index="58" nillable="true" ma:taxonomy="true" ma:internalName="Damage_x0020_LocationTaxHTField0" ma:taxonomyFieldName="Damage_x0020_Location" ma:displayName="Damage Location" ma:default="" ma:fieldId="{c46b9bb5-ec8d-4991-ac82-8192f2f89d75}" ma:taxonomyMulti="true" ma:sspId="31bb8de2-2522-46a2-961a-21ec87b7ce6b" ma:termSetId="a720a396-a0fa-4309-92b6-8330774eb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_x0020_Of_x0020_SiteTaxHTField0" ma:index="61" nillable="true" ma:taxonomy="true" ma:internalName="Status_x0020_Of_x0020_SiteTaxHTField0" ma:taxonomyFieldName="Status_x0020_Of_x0020_Site" ma:displayName="Site Status" ma:default="" ma:fieldId="{3818a4dd-3292-4cd0-97d2-80aec5764792}" ma:sspId="31bb8de2-2522-46a2-961a-21ec87b7ce6b" ma:termSetId="6b025238-0067-4eb3-9e39-f0f2cf9177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f2b4bb9c8044d88061963b2a68513a xmlns="96664bca-06c0-4657-b6f9-0a997f5ff9b9">
      <Terms xmlns="http://schemas.microsoft.com/office/infopath/2007/PartnerControls"/>
    </mff2b4bb9c8044d88061963b2a68513a>
    <Inter_x0020_Cluster xmlns="96664bca-06c0-4657-b6f9-0a997f5ff9b9">false</Inter_x0020_Cluster>
    <e7570bd437624e0480332ee2423de9d8 xmlns="96664bca-06c0-4657-b6f9-0a997f5ff9b9">
      <Terms xmlns="http://schemas.microsoft.com/office/infopath/2007/PartnerControls"/>
    </e7570bd437624e0480332ee2423de9d8>
    <Cross_x0020_Cutting xmlns="96664bca-06c0-4657-b6f9-0a997f5ff9b9">false</Cross_x0020_Cutting>
    <Is_x0020_Key_x0020_Document1 xmlns="c2760211-3e43-4ff7-a9ea-22e8b7d99117">false</Is_x0020_Key_x0020_Document1>
    <p4235251fcc1450fb6d384a4ad55daef xmlns="96664bca-06c0-4657-b6f9-0a997f5ff9b9">
      <Terms xmlns="http://schemas.microsoft.com/office/infopath/2007/PartnerControls"/>
    </p4235251fcc1450fb6d384a4ad55daef>
    <Site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Response</TermName>
          <TermId xmlns="http://schemas.microsoft.com/office/infopath/2007/PartnerControls">6bd9b9ba-7d2f-42c0-b763-fbe6e7a871e1</TermId>
        </TermInfo>
      </Terms>
    </Site_x0020_TypeTaxHTField0>
    <g7e01d2410934a95afa409e0dbebe315 xmlns="96664bca-06c0-4657-b6f9-0a997f5ff9b9">
      <Terms xmlns="http://schemas.microsoft.com/office/infopath/2007/PartnerControls"/>
    </g7e01d2410934a95afa409e0dbebe315>
    <hd9d801fa33a4aa2b8220e3e5f4d4756 xmlns="96664bca-06c0-4657-b6f9-0a997f5ff9b9">
      <Terms xmlns="http://schemas.microsoft.com/office/infopath/2007/PartnerControls"/>
    </hd9d801fa33a4aa2b8220e3e5f4d4756>
    <Event_x0020_Month xmlns="96664bca-06c0-4657-b6f9-0a997f5ff9b9" xsi:nil="true"/>
    <Country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Philippines</TermName>
          <TermId xmlns="http://schemas.microsoft.com/office/infopath/2007/PartnerControls">753a7b2d-32c5-43de-b643-9fe2fe455068</TermId>
        </TermInfo>
      </Terms>
    </CountryTaxHTField0>
    <Shelter_x0020_Technical xmlns="96664bca-06c0-4657-b6f9-0a997f5ff9b9">false</Shelter_x0020_Technical>
    <Degree_x0020_Of_x0020_DisplacementTaxHTField0 xmlns="c2760211-3e43-4ff7-a9ea-22e8b7d99117">
      <Terms xmlns="http://schemas.microsoft.com/office/infopath/2007/PartnerControls"/>
    </Degree_x0020_Of_x0020_DisplacementTaxHTField0>
    <Is_x0020_Cluster_x0020_Management_x003f_ xmlns="96664bca-06c0-4657-b6f9-0a997f5ff9b9">true</Is_x0020_Cluster_x0020_Management_x003f_>
    <IM xmlns="96664bca-06c0-4657-b6f9-0a997f5ff9b9">false</IM>
    <Event_x0020_Day xmlns="96664bca-06c0-4657-b6f9-0a997f5ff9b9" xsi:nil="true"/>
    <TaxKeywordTaxHTField xmlns="96664bca-06c0-4657-b6f9-0a997f5ff9b9">
      <Terms xmlns="http://schemas.microsoft.com/office/infopath/2007/PartnerControls"/>
    </TaxKeywordTaxHTField>
    <ied6aaf0461f439496f935d3461379e0 xmlns="96664bca-06c0-4657-b6f9-0a997f5ff9b9">
      <Terms xmlns="http://schemas.microsoft.com/office/infopath/2007/PartnerControls"/>
    </ied6aaf0461f439496f935d3461379e0>
    <Is_x0020_Reference_x0020_Doc xmlns="96664bca-06c0-4657-b6f9-0a997f5ff9b9">false</Is_x0020_Reference_x0020_Doc>
    <Event_x0020_Year xmlns="96664bca-06c0-4657-b6f9-0a997f5ff9b9">2013</Event_x0020_Year>
    <A_x002c_M_x0020_and_x0020_E xmlns="96664bca-06c0-4657-b6f9-0a997f5ff9b9">false</A_x002c_M_x0020_and_x0020_E>
    <Event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Earthquake</TermName>
          <TermId xmlns="http://schemas.microsoft.com/office/infopath/2007/PartnerControls">b1e55d7f-42fe-4729-a412-f81796823767</TermId>
        </TermInfo>
      </Terms>
    </Event_x0020_TypeTaxHTField0>
    <ff39aabcbcfa4b29888983c5e6d736f9 xmlns="96664bca-06c0-4657-b6f9-0a997f5ff9b9">
      <Terms xmlns="http://schemas.microsoft.com/office/infopath/2007/PartnerControls"/>
    </ff39aabcbcfa4b29888983c5e6d736f9>
    <e6f2ccbddc7344129cbcce7800e6bf7e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Coordination</TermName>
          <TermId xmlns="http://schemas.microsoft.com/office/infopath/2007/PartnerControls">2b061053-00e5-46b2-8e36-3fafaef2d4e2</TermId>
        </TermInfo>
      </Terms>
    </e6f2ccbddc7344129cbcce7800e6bf7e>
    <g2834a0a4b5b445382f80b4d1c20b873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Bohol Earthquake 2013</TermName>
          <TermId xmlns="http://schemas.microsoft.com/office/infopath/2007/PartnerControls">49729840-7a70-4748-a97f-b25c4b341c44</TermId>
        </TermInfo>
      </Terms>
    </g2834a0a4b5b445382f80b4d1c20b873>
    <Document_x0020_Description xmlns="96664bca-06c0-4657-b6f9-0a997f5ff9b9">&lt;div class="ExternalClass8FF258AB4C974871B2AAF8E0DD807D1C"&gt;&lt;p&gt;​Shelter Cluster Orientation presentation&lt;/p&gt;&lt;/div&gt;</Document_x0020_Description>
    <Websio_x0020_Document_x0020_Preview xmlns="96664bca-06c0-4657-b6f9-0a997f5ff9b9">/Asia/Philippines/Bohol Earthquake 2013/_layouts/WebsioPreviewField/preview.aspx?ID=e4564627-08df-4526-ac5e-a3e3469784cb&amp;WebID=07d99399-6d01-42f0-9f06-3714a4691d89&amp;SiteID=0e29c24b-3e6a-4c7c-8cc1-69b27805b55c</Websio_x0020_Document_x0020_Preview>
    <b1a5a839b88a4a15abdc90cae864525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53eb1c9d-8416-419a-9260-1df8e70b86c2</TermId>
        </TermInfo>
      </Terms>
    </b1a5a839b88a4a15abdc90cae864525c>
    <p866212cea484a06bc999f7bb36c5e20 xmlns="96664bca-06c0-4657-b6f9-0a997f5ff9b9">
      <Terms xmlns="http://schemas.microsoft.com/office/infopath/2007/PartnerControls"/>
    </p866212cea484a06bc999f7bb36c5e20>
    <RoutingRuleDescription xmlns="http://schemas.microsoft.com/sharepoint/v3" xsi:nil="true"/>
    <Publishing_x0020_Agency1 xmlns="96664bca-06c0-4657-b6f9-0a997f5ff9b9">Shelter Cluster</Publishing_x0020_Agency1>
    <fbbb2add3bda4432ae4dea6625736703 xmlns="96664bca-06c0-4657-b6f9-0a997f5ff9b9">
      <Terms xmlns="http://schemas.microsoft.com/office/infopath/2007/PartnerControls"/>
    </fbbb2add3bda4432ae4dea6625736703>
    <TaxCatchAll xmlns="96664bca-06c0-4657-b6f9-0a997f5ff9b9">
      <Value>44</Value>
      <Value>15</Value>
      <Value>39</Value>
      <Value>245</Value>
      <Value>127</Value>
      <Value>11</Value>
      <Value>423</Value>
      <Value>5</Value>
      <Value>117</Value>
      <Value>115</Value>
    </TaxCatchAll>
    <Shelter_x0020_Programming xmlns="96664bca-06c0-4657-b6f9-0a997f5ff9b9">false</Shelter_x0020_Programming>
    <Status_x0020_Of_x0020_Site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319c008f-4e4c-46bc-95eb-65641b9bd58c</TermId>
        </TermInfo>
      </Terms>
    </Status_x0020_Of_x0020_SiteTaxHTField0>
    <Shelter_x0020_Planning xmlns="96664bca-06c0-4657-b6f9-0a997f5ff9b9">false</Shelter_x0020_Planning>
    <Media_x0020_Comms xmlns="96664bca-06c0-4657-b6f9-0a997f5ff9b9">false</Media_x0020_Comms>
    <a83348d14d814196bcaad6bde9cb9d0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Situation Report</TermName>
          <TermId xmlns="http://schemas.microsoft.com/office/infopath/2007/PartnerControls">18d7e3c3-4d73-4c2b-92c3-4944462ed97d</TermId>
        </TermInfo>
      </Terms>
    </a83348d14d814196bcaad6bde9cb9d0c>
    <Region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Asia/Pacific</TermName>
          <TermId xmlns="http://schemas.microsoft.com/office/infopath/2007/PartnerControls">006cb068-6581-4ba7-b0e0-a9a495bc13fa</TermId>
        </TermInfo>
      </Terms>
    </RegionTaxHTField0>
    <Damage_x0020_LocationTaxHTField0 xmlns="44d82dea-fc32-4e1e-a3c6-c3136ef66f65">
      <Terms xmlns="http://schemas.microsoft.com/office/infopath/2007/PartnerControls"/>
    </Damage_x0020_LocationTaxHTField0>
    <NFI_x0020_Guidance xmlns="96664bca-06c0-4657-b6f9-0a997f5ff9b9">false</NFI_x0020_Guidance>
    <p9d35d47f93d40ab99282662ef2417ca xmlns="96664bca-06c0-4657-b6f9-0a997f5ff9b9">
      <Terms xmlns="http://schemas.microsoft.com/office/infopath/2007/PartnerControls"/>
    </p9d35d47f93d40ab99282662ef2417ca>
    <Report_x0020_Date xmlns="96664bca-06c0-4657-b6f9-0a997f5ff9b9">2013-10-31T00:00:00+00:00</Report_x0020_Date>
    <Current_x0020_Lead_x0020_AgencyTaxHTField0 xmlns="410da107-b4b9-4416-82f0-a17ea7b431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IFRC</TermName>
          <TermId xmlns="http://schemas.microsoft.com/office/infopath/2007/PartnerControls">0e7dd7e8-b714-4971-a101-594bd0ec6546</TermId>
        </TermInfo>
      </Terms>
    </Current_x0020_Lead_x0020_AgencyTaxHTField0>
  </documentManagement>
</p:properties>
</file>

<file path=customXml/itemProps1.xml><?xml version="1.0" encoding="utf-8"?>
<ds:datastoreItem xmlns:ds="http://schemas.openxmlformats.org/officeDocument/2006/customXml" ds:itemID="{7399377E-F275-4D34-A003-22BA90B7318B}"/>
</file>

<file path=customXml/itemProps2.xml><?xml version="1.0" encoding="utf-8"?>
<ds:datastoreItem xmlns:ds="http://schemas.openxmlformats.org/officeDocument/2006/customXml" ds:itemID="{670382B3-547A-4200-853D-63CF45AD0F98}"/>
</file>

<file path=customXml/itemProps3.xml><?xml version="1.0" encoding="utf-8"?>
<ds:datastoreItem xmlns:ds="http://schemas.openxmlformats.org/officeDocument/2006/customXml" ds:itemID="{45D0A4F9-F695-46EB-9A56-91EB097080F1}"/>
</file>

<file path=docProps/app.xml><?xml version="1.0" encoding="utf-8"?>
<Properties xmlns="http://schemas.openxmlformats.org/officeDocument/2006/extended-properties" xmlns:vt="http://schemas.openxmlformats.org/officeDocument/2006/docPropsVTypes">
  <Template>Shelter Cluster Bohol EQ Powerpoint Template V 1 0</Template>
  <TotalTime>689</TotalTime>
  <Words>1824</Words>
  <Application>Microsoft Office PowerPoint</Application>
  <PresentationFormat>On-screen Show (4:3)</PresentationFormat>
  <Paragraphs>730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Shelter Cluster Bohol EQ Powerpoint Template V 1 0</vt:lpstr>
      <vt:lpstr>Acrobat Document</vt:lpstr>
      <vt:lpstr>Shelter Cluster Orientation 31 Oct 2013</vt:lpstr>
      <vt:lpstr>More meetings!?</vt:lpstr>
      <vt:lpstr>The cluster should lead to improved equity, standards, etc…..?!</vt:lpstr>
      <vt:lpstr>What are the clusters core functions</vt:lpstr>
      <vt:lpstr>Intercluster </vt:lpstr>
      <vt:lpstr>Scope of the shelter cluster</vt:lpstr>
      <vt:lpstr>Core outputs</vt:lpstr>
      <vt:lpstr>Typical shelter cluster structure</vt:lpstr>
      <vt:lpstr>We have JD’s and TOR’s for these positions</vt:lpstr>
      <vt:lpstr>Information Management</vt:lpstr>
      <vt:lpstr>PowerPoint Presentation</vt:lpstr>
      <vt:lpstr>IEC materials </vt:lpstr>
      <vt:lpstr>IEC materials – emergency response </vt:lpstr>
      <vt:lpstr>PowerPoint Presentation</vt:lpstr>
      <vt:lpstr>PowerPoint Presentation</vt:lpstr>
      <vt:lpstr>Bohol EQ - Needs</vt:lpstr>
      <vt:lpstr>Capacity</vt:lpstr>
      <vt:lpstr>Outputs</vt:lpstr>
      <vt:lpstr>Capacity - Summary</vt:lpstr>
      <vt:lpstr>Gaps and Coverage</vt:lpstr>
      <vt:lpstr>Visualization and Communication</vt:lpstr>
      <vt:lpstr>Bohol Earthquake shelter cluster strategy</vt:lpstr>
      <vt:lpstr>PowerPoint Presentation</vt:lpstr>
      <vt:lpstr>PowerPoint Presentation</vt:lpstr>
      <vt:lpstr>PowerPoint Presentation</vt:lpstr>
      <vt:lpstr>PowerPoint Presentation</vt:lpstr>
      <vt:lpstr>Time scale</vt:lpstr>
      <vt:lpstr>Phases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Shelter Cluster Orientation 31 Oct 2013</dc:title>
  <dc:creator>Patrick ELLIOTT</dc:creator>
  <cp:keywords/>
  <cp:lastModifiedBy>Patrick ELLIOTT</cp:lastModifiedBy>
  <cp:revision>22</cp:revision>
  <cp:lastPrinted>2013-03-26T11:03:47Z</cp:lastPrinted>
  <dcterms:created xsi:type="dcterms:W3CDTF">2013-10-30T13:20:56Z</dcterms:created>
  <dcterms:modified xsi:type="dcterms:W3CDTF">2013-10-31T00:54:18Z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0x010100AA7AFC8FE433CD4B94E991D812AE17EB0017603ED712EB2444B03E150D2A4D1DF6</vt:lpwstr>
  </property>
  <property fmtid="{D5CDD505-2E9C-101B-9397-08002B2CF9AE}" pid="3" name="TaxKeyword">
    <vt:lpwstr/>
  </property>
  <property fmtid="{D5CDD505-2E9C-101B-9397-08002B2CF9AE}" pid="4" name="Site Type">
    <vt:lpwstr>11;#Response|6bd9b9ba-7d2f-42c0-b763-fbe6e7a871e1</vt:lpwstr>
  </property>
  <property fmtid="{D5CDD505-2E9C-101B-9397-08002B2CF9AE}" pid="5" name="Region">
    <vt:lpwstr>5;#Asia/Pacific|006cb068-6581-4ba7-b0e0-a9a495bc13fa</vt:lpwstr>
  </property>
  <property fmtid="{D5CDD505-2E9C-101B-9397-08002B2CF9AE}" pid="6" name="Document Language">
    <vt:lpwstr>115;#English|53eb1c9d-8416-419a-9260-1df8e70b86c2</vt:lpwstr>
  </property>
  <property fmtid="{D5CDD505-2E9C-101B-9397-08002B2CF9AE}" pid="7" name="Document Category">
    <vt:lpwstr>245;#Coordination|2b061053-00e5-46b2-8e36-3fafaef2d4e2</vt:lpwstr>
  </property>
  <property fmtid="{D5CDD505-2E9C-101B-9397-08002B2CF9AE}" pid="8" name="Shelter Programming1">
    <vt:lpwstr/>
  </property>
  <property fmtid="{D5CDD505-2E9C-101B-9397-08002B2CF9AE}" pid="9" name="Miscellaneoud Terms">
    <vt:lpwstr/>
  </property>
  <property fmtid="{D5CDD505-2E9C-101B-9397-08002B2CF9AE}" pid="10" name="Information Management">
    <vt:lpwstr/>
  </property>
  <property fmtid="{D5CDD505-2E9C-101B-9397-08002B2CF9AE}" pid="11" name="NFI Guidance1">
    <vt:lpwstr/>
  </property>
  <property fmtid="{D5CDD505-2E9C-101B-9397-08002B2CF9AE}" pid="13" name="Responses sites">
    <vt:lpwstr>423;#Bohol Earthquake 2013|49729840-7a70-4748-a97f-b25c4b341c44</vt:lpwstr>
  </property>
  <property fmtid="{D5CDD505-2E9C-101B-9397-08002B2CF9AE}" pid="14" name="Country">
    <vt:lpwstr>117;#Philippines|753a7b2d-32c5-43de-b643-9fe2fe455068</vt:lpwstr>
  </property>
  <property fmtid="{D5CDD505-2E9C-101B-9397-08002B2CF9AE}" pid="15" name="Damage Location">
    <vt:lpwstr/>
  </property>
  <property fmtid="{D5CDD505-2E9C-101B-9397-08002B2CF9AE}" pid="17" name="InterCluster">
    <vt:lpwstr/>
  </property>
  <property fmtid="{D5CDD505-2E9C-101B-9397-08002B2CF9AE}" pid="18" name="Management/Coordination">
    <vt:lpwstr>127;#Situation Report|18d7e3c3-4d73-4c2b-92c3-4944462ed97d</vt:lpwstr>
  </property>
  <property fmtid="{D5CDD505-2E9C-101B-9397-08002B2CF9AE}" pid="19" name="Current Lead Agency">
    <vt:lpwstr>39;#IFRC|0e7dd7e8-b714-4971-a101-594bd0ec6546</vt:lpwstr>
  </property>
  <property fmtid="{D5CDD505-2E9C-101B-9397-08002B2CF9AE}" pid="20" name="Cross Cutting1">
    <vt:lpwstr/>
  </property>
  <property fmtid="{D5CDD505-2E9C-101B-9397-08002B2CF9AE}" pid="21" name="Status Of Site">
    <vt:lpwstr>15;#Active|319c008f-4e4c-46bc-95eb-65641b9bd58c</vt:lpwstr>
  </property>
  <property fmtid="{D5CDD505-2E9C-101B-9397-08002B2CF9AE}" pid="22" name="AM&amp;E">
    <vt:lpwstr/>
  </property>
  <property fmtid="{D5CDD505-2E9C-101B-9397-08002B2CF9AE}" pid="23" name="Shelter Technical1">
    <vt:lpwstr/>
  </property>
  <property fmtid="{D5CDD505-2E9C-101B-9397-08002B2CF9AE}" pid="24" name="Shelter Planning1">
    <vt:lpwstr/>
  </property>
  <property fmtid="{D5CDD505-2E9C-101B-9397-08002B2CF9AE}" pid="25" name="Event Type">
    <vt:lpwstr>44;#Earthquake|b1e55d7f-42fe-4729-a412-f81796823767</vt:lpwstr>
  </property>
</Properties>
</file>