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0A0B6E-20AE-4DEE-B651-914DCC22B31A}" v="1" dt="2023-01-25T08:15:44.4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792" autoAdjust="0"/>
  </p:normalViewPr>
  <p:slideViewPr>
    <p:cSldViewPr snapToGrid="0">
      <p:cViewPr varScale="1">
        <p:scale>
          <a:sx n="67" d="100"/>
          <a:sy n="67" d="100"/>
        </p:scale>
        <p:origin x="17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Wuensch" userId="cd2b365f-887a-4e26-ba1f-aeb3e13c69b3" providerId="ADAL" clId="{9D0A0B6E-20AE-4DEE-B651-914DCC22B31A}"/>
    <pc:docChg chg="modSld">
      <pc:chgData name="Camilla Wuensch" userId="cd2b365f-887a-4e26-ba1f-aeb3e13c69b3" providerId="ADAL" clId="{9D0A0B6E-20AE-4DEE-B651-914DCC22B31A}" dt="2023-01-25T08:15:34.849" v="4" actId="207"/>
      <pc:docMkLst>
        <pc:docMk/>
      </pc:docMkLst>
      <pc:sldChg chg="modSp mod">
        <pc:chgData name="Camilla Wuensch" userId="cd2b365f-887a-4e26-ba1f-aeb3e13c69b3" providerId="ADAL" clId="{9D0A0B6E-20AE-4DEE-B651-914DCC22B31A}" dt="2023-01-25T08:15:03.618" v="1" actId="20577"/>
        <pc:sldMkLst>
          <pc:docMk/>
          <pc:sldMk cId="4254110815" sldId="256"/>
        </pc:sldMkLst>
        <pc:spChg chg="mod">
          <ac:chgData name="Camilla Wuensch" userId="cd2b365f-887a-4e26-ba1f-aeb3e13c69b3" providerId="ADAL" clId="{9D0A0B6E-20AE-4DEE-B651-914DCC22B31A}" dt="2023-01-25T08:15:03.618" v="1" actId="20577"/>
          <ac:spMkLst>
            <pc:docMk/>
            <pc:sldMk cId="4254110815" sldId="256"/>
            <ac:spMk id="5" creationId="{72E5F09F-082B-498B-B62D-026119420341}"/>
          </ac:spMkLst>
        </pc:spChg>
      </pc:sldChg>
      <pc:sldChg chg="modSp mod">
        <pc:chgData name="Camilla Wuensch" userId="cd2b365f-887a-4e26-ba1f-aeb3e13c69b3" providerId="ADAL" clId="{9D0A0B6E-20AE-4DEE-B651-914DCC22B31A}" dt="2023-01-25T08:15:34.849" v="4" actId="207"/>
        <pc:sldMkLst>
          <pc:docMk/>
          <pc:sldMk cId="3467766294" sldId="262"/>
        </pc:sldMkLst>
        <pc:spChg chg="mod">
          <ac:chgData name="Camilla Wuensch" userId="cd2b365f-887a-4e26-ba1f-aeb3e13c69b3" providerId="ADAL" clId="{9D0A0B6E-20AE-4DEE-B651-914DCC22B31A}" dt="2023-01-25T08:15:34.849" v="4" actId="207"/>
          <ac:spMkLst>
            <pc:docMk/>
            <pc:sldMk cId="3467766294" sldId="262"/>
            <ac:spMk id="3" creationId="{E8AA7BE5-A8D8-4B5D-B173-C0D2345D3CA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E8592-3687-47BC-AA51-8B3DC26812AA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03077-8464-4127-98B1-33426D25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8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C03077-8464-4127-98B1-33426D2565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69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50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9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43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6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 rot="20020369">
            <a:off x="768873" y="1457057"/>
            <a:ext cx="8539705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300" dirty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9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1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7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1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85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" y="90100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135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" y="90100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1350" dirty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52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Arial" panose="020B0604020202020204" pitchFamily="34" charset="0"/>
          <a:ea typeface="Verdana" pitchFamily="34" charset="0"/>
          <a:cs typeface="Arial" panose="020B0604020202020204" pitchFamily="34" charset="0"/>
        </a:defRPr>
      </a:lvl1pPr>
    </p:titleStyle>
    <p:bodyStyle>
      <a:lvl1pPr marL="257175" indent="-257175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213" indent="-214313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Arial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heltercluster.org/information-management-community-practice/documents/guidance-note-greening-response-activit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27095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Shelter cluster response monitoring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2E5F09F-082B-498B-B62D-026119420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0932" y="3333787"/>
            <a:ext cx="6968971" cy="127099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guideline on minimum data requirements</a:t>
            </a:r>
          </a:p>
          <a:p>
            <a:r>
              <a:rPr lang="en-US" dirty="0"/>
              <a:t>202</a:t>
            </a:r>
            <a:r>
              <a:rPr lang="en-CH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11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492"/>
            <a:ext cx="8502073" cy="4031817"/>
          </a:xfrm>
        </p:spPr>
        <p:txBody>
          <a:bodyPr>
            <a:normAutofit fontScale="92500" lnSpcReduction="20000"/>
          </a:bodyPr>
          <a:lstStyle/>
          <a:p>
            <a:pPr>
              <a:buSzPct val="115000"/>
            </a:pPr>
            <a:r>
              <a:rPr lang="en-US" sz="2600" dirty="0"/>
              <a:t>The “Who?” part of the 4W represents which organizations are involved in the activity implementation.</a:t>
            </a:r>
          </a:p>
          <a:p>
            <a:pPr>
              <a:buSzPct val="115000"/>
            </a:pPr>
            <a:r>
              <a:rPr lang="en-US" sz="2600" dirty="0"/>
              <a:t>Required data</a:t>
            </a:r>
          </a:p>
          <a:p>
            <a:pPr marL="757238" lvl="1" indent="-457200">
              <a:buSzPct val="115000"/>
            </a:pPr>
            <a:r>
              <a:rPr lang="en-US" sz="2200" dirty="0"/>
              <a:t>Project owner</a:t>
            </a:r>
          </a:p>
          <a:p>
            <a:pPr marL="757238" lvl="1" indent="-457200">
              <a:buSzPct val="115000"/>
            </a:pPr>
            <a:r>
              <a:rPr lang="en-US" sz="2200" dirty="0"/>
              <a:t>Implement partner</a:t>
            </a:r>
          </a:p>
          <a:p>
            <a:pPr marL="757238" lvl="1" indent="-457200">
              <a:buSzPct val="115000"/>
            </a:pPr>
            <a:r>
              <a:rPr lang="en-US" sz="2200" dirty="0"/>
              <a:t>Donor / funding source</a:t>
            </a:r>
          </a:p>
          <a:p>
            <a:pPr marL="757238" lvl="1" indent="-457200">
              <a:buSzPct val="115000"/>
            </a:pPr>
            <a:r>
              <a:rPr lang="en-US" sz="2200" dirty="0"/>
              <a:t>Organization type: National NGO, International NGO, UN, Red Cross and Red Crescent Movement, Government</a:t>
            </a:r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6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492"/>
            <a:ext cx="8502073" cy="4031817"/>
          </a:xfrm>
        </p:spPr>
        <p:txBody>
          <a:bodyPr>
            <a:normAutofit/>
          </a:bodyPr>
          <a:lstStyle/>
          <a:p>
            <a:pPr>
              <a:buSzPct val="115000"/>
            </a:pPr>
            <a:r>
              <a:rPr lang="en-US" sz="2600" dirty="0"/>
              <a:t>The “Where?” represents the location where the activity was implemented</a:t>
            </a:r>
          </a:p>
          <a:p>
            <a:pPr>
              <a:buSzPct val="115000"/>
            </a:pPr>
            <a:r>
              <a:rPr lang="en-US" sz="2600" dirty="0"/>
              <a:t>Required data:</a:t>
            </a:r>
          </a:p>
          <a:p>
            <a:pPr marL="757238" lvl="1" indent="-457200">
              <a:buSzPct val="115000"/>
            </a:pPr>
            <a:r>
              <a:rPr lang="en-US" sz="2200" dirty="0"/>
              <a:t>Admin1 to admin4</a:t>
            </a:r>
          </a:p>
          <a:p>
            <a:pPr marL="757238" lvl="1" indent="-457200">
              <a:buSzPct val="115000"/>
            </a:pPr>
            <a:r>
              <a:rPr lang="en-US" sz="2200" dirty="0"/>
              <a:t>Locations should be </a:t>
            </a:r>
            <a:r>
              <a:rPr lang="en-US" sz="2200" dirty="0" err="1"/>
              <a:t>Pcoded</a:t>
            </a:r>
            <a:endParaRPr lang="en-US" sz="2200" dirty="0"/>
          </a:p>
          <a:p>
            <a:pPr marL="757238" lvl="1" indent="-457200">
              <a:buSzPct val="115000"/>
            </a:pPr>
            <a:r>
              <a:rPr lang="en-US" sz="2200" dirty="0"/>
              <a:t>Mapping shapefiles should be available</a:t>
            </a:r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536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492"/>
            <a:ext cx="8502073" cy="4031817"/>
          </a:xfrm>
        </p:spPr>
        <p:txBody>
          <a:bodyPr>
            <a:normAutofit lnSpcReduction="10000"/>
          </a:bodyPr>
          <a:lstStyle/>
          <a:p>
            <a:pPr>
              <a:buSzPct val="115000"/>
            </a:pPr>
            <a:r>
              <a:rPr lang="en-US" sz="2600" dirty="0"/>
              <a:t>The “What?” represents the activity itself</a:t>
            </a:r>
          </a:p>
          <a:p>
            <a:pPr>
              <a:buSzPct val="115000"/>
            </a:pPr>
            <a:r>
              <a:rPr lang="en-US" sz="2600" dirty="0"/>
              <a:t>Required data:</a:t>
            </a:r>
          </a:p>
          <a:p>
            <a:pPr marL="757238" lvl="1" indent="-457200">
              <a:buSzPct val="115000"/>
            </a:pPr>
            <a:r>
              <a:rPr lang="en-US" sz="2200" dirty="0"/>
              <a:t>Indicator according to the results framework</a:t>
            </a:r>
          </a:p>
          <a:p>
            <a:pPr marL="757238" lvl="1" indent="-457200">
              <a:buSzPct val="115000"/>
            </a:pPr>
            <a:r>
              <a:rPr lang="en-US" sz="2200" dirty="0"/>
              <a:t>Activity details according to the list of activities defined by the country cluster</a:t>
            </a:r>
          </a:p>
          <a:p>
            <a:pPr marL="757238" lvl="1" indent="-457200">
              <a:buSzPct val="115000"/>
            </a:pPr>
            <a:r>
              <a:rPr lang="en-US" sz="2200" dirty="0"/>
              <a:t>Activity modality: In-kind, cash, voucher, service, etc.</a:t>
            </a:r>
          </a:p>
          <a:p>
            <a:pPr marL="757238" lvl="1" indent="-457200">
              <a:buSzPct val="115000"/>
            </a:pPr>
            <a:r>
              <a:rPr lang="en-US" sz="2200" dirty="0"/>
              <a:t>Activity status: Completed, ongoing, planned</a:t>
            </a:r>
          </a:p>
          <a:p>
            <a:pPr marL="757238" lvl="1" indent="-457200">
              <a:buSzPct val="115000"/>
            </a:pPr>
            <a:endParaRPr lang="en-US" sz="2200" dirty="0"/>
          </a:p>
          <a:p>
            <a:pPr marL="757238" lvl="1" indent="-457200">
              <a:buSzPct val="115000"/>
            </a:pPr>
            <a:endParaRPr lang="en-US" sz="2200" dirty="0"/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13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492"/>
            <a:ext cx="8502073" cy="4031817"/>
          </a:xfrm>
        </p:spPr>
        <p:txBody>
          <a:bodyPr>
            <a:normAutofit/>
          </a:bodyPr>
          <a:lstStyle/>
          <a:p>
            <a:pPr>
              <a:buSzPct val="115000"/>
            </a:pPr>
            <a:r>
              <a:rPr lang="en-US" sz="2600" dirty="0"/>
              <a:t>Reached beneficiaries</a:t>
            </a:r>
          </a:p>
          <a:p>
            <a:pPr marL="757238" lvl="1" indent="-457200">
              <a:buSzPct val="115000"/>
            </a:pPr>
            <a:r>
              <a:rPr lang="en-US" sz="1800" dirty="0"/>
              <a:t>Count individuals whenever possible</a:t>
            </a:r>
          </a:p>
          <a:p>
            <a:pPr marL="757238" lvl="1" indent="-457200">
              <a:buSzPct val="115000"/>
            </a:pPr>
            <a:r>
              <a:rPr lang="en-US" sz="1800" dirty="0"/>
              <a:t>Breakdown by gender/age whenever possible</a:t>
            </a:r>
          </a:p>
          <a:p>
            <a:pPr marL="757238" lvl="1" indent="-457200">
              <a:buSzPct val="115000"/>
            </a:pPr>
            <a:r>
              <a:rPr lang="en-US" sz="1800" dirty="0"/>
              <a:t>Report persons with specific needs whenever possible</a:t>
            </a:r>
          </a:p>
          <a:p>
            <a:pPr marL="585788" lvl="1" indent="-285750">
              <a:buSzPct val="115000"/>
            </a:pPr>
            <a:endParaRPr lang="en-US" sz="1800" dirty="0"/>
          </a:p>
          <a:p>
            <a:pPr marL="757238" lvl="1" indent="-457200">
              <a:buSzPct val="115000"/>
            </a:pPr>
            <a:endParaRPr lang="en-US" sz="2200" dirty="0"/>
          </a:p>
          <a:p>
            <a:pPr marL="757238" lvl="1" indent="-457200">
              <a:buSzPct val="115000"/>
            </a:pPr>
            <a:endParaRPr lang="en-US" sz="2200" dirty="0"/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55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02B68-E47B-882C-F194-93393FF1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Verdana"/>
                <a:cs typeface="Arial"/>
              </a:rPr>
              <a:t>What?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A7BE5-A8D8-4B5D-B173-C0D2345D3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Greening the response indicators</a:t>
            </a:r>
          </a:p>
          <a:p>
            <a:pPr marL="556895" lvl="1" indent="-213995"/>
            <a:r>
              <a:rPr lang="en-US" dirty="0">
                <a:latin typeface="Arial"/>
                <a:cs typeface="Arial"/>
              </a:rPr>
              <a:t>Track green or greened indicators from the HRP / results framework, to calculate % of households/individuals reached with activities that fulfill environment criteria</a:t>
            </a:r>
          </a:p>
          <a:p>
            <a:pPr marL="556895" lvl="1" indent="-213995"/>
            <a:r>
              <a:rPr lang="en-US" dirty="0">
                <a:latin typeface="Arial"/>
                <a:cs typeface="Arial"/>
              </a:rPr>
              <a:t>Details on how to proceed are included in these </a:t>
            </a:r>
            <a:r>
              <a:rPr lang="en-US" dirty="0">
                <a:latin typeface="Arial"/>
                <a:cs typeface="Arial"/>
                <a:hlinkClick r:id="rId2"/>
              </a:rPr>
              <a:t>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66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share?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492"/>
            <a:ext cx="8502073" cy="4031817"/>
          </a:xfrm>
        </p:spPr>
        <p:txBody>
          <a:bodyPr>
            <a:normAutofit/>
          </a:bodyPr>
          <a:lstStyle/>
          <a:p>
            <a:pPr>
              <a:buSzPct val="115000"/>
            </a:pPr>
            <a:r>
              <a:rPr lang="en-US" sz="2600" dirty="0"/>
              <a:t>Results framework: at the beginning of the year</a:t>
            </a:r>
          </a:p>
          <a:p>
            <a:pPr>
              <a:buSzPct val="115000"/>
            </a:pPr>
            <a:r>
              <a:rPr lang="en-US" sz="2600" dirty="0"/>
              <a:t>4Ws template: at the beginning of the year</a:t>
            </a:r>
          </a:p>
          <a:p>
            <a:pPr>
              <a:buSzPct val="115000"/>
            </a:pPr>
            <a:r>
              <a:rPr lang="en-US" sz="2600" dirty="0"/>
              <a:t>4Ws dataset: quarterly basis</a:t>
            </a:r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pPr>
              <a:buSzPct val="110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254580"/>
      </p:ext>
    </p:extLst>
  </p:cSld>
  <p:clrMapOvr>
    <a:masterClrMapping/>
  </p:clrMapOvr>
</p:sld>
</file>

<file path=ppt/theme/theme1.xml><?xml version="1.0" encoding="utf-8"?>
<a:theme xmlns:a="http://schemas.openxmlformats.org/drawingml/2006/main" name="GSC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SC" id="{99E0734C-3FC6-45A3-8BD5-17944DD4C8CC}" vid="{A7B3E7EB-9D3E-4A9D-888D-CC666BC0457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GSC</Template>
  <TotalTime>661</TotalTime>
  <Words>236</Words>
  <Application>Microsoft Office PowerPoint</Application>
  <PresentationFormat>On-screen Show (4:3)</PresentationFormat>
  <Paragraphs>52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GSC</vt:lpstr>
      <vt:lpstr>Shelter cluster response monitoring </vt:lpstr>
      <vt:lpstr>Who? </vt:lpstr>
      <vt:lpstr>Where? </vt:lpstr>
      <vt:lpstr>What? </vt:lpstr>
      <vt:lpstr>What? </vt:lpstr>
      <vt:lpstr>What?</vt:lpstr>
      <vt:lpstr>What to share?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Camilla Wuensch</dc:creator>
  <cp:lastModifiedBy>Camilla Wuensch</cp:lastModifiedBy>
  <cp:revision>107</cp:revision>
  <dcterms:created xsi:type="dcterms:W3CDTF">2022-01-12T12:24:37Z</dcterms:created>
  <dcterms:modified xsi:type="dcterms:W3CDTF">2023-01-25T08:15:46Z</dcterms:modified>
</cp:coreProperties>
</file>