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440" r:id="rId9"/>
    <p:sldId id="260" r:id="rId10"/>
    <p:sldId id="261" r:id="rId11"/>
    <p:sldId id="262" r:id="rId12"/>
    <p:sldId id="437" r:id="rId13"/>
    <p:sldId id="438" r:id="rId14"/>
    <p:sldId id="443" r:id="rId15"/>
    <p:sldId id="444" r:id="rId16"/>
    <p:sldId id="445" r:id="rId17"/>
    <p:sldId id="441" r:id="rId18"/>
    <p:sldId id="439" r:id="rId19"/>
    <p:sldId id="4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B3C4AC-5F8F-43BC-9F83-D6143F00C283}">
          <p14:sldIdLst>
            <p14:sldId id="256"/>
          </p14:sldIdLst>
        </p14:section>
        <p14:section name="Agenda" id="{829733B9-EFCC-421D-A938-1F88C654D52E}">
          <p14:sldIdLst>
            <p14:sldId id="257"/>
          </p14:sldIdLst>
        </p14:section>
        <p14:section name="Introduction" id="{A797E496-037B-4B62-A14D-5A8C3D66461A}">
          <p14:sldIdLst>
            <p14:sldId id="258"/>
          </p14:sldIdLst>
        </p14:section>
        <p14:section name="Sector Status" id="{94C759A4-CEA3-4602-931D-7BA3EFFD7E5A}">
          <p14:sldIdLst>
            <p14:sldId id="259"/>
            <p14:sldId id="440"/>
            <p14:sldId id="260"/>
            <p14:sldId id="261"/>
            <p14:sldId id="262"/>
          </p14:sldIdLst>
        </p14:section>
        <p14:section name="HPC" id="{BC992A0C-1F90-484A-8C2B-F46E7AAEFAD5}">
          <p14:sldIdLst>
            <p14:sldId id="437"/>
          </p14:sldIdLst>
        </p14:section>
        <p14:section name="Lebanon Emergency response" id="{01BDB2F1-7F72-4DA6-A04D-FDC6A96A8403}">
          <p14:sldIdLst>
            <p14:sldId id="438"/>
            <p14:sldId id="443"/>
            <p14:sldId id="444"/>
            <p14:sldId id="445"/>
          </p14:sldIdLst>
        </p14:section>
        <p14:section name="Reporting &amp; IM" id="{4A33EEDC-552B-4AF6-A8E9-9BDF95DA7534}">
          <p14:sldIdLst>
            <p14:sldId id="441"/>
          </p14:sldIdLst>
        </p14:section>
        <p14:section name="AoB" id="{55EE33E9-274F-4B04-8C3E-6BEA4FA3CC11}">
          <p14:sldIdLst>
            <p14:sldId id="439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Reda Habib" userId="2bcafc3c-149e-4ef5-bb62-d215ff190455" providerId="ADAL" clId="{1318A12D-7C2C-4C5D-8FC3-7A6AC681C907}"/>
    <pc:docChg chg="modSld">
      <pc:chgData name="Muhammad Reda Habib" userId="2bcafc3c-149e-4ef5-bb62-d215ff190455" providerId="ADAL" clId="{1318A12D-7C2C-4C5D-8FC3-7A6AC681C907}" dt="2024-10-09T10:40:25.932" v="3" actId="1076"/>
      <pc:docMkLst>
        <pc:docMk/>
      </pc:docMkLst>
      <pc:sldChg chg="modSp mod">
        <pc:chgData name="Muhammad Reda Habib" userId="2bcafc3c-149e-4ef5-bb62-d215ff190455" providerId="ADAL" clId="{1318A12D-7C2C-4C5D-8FC3-7A6AC681C907}" dt="2024-10-09T10:40:25.932" v="3" actId="1076"/>
        <pc:sldMkLst>
          <pc:docMk/>
          <pc:sldMk cId="2690904719" sldId="439"/>
        </pc:sldMkLst>
        <pc:spChg chg="mod">
          <ac:chgData name="Muhammad Reda Habib" userId="2bcafc3c-149e-4ef5-bb62-d215ff190455" providerId="ADAL" clId="{1318A12D-7C2C-4C5D-8FC3-7A6AC681C907}" dt="2024-10-09T10:40:23.189" v="2" actId="1076"/>
          <ac:spMkLst>
            <pc:docMk/>
            <pc:sldMk cId="2690904719" sldId="439"/>
            <ac:spMk id="3" creationId="{9CB16BF5-7537-96D1-32AD-8AF28DEF92B4}"/>
          </ac:spMkLst>
        </pc:spChg>
        <pc:picChg chg="mod">
          <ac:chgData name="Muhammad Reda Habib" userId="2bcafc3c-149e-4ef5-bb62-d215ff190455" providerId="ADAL" clId="{1318A12D-7C2C-4C5D-8FC3-7A6AC681C907}" dt="2024-10-09T10:40:25.932" v="3" actId="1076"/>
          <ac:picMkLst>
            <pc:docMk/>
            <pc:sldMk cId="2690904719" sldId="439"/>
            <ac:picMk id="5" creationId="{250F7BD8-AFAF-B699-093E-4C71A4C61D4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dirty="0">
                <a:solidFill>
                  <a:srgbClr val="7B6E66"/>
                </a:solidFill>
                <a:latin typeface="+mn-lt"/>
              </a:rPr>
              <a:t>Fund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5-4D87-A45D-FB142E75E0EF}"/>
              </c:ext>
            </c:extLst>
          </c:dPt>
          <c:dPt>
            <c:idx val="1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5-4D87-A45D-FB142E75E0EF}"/>
              </c:ext>
            </c:extLst>
          </c:dPt>
          <c:dLbls>
            <c:dLbl>
              <c:idx val="0"/>
              <c:layout>
                <c:manualLayout>
                  <c:x val="0.27258721766739979"/>
                  <c:y val="3.645552266542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3896195107262"/>
                      <c:h val="0.15541440946452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05-4D87-A45D-FB142E75E0EF}"/>
                </c:ext>
              </c:extLst>
            </c:dLbl>
            <c:dLbl>
              <c:idx val="1"/>
              <c:layout>
                <c:manualLayout>
                  <c:x val="-0.24444444444444444"/>
                  <c:y val="-7.870388597258676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86111111111114"/>
                      <c:h val="0.25124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05-4D87-A45D-FB142E75E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'[Shelter funding report as Q2.2024.xlsx]Fund analysis table'!$A$41:$A$42</c:f>
              <c:strCache>
                <c:ptCount val="2"/>
                <c:pt idx="0">
                  <c:v>Appeal</c:v>
                </c:pt>
                <c:pt idx="1">
                  <c:v>Secured</c:v>
                </c:pt>
              </c:strCache>
            </c:strRef>
          </c:cat>
          <c:val>
            <c:numRef>
              <c:f>'[Shelter funding report as Q2.2024.xlsx]Fund analysis table'!$B$41:$B$42</c:f>
              <c:numCache>
                <c:formatCode>_("$"* #,##0_);_("$"* \(#,##0\);_("$"* "-"??_);_(@_)</c:formatCode>
                <c:ptCount val="2"/>
                <c:pt idx="0">
                  <c:v>107650782</c:v>
                </c:pt>
                <c:pt idx="1">
                  <c:v>10776891.02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5-4D87-A45D-FB142E75E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[2024.08 Shelter consolidated.xlsx]PivotChartTable1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Individuals Reached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7F1416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26046511627906976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7F1416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26046511627906976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7F1416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26046511627906976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v>Total</c:v>
          </c:tx>
          <c:spPr>
            <a:solidFill>
              <a:srgbClr val="7F1416"/>
            </a:solidFill>
          </c:spPr>
          <c:dPt>
            <c:idx val="0"/>
            <c:bubble3D val="0"/>
            <c:spPr>
              <a:solidFill>
                <a:srgbClr val="7F14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5-4BE0-BFFA-7F061CC8617F}"/>
              </c:ext>
            </c:extLst>
          </c:dPt>
          <c:dLbls>
            <c:dLbl>
              <c:idx val="0"/>
              <c:layout>
                <c:manualLayout>
                  <c:x val="0"/>
                  <c:y val="-0.26046511627906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5-4BE0-BFFA-7F061CC861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General</c:formatCode>
              <c:ptCount val="1"/>
              <c:pt idx="0">
                <c:v>129030</c:v>
              </c:pt>
            </c:numLit>
          </c:val>
          <c:extLst>
            <c:ext xmlns:c16="http://schemas.microsoft.com/office/drawing/2014/chart" uri="{C3380CC4-5D6E-409C-BE32-E72D297353CC}">
              <c16:uniqueId val="{00000002-B085-4BE0-BFFA-7F061CC86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Total Individuals Reached Through Household-based Activities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7F1416"/>
            </a:solidFill>
          </c:spPr>
          <c:dPt>
            <c:idx val="0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6-43A2-9A80-BB0F6E5D5B85}"/>
              </c:ext>
            </c:extLst>
          </c:dPt>
          <c:dLbls>
            <c:dLbl>
              <c:idx val="0"/>
              <c:layout>
                <c:manualLayout>
                  <c:x val="1.5133118555202593E-3"/>
                  <c:y val="-0.21901501810792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06-43A2-9A80-BB0F6E5D5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'[2024.08 Shelter consolidated.xlsx]Dashboard'!$O$46</c:f>
              <c:numCache>
                <c:formatCode>_-* #,##0_-;\-* #,##0_-;_-* "-"??_-;_-@_-</c:formatCode>
                <c:ptCount val="1"/>
                <c:pt idx="0">
                  <c:v>20353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6-43A2-9A80-BB0F6E5D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Individuals Reached vs. </a:t>
            </a:r>
            <a:r>
              <a:rPr lang="en-US" dirty="0"/>
              <a:t>Target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4-4C12-A65D-4F24C828FDC4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4-4C12-A65D-4F24C828FDC4}"/>
              </c:ext>
            </c:extLst>
          </c:dPt>
          <c:dLbls>
            <c:dLbl>
              <c:idx val="0"/>
              <c:layout>
                <c:manualLayout>
                  <c:x val="0.12182357360652091"/>
                  <c:y val="-5.807197722643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0033150700655"/>
                      <c:h val="0.13564289921225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44-4C12-A65D-4F24C828FDC4}"/>
                </c:ext>
              </c:extLst>
            </c:dLbl>
            <c:dLbl>
              <c:idx val="1"/>
              <c:layout>
                <c:manualLayout>
                  <c:x val="-0.15025448170241112"/>
                  <c:y val="4.362453679844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48610412500793"/>
                      <c:h val="0.131553841812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44-4C12-A65D-4F24C828F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'[2024.08 Shelter consolidated.xlsx]Dashboard'!$Q$28:$Q$29</c:f>
              <c:strCache>
                <c:ptCount val="2"/>
                <c:pt idx="0">
                  <c:v># of beneficiaries reached </c:v>
                </c:pt>
                <c:pt idx="1">
                  <c:v>Target</c:v>
                </c:pt>
              </c:strCache>
            </c:strRef>
          </c:cat>
          <c:val>
            <c:numRef>
              <c:f>'[2024.08 Shelter consolidated.xlsx]Dashboard'!$R$28:$R$29</c:f>
              <c:numCache>
                <c:formatCode>_-* #,##0_-;\-* #,##0_-;_-* "-"??_-;_-@_-</c:formatCode>
                <c:ptCount val="2"/>
                <c:pt idx="0">
                  <c:v>129030</c:v>
                </c:pt>
                <c:pt idx="1">
                  <c:v>580314.89212400001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4-4C12-A65D-4F24C828F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Total Individuals Reached Through Household-based Activities vs. Target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bubble3D val="0"/>
            <c:spPr>
              <a:solidFill>
                <a:srgbClr val="7F1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0-468C-BD96-3FD51BB2F321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0-468C-BD96-3FD51BB2F321}"/>
              </c:ext>
            </c:extLst>
          </c:dPt>
          <c:dLbls>
            <c:dLbl>
              <c:idx val="0"/>
              <c:layout>
                <c:manualLayout>
                  <c:x val="0.10493553998019257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0-468C-BD96-3FD51BB2F321}"/>
                </c:ext>
              </c:extLst>
            </c:dLbl>
            <c:dLbl>
              <c:idx val="1"/>
              <c:layout>
                <c:manualLayout>
                  <c:x val="-0.16278507902607903"/>
                  <c:y val="4.166658401296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95768615761324"/>
                      <c:h val="0.1489350198777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50-468C-BD96-3FD51BB2F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'[2024.08 Shelter consolidated.xlsx]Dashboard'!$O$40,'[2024.08 Shelter consolidated.xlsx]Dashboard'!$Q$40</c:f>
              <c:strCache>
                <c:ptCount val="2"/>
                <c:pt idx="0">
                  <c:v># of beneficiaries reached </c:v>
                </c:pt>
                <c:pt idx="1">
                  <c:v> Target</c:v>
                </c:pt>
              </c:strCache>
            </c:strRef>
          </c:cat>
          <c:val>
            <c:numRef>
              <c:f>'[2024.08 Shelter consolidated.xlsx]Dashboard'!$O$46,'[2024.08 Shelter consolidated.xlsx]Dashboard'!$Q$46</c:f>
              <c:numCache>
                <c:formatCode>_-* #,##0_-;\-* #,##0_-;_-* "-"??_-;_-@_-</c:formatCode>
                <c:ptCount val="2"/>
                <c:pt idx="0">
                  <c:v>20353</c:v>
                </c:pt>
                <c:pt idx="1">
                  <c:v>172020.24559999997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0-468C-BD96-3FD51BB2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[2024.08 Shelter consolidated.xlsx]PivotChartTable7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Individuals Reached Per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7F141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1.5: Implementation of site level improvements/ infrastructure</c:v>
              </c:pt>
              <c:pt idx="1">
                <c:v>2.5: Rehabilitation of community infrastructure</c:v>
              </c:pt>
              <c:pt idx="2">
                <c:v>2.2: Rehabilitation of damaged or unfinished housing</c:v>
              </c:pt>
              <c:pt idx="3">
                <c:v>2.1: Implementation of minor repairs to damaged or unfinished housing</c:v>
              </c:pt>
              <c:pt idx="4">
                <c:v>1.2: Installation of new/ replacement of existing tents</c:v>
              </c:pt>
              <c:pt idx="5">
                <c:v>1.7: Distribution/ installation of emergency shelter kits/ materials</c:v>
              </c:pt>
              <c:pt idx="6">
                <c:v>2.3: Rehabilitation of damaged or unfinished building common areas</c:v>
              </c:pt>
              <c:pt idx="7">
                <c:v>1.8: Provision of cash for rent</c:v>
              </c:pt>
            </c:strLit>
          </c:cat>
          <c:val>
            <c:numLit>
              <c:formatCode>General</c:formatCode>
              <c:ptCount val="8"/>
              <c:pt idx="0">
                <c:v>82900</c:v>
              </c:pt>
              <c:pt idx="1">
                <c:v>19000</c:v>
              </c:pt>
              <c:pt idx="2">
                <c:v>14486</c:v>
              </c:pt>
              <c:pt idx="3">
                <c:v>6530</c:v>
              </c:pt>
              <c:pt idx="4">
                <c:v>5042</c:v>
              </c:pt>
              <c:pt idx="5">
                <c:v>825</c:v>
              </c:pt>
              <c:pt idx="6">
                <c:v>140</c:v>
              </c:pt>
              <c:pt idx="7">
                <c:v>107</c:v>
              </c:pt>
            </c:numLit>
          </c:val>
          <c:extLst>
            <c:ext xmlns:c16="http://schemas.microsoft.com/office/drawing/2014/chart" uri="{C3380CC4-5D6E-409C-BE32-E72D297353CC}">
              <c16:uniqueId val="{00000000-995E-4032-91CC-6CF0385F4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35666976"/>
        <c:axId val="254621568"/>
      </c:barChart>
      <c:catAx>
        <c:axId val="10356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21568"/>
        <c:crosses val="autoZero"/>
        <c:auto val="1"/>
        <c:lblAlgn val="ctr"/>
        <c:lblOffset val="100"/>
        <c:noMultiLvlLbl val="0"/>
        <c:extLst/>
      </c:catAx>
      <c:valAx>
        <c:axId val="25462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5666976"/>
        <c:crosses val="autoZero"/>
        <c:crossBetween val="between"/>
        <c:extLst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[2024.08 Shelter consolidated.xlsx]PivotChartTable8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Individuals Reached Per Governorate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7F1416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7F141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0"/>
              <c:pt idx="0">
                <c:v>Al-Hasakeh</c:v>
              </c:pt>
              <c:pt idx="1">
                <c:v>Aleppo</c:v>
              </c:pt>
              <c:pt idx="2">
                <c:v>Ar-Raqqa</c:v>
              </c:pt>
              <c:pt idx="3">
                <c:v>Lattakia</c:v>
              </c:pt>
              <c:pt idx="4">
                <c:v>Hama</c:v>
              </c:pt>
              <c:pt idx="5">
                <c:v>Dar'a</c:v>
              </c:pt>
              <c:pt idx="6">
                <c:v>Idleb</c:v>
              </c:pt>
              <c:pt idx="7">
                <c:v>Deir-ez-Zor</c:v>
              </c:pt>
              <c:pt idx="8">
                <c:v>Rural Damascus</c:v>
              </c:pt>
              <c:pt idx="9">
                <c:v>Tartous</c:v>
              </c:pt>
            </c:strLit>
          </c:cat>
          <c:val>
            <c:numLit>
              <c:formatCode>General</c:formatCode>
              <c:ptCount val="10"/>
              <c:pt idx="0">
                <c:v>69940</c:v>
              </c:pt>
              <c:pt idx="1">
                <c:v>29475</c:v>
              </c:pt>
              <c:pt idx="2">
                <c:v>20002</c:v>
              </c:pt>
              <c:pt idx="3">
                <c:v>5386</c:v>
              </c:pt>
              <c:pt idx="4">
                <c:v>1589</c:v>
              </c:pt>
              <c:pt idx="5">
                <c:v>938</c:v>
              </c:pt>
              <c:pt idx="6">
                <c:v>771</c:v>
              </c:pt>
              <c:pt idx="7">
                <c:v>539</c:v>
              </c:pt>
              <c:pt idx="8">
                <c:v>285</c:v>
              </c:pt>
              <c:pt idx="9">
                <c:v>105</c:v>
              </c:pt>
            </c:numLit>
          </c:val>
          <c:extLst>
            <c:ext xmlns:c16="http://schemas.microsoft.com/office/drawing/2014/chart" uri="{C3380CC4-5D6E-409C-BE32-E72D297353CC}">
              <c16:uniqueId val="{00000000-4FAE-4DD7-9F92-19DC0C8D6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51639008"/>
        <c:axId val="1075250688"/>
      </c:barChart>
      <c:catAx>
        <c:axId val="115163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250688"/>
        <c:crosses val="autoZero"/>
        <c:auto val="1"/>
        <c:lblAlgn val="ctr"/>
        <c:lblOffset val="100"/>
        <c:noMultiLvlLbl val="0"/>
        <c:extLst/>
      </c:catAx>
      <c:valAx>
        <c:axId val="1075250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1639008"/>
        <c:crosses val="autoZero"/>
        <c:crossBetween val="between"/>
        <c:extLst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0.71308</cdr:x>
      <cdr:y>0.21923</cdr:y>
    </cdr:from>
    <cdr:to>
      <cdr:x>0.81032</cdr:x>
      <cdr:y>0.32044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E78185A-BFD6-D91A-E8D5-CAFCAB7884B2}"/>
            </a:ext>
          </a:extLst>
        </cdr:cNvPr>
        <cdr:cNvSpPr txBox="1"/>
      </cdr:nvSpPr>
      <cdr:spPr>
        <a:xfrm xmlns:a="http://schemas.openxmlformats.org/drawingml/2006/main">
          <a:off x="3802142" y="571744"/>
          <a:ext cx="518476" cy="26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; </a:t>
          </a:r>
          <a:r>
            <a:rPr lang="en-US" sz="1200" b="1" kern="1200" dirty="0">
              <a:solidFill>
                <a:prstClr val="black">
                  <a:lumMod val="75000"/>
                  <a:lumOff val="25000"/>
                </a:prstClr>
              </a:solidFill>
            </a:rPr>
            <a:t>22</a:t>
          </a:r>
          <a:r>
            <a:rPr lang="en-US" sz="1100" dirty="0"/>
            <a:t>%</a:t>
          </a:r>
        </a:p>
      </cdr:txBody>
    </cdr:sp>
  </cdr:relSizeAnchor>
  <cdr:relSizeAnchor xmlns:cdr="http://schemas.openxmlformats.org/drawingml/2006/chartDrawing">
    <cdr:from>
      <cdr:x>0.33171</cdr:x>
      <cdr:y>0.67663</cdr:y>
    </cdr:from>
    <cdr:to>
      <cdr:x>0.43275</cdr:x>
      <cdr:y>0.77785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B136A57-9359-D2FB-6B03-8CDB8B8DFE2A}"/>
            </a:ext>
          </a:extLst>
        </cdr:cNvPr>
        <cdr:cNvSpPr txBox="1"/>
      </cdr:nvSpPr>
      <cdr:spPr>
        <a:xfrm xmlns:a="http://schemas.openxmlformats.org/drawingml/2006/main">
          <a:off x="1768701" y="1764619"/>
          <a:ext cx="538737" cy="26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; </a:t>
          </a:r>
          <a:r>
            <a:rPr lang="en-US" sz="1200" b="1" kern="1200" dirty="0">
              <a:solidFill>
                <a:prstClr val="black">
                  <a:lumMod val="75000"/>
                  <a:lumOff val="25000"/>
                </a:prstClr>
              </a:solidFill>
            </a:rPr>
            <a:t>78</a:t>
          </a:r>
          <a:r>
            <a:rPr lang="en-US" sz="11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0.34138</cdr:x>
      <cdr:y>0.71107</cdr:y>
    </cdr:from>
    <cdr:to>
      <cdr:x>0.45031</cdr:x>
      <cdr:y>0.81228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D4B91F-78B3-464B-3E1B-77336E0C86CE}"/>
            </a:ext>
          </a:extLst>
        </cdr:cNvPr>
        <cdr:cNvSpPr txBox="1"/>
      </cdr:nvSpPr>
      <cdr:spPr>
        <a:xfrm xmlns:a="http://schemas.openxmlformats.org/drawingml/2006/main">
          <a:off x="1820261" y="1854425"/>
          <a:ext cx="580797" cy="26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; </a:t>
          </a:r>
          <a:r>
            <a:rPr lang="en-US" sz="1200" b="1" kern="1200" dirty="0">
              <a:solidFill>
                <a:prstClr val="black">
                  <a:lumMod val="75000"/>
                  <a:lumOff val="25000"/>
                </a:prstClr>
              </a:solidFill>
            </a:rPr>
            <a:t>88</a:t>
          </a:r>
          <a:r>
            <a:rPr lang="en-US" sz="1100" dirty="0"/>
            <a:t>%</a:t>
          </a:r>
        </a:p>
      </cdr:txBody>
    </cdr:sp>
  </cdr:relSizeAnchor>
  <cdr:relSizeAnchor xmlns:cdr="http://schemas.openxmlformats.org/drawingml/2006/chartDrawing">
    <cdr:from>
      <cdr:x>0.66032</cdr:x>
      <cdr:y>0.2505</cdr:y>
    </cdr:from>
    <cdr:to>
      <cdr:x>0.76139</cdr:x>
      <cdr:y>0.35171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3D4B91F-78B3-464B-3E1B-77336E0C86CE}"/>
            </a:ext>
          </a:extLst>
        </cdr:cNvPr>
        <cdr:cNvSpPr txBox="1"/>
      </cdr:nvSpPr>
      <cdr:spPr>
        <a:xfrm xmlns:a="http://schemas.openxmlformats.org/drawingml/2006/main">
          <a:off x="3520854" y="653297"/>
          <a:ext cx="538895" cy="26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; </a:t>
          </a:r>
          <a:r>
            <a:rPr lang="en-US" sz="1200" b="1" kern="1200" dirty="0">
              <a:solidFill>
                <a:prstClr val="black">
                  <a:lumMod val="75000"/>
                  <a:lumOff val="25000"/>
                </a:prstClr>
              </a:solidFill>
            </a:rPr>
            <a:t>12</a:t>
          </a:r>
          <a:r>
            <a:rPr lang="en-US" sz="1100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E7681-B0AB-BE54-57C3-07FAB5E11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2C53D-B633-AE9D-DB40-0A6AEEFCF4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ADB7-71F2-4BDF-8E41-BFA3F75C159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16660-C5E5-5BE2-9BE9-C2DF27A71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4E2A-C98D-ACA8-F093-97B488852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D6C8-A0FF-47F7-8FE6-8C7EC211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2C3F5-DE71-4628-81D9-2BF65E0ABF7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83EF-CE88-4C73-A2D7-2EF976DF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D1CC-104C-9F70-37B5-27267398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1" y="1706250"/>
            <a:ext cx="9144000" cy="107784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CEE3-8DFB-3DE2-0732-3F0F507D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3CD47-63FC-FB32-EA23-729A51DD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ABE1-D29F-12C0-57C7-69EC9570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19AA-0AA9-5CAA-0089-F9378387572B}"/>
              </a:ext>
            </a:extLst>
          </p:cNvPr>
          <p:cNvSpPr/>
          <p:nvPr userDrawn="1"/>
        </p:nvSpPr>
        <p:spPr>
          <a:xfrm>
            <a:off x="0" y="5552388"/>
            <a:ext cx="12192000" cy="1305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25A48D3-61E2-C682-5412-7072D125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0626" y="5716451"/>
            <a:ext cx="3815034" cy="9774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5EA43-EF91-17C8-9115-3F1EEEDECB50}"/>
              </a:ext>
            </a:extLst>
          </p:cNvPr>
          <p:cNvCxnSpPr/>
          <p:nvPr userDrawn="1"/>
        </p:nvCxnSpPr>
        <p:spPr>
          <a:xfrm>
            <a:off x="5379563" y="3984463"/>
            <a:ext cx="1432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AD409E-6ED8-AE02-DC9C-A447D0F75CDD}"/>
              </a:ext>
            </a:extLst>
          </p:cNvPr>
          <p:cNvCxnSpPr/>
          <p:nvPr userDrawn="1"/>
        </p:nvCxnSpPr>
        <p:spPr>
          <a:xfrm>
            <a:off x="5379563" y="1611201"/>
            <a:ext cx="1432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8D-0B59-0D34-3DD6-9EA29410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0341A-66A8-F4B3-CF2B-7BF7EDF53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3A26-CC05-7347-71E4-33D776C7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FAEE6-B457-4F48-0F94-F791859B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C99C-DC3B-B6A3-FF73-8F995424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BC667-2748-7CD1-6535-EB8CE8BC8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41C03-B368-E768-B8F1-4D989D6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C502A-A13A-52CE-B383-AD24572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7002-F8FE-2A90-8B9C-9057606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AAF3-2B73-C35D-C462-2F8104D3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043371-A5DF-25EC-53A2-5E3B4552E135}"/>
              </a:ext>
            </a:extLst>
          </p:cNvPr>
          <p:cNvSpPr/>
          <p:nvPr userDrawn="1"/>
        </p:nvSpPr>
        <p:spPr bwMode="ltGray">
          <a:xfrm>
            <a:off x="0" y="-3062"/>
            <a:ext cx="10437812" cy="1368198"/>
          </a:xfrm>
          <a:prstGeom prst="rect">
            <a:avLst/>
          </a:prstGeom>
          <a:solidFill>
            <a:srgbClr val="6D1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5149F-88F9-D570-A687-9D34D414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14F7-4752-EFDC-1836-57EEE3A5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3B76-1139-2FAA-D82E-83AD33C7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6036-B2B0-6419-B8DE-C6A4CA26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9AF7F-7FF4-6577-03AB-8D9C17BC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D-ShadowLong.png">
            <a:extLst>
              <a:ext uri="{FF2B5EF4-FFF2-40B4-BE49-F238E27FC236}">
                <a16:creationId xmlns:a16="http://schemas.microsoft.com/office/drawing/2014/main" id="{18AF003C-7E72-26F5-23D1-0F79A5279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815"/>
            <a:ext cx="10437812" cy="3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EC61-3AB5-9747-59F0-0C4D5468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F32C-3EDC-62D7-09E1-DEFDB252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AC91-93DA-08C8-8A23-6A0F130A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F32C9-BB75-91BF-7699-14E6E4DA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3844-5291-104F-249E-3B86CFFA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1F97-90E3-3801-57FF-07A0EA5C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D1CB-7041-BBDD-0BF0-0BFE151B3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D17AC-C939-9B33-220B-EAFDC0C8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3B50-5502-55E3-7186-FB69E477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D3CA1-84C1-D9BD-8FA3-8C32C9E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4F4AB-30BE-4B02-B966-3BC4B8F5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466-DEFB-4352-E20E-BE25FD36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1FC3-76BE-2104-D2BA-246122F3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F1C67-F723-F593-F04D-C305944E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7CCB8-602D-0D83-F9F0-99D0846BF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DCDBF-D617-AD52-6461-6EC8688CD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01DAC-F4F0-9053-DA22-802172CD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4D145-4872-F879-F975-8C424872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EFF85-4B96-0C3B-6364-861F4B7B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31A-A353-4A63-D7B8-9EB039A7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E3366-7240-3AA4-B922-A5CD8B42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84E03-2713-5B62-8BFA-0C678EDF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E83A5-AB79-B4F0-2F33-EB6BB972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338A0-11C1-2C99-B728-0A87FACB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6963F-6345-438C-D264-E2E17B12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218D-CF40-7C7C-EE5B-DD0784E5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4255-6EE1-BE30-2D96-E6A00759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1089-C453-3C77-E4DE-E0FA328D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3A2AB-1B9A-BBD7-32F6-D9E4FEB5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16B71-94E2-88CE-4352-D0D65D09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6B66-55A9-3FB1-CD8F-E1AF1E85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C7C4-72DA-782D-20B8-8745C056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13C5-1BFE-DB12-7935-848F90D3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17EEC-1F2F-ABFB-ABAA-D175FEBED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A8411-A163-436B-4930-65C9825DC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EB97-3425-1084-A33A-C083F3CD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1D79A-8DC1-B56B-106F-6E2A2937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A365F-F4A8-8C06-C3AA-8B569A1B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6F93F-CE75-0EEC-FCAC-13545F1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19D5A-ADC1-12EA-E8A4-E9F419B4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F0070-1689-74CE-099A-93033D69B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4D4B-4261-4AE1-8D4C-4A9A9945BF4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F2F51-07AB-1F33-DD26-33C568DDC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3E18-FF9E-36D0-CC10-8DBB93E1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tercluster.org/response/syria-hub" TargetMode="External"/><Relationship Id="rId2" Type="http://schemas.openxmlformats.org/officeDocument/2006/relationships/hyperlink" Target="https://www.activityinfo.org/app#form/cdj7omklrxj2w56hy/ta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bibmu@unhcr.org" TargetMode="External"/><Relationship Id="rId4" Type="http://schemas.openxmlformats.org/officeDocument/2006/relationships/hyperlink" Target="https://sheltercluster.org/syria-hub/factsheets/2024-0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0A47-5B6E-F9A3-386F-CACCBD5E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5853"/>
            <a:ext cx="12191998" cy="100805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Shelter Sector Meeting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B6E36-14CB-6A1F-E8F8-2519F5F31CD8}"/>
              </a:ext>
            </a:extLst>
          </p:cNvPr>
          <p:cNvSpPr txBox="1">
            <a:spLocks/>
          </p:cNvSpPr>
          <p:nvPr/>
        </p:nvSpPr>
        <p:spPr>
          <a:xfrm>
            <a:off x="1" y="3311636"/>
            <a:ext cx="12191999" cy="62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Next LT Pro" panose="020B0504020202020204" pitchFamily="34" charset="0"/>
              </a:rPr>
              <a:t>October 2024</a:t>
            </a:r>
            <a:endParaRPr lang="en-GB" sz="3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9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DISPLACEMENT FROM LEBANON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AC996-07C7-5650-1040-709337477C24}"/>
              </a:ext>
            </a:extLst>
          </p:cNvPr>
          <p:cNvSpPr txBox="1">
            <a:spLocks/>
          </p:cNvSpPr>
          <p:nvPr/>
        </p:nvSpPr>
        <p:spPr>
          <a:xfrm>
            <a:off x="155029" y="1392902"/>
            <a:ext cx="8767228" cy="80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1"/>
                </a:solidFill>
                <a:latin typeface="Lato-Regular"/>
              </a:rPr>
              <a:t>Displacement from Lebanon to Syria</a:t>
            </a:r>
            <a:br>
              <a:rPr lang="en-US" sz="1800" dirty="0">
                <a:solidFill>
                  <a:srgbClr val="0070C1"/>
                </a:solidFill>
                <a:latin typeface="Lato-Regular"/>
              </a:rPr>
            </a:br>
            <a:r>
              <a:rPr lang="en-US" sz="1800" i="1" dirty="0">
                <a:solidFill>
                  <a:srgbClr val="000000"/>
                </a:solidFill>
                <a:latin typeface="Lato-Italic"/>
              </a:rPr>
              <a:t>Reporting period: 24 September - 5 October 2024</a:t>
            </a:r>
            <a:endParaRPr lang="en-US" dirty="0"/>
          </a:p>
        </p:txBody>
      </p:sp>
      <p:pic>
        <p:nvPicPr>
          <p:cNvPr id="4" name="Picture 3" descr="A map of the middle east&#10;&#10;Description automatically generated">
            <a:extLst>
              <a:ext uri="{FF2B5EF4-FFF2-40B4-BE49-F238E27FC236}">
                <a16:creationId xmlns:a16="http://schemas.microsoft.com/office/drawing/2014/main" id="{19A3AA5E-5904-C4B1-A545-35958E6F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" y="2097209"/>
            <a:ext cx="8686371" cy="46409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7E47A6-15C5-A0A6-A779-A76A8627CC14}"/>
              </a:ext>
            </a:extLst>
          </p:cNvPr>
          <p:cNvSpPr txBox="1">
            <a:spLocks/>
          </p:cNvSpPr>
          <p:nvPr/>
        </p:nvSpPr>
        <p:spPr>
          <a:xfrm>
            <a:off x="6807200" y="1481667"/>
            <a:ext cx="3301999" cy="71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0" u="none" strike="noStrike" baseline="0" dirty="0">
                <a:solidFill>
                  <a:schemeClr val="tx1"/>
                </a:solidFill>
                <a:latin typeface="Lato-Bold"/>
              </a:rPr>
              <a:t>UNHCR Syria Flash Update #9</a:t>
            </a:r>
            <a:endParaRPr lang="en-US" sz="1800" i="1" dirty="0">
              <a:solidFill>
                <a:schemeClr val="tx1"/>
              </a:solidFill>
              <a:latin typeface="Lato-Italic"/>
            </a:endParaRPr>
          </a:p>
        </p:txBody>
      </p:sp>
    </p:spTree>
    <p:extLst>
      <p:ext uri="{BB962C8B-B14F-4D97-AF65-F5344CB8AC3E}">
        <p14:creationId xmlns:p14="http://schemas.microsoft.com/office/powerpoint/2010/main" val="113398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9" y="299349"/>
            <a:ext cx="10515600" cy="9956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DISPLACEMENT FROM LEBANON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AC996-07C7-5650-1040-709337477C24}"/>
              </a:ext>
            </a:extLst>
          </p:cNvPr>
          <p:cNvSpPr txBox="1">
            <a:spLocks/>
          </p:cNvSpPr>
          <p:nvPr/>
        </p:nvSpPr>
        <p:spPr>
          <a:xfrm>
            <a:off x="459829" y="1769534"/>
            <a:ext cx="8767228" cy="458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 </a:t>
            </a:r>
          </a:p>
          <a:p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059E9-A766-D289-6980-8E1842CFC4A3}"/>
              </a:ext>
            </a:extLst>
          </p:cNvPr>
          <p:cNvSpPr txBox="1"/>
          <p:nvPr/>
        </p:nvSpPr>
        <p:spPr>
          <a:xfrm>
            <a:off x="296334" y="1502688"/>
            <a:ext cx="99398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Hosting Centers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Local authorities have established hosting centers to provide shelter for vulnerable Lebanese families who have recently arrived in Syria and lack alternative accommodation.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So far, 30 facilities identified, with 13 of them operational and hosting families, majority are Lebanese.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 Current accommodation: 2,199 HH – 11,043 ind.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Distribution of Hosting Centers: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1 in Damascus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2 in rural Damascus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3 in Tartous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9 in Lattakia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3 in Idleb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7in Homs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5 in Hama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17 CS are empty (capacity 1,543 HH).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cs typeface="Dubai" panose="020B0503030403030204" pitchFamily="34" charset="-78"/>
              </a:rPr>
              <a:t>Cleaning and maintenance works have been done or are ongoing, while minor repairs are planned for the coming weeks.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7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9" y="299349"/>
            <a:ext cx="10515600" cy="9956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DISPLACEMENT FROM LEBANON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AC996-07C7-5650-1040-709337477C24}"/>
              </a:ext>
            </a:extLst>
          </p:cNvPr>
          <p:cNvSpPr txBox="1">
            <a:spLocks/>
          </p:cNvSpPr>
          <p:nvPr/>
        </p:nvSpPr>
        <p:spPr>
          <a:xfrm>
            <a:off x="459829" y="1851186"/>
            <a:ext cx="8767228" cy="4707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Inter-Agency Flash Appeal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Planning Assumptions: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Projection of new arrivals crossing the border is expected to reach approximately 400,000.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Around 60% (approximately 240,000) are expected to require support within the country.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Host population: It is estimated that approximately 80,000 individuals will need humanitarian support.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maximum target population is expected to reach 480,000 people.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target over 6 months period is 320,000 individuals</a:t>
            </a:r>
          </a:p>
          <a:p>
            <a:endParaRPr lang="en-US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FA30240B-F5CD-820E-D66D-3594FD6A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" y="2672147"/>
            <a:ext cx="6239746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9" y="299349"/>
            <a:ext cx="10515600" cy="9956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DISPLACEMENT FROM LEBANON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AC996-07C7-5650-1040-709337477C24}"/>
              </a:ext>
            </a:extLst>
          </p:cNvPr>
          <p:cNvSpPr txBox="1">
            <a:spLocks/>
          </p:cNvSpPr>
          <p:nvPr/>
        </p:nvSpPr>
        <p:spPr>
          <a:xfrm>
            <a:off x="459829" y="1413933"/>
            <a:ext cx="8767228" cy="493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800" b="1" i="1" dirty="0">
              <a:solidFill>
                <a:srgbClr val="000000"/>
              </a:solidFill>
              <a:latin typeface="+mn-lt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endParaRPr lang="en-US" sz="1800" b="1" i="1" dirty="0">
              <a:solidFill>
                <a:srgbClr val="000000"/>
              </a:solidFill>
              <a:latin typeface="+mn-lt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Inter-Agency Flash Appeal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Shelter Priorities: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Most displaced individuals are hosted by Syrian families, both these hosts and their communities are prioritized for support with NFIs and cash-based interventions (CBIs) to help sustain host arrangements.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Support vulnerable households in rented properties with cash-based interventions to avoid forcing them into collective shelters. 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Support semi-permanent shelter construction and repair damaged homes for returnees and host communities.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Expand NFI distributions of bedding, clothing, and cooking supplies, focusing on the most vulnerable. Provide winterization kits (heaters, blankets, plastic sheeting) to ensure shelters are prepared for winter.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Collaborate with the WASH sector to ensure all active hosting centers have adequate sanitation and water systems.  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12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REPORTING &amp; 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F12DC-8F5C-9900-44D0-1AFB0238D65D}"/>
              </a:ext>
            </a:extLst>
          </p:cNvPr>
          <p:cNvSpPr txBox="1"/>
          <p:nvPr/>
        </p:nvSpPr>
        <p:spPr>
          <a:xfrm>
            <a:off x="360485" y="1319023"/>
            <a:ext cx="11737731" cy="508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libri" panose="020F0502020204030204" pitchFamily="34" charset="0"/>
              </a:rPr>
              <a:t>4Ws Report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Avoid the duplication of counting of individuals reached as much as possible and be sure to share data through the Activity info </a:t>
            </a:r>
            <a:r>
              <a:rPr lang="en-US" sz="1800" dirty="0">
                <a:solidFill>
                  <a:prstClr val="black"/>
                </a:solidFill>
                <a:cs typeface="Dubai"/>
                <a:hlinkClick r:id="rId2"/>
              </a:rPr>
              <a:t>here</a:t>
            </a:r>
            <a:r>
              <a:rPr lang="en-US" sz="1800" dirty="0"/>
              <a:t>.</a:t>
            </a:r>
            <a:endParaRPr lang="en-US" sz="1800" dirty="0">
              <a:solidFill>
                <a:prstClr val="black"/>
              </a:solidFill>
              <a:cs typeface="Duba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cs typeface="Dubai"/>
              </a:rPr>
              <a:t>The sector IM has implemented an interactive dashboard </a:t>
            </a:r>
            <a:r>
              <a:rPr lang="en-US" sz="1800" dirty="0">
                <a:solidFill>
                  <a:srgbClr val="0070C0"/>
                </a:solidFill>
                <a:cs typeface="Duba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800" dirty="0">
                <a:solidFill>
                  <a:srgbClr val="675A53"/>
                </a:solidFill>
                <a:cs typeface="Dubai"/>
              </a:rPr>
              <a:t>, </a:t>
            </a:r>
            <a:r>
              <a:rPr lang="en-US" sz="1800" dirty="0">
                <a:cs typeface="Dubai"/>
              </a:rPr>
              <a:t>so please use the link for more details of the SNFI sector response.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cs typeface="Dubai"/>
              </a:rPr>
              <a:t>The SNFI sector has released the Q2 sector factsheet </a:t>
            </a:r>
            <a:r>
              <a:rPr lang="en-US" sz="1800" dirty="0">
                <a:solidFill>
                  <a:prstClr val="black"/>
                </a:solidFill>
                <a:cs typeface="Dubai"/>
                <a:hlinkClick r:id="rId4"/>
              </a:rPr>
              <a:t>here</a:t>
            </a:r>
            <a:r>
              <a:rPr lang="en-US" sz="1800" dirty="0">
                <a:solidFill>
                  <a:srgbClr val="675A53"/>
                </a:solidFill>
                <a:cs typeface="Dubai"/>
              </a:rPr>
              <a:t>, </a:t>
            </a:r>
            <a:r>
              <a:rPr lang="en-US" sz="1800" dirty="0">
                <a:cs typeface="Dubai"/>
              </a:rPr>
              <a:t>please visit the Global Shelter Cluster web page for more information.</a:t>
            </a:r>
          </a:p>
          <a:p>
            <a:pPr defTabSz="457200">
              <a:lnSpc>
                <a:spcPct val="15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Reporting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4W’s report is to be completed by all sector partners by the </a:t>
            </a:r>
            <a:r>
              <a:rPr lang="en-US" sz="1800" dirty="0">
                <a:solidFill>
                  <a:srgbClr val="FF0000"/>
                </a:solidFill>
              </a:rPr>
              <a:t>7</a:t>
            </a:r>
            <a:r>
              <a:rPr lang="en-US" sz="1800" baseline="30000" dirty="0">
                <a:solidFill>
                  <a:srgbClr val="FF0000"/>
                </a:solidFill>
              </a:rPr>
              <a:t>th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on a monthly basis.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prstClr val="black"/>
              </a:solidFill>
              <a:cs typeface="Dubai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cs typeface="Dubai"/>
              </a:rPr>
              <a:t>If you have any queries on reporting, please send me an email at </a:t>
            </a:r>
            <a:r>
              <a:rPr lang="en-US" sz="1800" dirty="0">
                <a:solidFill>
                  <a:prstClr val="black"/>
                </a:solidFill>
                <a:cs typeface="Dubai"/>
                <a:hlinkClick r:id="rId5"/>
              </a:rPr>
              <a:t>habibmu@unhcr.org</a:t>
            </a:r>
            <a:r>
              <a:rPr lang="en-US" sz="1800" dirty="0">
                <a:solidFill>
                  <a:prstClr val="black"/>
                </a:solidFill>
                <a:cs typeface="Dubai"/>
              </a:rPr>
              <a:t> </a:t>
            </a:r>
            <a:r>
              <a:rPr lang="en-US" sz="1800" dirty="0">
                <a:cs typeface="Dubai"/>
              </a:rPr>
              <a:t>or via cell phone at +963 933 346 458  </a:t>
            </a:r>
          </a:p>
        </p:txBody>
      </p:sp>
    </p:spTree>
    <p:extLst>
      <p:ext uri="{BB962C8B-B14F-4D97-AF65-F5344CB8AC3E}">
        <p14:creationId xmlns:p14="http://schemas.microsoft.com/office/powerpoint/2010/main" val="1424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AOB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B16BF5-7537-96D1-32AD-8AF28DEF92B4}"/>
              </a:ext>
            </a:extLst>
          </p:cNvPr>
          <p:cNvSpPr txBox="1">
            <a:spLocks/>
          </p:cNvSpPr>
          <p:nvPr/>
        </p:nvSpPr>
        <p:spPr>
          <a:xfrm>
            <a:off x="609600" y="2072439"/>
            <a:ext cx="8767228" cy="3902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SHF – 1</a:t>
            </a:r>
            <a:r>
              <a:rPr lang="en-US" sz="1800" b="1" i="1" baseline="30000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st</a:t>
            </a:r>
            <a:r>
              <a:rPr lang="en-US" sz="1800" b="1" i="1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 Standard Allocation</a:t>
            </a:r>
          </a:p>
          <a:p>
            <a:pPr>
              <a:lnSpc>
                <a:spcPct val="100000"/>
              </a:lnSpc>
            </a:pPr>
            <a:endParaRPr lang="en-US" sz="1800" b="1" i="1" dirty="0">
              <a:solidFill>
                <a:srgbClr val="000000"/>
              </a:solidFill>
              <a:latin typeface="+mn-lt"/>
              <a:cs typeface="Dubai" panose="020B0503030403030204" pitchFamily="34" charset="-78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SNFI envelope is $3.5 million.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6 projects with shelter component were submitted by 5 INGOs and 1 NNGO.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Shelter projects valued $1.5 million, while NFI projects valued at $2.4 million. There was a need to reduce $400k to meet the envelop.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Two vetting committees were held on August 11</a:t>
            </a:r>
            <a:r>
              <a:rPr lang="en-US" sz="1800" baseline="300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 , all projects passed.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comments are being addressed by  the partners.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F7BD8-AFAF-B699-093E-4C71A4C6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1" y="5340349"/>
            <a:ext cx="4133850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90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0A47-5B6E-F9A3-386F-CACCBD5E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5853"/>
            <a:ext cx="12191998" cy="100805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B6E36-14CB-6A1F-E8F8-2519F5F31CD8}"/>
              </a:ext>
            </a:extLst>
          </p:cNvPr>
          <p:cNvSpPr txBox="1">
            <a:spLocks/>
          </p:cNvSpPr>
          <p:nvPr/>
        </p:nvSpPr>
        <p:spPr>
          <a:xfrm>
            <a:off x="1" y="3311636"/>
            <a:ext cx="12191999" cy="62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Next LT Pro" panose="020B0504020202020204" pitchFamily="34" charset="0"/>
              </a:rPr>
              <a:t>October 2024</a:t>
            </a:r>
            <a:endParaRPr lang="en-GB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4C498-5059-3053-ED6C-ABD70FC42A65}"/>
              </a:ext>
            </a:extLst>
          </p:cNvPr>
          <p:cNvSpPr txBox="1"/>
          <p:nvPr/>
        </p:nvSpPr>
        <p:spPr>
          <a:xfrm>
            <a:off x="9682229" y="5868703"/>
            <a:ext cx="250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Muhammad Reda Habib</a:t>
            </a:r>
            <a:br>
              <a:rPr lang="en-US" dirty="0"/>
            </a:br>
            <a:r>
              <a:rPr lang="en-US" sz="900" dirty="0"/>
              <a:t>Information Management Associate</a:t>
            </a:r>
            <a:br>
              <a:rPr lang="en-US" sz="900" dirty="0"/>
            </a:br>
            <a:r>
              <a:rPr lang="en-US" sz="900" dirty="0"/>
              <a:t>habibmu@unhcr.org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D36CA-79A1-A5FE-58D3-5C6FC570296E}"/>
              </a:ext>
            </a:extLst>
          </p:cNvPr>
          <p:cNvSpPr txBox="1"/>
          <p:nvPr/>
        </p:nvSpPr>
        <p:spPr>
          <a:xfrm>
            <a:off x="7843547" y="5868702"/>
            <a:ext cx="147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Baria Alkafre</a:t>
            </a:r>
            <a:br>
              <a:rPr lang="en-US" dirty="0"/>
            </a:br>
            <a:r>
              <a:rPr lang="en-US" sz="900" dirty="0" err="1"/>
              <a:t>Assc</a:t>
            </a:r>
            <a:r>
              <a:rPr lang="en-US" sz="900" dirty="0"/>
              <a:t> Shelter Officer</a:t>
            </a:r>
          </a:p>
          <a:p>
            <a:r>
              <a:rPr lang="en-US" sz="900" dirty="0"/>
              <a:t>alkafre@unhcr.org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D60AD-33D6-3494-15F3-68C06BAE77CD}"/>
              </a:ext>
            </a:extLst>
          </p:cNvPr>
          <p:cNvSpPr txBox="1"/>
          <p:nvPr/>
        </p:nvSpPr>
        <p:spPr>
          <a:xfrm>
            <a:off x="4402318" y="5868703"/>
            <a:ext cx="307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Mahamat Alhadi Ibrahim Yaya</a:t>
            </a:r>
            <a:br>
              <a:rPr lang="en-US" dirty="0"/>
            </a:br>
            <a:r>
              <a:rPr lang="en-US" sz="900" dirty="0"/>
              <a:t>Snr Sector Coordinator</a:t>
            </a:r>
          </a:p>
          <a:p>
            <a:r>
              <a:rPr lang="en-US" sz="900" dirty="0"/>
              <a:t>mahamati@unhcr.org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EF25A-AF93-AB51-C534-1964129FFD0D}"/>
              </a:ext>
            </a:extLst>
          </p:cNvPr>
          <p:cNvCxnSpPr/>
          <p:nvPr/>
        </p:nvCxnSpPr>
        <p:spPr>
          <a:xfrm flipV="1">
            <a:off x="4402318" y="5642462"/>
            <a:ext cx="0" cy="1098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EA30-15B9-32C6-D3BF-76A778B8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164"/>
            <a:ext cx="10515600" cy="2887052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of shelter sector response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Updates on HPC 2025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Displacement from Lebanon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 &amp; IM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5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EA30-15B9-32C6-D3BF-76A778B8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164"/>
            <a:ext cx="10515600" cy="2887052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SECTOR STATUS</a:t>
            </a:r>
            <a:br>
              <a:rPr lang="en-US" dirty="0">
                <a:latin typeface="+mn-lt"/>
              </a:rPr>
            </a:br>
            <a:r>
              <a:rPr lang="en-US" sz="1200" dirty="0">
                <a:latin typeface="+mn-lt"/>
              </a:rPr>
              <a:t>AS OF JUNE 2024</a:t>
            </a:r>
            <a:endParaRPr lang="en-US" dirty="0">
              <a:latin typeface="+mn-l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A60CE4-7580-0CC6-69EE-4862FCCEC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813016"/>
              </p:ext>
            </p:extLst>
          </p:nvPr>
        </p:nvGraphicFramePr>
        <p:xfrm>
          <a:off x="3769" y="2535098"/>
          <a:ext cx="3894992" cy="370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60B8055-F1E3-1964-D6FC-D308CB2AA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09654"/>
              </p:ext>
            </p:extLst>
          </p:nvPr>
        </p:nvGraphicFramePr>
        <p:xfrm>
          <a:off x="3898761" y="2259623"/>
          <a:ext cx="8293239" cy="459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753769" imgH="5962729" progId="Excel.Sheet.12">
                  <p:embed/>
                </p:oleObj>
              </mc:Choice>
              <mc:Fallback>
                <p:oleObj name="Worksheet" r:id="rId3" imgW="10753769" imgH="5962729" progId="Excel.Sheet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60B8055-F1E3-1964-D6FC-D308CB2AA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8761" y="2259623"/>
                        <a:ext cx="8293239" cy="459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41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SECTOR STATUS</a:t>
            </a:r>
            <a:br>
              <a:rPr lang="en-US" dirty="0">
                <a:latin typeface="+mn-lt"/>
              </a:rPr>
            </a:br>
            <a:r>
              <a:rPr lang="en-US" sz="1200" dirty="0">
                <a:latin typeface="+mn-lt"/>
              </a:rPr>
              <a:t>AS OF AUGUST 2024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EBE845-7516-C6B5-47FF-A7176DF85FF3}"/>
              </a:ext>
            </a:extLst>
          </p:cNvPr>
          <p:cNvGraphicFramePr>
            <a:graphicFrameLocks/>
          </p:cNvGraphicFramePr>
          <p:nvPr/>
        </p:nvGraphicFramePr>
        <p:xfrm>
          <a:off x="531461" y="1690687"/>
          <a:ext cx="5332014" cy="268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20F1A0-5D16-4DB7-9E86-5864DDF0D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56236"/>
              </p:ext>
            </p:extLst>
          </p:nvPr>
        </p:nvGraphicFramePr>
        <p:xfrm>
          <a:off x="531461" y="4298623"/>
          <a:ext cx="5332014" cy="255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881460-96B7-0DD2-24A1-E70EA4B64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307862"/>
              </p:ext>
            </p:extLst>
          </p:nvPr>
        </p:nvGraphicFramePr>
        <p:xfrm>
          <a:off x="6096001" y="1690688"/>
          <a:ext cx="5332014" cy="260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450E44-10A6-C0D6-6A32-9D0600965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392163"/>
              </p:ext>
            </p:extLst>
          </p:nvPr>
        </p:nvGraphicFramePr>
        <p:xfrm>
          <a:off x="6096001" y="4250064"/>
          <a:ext cx="5332014" cy="260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537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SECTOR STATUS</a:t>
            </a:r>
            <a:br>
              <a:rPr lang="en-US" dirty="0">
                <a:latin typeface="+mn-lt"/>
              </a:rPr>
            </a:br>
            <a:r>
              <a:rPr lang="en-US" sz="1200" dirty="0">
                <a:latin typeface="+mn-lt"/>
              </a:rPr>
              <a:t>AS OF AUGUST 2024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56FA16-8D42-C9EC-BAFD-5715F9B4A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26980"/>
              </p:ext>
            </p:extLst>
          </p:nvPr>
        </p:nvGraphicFramePr>
        <p:xfrm>
          <a:off x="1219200" y="1459523"/>
          <a:ext cx="9753600" cy="539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87200" imgH="6762770" progId="Excel.Sheet.12">
                  <p:embed/>
                </p:oleObj>
              </mc:Choice>
              <mc:Fallback>
                <p:oleObj name="Worksheet" r:id="rId2" imgW="11887200" imgH="676277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656FA16-8D42-C9EC-BAFD-5715F9B4A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59523"/>
                        <a:ext cx="9753600" cy="539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59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SECTOR STATUS</a:t>
            </a:r>
            <a:br>
              <a:rPr lang="en-US" dirty="0">
                <a:latin typeface="+mn-lt"/>
              </a:rPr>
            </a:br>
            <a:r>
              <a:rPr lang="en-US" sz="1200" dirty="0">
                <a:latin typeface="+mn-lt"/>
              </a:rPr>
              <a:t>AS OF AUGUST 2024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1EA1FC-3B73-0EEE-4879-C68F1E010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001692"/>
              </p:ext>
            </p:extLst>
          </p:nvPr>
        </p:nvGraphicFramePr>
        <p:xfrm>
          <a:off x="304768" y="1690688"/>
          <a:ext cx="11525871" cy="501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33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SECTOR STATUS</a:t>
            </a:r>
            <a:br>
              <a:rPr lang="en-US" dirty="0">
                <a:latin typeface="+mn-lt"/>
              </a:rPr>
            </a:br>
            <a:r>
              <a:rPr lang="en-US" sz="1200" dirty="0">
                <a:latin typeface="+mn-lt"/>
              </a:rPr>
              <a:t>AS OF AUGUST 2024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F80613E-BBCA-A65C-F30D-1244A066C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8405"/>
              </p:ext>
            </p:extLst>
          </p:nvPr>
        </p:nvGraphicFramePr>
        <p:xfrm>
          <a:off x="172809" y="1690688"/>
          <a:ext cx="11846382" cy="498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83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UPDATES ON HPC 2025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F68D2-D63E-10CC-252C-035CAA8DDDD0}"/>
              </a:ext>
            </a:extLst>
          </p:cNvPr>
          <p:cNvSpPr txBox="1">
            <a:spLocks/>
          </p:cNvSpPr>
          <p:nvPr/>
        </p:nvSpPr>
        <p:spPr>
          <a:xfrm>
            <a:off x="459829" y="1413933"/>
            <a:ext cx="8767228" cy="4097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rgbClr val="000000"/>
                </a:solidFill>
                <a:latin typeface="+mn-lt"/>
                <a:cs typeface="Dubai" panose="020B0503030403030204" pitchFamily="34" charset="-78"/>
              </a:rPr>
              <a:t>HNO 2025</a:t>
            </a:r>
          </a:p>
          <a:p>
            <a:pPr>
              <a:lnSpc>
                <a:spcPct val="100000"/>
              </a:lnSpc>
            </a:pPr>
            <a:endParaRPr lang="en-US" sz="1800" b="1" i="1" dirty="0">
              <a:solidFill>
                <a:srgbClr val="000000"/>
              </a:solidFill>
              <a:latin typeface="+mn-lt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Shelter Sector is adopting ‘Delphi Methodology’ to update/validate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PiN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 and severity scores at sub-district level.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expert panels are formed at governorate levels. 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The deadline for entries is Thursday 10 Oct.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Dubai" panose="020B0503030403030204" pitchFamily="34" charset="-78"/>
              </a:rPr>
              <a:t>Final outcomes will be shared with the sector partners to support their shelter plans for 2025.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231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0a3b9b-96f1-4cc8-a023-6650bb8958dd">
      <Terms xmlns="http://schemas.microsoft.com/office/infopath/2007/PartnerControls"/>
    </lcf76f155ced4ddcb4097134ff3c332f>
    <TaxCatchAll xmlns="d415b216-3df8-4913-a712-9207cf4796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212AC1A13749970546AC0ED2AA15" ma:contentTypeVersion="18" ma:contentTypeDescription="Create a new document." ma:contentTypeScope="" ma:versionID="f0b8cb0ff846bc2440c7f5ea118e425f">
  <xsd:schema xmlns:xsd="http://www.w3.org/2001/XMLSchema" xmlns:xs="http://www.w3.org/2001/XMLSchema" xmlns:p="http://schemas.microsoft.com/office/2006/metadata/properties" xmlns:ns2="d415b216-3df8-4913-a712-9207cf47965a" xmlns:ns3="9a0a3b9b-96f1-4cc8-a023-6650bb8958dd" targetNamespace="http://schemas.microsoft.com/office/2006/metadata/properties" ma:root="true" ma:fieldsID="4ca0e51db1570942b9037cc8a2d75937" ns2:_="" ns3:_="">
    <xsd:import namespace="d415b216-3df8-4913-a712-9207cf47965a"/>
    <xsd:import namespace="9a0a3b9b-96f1-4cc8-a023-6650bb8958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5b216-3df8-4913-a712-9207cf4796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063163-dfe2-4cfc-88fc-5b14acc061d3}" ma:internalName="TaxCatchAll" ma:showField="CatchAllData" ma:web="d415b216-3df8-4913-a712-9207cf479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a3b9b-96f1-4cc8-a023-6650bb895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F4DA4-70C2-4642-8276-03B5E40F0428}">
  <ds:schemaRefs>
    <ds:schemaRef ds:uri="http://schemas.microsoft.com/office/2006/metadata/properties"/>
    <ds:schemaRef ds:uri="http://schemas.microsoft.com/office/infopath/2007/PartnerControls"/>
    <ds:schemaRef ds:uri="9a0a3b9b-96f1-4cc8-a023-6650bb8958dd"/>
    <ds:schemaRef ds:uri="d415b216-3df8-4913-a712-9207cf47965a"/>
  </ds:schemaRefs>
</ds:datastoreItem>
</file>

<file path=customXml/itemProps2.xml><?xml version="1.0" encoding="utf-8"?>
<ds:datastoreItem xmlns:ds="http://schemas.openxmlformats.org/officeDocument/2006/customXml" ds:itemID="{C230B8DF-FF43-449D-8961-B558E8765C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92B32-218D-4696-B9F1-86615B017E78}"/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762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Dubai</vt:lpstr>
      <vt:lpstr>Lato-Bold</vt:lpstr>
      <vt:lpstr>Lato-Italic</vt:lpstr>
      <vt:lpstr>Lato-Regular</vt:lpstr>
      <vt:lpstr>Symbol</vt:lpstr>
      <vt:lpstr>Office Theme</vt:lpstr>
      <vt:lpstr>Worksheet</vt:lpstr>
      <vt:lpstr>Shelter Sector Meeting </vt:lpstr>
      <vt:lpstr>AGENDA</vt:lpstr>
      <vt:lpstr>INTRODUCTION</vt:lpstr>
      <vt:lpstr>SECTOR STATUS AS OF JUNE 2024</vt:lpstr>
      <vt:lpstr>SECTOR STATUS AS OF AUGUST 2024</vt:lpstr>
      <vt:lpstr>SECTOR STATUS AS OF AUGUST 2024</vt:lpstr>
      <vt:lpstr>SECTOR STATUS AS OF AUGUST 2024</vt:lpstr>
      <vt:lpstr>SECTOR STATUS AS OF AUGUST 2024</vt:lpstr>
      <vt:lpstr>UPDATES ON HPC 2025 </vt:lpstr>
      <vt:lpstr>DISPLACEMENT FROM LEBANON</vt:lpstr>
      <vt:lpstr>DISPLACEMENT FROM LEBANON</vt:lpstr>
      <vt:lpstr>DISPLACEMENT FROM LEBANON</vt:lpstr>
      <vt:lpstr>DISPLACEMENT FROM LEBANON</vt:lpstr>
      <vt:lpstr>REPORTING &amp; IM</vt:lpstr>
      <vt:lpstr>AOB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Reda Habib</dc:creator>
  <cp:lastModifiedBy>Muhammad Reda Habib</cp:lastModifiedBy>
  <cp:revision>11</cp:revision>
  <dcterms:created xsi:type="dcterms:W3CDTF">2024-06-06T08:06:03Z</dcterms:created>
  <dcterms:modified xsi:type="dcterms:W3CDTF">2024-10-09T10:40:27Z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0x0101003309212AC1A13749970546AC0ED2AA15</vt:lpwstr>
  </property>
  <property fmtid="{D5CDD505-2E9C-101B-9397-08002B2CF9AE}" pid="3" name="MediaServiceImageTags">
    <vt:lpwstr/>
  </property>
</Properties>
</file>