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charts/chart3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1" r:id="rId4"/>
    <p:sldId id="260" r:id="rId5"/>
    <p:sldId id="257" r:id="rId6"/>
    <p:sldId id="258" r:id="rId7"/>
    <p:sldId id="256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NHCRUser\Desktop\Shelter%20Reading%20of%20Temperature%20(Recovered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NHCRUser\Desktop\Shelter%20Reading%20of%20Temperature%20(Recovered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NHCRUser\Desktop\Shelter%20Reading%20of%20Temperature%20(Recover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Maximum Inside Temperatures</a:t>
            </a:r>
          </a:p>
        </c:rich>
      </c:tx>
      <c:layout>
        <c:manualLayout>
          <c:xMode val="edge"/>
          <c:yMode val="edge"/>
          <c:x val="0.26915212864500915"/>
          <c:y val="3.6435938469362078E-2"/>
        </c:manualLayout>
      </c:layout>
    </c:title>
    <c:plotArea>
      <c:layout>
        <c:manualLayout>
          <c:layoutTarget val="inner"/>
          <c:xMode val="edge"/>
          <c:yMode val="edge"/>
          <c:x val="8.1290627140121141E-2"/>
          <c:y val="0.13836281830182021"/>
          <c:w val="0.78710705368759248"/>
          <c:h val="0.69460341780924562"/>
        </c:manualLayout>
      </c:layout>
      <c:scatterChart>
        <c:scatterStyle val="smoothMarker"/>
        <c:ser>
          <c:idx val="0"/>
          <c:order val="0"/>
          <c:tx>
            <c:v>Tent</c:v>
          </c:tx>
          <c:xVal>
            <c:numRef>
              <c:f>'Daily Temperature'!$AA$53:$AA$70</c:f>
              <c:numCache>
                <c:formatCode>0.00</c:formatCode>
                <c:ptCount val="18"/>
                <c:pt idx="0">
                  <c:v>12</c:v>
                </c:pt>
                <c:pt idx="1">
                  <c:v>15</c:v>
                </c:pt>
                <c:pt idx="2">
                  <c:v>18</c:v>
                </c:pt>
                <c:pt idx="3">
                  <c:v>31</c:v>
                </c:pt>
                <c:pt idx="4">
                  <c:v>34</c:v>
                </c:pt>
                <c:pt idx="5">
                  <c:v>36</c:v>
                </c:pt>
                <c:pt idx="6">
                  <c:v>39</c:v>
                </c:pt>
                <c:pt idx="7">
                  <c:v>43</c:v>
                </c:pt>
                <c:pt idx="8">
                  <c:v>55</c:v>
                </c:pt>
                <c:pt idx="9">
                  <c:v>58</c:v>
                </c:pt>
                <c:pt idx="10">
                  <c:v>60</c:v>
                </c:pt>
                <c:pt idx="11">
                  <c:v>63</c:v>
                </c:pt>
                <c:pt idx="12">
                  <c:v>66</c:v>
                </c:pt>
                <c:pt idx="13">
                  <c:v>79</c:v>
                </c:pt>
                <c:pt idx="14">
                  <c:v>81</c:v>
                </c:pt>
                <c:pt idx="15">
                  <c:v>84</c:v>
                </c:pt>
                <c:pt idx="16">
                  <c:v>87</c:v>
                </c:pt>
                <c:pt idx="17">
                  <c:v>90</c:v>
                </c:pt>
              </c:numCache>
            </c:numRef>
          </c:xVal>
          <c:yVal>
            <c:numRef>
              <c:f>'Daily Temperature'!$AB$53:$AB$70</c:f>
              <c:numCache>
                <c:formatCode>0</c:formatCode>
                <c:ptCount val="18"/>
                <c:pt idx="0">
                  <c:v>42.7777777777778</c:v>
                </c:pt>
                <c:pt idx="1">
                  <c:v>38.333333333333336</c:v>
                </c:pt>
                <c:pt idx="2">
                  <c:v>36.666666666666664</c:v>
                </c:pt>
                <c:pt idx="3">
                  <c:v>36.111111111111107</c:v>
                </c:pt>
                <c:pt idx="4">
                  <c:v>38.888888888888886</c:v>
                </c:pt>
                <c:pt idx="5">
                  <c:v>35.555555555555557</c:v>
                </c:pt>
                <c:pt idx="6">
                  <c:v>38.888888888888886</c:v>
                </c:pt>
                <c:pt idx="7">
                  <c:v>31.111111111111111</c:v>
                </c:pt>
                <c:pt idx="8">
                  <c:v>28.888888888888889</c:v>
                </c:pt>
                <c:pt idx="9">
                  <c:v>31.111111111111111</c:v>
                </c:pt>
                <c:pt idx="10">
                  <c:v>40</c:v>
                </c:pt>
                <c:pt idx="11">
                  <c:v>33.333333333333336</c:v>
                </c:pt>
                <c:pt idx="12">
                  <c:v>30</c:v>
                </c:pt>
                <c:pt idx="13">
                  <c:v>28.888888888888889</c:v>
                </c:pt>
                <c:pt idx="14">
                  <c:v>32.222222222222221</c:v>
                </c:pt>
                <c:pt idx="15">
                  <c:v>41.111111111111107</c:v>
                </c:pt>
                <c:pt idx="16">
                  <c:v>31.111111111111111</c:v>
                </c:pt>
                <c:pt idx="17">
                  <c:v>28.888888888888889</c:v>
                </c:pt>
              </c:numCache>
            </c:numRef>
          </c:yVal>
          <c:smooth val="1"/>
        </c:ser>
        <c:ser>
          <c:idx val="1"/>
          <c:order val="1"/>
          <c:tx>
            <c:v>CGI</c:v>
          </c:tx>
          <c:xVal>
            <c:numRef>
              <c:f>'Daily Temperature'!$AA$53:$AA$70</c:f>
              <c:numCache>
                <c:formatCode>0.00</c:formatCode>
                <c:ptCount val="18"/>
                <c:pt idx="0">
                  <c:v>12</c:v>
                </c:pt>
                <c:pt idx="1">
                  <c:v>15</c:v>
                </c:pt>
                <c:pt idx="2">
                  <c:v>18</c:v>
                </c:pt>
                <c:pt idx="3">
                  <c:v>31</c:v>
                </c:pt>
                <c:pt idx="4">
                  <c:v>34</c:v>
                </c:pt>
                <c:pt idx="5">
                  <c:v>36</c:v>
                </c:pt>
                <c:pt idx="6">
                  <c:v>39</c:v>
                </c:pt>
                <c:pt idx="7">
                  <c:v>43</c:v>
                </c:pt>
                <c:pt idx="8">
                  <c:v>55</c:v>
                </c:pt>
                <c:pt idx="9">
                  <c:v>58</c:v>
                </c:pt>
                <c:pt idx="10">
                  <c:v>60</c:v>
                </c:pt>
                <c:pt idx="11">
                  <c:v>63</c:v>
                </c:pt>
                <c:pt idx="12">
                  <c:v>66</c:v>
                </c:pt>
                <c:pt idx="13">
                  <c:v>79</c:v>
                </c:pt>
                <c:pt idx="14">
                  <c:v>81</c:v>
                </c:pt>
                <c:pt idx="15">
                  <c:v>84</c:v>
                </c:pt>
                <c:pt idx="16">
                  <c:v>87</c:v>
                </c:pt>
                <c:pt idx="17">
                  <c:v>90</c:v>
                </c:pt>
              </c:numCache>
            </c:numRef>
          </c:xVal>
          <c:yVal>
            <c:numRef>
              <c:f>'Daily Temperature'!$AC$53:$AC$70</c:f>
              <c:numCache>
                <c:formatCode>0</c:formatCode>
                <c:ptCount val="18"/>
                <c:pt idx="0">
                  <c:v>35.555555555555557</c:v>
                </c:pt>
                <c:pt idx="1">
                  <c:v>36.666666666666664</c:v>
                </c:pt>
                <c:pt idx="2">
                  <c:v>35.555555555555557</c:v>
                </c:pt>
                <c:pt idx="3">
                  <c:v>36.111111111111107</c:v>
                </c:pt>
                <c:pt idx="4">
                  <c:v>38.888888888888886</c:v>
                </c:pt>
                <c:pt idx="5">
                  <c:v>36.666666666666664</c:v>
                </c:pt>
                <c:pt idx="6">
                  <c:v>41.111111111111107</c:v>
                </c:pt>
                <c:pt idx="7">
                  <c:v>28.888888888888889</c:v>
                </c:pt>
                <c:pt idx="8">
                  <c:v>32.777777777777779</c:v>
                </c:pt>
                <c:pt idx="9">
                  <c:v>32.222222222222221</c:v>
                </c:pt>
                <c:pt idx="10">
                  <c:v>32.222222222222221</c:v>
                </c:pt>
                <c:pt idx="11">
                  <c:v>32.222222222222221</c:v>
                </c:pt>
                <c:pt idx="12">
                  <c:v>32.222222222222221</c:v>
                </c:pt>
                <c:pt idx="13">
                  <c:v>33.333333333333336</c:v>
                </c:pt>
                <c:pt idx="14">
                  <c:v>34.444444444444443</c:v>
                </c:pt>
                <c:pt idx="15">
                  <c:v>30.555555555555554</c:v>
                </c:pt>
                <c:pt idx="16">
                  <c:v>30</c:v>
                </c:pt>
                <c:pt idx="17">
                  <c:v>31.111111111111111</c:v>
                </c:pt>
              </c:numCache>
            </c:numRef>
          </c:yVal>
          <c:smooth val="1"/>
        </c:ser>
        <c:axId val="72594944"/>
        <c:axId val="90597248"/>
      </c:scatterChart>
      <c:valAx>
        <c:axId val="725949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</a:t>
                </a:r>
              </a:p>
            </c:rich>
          </c:tx>
          <c:layout/>
        </c:title>
        <c:numFmt formatCode="#,##0.00" sourceLinked="0"/>
        <c:majorTickMark val="none"/>
        <c:tickLblPos val="nextTo"/>
        <c:crossAx val="90597248"/>
        <c:crosses val="autoZero"/>
        <c:crossBetween val="midCat"/>
      </c:valAx>
      <c:valAx>
        <c:axId val="90597248"/>
        <c:scaling>
          <c:orientation val="minMax"/>
          <c:min val="25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Difference In</a:t>
                </a:r>
                <a:r>
                  <a:rPr lang="en-US" baseline="0"/>
                  <a:t> Temperature Degree C</a:t>
                </a:r>
                <a:endParaRPr lang="en-US"/>
              </a:p>
            </c:rich>
          </c:tx>
          <c:layout/>
        </c:title>
        <c:numFmt formatCode="General" sourceLinked="0"/>
        <c:majorTickMark val="none"/>
        <c:tickLblPos val="nextTo"/>
        <c:crossAx val="72594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7563937353877686"/>
          <c:y val="0.41980684065427204"/>
          <c:w val="9.4500906092967768E-2"/>
          <c:h val="0.10947998995075969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Maximum Inside </a:t>
            </a:r>
            <a:r>
              <a:rPr lang="en-US" dirty="0" smtClean="0"/>
              <a:t>Temperatures With</a:t>
            </a:r>
            <a:r>
              <a:rPr lang="en-US" baseline="0" dirty="0" smtClean="0"/>
              <a:t> Outdoor</a:t>
            </a:r>
            <a:endParaRPr lang="en-US" dirty="0"/>
          </a:p>
        </c:rich>
      </c:tx>
      <c:layout>
        <c:manualLayout>
          <c:xMode val="edge"/>
          <c:yMode val="edge"/>
          <c:x val="0.26915212864500915"/>
          <c:y val="3.6435938469362064E-2"/>
        </c:manualLayout>
      </c:layout>
    </c:title>
    <c:plotArea>
      <c:layout>
        <c:manualLayout>
          <c:layoutTarget val="inner"/>
          <c:xMode val="edge"/>
          <c:yMode val="edge"/>
          <c:x val="8.1290627140121141E-2"/>
          <c:y val="0.13836281830182021"/>
          <c:w val="0.78710705368759226"/>
          <c:h val="0.69460341780924562"/>
        </c:manualLayout>
      </c:layout>
      <c:scatterChart>
        <c:scatterStyle val="smoothMarker"/>
        <c:ser>
          <c:idx val="0"/>
          <c:order val="0"/>
          <c:tx>
            <c:v>Tent</c:v>
          </c:tx>
          <c:xVal>
            <c:numRef>
              <c:f>'Daily Temperature'!$AA$53:$AA$70</c:f>
              <c:numCache>
                <c:formatCode>0.00</c:formatCode>
                <c:ptCount val="18"/>
                <c:pt idx="0">
                  <c:v>12</c:v>
                </c:pt>
                <c:pt idx="1">
                  <c:v>15</c:v>
                </c:pt>
                <c:pt idx="2">
                  <c:v>18</c:v>
                </c:pt>
                <c:pt idx="3">
                  <c:v>31</c:v>
                </c:pt>
                <c:pt idx="4">
                  <c:v>34</c:v>
                </c:pt>
                <c:pt idx="5">
                  <c:v>36</c:v>
                </c:pt>
                <c:pt idx="6">
                  <c:v>39</c:v>
                </c:pt>
                <c:pt idx="7">
                  <c:v>43</c:v>
                </c:pt>
                <c:pt idx="8">
                  <c:v>55</c:v>
                </c:pt>
                <c:pt idx="9">
                  <c:v>58</c:v>
                </c:pt>
                <c:pt idx="10">
                  <c:v>60</c:v>
                </c:pt>
                <c:pt idx="11">
                  <c:v>63</c:v>
                </c:pt>
                <c:pt idx="12">
                  <c:v>66</c:v>
                </c:pt>
                <c:pt idx="13">
                  <c:v>79</c:v>
                </c:pt>
                <c:pt idx="14">
                  <c:v>81</c:v>
                </c:pt>
                <c:pt idx="15">
                  <c:v>84</c:v>
                </c:pt>
                <c:pt idx="16">
                  <c:v>87</c:v>
                </c:pt>
                <c:pt idx="17">
                  <c:v>90</c:v>
                </c:pt>
              </c:numCache>
            </c:numRef>
          </c:xVal>
          <c:yVal>
            <c:numRef>
              <c:f>'Daily Temperature'!$AB$53:$AB$70</c:f>
              <c:numCache>
                <c:formatCode>0</c:formatCode>
                <c:ptCount val="18"/>
                <c:pt idx="0">
                  <c:v>42.7777777777778</c:v>
                </c:pt>
                <c:pt idx="1">
                  <c:v>38.333333333333336</c:v>
                </c:pt>
                <c:pt idx="2">
                  <c:v>36.666666666666664</c:v>
                </c:pt>
                <c:pt idx="3">
                  <c:v>36.111111111111107</c:v>
                </c:pt>
                <c:pt idx="4">
                  <c:v>38.888888888888886</c:v>
                </c:pt>
                <c:pt idx="5">
                  <c:v>35.555555555555557</c:v>
                </c:pt>
                <c:pt idx="6">
                  <c:v>38.888888888888886</c:v>
                </c:pt>
                <c:pt idx="7">
                  <c:v>31.111111111111111</c:v>
                </c:pt>
                <c:pt idx="8">
                  <c:v>28.888888888888889</c:v>
                </c:pt>
                <c:pt idx="9">
                  <c:v>31.111111111111111</c:v>
                </c:pt>
                <c:pt idx="10">
                  <c:v>40</c:v>
                </c:pt>
                <c:pt idx="11">
                  <c:v>33.333333333333336</c:v>
                </c:pt>
                <c:pt idx="12">
                  <c:v>30</c:v>
                </c:pt>
                <c:pt idx="13">
                  <c:v>28.888888888888889</c:v>
                </c:pt>
                <c:pt idx="14">
                  <c:v>32.222222222222221</c:v>
                </c:pt>
                <c:pt idx="15">
                  <c:v>41.111111111111107</c:v>
                </c:pt>
                <c:pt idx="16">
                  <c:v>31.111111111111111</c:v>
                </c:pt>
                <c:pt idx="17">
                  <c:v>28.888888888888889</c:v>
                </c:pt>
              </c:numCache>
            </c:numRef>
          </c:yVal>
          <c:smooth val="1"/>
        </c:ser>
        <c:ser>
          <c:idx val="1"/>
          <c:order val="1"/>
          <c:tx>
            <c:v>CGI</c:v>
          </c:tx>
          <c:xVal>
            <c:numRef>
              <c:f>'Daily Temperature'!$AA$53:$AA$70</c:f>
              <c:numCache>
                <c:formatCode>0.00</c:formatCode>
                <c:ptCount val="18"/>
                <c:pt idx="0">
                  <c:v>12</c:v>
                </c:pt>
                <c:pt idx="1">
                  <c:v>15</c:v>
                </c:pt>
                <c:pt idx="2">
                  <c:v>18</c:v>
                </c:pt>
                <c:pt idx="3">
                  <c:v>31</c:v>
                </c:pt>
                <c:pt idx="4">
                  <c:v>34</c:v>
                </c:pt>
                <c:pt idx="5">
                  <c:v>36</c:v>
                </c:pt>
                <c:pt idx="6">
                  <c:v>39</c:v>
                </c:pt>
                <c:pt idx="7">
                  <c:v>43</c:v>
                </c:pt>
                <c:pt idx="8">
                  <c:v>55</c:v>
                </c:pt>
                <c:pt idx="9">
                  <c:v>58</c:v>
                </c:pt>
                <c:pt idx="10">
                  <c:v>60</c:v>
                </c:pt>
                <c:pt idx="11">
                  <c:v>63</c:v>
                </c:pt>
                <c:pt idx="12">
                  <c:v>66</c:v>
                </c:pt>
                <c:pt idx="13">
                  <c:v>79</c:v>
                </c:pt>
                <c:pt idx="14">
                  <c:v>81</c:v>
                </c:pt>
                <c:pt idx="15">
                  <c:v>84</c:v>
                </c:pt>
                <c:pt idx="16">
                  <c:v>87</c:v>
                </c:pt>
                <c:pt idx="17">
                  <c:v>90</c:v>
                </c:pt>
              </c:numCache>
            </c:numRef>
          </c:xVal>
          <c:yVal>
            <c:numRef>
              <c:f>'Daily Temperature'!$AC$53:$AC$70</c:f>
              <c:numCache>
                <c:formatCode>0</c:formatCode>
                <c:ptCount val="18"/>
                <c:pt idx="0">
                  <c:v>35.555555555555557</c:v>
                </c:pt>
                <c:pt idx="1">
                  <c:v>36.666666666666664</c:v>
                </c:pt>
                <c:pt idx="2">
                  <c:v>35.555555555555557</c:v>
                </c:pt>
                <c:pt idx="3">
                  <c:v>36.111111111111107</c:v>
                </c:pt>
                <c:pt idx="4">
                  <c:v>38.888888888888886</c:v>
                </c:pt>
                <c:pt idx="5">
                  <c:v>36.666666666666664</c:v>
                </c:pt>
                <c:pt idx="6">
                  <c:v>41.111111111111107</c:v>
                </c:pt>
                <c:pt idx="7">
                  <c:v>28.888888888888889</c:v>
                </c:pt>
                <c:pt idx="8">
                  <c:v>32.777777777777779</c:v>
                </c:pt>
                <c:pt idx="9">
                  <c:v>32.222222222222221</c:v>
                </c:pt>
                <c:pt idx="10">
                  <c:v>32.222222222222221</c:v>
                </c:pt>
                <c:pt idx="11">
                  <c:v>32.222222222222221</c:v>
                </c:pt>
                <c:pt idx="12">
                  <c:v>32.222222222222221</c:v>
                </c:pt>
                <c:pt idx="13">
                  <c:v>33.333333333333336</c:v>
                </c:pt>
                <c:pt idx="14">
                  <c:v>34.444444444444443</c:v>
                </c:pt>
                <c:pt idx="15">
                  <c:v>30.555555555555554</c:v>
                </c:pt>
                <c:pt idx="16">
                  <c:v>30</c:v>
                </c:pt>
                <c:pt idx="17">
                  <c:v>31.111111111111111</c:v>
                </c:pt>
              </c:numCache>
            </c:numRef>
          </c:yVal>
          <c:smooth val="1"/>
        </c:ser>
        <c:ser>
          <c:idx val="2"/>
          <c:order val="2"/>
          <c:tx>
            <c:v>Outdoor</c:v>
          </c:tx>
          <c:xVal>
            <c:numRef>
              <c:f>'Daily Temperature'!$AA$53:$AA$70</c:f>
              <c:numCache>
                <c:formatCode>0.00</c:formatCode>
                <c:ptCount val="18"/>
                <c:pt idx="0">
                  <c:v>12</c:v>
                </c:pt>
                <c:pt idx="1">
                  <c:v>15</c:v>
                </c:pt>
                <c:pt idx="2">
                  <c:v>18</c:v>
                </c:pt>
                <c:pt idx="3">
                  <c:v>31</c:v>
                </c:pt>
                <c:pt idx="4">
                  <c:v>34</c:v>
                </c:pt>
                <c:pt idx="5">
                  <c:v>36</c:v>
                </c:pt>
                <c:pt idx="6">
                  <c:v>39</c:v>
                </c:pt>
                <c:pt idx="7">
                  <c:v>43</c:v>
                </c:pt>
                <c:pt idx="8">
                  <c:v>55</c:v>
                </c:pt>
                <c:pt idx="9">
                  <c:v>58</c:v>
                </c:pt>
                <c:pt idx="10">
                  <c:v>60</c:v>
                </c:pt>
                <c:pt idx="11">
                  <c:v>63</c:v>
                </c:pt>
                <c:pt idx="12">
                  <c:v>66</c:v>
                </c:pt>
                <c:pt idx="13">
                  <c:v>79</c:v>
                </c:pt>
                <c:pt idx="14">
                  <c:v>81</c:v>
                </c:pt>
                <c:pt idx="15">
                  <c:v>84</c:v>
                </c:pt>
                <c:pt idx="16">
                  <c:v>87</c:v>
                </c:pt>
                <c:pt idx="17">
                  <c:v>90</c:v>
                </c:pt>
              </c:numCache>
            </c:numRef>
          </c:xVal>
          <c:yVal>
            <c:numRef>
              <c:f>'Daily Temperature'!$AD$53:$AD$70</c:f>
              <c:numCache>
                <c:formatCode>0</c:formatCode>
                <c:ptCount val="18"/>
                <c:pt idx="0">
                  <c:v>43.333333333333336</c:v>
                </c:pt>
                <c:pt idx="1">
                  <c:v>38.888888888888886</c:v>
                </c:pt>
                <c:pt idx="2">
                  <c:v>32.222222222222221</c:v>
                </c:pt>
                <c:pt idx="3">
                  <c:v>38.888888888888886</c:v>
                </c:pt>
                <c:pt idx="4">
                  <c:v>33.333333333333336</c:v>
                </c:pt>
                <c:pt idx="5">
                  <c:v>41.111111111111107</c:v>
                </c:pt>
                <c:pt idx="6">
                  <c:v>41.111111111111107</c:v>
                </c:pt>
                <c:pt idx="7">
                  <c:v>30</c:v>
                </c:pt>
                <c:pt idx="8">
                  <c:v>30</c:v>
                </c:pt>
                <c:pt idx="9">
                  <c:v>36.666666666666664</c:v>
                </c:pt>
                <c:pt idx="10">
                  <c:v>40</c:v>
                </c:pt>
                <c:pt idx="11">
                  <c:v>37.777777777777779</c:v>
                </c:pt>
                <c:pt idx="12">
                  <c:v>31.111111111111111</c:v>
                </c:pt>
                <c:pt idx="13">
                  <c:v>30</c:v>
                </c:pt>
                <c:pt idx="14">
                  <c:v>35.555555555555557</c:v>
                </c:pt>
                <c:pt idx="15">
                  <c:v>38.888888888888886</c:v>
                </c:pt>
                <c:pt idx="16">
                  <c:v>38.333333333333336</c:v>
                </c:pt>
                <c:pt idx="17">
                  <c:v>29.444444444444443</c:v>
                </c:pt>
              </c:numCache>
            </c:numRef>
          </c:yVal>
          <c:smooth val="1"/>
        </c:ser>
        <c:axId val="90662016"/>
        <c:axId val="90664320"/>
      </c:scatterChart>
      <c:valAx>
        <c:axId val="906620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</a:t>
                </a:r>
              </a:p>
            </c:rich>
          </c:tx>
          <c:layout/>
        </c:title>
        <c:numFmt formatCode="#,##0.00" sourceLinked="0"/>
        <c:majorTickMark val="none"/>
        <c:tickLblPos val="nextTo"/>
        <c:crossAx val="90664320"/>
        <c:crosses val="autoZero"/>
        <c:crossBetween val="midCat"/>
      </c:valAx>
      <c:valAx>
        <c:axId val="90664320"/>
        <c:scaling>
          <c:orientation val="minMax"/>
          <c:min val="25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Difference In</a:t>
                </a:r>
                <a:r>
                  <a:rPr lang="en-US" baseline="0"/>
                  <a:t> Temperature Degree C</a:t>
                </a:r>
                <a:endParaRPr lang="en-US"/>
              </a:p>
            </c:rich>
          </c:tx>
          <c:layout/>
        </c:title>
        <c:numFmt formatCode="General" sourceLinked="0"/>
        <c:majorTickMark val="none"/>
        <c:tickLblPos val="nextTo"/>
        <c:crossAx val="906620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7563937353877663"/>
          <c:y val="0.41980684065427193"/>
          <c:w val="9.4500906092967754E-2"/>
          <c:h val="0.10947998995075969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Differnce In Temperature</a:t>
            </a:r>
            <a:r>
              <a:rPr lang="en-US" baseline="0"/>
              <a:t> Between Tent and Ventilated CGI Shelter</a:t>
            </a:r>
          </a:p>
          <a:p>
            <a:pPr>
              <a:defRPr/>
            </a:pPr>
            <a:r>
              <a:rPr lang="en-US" sz="1200" baseline="0"/>
              <a:t>(Negative figues mean CGI is cooler than tent)</a:t>
            </a:r>
            <a:endParaRPr lang="en-US" sz="1200"/>
          </a:p>
        </c:rich>
      </c:tx>
      <c:layout>
        <c:manualLayout>
          <c:xMode val="edge"/>
          <c:yMode val="edge"/>
          <c:x val="0.12304390724565113"/>
          <c:y val="2.3330515845257648E-2"/>
        </c:manualLayout>
      </c:layout>
    </c:title>
    <c:plotArea>
      <c:layout>
        <c:manualLayout>
          <c:layoutTarget val="inner"/>
          <c:xMode val="edge"/>
          <c:yMode val="edge"/>
          <c:x val="0.15033071153072525"/>
          <c:y val="0.13836281830182021"/>
          <c:w val="0.71806692913385828"/>
          <c:h val="0.78109908136482964"/>
        </c:manualLayout>
      </c:layout>
      <c:scatterChart>
        <c:scatterStyle val="smoothMarker"/>
        <c:ser>
          <c:idx val="1"/>
          <c:order val="0"/>
          <c:tx>
            <c:strRef>
              <c:f>'Daily Temperature'!$AB$10</c:f>
              <c:strCache>
                <c:ptCount val="1"/>
                <c:pt idx="0">
                  <c:v>Day 3</c:v>
                </c:pt>
              </c:strCache>
            </c:strRef>
          </c:tx>
          <c:xVal>
            <c:numRef>
              <c:f>'Daily Temperature'!$Z$11:$Z$15</c:f>
              <c:numCache>
                <c:formatCode>hh:mm:ss;@</c:formatCode>
                <c:ptCount val="5"/>
                <c:pt idx="0">
                  <c:v>0.29166666666666669</c:v>
                </c:pt>
                <c:pt idx="1">
                  <c:v>0.41666666666666669</c:v>
                </c:pt>
                <c:pt idx="2">
                  <c:v>0.5</c:v>
                </c:pt>
                <c:pt idx="3">
                  <c:v>0.625</c:v>
                </c:pt>
                <c:pt idx="4">
                  <c:v>0.75</c:v>
                </c:pt>
              </c:numCache>
            </c:numRef>
          </c:xVal>
          <c:yVal>
            <c:numRef>
              <c:f>'Daily Temperature'!$AB$11:$AB$15</c:f>
              <c:numCache>
                <c:formatCode>0</c:formatCode>
                <c:ptCount val="5"/>
                <c:pt idx="0">
                  <c:v>3.8888888888888893</c:v>
                </c:pt>
                <c:pt idx="1">
                  <c:v>1.1111111111111107</c:v>
                </c:pt>
                <c:pt idx="2">
                  <c:v>-7.7777777777777786</c:v>
                </c:pt>
                <c:pt idx="3">
                  <c:v>-1.1111111111111143</c:v>
                </c:pt>
                <c:pt idx="4">
                  <c:v>2.2222222222222214</c:v>
                </c:pt>
              </c:numCache>
            </c:numRef>
          </c:yVal>
          <c:smooth val="1"/>
        </c:ser>
        <c:ser>
          <c:idx val="0"/>
          <c:order val="1"/>
          <c:tx>
            <c:strRef>
              <c:f>'Daily Temperature'!$AA$10</c:f>
              <c:strCache>
                <c:ptCount val="1"/>
                <c:pt idx="0">
                  <c:v>Day 2</c:v>
                </c:pt>
              </c:strCache>
            </c:strRef>
          </c:tx>
          <c:xVal>
            <c:numRef>
              <c:f>'Daily Temperature'!$Z$11:$Z$15</c:f>
              <c:numCache>
                <c:formatCode>hh:mm:ss;@</c:formatCode>
                <c:ptCount val="5"/>
                <c:pt idx="0">
                  <c:v>0.29166666666666669</c:v>
                </c:pt>
                <c:pt idx="1">
                  <c:v>0.41666666666666669</c:v>
                </c:pt>
                <c:pt idx="2">
                  <c:v>0.5</c:v>
                </c:pt>
                <c:pt idx="3">
                  <c:v>0.625</c:v>
                </c:pt>
                <c:pt idx="4">
                  <c:v>0.75</c:v>
                </c:pt>
              </c:numCache>
            </c:numRef>
          </c:xVal>
          <c:yVal>
            <c:numRef>
              <c:f>'Daily Temperature'!$AA$11:$AA$15</c:f>
              <c:numCache>
                <c:formatCode>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1.1111111111111072</c:v>
                </c:pt>
                <c:pt idx="3">
                  <c:v>2.2222222222222214</c:v>
                </c:pt>
                <c:pt idx="4">
                  <c:v>-2.2222222222222214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'Daily Temperature'!$AC$10</c:f>
              <c:strCache>
                <c:ptCount val="1"/>
                <c:pt idx="0">
                  <c:v>Day 4</c:v>
                </c:pt>
              </c:strCache>
            </c:strRef>
          </c:tx>
          <c:xVal>
            <c:numRef>
              <c:f>'Daily Temperature'!$Z$11:$Z$15</c:f>
              <c:numCache>
                <c:formatCode>hh:mm:ss;@</c:formatCode>
                <c:ptCount val="5"/>
                <c:pt idx="0">
                  <c:v>0.29166666666666669</c:v>
                </c:pt>
                <c:pt idx="1">
                  <c:v>0.41666666666666669</c:v>
                </c:pt>
                <c:pt idx="2">
                  <c:v>0.5</c:v>
                </c:pt>
                <c:pt idx="3">
                  <c:v>0.625</c:v>
                </c:pt>
                <c:pt idx="4">
                  <c:v>0.75</c:v>
                </c:pt>
              </c:numCache>
            </c:numRef>
          </c:xVal>
          <c:yVal>
            <c:numRef>
              <c:f>'Daily Temperature'!$AC$11:$AC$15</c:f>
              <c:numCache>
                <c:formatCode>0</c:formatCode>
                <c:ptCount val="5"/>
                <c:pt idx="0">
                  <c:v>4.4444444444444464</c:v>
                </c:pt>
                <c:pt idx="1">
                  <c:v>2.2222222222222214</c:v>
                </c:pt>
                <c:pt idx="2">
                  <c:v>-10.555555555555554</c:v>
                </c:pt>
                <c:pt idx="3">
                  <c:v>-1.1111111111111107</c:v>
                </c:pt>
                <c:pt idx="4">
                  <c:v>2.2222222222222214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'Daily Temperature'!$AD$10</c:f>
              <c:strCache>
                <c:ptCount val="1"/>
                <c:pt idx="0">
                  <c:v>Day 1</c:v>
                </c:pt>
              </c:strCache>
            </c:strRef>
          </c:tx>
          <c:xVal>
            <c:numRef>
              <c:f>'Daily Temperature'!$Z$11:$Z$15</c:f>
              <c:numCache>
                <c:formatCode>hh:mm:ss;@</c:formatCode>
                <c:ptCount val="5"/>
                <c:pt idx="0">
                  <c:v>0.29166666666666669</c:v>
                </c:pt>
                <c:pt idx="1">
                  <c:v>0.41666666666666669</c:v>
                </c:pt>
                <c:pt idx="2">
                  <c:v>0.5</c:v>
                </c:pt>
                <c:pt idx="3">
                  <c:v>0.625</c:v>
                </c:pt>
                <c:pt idx="4">
                  <c:v>0.75</c:v>
                </c:pt>
              </c:numCache>
            </c:numRef>
          </c:xVal>
          <c:yVal>
            <c:numRef>
              <c:f>'Daily Temperature'!$AD$11:$AD$15</c:f>
              <c:numCache>
                <c:formatCode>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-7</c:v>
                </c:pt>
                <c:pt idx="3">
                  <c:v>-2</c:v>
                </c:pt>
                <c:pt idx="4">
                  <c:v>-1</c:v>
                </c:pt>
              </c:numCache>
            </c:numRef>
          </c:yVal>
          <c:smooth val="1"/>
        </c:ser>
        <c:axId val="70108288"/>
        <c:axId val="70110208"/>
      </c:scatterChart>
      <c:valAx>
        <c:axId val="70108288"/>
        <c:scaling>
          <c:orientation val="minMax"/>
          <c:max val="0.8"/>
          <c:min val="0.2083333000000001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of Day</a:t>
                </a:r>
              </a:p>
            </c:rich>
          </c:tx>
          <c:layout/>
        </c:title>
        <c:numFmt formatCode="hh:mm;@" sourceLinked="0"/>
        <c:majorTickMark val="none"/>
        <c:tickLblPos val="nextTo"/>
        <c:crossAx val="70110208"/>
        <c:crosses val="autoZero"/>
        <c:crossBetween val="midCat"/>
        <c:majorUnit val="8.3333333000000023E-2"/>
      </c:valAx>
      <c:valAx>
        <c:axId val="7011020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Difference In</a:t>
                </a:r>
                <a:r>
                  <a:rPr lang="en-US" baseline="0"/>
                  <a:t> Temperature Degree C</a:t>
                </a:r>
                <a:endParaRPr lang="en-US"/>
              </a:p>
            </c:rich>
          </c:tx>
          <c:layout/>
        </c:title>
        <c:numFmt formatCode="General" sourceLinked="0"/>
        <c:majorTickMark val="none"/>
        <c:tickLblPos val="nextTo"/>
        <c:crossAx val="70108288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4784D-F38D-4C01-AF3E-2F45C4AE1CFD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0C8E-A92D-4427-857F-AFD3EB7E11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</a:t>
            </a:r>
            <a:r>
              <a:rPr lang="en-GB" dirty="0"/>
              <a:t>t</a:t>
            </a:r>
            <a:r>
              <a:rPr lang="en-GB" dirty="0" smtClean="0"/>
              <a:t>he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i="1" dirty="0"/>
              <a:t>“Is there a viable alternative to tents in </a:t>
            </a:r>
            <a:r>
              <a:rPr lang="en-GB" i="1" dirty="0" err="1"/>
              <a:t>Puntland</a:t>
            </a:r>
            <a:r>
              <a:rPr lang="en-GB" i="1" dirty="0"/>
              <a:t> as a transitional shelter solution?”  </a:t>
            </a:r>
            <a:endParaRPr lang="en-GB" i="1" dirty="0" smtClean="0"/>
          </a:p>
          <a:p>
            <a:pPr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 smtClean="0"/>
              <a:t>This is Phase 1, Phase 2 will be more field testing in Bossaso.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Tents will always have their place in Somalia.</a:t>
            </a:r>
          </a:p>
          <a:p>
            <a:pPr>
              <a:buNone/>
            </a:pPr>
            <a:endParaRPr lang="en-GB" i="1" dirty="0" smtClean="0"/>
          </a:p>
          <a:p>
            <a:pPr>
              <a:buNone/>
            </a:pPr>
            <a:endParaRPr lang="en-GB" i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14348" y="1643050"/>
          <a:ext cx="7929615" cy="3903122"/>
        </p:xfrm>
        <a:graphic>
          <a:graphicData uri="http://schemas.openxmlformats.org/drawingml/2006/table">
            <a:tbl>
              <a:tblPr/>
              <a:tblGrid>
                <a:gridCol w="1596798"/>
                <a:gridCol w="1309228"/>
                <a:gridCol w="1363605"/>
                <a:gridCol w="914996"/>
                <a:gridCol w="914996"/>
                <a:gridCol w="914996"/>
                <a:gridCol w="914996"/>
              </a:tblGrid>
              <a:tr h="71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 dirty="0">
                          <a:latin typeface="Arial"/>
                          <a:ea typeface="Times New Roman"/>
                        </a:rPr>
                        <a:t>CONCERN / ISSUE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 dirty="0">
                          <a:latin typeface="Arial"/>
                          <a:ea typeface="Times New Roman"/>
                        </a:rPr>
                        <a:t>TOTAL SCORE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</a:rPr>
                        <a:t>AVERAGE SCORE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</a:rPr>
                        <a:t>FEMALE SCORE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</a:rPr>
                        <a:t>FEMALE AVERAGE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</a:rPr>
                        <a:t>MALE SCORE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latin typeface="Arial"/>
                          <a:ea typeface="Times New Roman"/>
                        </a:rPr>
                        <a:t>AVERAGE MALE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52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Fire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2.1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2.7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1.3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Theft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2.9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2.2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5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Leaks / flooding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3.0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Privacy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3.5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3.2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Ventilation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41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4.1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2.8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Heat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42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4.2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4.5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3.8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643042" y="571480"/>
            <a:ext cx="52864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Q: List </a:t>
            </a:r>
            <a:r>
              <a:rPr lang="en-GB" dirty="0"/>
              <a:t>in priority order of importance – what are your most important concerns for your shelter: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SC002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-90662" y="733549"/>
            <a:ext cx="5000658" cy="4105019"/>
          </a:xfrm>
        </p:spPr>
      </p:pic>
      <p:pic>
        <p:nvPicPr>
          <p:cNvPr id="5" name="Picture 4" descr="DSC0022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4298154" y="916763"/>
            <a:ext cx="5048285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51" y="1357296"/>
          <a:ext cx="7715300" cy="4071966"/>
        </p:xfrm>
        <a:graphic>
          <a:graphicData uri="http://schemas.openxmlformats.org/drawingml/2006/table">
            <a:tbl>
              <a:tblPr/>
              <a:tblGrid>
                <a:gridCol w="701236"/>
                <a:gridCol w="701236"/>
                <a:gridCol w="701236"/>
                <a:gridCol w="701236"/>
                <a:gridCol w="701236"/>
                <a:gridCol w="702088"/>
                <a:gridCol w="701236"/>
                <a:gridCol w="701236"/>
                <a:gridCol w="701236"/>
                <a:gridCol w="701236"/>
                <a:gridCol w="702088"/>
              </a:tblGrid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Rank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M1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M 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M 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M 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F 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F 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F 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F 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F 5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F 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CGI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Mat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Tent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Tent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solidFill>
                            <a:srgbClr val="FF0000"/>
                          </a:solidFill>
                          <a:latin typeface="Arial"/>
                          <a:ea typeface="Times New Roman"/>
                        </a:rPr>
                        <a:t>Mat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000" dirty="0">
                          <a:latin typeface="Arial"/>
                          <a:ea typeface="Times New Roman"/>
                        </a:rPr>
                        <a:t>Hessian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000" dirty="0">
                          <a:latin typeface="Arial"/>
                          <a:ea typeface="Times New Roman"/>
                        </a:rPr>
                        <a:t>Hessian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000" dirty="0">
                          <a:latin typeface="Arial"/>
                          <a:ea typeface="Times New Roman"/>
                        </a:rPr>
                        <a:t>Hessian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000" dirty="0">
                          <a:latin typeface="Arial"/>
                          <a:ea typeface="Times New Roman"/>
                        </a:rPr>
                        <a:t>Hessian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000" dirty="0">
                          <a:latin typeface="Arial"/>
                          <a:ea typeface="Times New Roman"/>
                        </a:rPr>
                        <a:t>Hessian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8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8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8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 err="1">
                          <a:latin typeface="Arial"/>
                          <a:ea typeface="Times New Roman"/>
                        </a:rPr>
                        <a:t>Buul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 err="1">
                          <a:latin typeface="Arial"/>
                          <a:ea typeface="Times New Roman"/>
                        </a:rPr>
                        <a:t>Buul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Buul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 err="1">
                          <a:latin typeface="Arial"/>
                          <a:ea typeface="Times New Roman"/>
                        </a:rPr>
                        <a:t>Buul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Buul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32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</a:rPr>
                        <a:t>-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6904" y="282493"/>
          <a:ext cx="8670192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36904" y="282493"/>
          <a:ext cx="8670192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36904" y="282493"/>
          <a:ext cx="8670192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Advantages of CGI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Protection</a:t>
            </a:r>
          </a:p>
          <a:p>
            <a:r>
              <a:rPr lang="en-GB" dirty="0" smtClean="0"/>
              <a:t>Fire</a:t>
            </a:r>
          </a:p>
          <a:p>
            <a:r>
              <a:rPr lang="en-GB" dirty="0" smtClean="0"/>
              <a:t>Durability – 1.5 year </a:t>
            </a:r>
            <a:r>
              <a:rPr lang="en-GB" dirty="0" err="1" smtClean="0"/>
              <a:t>vs</a:t>
            </a:r>
            <a:r>
              <a:rPr lang="en-GB" dirty="0" smtClean="0"/>
              <a:t> up to 5 years</a:t>
            </a:r>
          </a:p>
          <a:p>
            <a:r>
              <a:rPr lang="en-GB" dirty="0" smtClean="0"/>
              <a:t>Time of implementation</a:t>
            </a:r>
          </a:p>
          <a:p>
            <a:r>
              <a:rPr lang="en-GB" dirty="0" smtClean="0"/>
              <a:t>Quality Assurance</a:t>
            </a:r>
          </a:p>
          <a:p>
            <a:r>
              <a:rPr lang="en-GB" dirty="0" smtClean="0"/>
              <a:t>Livelihoods 	– </a:t>
            </a:r>
            <a:r>
              <a:rPr lang="en-GB" sz="2400" dirty="0" smtClean="0"/>
              <a:t>Tent = $450, 9% in Somali Economy</a:t>
            </a:r>
          </a:p>
          <a:p>
            <a:pPr lvl="6">
              <a:buNone/>
            </a:pPr>
            <a:r>
              <a:rPr lang="en-GB" sz="2400" dirty="0" smtClean="0"/>
              <a:t>– </a:t>
            </a:r>
            <a:r>
              <a:rPr lang="en-GB" sz="2400" dirty="0" smtClean="0"/>
              <a:t>	CGI = $650, 50+% in Somali </a:t>
            </a:r>
          </a:p>
          <a:p>
            <a:pPr marL="361950" lvl="6" indent="-361950"/>
            <a:r>
              <a:rPr lang="en-GB" sz="3200" dirty="0" smtClean="0"/>
              <a:t>Insulation</a:t>
            </a:r>
          </a:p>
          <a:p>
            <a:pPr marL="361950" lvl="6" indent="-361950"/>
            <a:r>
              <a:rPr lang="en-GB" sz="3200" dirty="0" smtClean="0"/>
              <a:t>Durable Solution??</a:t>
            </a:r>
            <a:endParaRPr lang="en-GB" sz="3200" dirty="0"/>
          </a:p>
          <a:p>
            <a:pPr lvl="6">
              <a:buNone/>
            </a:pPr>
            <a:endParaRPr lang="en-GB" sz="2400" dirty="0" smtClean="0"/>
          </a:p>
          <a:p>
            <a:pPr lvl="6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6A5F64AD73C17C40B226CE803FB50B8E" ma:contentTypeVersion="77" ma:contentTypeDescription="" ma:contentTypeScope="" ma:versionID="37063c64079fd9a15a5218bb18ffa284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dc0b93c-428b-4d8d-a01e-34c4ff3c3e83" targetNamespace="http://schemas.microsoft.com/office/2006/metadata/properties" ma:root="true" ma:fieldsID="7b1a690dbcf2fe3c570bf986a228f917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dc0b93c-428b-4d8d-a01e-34c4ff3c3e83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  <xsd:element ref="ns6:Meeting_x0020_Minu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184;#UNHCR|b7c1c785-20d3-4ead-b532-031cae1f6f80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0b93c-428b-4d8d-a01e-34c4ff3c3e83" elementFormDefault="qualified">
    <xsd:import namespace="http://schemas.microsoft.com/office/2006/documentManagement/types"/>
    <xsd:import namespace="http://schemas.microsoft.com/office/infopath/2007/PartnerControls"/>
    <xsd:element name="Meeting_x0020_Minutes" ma:index="76" nillable="true" ma:displayName="Meeting Minutes" ma:default="0" ma:internalName="Meeting_x0020_Minute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Assessment</TermName>
          <TermId xmlns="http://schemas.microsoft.com/office/infopath/2007/PartnerControls">55cd92a8-d169-40b4-80cd-1ce68da9f54a</TermId>
        </TermInfo>
        <TermInfo xmlns="http://schemas.microsoft.com/office/infopath/2007/PartnerControls">
          <TermName xmlns="http://schemas.microsoft.com/office/infopath/2007/PartnerControls">Regional</TermName>
          <TermId xmlns="http://schemas.microsoft.com/office/infopath/2007/PartnerControls">b298a7ac-1d72-492a-9934-001a3ff87653</TermId>
        </TermInfo>
        <TermInfo xmlns="http://schemas.microsoft.com/office/infopath/2007/PartnerControls">
          <TermName xmlns="http://schemas.microsoft.com/office/infopath/2007/PartnerControls">somaliland</TermName>
          <TermId xmlns="http://schemas.microsoft.com/office/infopath/2007/PartnerControls">9389fc23-8e11-45be-bec4-2c25c1f079aa</TermId>
        </TermInfo>
      </Terms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2011</Event_x0020_Year>
    <A_x002c_M_x0020_and_x0020_E xmlns="96664bca-06c0-4657-b6f9-0a997f5ff9b9">true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A,M and E</TermName>
          <TermId xmlns="http://schemas.microsoft.com/office/infopath/2007/PartnerControls">b8b0d387-e644-4ae0-80d8-8f0aa82db39e</TermId>
        </TermInfo>
      </Terms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g2834a0a4b5b445382f80b4d1c20b873>
    <Document_x0020_Description xmlns="96664bca-06c0-4657-b6f9-0a997f5ff9b9">&lt;div class="ExternalClass10A8DFA0077F4FCF8C16E57FAC7D5270"&gt;Differences on temperature as a result of the assessment in Puntland&lt;br /&gt;
&lt;/div&gt;</Document_x0020_Description>
    <Websio_x0020_Document_x0020_Preview xmlns="96664bca-06c0-4657-b6f9-0a997f5ff9b9">/Africa/Somalia/_layouts/WebsioPreviewField/preview.aspx?ID=eb85712d-965c-4244-946b-82a72e216d68&amp;WebID=8aece5fa-0af3-49d1-87d1-2709b6be378f&amp;SiteID=0e29c24b-3e6a-4c7c-8cc1-69b27805b55c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184</Value>
      <Value>15</Value>
      <Value>247</Value>
      <Value>475</Value>
      <Value>359</Value>
      <Value>312</Value>
      <Value>11</Value>
      <Value>307</Value>
      <Value>260</Value>
      <Value>535</Value>
      <Value>2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Africa</TermName>
          <TermId xmlns="http://schemas.microsoft.com/office/infopath/2007/PartnerControls">1ba9746a-aff3-417e-bf2e-9c31ce63ea2f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 xsi:nil="true"/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UNHCR</TermName>
          <TermId xmlns="http://schemas.microsoft.com/office/infopath/2007/PartnerControls">b7c1c785-20d3-4ead-b532-031cae1f6f80</TermId>
        </TermInfo>
      </Terms>
    </Current_x0020_Lead_x0020_AgencyTaxHTField0>
    <Meeting_x0020_Minutes xmlns="8dc0b93c-428b-4d8d-a01e-34c4ff3c3e83">false</Meeting_x0020_Minutes>
  </documentManagement>
</p:properties>
</file>

<file path=customXml/itemProps1.xml><?xml version="1.0" encoding="utf-8"?>
<ds:datastoreItem xmlns:ds="http://schemas.openxmlformats.org/officeDocument/2006/customXml" ds:itemID="{A0CA45A7-7EF2-4175-8733-2D2338ECFAE8}"/>
</file>

<file path=customXml/itemProps2.xml><?xml version="1.0" encoding="utf-8"?>
<ds:datastoreItem xmlns:ds="http://schemas.openxmlformats.org/officeDocument/2006/customXml" ds:itemID="{9EC3A722-47F9-4B6E-84D1-62B627F715CE}"/>
</file>

<file path=customXml/itemProps3.xml><?xml version="1.0" encoding="utf-8"?>
<ds:datastoreItem xmlns:ds="http://schemas.openxmlformats.org/officeDocument/2006/customXml" ds:itemID="{179685FE-F0D1-4974-B18C-ED34B7264F5F}"/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264</Words>
  <Application>Microsoft Office PowerPoint</Application>
  <PresentationFormat>On-screen Show (4:3)</PresentationFormat>
  <Paragraphs>144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Purpose of the Assessment</vt:lpstr>
      <vt:lpstr>Slide 2</vt:lpstr>
      <vt:lpstr>Slide 3</vt:lpstr>
      <vt:lpstr>Slide 4</vt:lpstr>
      <vt:lpstr>Slide 5</vt:lpstr>
      <vt:lpstr>Slide 6</vt:lpstr>
      <vt:lpstr>Slide 7</vt:lpstr>
      <vt:lpstr>Advantages of CGI</vt:lpstr>
    </vt:vector>
  </TitlesOfParts>
  <Company>UNHCR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 presentation</dc:title>
  <dc:creator>Distinguished User</dc:creator>
  <cp:keywords>Assessment; Regional; somaliland</cp:keywords>
  <cp:lastModifiedBy>Distinguished User</cp:lastModifiedBy>
  <cp:revision>16</cp:revision>
  <dcterms:created xsi:type="dcterms:W3CDTF">2011-04-27T05:09:27Z</dcterms:created>
  <dcterms:modified xsi:type="dcterms:W3CDTF">2011-04-27T07:43:19Z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0x010100AA7AFC8FE433CD4B94E991D812AE17EB006A5F64AD73C17C40B226CE803FB50B8E</vt:lpwstr>
  </property>
  <property fmtid="{D5CDD505-2E9C-101B-9397-08002B2CF9AE}" pid="3" name="TaxKeyword">
    <vt:lpwstr>359;#Assessment|55cd92a8-d169-40b4-80cd-1ce68da9f54a;#535;#Regional|b298a7ac-1d72-492a-9934-001a3ff87653;#475;#somaliland|9389fc23-8e11-45be-bec4-2c25c1f079aa</vt:lpwstr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2;#Africa|1ba9746a-aff3-417e-bf2e-9c31ce63ea2f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>247;#A,M and E|b8b0d387-e644-4ae0-80d8-8f0aa82db39e</vt:lpwstr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307;#Somalia|8c659038-cd50-475e-b664-503d00fa494d</vt:lpwstr>
  </property>
  <property fmtid="{D5CDD505-2E9C-101B-9397-08002B2CF9AE}" pid="14" name="Country">
    <vt:lpwstr>260;#Somalia|8c659038-cd50-475e-b664-503d00fa494d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19" name="Current Lead Agency">
    <vt:lpwstr>184;#UNHCR|b7c1c785-20d3-4ead-b532-031cae1f6f80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312;#Conflict|cd1719c2-e0d5-486c-9a70-d3abb04d6e72</vt:lpwstr>
  </property>
</Properties>
</file>