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5"/>
  </p:notesMasterIdLst>
  <p:handoutMasterIdLst>
    <p:handoutMasterId r:id="rId46"/>
  </p:handoutMasterIdLst>
  <p:sldIdLst>
    <p:sldId id="257" r:id="rId5"/>
    <p:sldId id="259" r:id="rId6"/>
    <p:sldId id="294" r:id="rId7"/>
    <p:sldId id="260" r:id="rId8"/>
    <p:sldId id="316" r:id="rId9"/>
    <p:sldId id="317" r:id="rId10"/>
    <p:sldId id="318" r:id="rId11"/>
    <p:sldId id="261" r:id="rId12"/>
    <p:sldId id="262" r:id="rId13"/>
    <p:sldId id="263" r:id="rId14"/>
    <p:sldId id="264" r:id="rId15"/>
    <p:sldId id="307" r:id="rId16"/>
    <p:sldId id="265" r:id="rId17"/>
    <p:sldId id="319" r:id="rId18"/>
    <p:sldId id="295" r:id="rId19"/>
    <p:sldId id="266" r:id="rId20"/>
    <p:sldId id="314" r:id="rId21"/>
    <p:sldId id="267" r:id="rId22"/>
    <p:sldId id="306" r:id="rId23"/>
    <p:sldId id="269" r:id="rId24"/>
    <p:sldId id="270" r:id="rId25"/>
    <p:sldId id="271" r:id="rId26"/>
    <p:sldId id="272" r:id="rId27"/>
    <p:sldId id="312" r:id="rId28"/>
    <p:sldId id="273" r:id="rId29"/>
    <p:sldId id="292" r:id="rId30"/>
    <p:sldId id="311" r:id="rId31"/>
    <p:sldId id="293" r:id="rId32"/>
    <p:sldId id="277" r:id="rId33"/>
    <p:sldId id="315" r:id="rId34"/>
    <p:sldId id="279" r:id="rId35"/>
    <p:sldId id="313" r:id="rId36"/>
    <p:sldId id="280" r:id="rId37"/>
    <p:sldId id="281" r:id="rId38"/>
    <p:sldId id="282" r:id="rId39"/>
    <p:sldId id="283" r:id="rId40"/>
    <p:sldId id="284" r:id="rId41"/>
    <p:sldId id="285" r:id="rId42"/>
    <p:sldId id="286" r:id="rId43"/>
    <p:sldId id="291" r:id="rId44"/>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o" initials="T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14C"/>
    <a:srgbClr val="7F1416"/>
    <a:srgbClr val="F8F8F8"/>
    <a:srgbClr val="459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14" autoAdjust="0"/>
  </p:normalViewPr>
  <p:slideViewPr>
    <p:cSldViewPr>
      <p:cViewPr>
        <p:scale>
          <a:sx n="60" d="100"/>
          <a:sy n="60" d="100"/>
        </p:scale>
        <p:origin x="-2448" y="-9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D2FB3-C8CF-4571-8479-0CCA55915183}" type="doc">
      <dgm:prSet loTypeId="urn:microsoft.com/office/officeart/2005/8/layout/pyramid4" loCatId="pyramid" qsTypeId="urn:microsoft.com/office/officeart/2005/8/quickstyle/simple1" qsCatId="simple" csTypeId="urn:microsoft.com/office/officeart/2005/8/colors/accent1_4" csCatId="accent1" phldr="1"/>
      <dgm:spPr/>
      <dgm:t>
        <a:bodyPr/>
        <a:lstStyle/>
        <a:p>
          <a:endParaRPr lang="de-DE"/>
        </a:p>
      </dgm:t>
    </dgm:pt>
    <dgm:pt modelId="{B75F16CA-2692-464D-BCE1-4CBCA2048287}">
      <dgm:prSet phldrT="[Text]"/>
      <dgm:spPr/>
      <dgm:t>
        <a:bodyPr/>
        <a:lstStyle/>
        <a:p>
          <a:r>
            <a:rPr lang="de-DE" b="1" dirty="0" smtClean="0"/>
            <a:t>SAG</a:t>
          </a:r>
          <a:endParaRPr lang="de-DE" b="1" dirty="0"/>
        </a:p>
      </dgm:t>
    </dgm:pt>
    <dgm:pt modelId="{3FD92A85-FDEB-4FFD-995B-D14552DC4D7F}" type="parTrans" cxnId="{38549BF9-B0E6-4979-9047-CFD6B02D8DFE}">
      <dgm:prSet/>
      <dgm:spPr/>
      <dgm:t>
        <a:bodyPr/>
        <a:lstStyle/>
        <a:p>
          <a:endParaRPr lang="de-DE"/>
        </a:p>
      </dgm:t>
    </dgm:pt>
    <dgm:pt modelId="{E1730447-7694-4646-B647-176D4964E62D}" type="sibTrans" cxnId="{38549BF9-B0E6-4979-9047-CFD6B02D8DFE}">
      <dgm:prSet/>
      <dgm:spPr/>
      <dgm:t>
        <a:bodyPr/>
        <a:lstStyle/>
        <a:p>
          <a:endParaRPr lang="de-DE"/>
        </a:p>
      </dgm:t>
    </dgm:pt>
    <dgm:pt modelId="{1A81FF04-6E65-4E4F-A289-6E802FF4FBE4}">
      <dgm:prSet phldrT="[Text]"/>
      <dgm:spPr/>
      <dgm:t>
        <a:bodyPr/>
        <a:lstStyle/>
        <a:p>
          <a:r>
            <a:rPr lang="de-DE" b="1" dirty="0" smtClean="0"/>
            <a:t>TWIGs</a:t>
          </a:r>
          <a:endParaRPr lang="de-DE" b="1" dirty="0"/>
        </a:p>
      </dgm:t>
    </dgm:pt>
    <dgm:pt modelId="{D546820C-0F4B-4F49-9E2D-006C4D5DC26D}" type="parTrans" cxnId="{BBDB5F7B-77F1-4BC9-B93E-DDE40226F5D4}">
      <dgm:prSet/>
      <dgm:spPr/>
      <dgm:t>
        <a:bodyPr/>
        <a:lstStyle/>
        <a:p>
          <a:endParaRPr lang="de-DE"/>
        </a:p>
      </dgm:t>
    </dgm:pt>
    <dgm:pt modelId="{C75F5978-696D-4CFF-8B16-09AE2D44EC7F}" type="sibTrans" cxnId="{BBDB5F7B-77F1-4BC9-B93E-DDE40226F5D4}">
      <dgm:prSet/>
      <dgm:spPr/>
      <dgm:t>
        <a:bodyPr/>
        <a:lstStyle/>
        <a:p>
          <a:endParaRPr lang="de-DE"/>
        </a:p>
      </dgm:t>
    </dgm:pt>
    <dgm:pt modelId="{7EEF4C31-A118-4C8F-B22C-E300ED729EF8}">
      <dgm:prSet phldrT="[Text]"/>
      <dgm:spPr/>
      <dgm:t>
        <a:bodyPr/>
        <a:lstStyle/>
        <a:p>
          <a:r>
            <a:rPr lang="de-DE" b="1" smtClean="0"/>
            <a:t>Main Cluster Meeting</a:t>
          </a:r>
          <a:endParaRPr lang="de-DE" b="1" dirty="0"/>
        </a:p>
      </dgm:t>
    </dgm:pt>
    <dgm:pt modelId="{10FD1414-59B1-4C0D-B417-76114375D140}" type="parTrans" cxnId="{3ACA4761-9259-4DFA-A262-F113497C22F5}">
      <dgm:prSet/>
      <dgm:spPr/>
      <dgm:t>
        <a:bodyPr/>
        <a:lstStyle/>
        <a:p>
          <a:endParaRPr lang="de-DE"/>
        </a:p>
      </dgm:t>
    </dgm:pt>
    <dgm:pt modelId="{9B348F8A-88E6-493D-B6AF-7120AA4A13B6}" type="sibTrans" cxnId="{3ACA4761-9259-4DFA-A262-F113497C22F5}">
      <dgm:prSet/>
      <dgm:spPr/>
      <dgm:t>
        <a:bodyPr/>
        <a:lstStyle/>
        <a:p>
          <a:endParaRPr lang="de-DE"/>
        </a:p>
      </dgm:t>
    </dgm:pt>
    <dgm:pt modelId="{4654084C-32FF-4647-8234-068786B73112}">
      <dgm:prSet phldrT="[Text]"/>
      <dgm:spPr/>
      <dgm:t>
        <a:bodyPr/>
        <a:lstStyle/>
        <a:p>
          <a:r>
            <a:rPr lang="de-DE" b="1" dirty="0" smtClean="0"/>
            <a:t>TWIGs</a:t>
          </a:r>
          <a:endParaRPr lang="de-DE" b="1" dirty="0"/>
        </a:p>
      </dgm:t>
    </dgm:pt>
    <dgm:pt modelId="{E8219F24-9790-45D0-8F3F-DC19E62AD31C}" type="parTrans" cxnId="{8AB3FAEA-E9A8-40A9-8399-D259E914CF17}">
      <dgm:prSet/>
      <dgm:spPr/>
      <dgm:t>
        <a:bodyPr/>
        <a:lstStyle/>
        <a:p>
          <a:endParaRPr lang="de-DE"/>
        </a:p>
      </dgm:t>
    </dgm:pt>
    <dgm:pt modelId="{A6794EB2-27D5-4919-84B3-42B07A817DF5}" type="sibTrans" cxnId="{8AB3FAEA-E9A8-40A9-8399-D259E914CF17}">
      <dgm:prSet/>
      <dgm:spPr/>
      <dgm:t>
        <a:bodyPr/>
        <a:lstStyle/>
        <a:p>
          <a:endParaRPr lang="de-DE"/>
        </a:p>
      </dgm:t>
    </dgm:pt>
    <dgm:pt modelId="{A607C5AE-4C25-470E-B901-C74389B010CD}" type="pres">
      <dgm:prSet presAssocID="{E62D2FB3-C8CF-4571-8479-0CCA55915183}" presName="compositeShape" presStyleCnt="0">
        <dgm:presLayoutVars>
          <dgm:chMax val="9"/>
          <dgm:dir/>
          <dgm:resizeHandles val="exact"/>
        </dgm:presLayoutVars>
      </dgm:prSet>
      <dgm:spPr/>
      <dgm:t>
        <a:bodyPr/>
        <a:lstStyle/>
        <a:p>
          <a:endParaRPr lang="de-DE"/>
        </a:p>
      </dgm:t>
    </dgm:pt>
    <dgm:pt modelId="{AE0F7233-1397-4E9C-B1D5-1CCCD83EE812}" type="pres">
      <dgm:prSet presAssocID="{E62D2FB3-C8CF-4571-8479-0CCA55915183}" presName="triangle1" presStyleLbl="node1" presStyleIdx="0" presStyleCnt="4">
        <dgm:presLayoutVars>
          <dgm:bulletEnabled val="1"/>
        </dgm:presLayoutVars>
      </dgm:prSet>
      <dgm:spPr/>
      <dgm:t>
        <a:bodyPr/>
        <a:lstStyle/>
        <a:p>
          <a:endParaRPr lang="de-DE"/>
        </a:p>
      </dgm:t>
    </dgm:pt>
    <dgm:pt modelId="{6986F5B3-306D-49E3-A6FF-28BB340F96D4}" type="pres">
      <dgm:prSet presAssocID="{E62D2FB3-C8CF-4571-8479-0CCA55915183}" presName="triangle2" presStyleLbl="node1" presStyleIdx="1" presStyleCnt="4">
        <dgm:presLayoutVars>
          <dgm:bulletEnabled val="1"/>
        </dgm:presLayoutVars>
      </dgm:prSet>
      <dgm:spPr/>
      <dgm:t>
        <a:bodyPr/>
        <a:lstStyle/>
        <a:p>
          <a:endParaRPr lang="de-DE"/>
        </a:p>
      </dgm:t>
    </dgm:pt>
    <dgm:pt modelId="{08D10D3F-0BC5-4746-A309-2A3959E52A89}" type="pres">
      <dgm:prSet presAssocID="{E62D2FB3-C8CF-4571-8479-0CCA55915183}" presName="triangle3" presStyleLbl="node1" presStyleIdx="2" presStyleCnt="4">
        <dgm:presLayoutVars>
          <dgm:bulletEnabled val="1"/>
        </dgm:presLayoutVars>
      </dgm:prSet>
      <dgm:spPr/>
      <dgm:t>
        <a:bodyPr/>
        <a:lstStyle/>
        <a:p>
          <a:endParaRPr lang="de-DE"/>
        </a:p>
      </dgm:t>
    </dgm:pt>
    <dgm:pt modelId="{07421339-AB53-4AAB-A047-82546C8B0967}" type="pres">
      <dgm:prSet presAssocID="{E62D2FB3-C8CF-4571-8479-0CCA55915183}" presName="triangle4" presStyleLbl="node1" presStyleIdx="3" presStyleCnt="4">
        <dgm:presLayoutVars>
          <dgm:bulletEnabled val="1"/>
        </dgm:presLayoutVars>
      </dgm:prSet>
      <dgm:spPr/>
      <dgm:t>
        <a:bodyPr/>
        <a:lstStyle/>
        <a:p>
          <a:endParaRPr lang="de-DE"/>
        </a:p>
      </dgm:t>
    </dgm:pt>
  </dgm:ptLst>
  <dgm:cxnLst>
    <dgm:cxn modelId="{3ACA4761-9259-4DFA-A262-F113497C22F5}" srcId="{E62D2FB3-C8CF-4571-8479-0CCA55915183}" destId="{7EEF4C31-A118-4C8F-B22C-E300ED729EF8}" srcOrd="2" destOrd="0" parTransId="{10FD1414-59B1-4C0D-B417-76114375D140}" sibTransId="{9B348F8A-88E6-493D-B6AF-7120AA4A13B6}"/>
    <dgm:cxn modelId="{A2F12A96-F132-49FF-98DD-0388A09FB837}" type="presOf" srcId="{7EEF4C31-A118-4C8F-B22C-E300ED729EF8}" destId="{08D10D3F-0BC5-4746-A309-2A3959E52A89}" srcOrd="0" destOrd="0" presId="urn:microsoft.com/office/officeart/2005/8/layout/pyramid4"/>
    <dgm:cxn modelId="{8AB3FAEA-E9A8-40A9-8399-D259E914CF17}" srcId="{E62D2FB3-C8CF-4571-8479-0CCA55915183}" destId="{4654084C-32FF-4647-8234-068786B73112}" srcOrd="3" destOrd="0" parTransId="{E8219F24-9790-45D0-8F3F-DC19E62AD31C}" sibTransId="{A6794EB2-27D5-4919-84B3-42B07A817DF5}"/>
    <dgm:cxn modelId="{F129AC67-B264-4110-887C-75E2FFFC0174}" type="presOf" srcId="{1A81FF04-6E65-4E4F-A289-6E802FF4FBE4}" destId="{6986F5B3-306D-49E3-A6FF-28BB340F96D4}" srcOrd="0" destOrd="0" presId="urn:microsoft.com/office/officeart/2005/8/layout/pyramid4"/>
    <dgm:cxn modelId="{BBDB5F7B-77F1-4BC9-B93E-DDE40226F5D4}" srcId="{E62D2FB3-C8CF-4571-8479-0CCA55915183}" destId="{1A81FF04-6E65-4E4F-A289-6E802FF4FBE4}" srcOrd="1" destOrd="0" parTransId="{D546820C-0F4B-4F49-9E2D-006C4D5DC26D}" sibTransId="{C75F5978-696D-4CFF-8B16-09AE2D44EC7F}"/>
    <dgm:cxn modelId="{F73EEA06-11DB-4A9B-8EF5-60CF33944BC5}" type="presOf" srcId="{B75F16CA-2692-464D-BCE1-4CBCA2048287}" destId="{AE0F7233-1397-4E9C-B1D5-1CCCD83EE812}" srcOrd="0" destOrd="0" presId="urn:microsoft.com/office/officeart/2005/8/layout/pyramid4"/>
    <dgm:cxn modelId="{5BF1C8DF-2160-4E52-8E00-CD8B40A63D72}" type="presOf" srcId="{4654084C-32FF-4647-8234-068786B73112}" destId="{07421339-AB53-4AAB-A047-82546C8B0967}" srcOrd="0" destOrd="0" presId="urn:microsoft.com/office/officeart/2005/8/layout/pyramid4"/>
    <dgm:cxn modelId="{24F772C4-9D08-49CC-B01F-46ACEC0E9531}" type="presOf" srcId="{E62D2FB3-C8CF-4571-8479-0CCA55915183}" destId="{A607C5AE-4C25-470E-B901-C74389B010CD}" srcOrd="0" destOrd="0" presId="urn:microsoft.com/office/officeart/2005/8/layout/pyramid4"/>
    <dgm:cxn modelId="{38549BF9-B0E6-4979-9047-CFD6B02D8DFE}" srcId="{E62D2FB3-C8CF-4571-8479-0CCA55915183}" destId="{B75F16CA-2692-464D-BCE1-4CBCA2048287}" srcOrd="0" destOrd="0" parTransId="{3FD92A85-FDEB-4FFD-995B-D14552DC4D7F}" sibTransId="{E1730447-7694-4646-B647-176D4964E62D}"/>
    <dgm:cxn modelId="{1E0B45D3-9875-4C88-BC7B-AE5901362163}" type="presParOf" srcId="{A607C5AE-4C25-470E-B901-C74389B010CD}" destId="{AE0F7233-1397-4E9C-B1D5-1CCCD83EE812}" srcOrd="0" destOrd="0" presId="urn:microsoft.com/office/officeart/2005/8/layout/pyramid4"/>
    <dgm:cxn modelId="{7AE51E4B-C1EB-4380-BD83-BBC4FC152427}" type="presParOf" srcId="{A607C5AE-4C25-470E-B901-C74389B010CD}" destId="{6986F5B3-306D-49E3-A6FF-28BB340F96D4}" srcOrd="1" destOrd="0" presId="urn:microsoft.com/office/officeart/2005/8/layout/pyramid4"/>
    <dgm:cxn modelId="{A60C6542-3CEF-4096-A73E-D3F47572C8B5}" type="presParOf" srcId="{A607C5AE-4C25-470E-B901-C74389B010CD}" destId="{08D10D3F-0BC5-4746-A309-2A3959E52A89}" srcOrd="2" destOrd="0" presId="urn:microsoft.com/office/officeart/2005/8/layout/pyramid4"/>
    <dgm:cxn modelId="{56C11447-7E2B-4B95-9A65-D9AB0203C882}" type="presParOf" srcId="{A607C5AE-4C25-470E-B901-C74389B010CD}" destId="{07421339-AB53-4AAB-A047-82546C8B0967}"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sz="quarter" idx="1"/>
          </p:nvPr>
        </p:nvSpPr>
        <p:spPr>
          <a:xfrm>
            <a:off x="3890008" y="0"/>
            <a:ext cx="2975928" cy="499745"/>
          </a:xfrm>
          <a:prstGeom prst="rect">
            <a:avLst/>
          </a:prstGeom>
        </p:spPr>
        <p:txBody>
          <a:bodyPr vert="horz" lIns="96350" tIns="48175" rIns="96350" bIns="48175" rtlCol="0"/>
          <a:lstStyle>
            <a:lvl1pPr algn="r">
              <a:defRPr sz="1300"/>
            </a:lvl1pPr>
          </a:lstStyle>
          <a:p>
            <a:fld id="{12381A15-447F-4DD4-BE92-B6C845C6DFBC}" type="datetimeFigureOut">
              <a:rPr lang="en-GB" smtClean="0"/>
              <a:t>26/07/2013</a:t>
            </a:fld>
            <a:endParaRPr lang="en-GB"/>
          </a:p>
        </p:txBody>
      </p:sp>
      <p:sp>
        <p:nvSpPr>
          <p:cNvPr id="4" name="Footer Placeholder 3"/>
          <p:cNvSpPr>
            <a:spLocks noGrp="1"/>
          </p:cNvSpPr>
          <p:nvPr>
            <p:ph type="ftr" sz="quarter" idx="2"/>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5" name="Slide Number Placeholder 4"/>
          <p:cNvSpPr>
            <a:spLocks noGrp="1"/>
          </p:cNvSpPr>
          <p:nvPr>
            <p:ph type="sldNum" sz="quarter" idx="3"/>
          </p:nvPr>
        </p:nvSpPr>
        <p:spPr>
          <a:xfrm>
            <a:off x="3890008" y="9493420"/>
            <a:ext cx="2975928" cy="499745"/>
          </a:xfrm>
          <a:prstGeom prst="rect">
            <a:avLst/>
          </a:prstGeom>
        </p:spPr>
        <p:txBody>
          <a:bodyPr vert="horz" lIns="96350" tIns="48175" rIns="96350" bIns="48175" rtlCol="0" anchor="b"/>
          <a:lstStyle>
            <a:lvl1pPr algn="r">
              <a:defRPr sz="1300"/>
            </a:lvl1pPr>
          </a:lstStyle>
          <a:p>
            <a:fld id="{6774B565-FA1E-4D79-963C-08C1D370763F}" type="slidenum">
              <a:rPr lang="en-GB" smtClean="0"/>
              <a:t>‹#›</a:t>
            </a:fld>
            <a:endParaRPr lang="en-GB"/>
          </a:p>
        </p:txBody>
      </p:sp>
    </p:spTree>
    <p:extLst>
      <p:ext uri="{BB962C8B-B14F-4D97-AF65-F5344CB8AC3E}">
        <p14:creationId xmlns:p14="http://schemas.microsoft.com/office/powerpoint/2010/main" val="299602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7642051B-1B52-401F-AE1C-323DF4C20EDD}" type="datetimeFigureOut">
              <a:rPr lang="en-GB" smtClean="0"/>
              <a:t>26/07/2013</a:t>
            </a:fld>
            <a:endParaRPr lang="en-GB"/>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712D3970-3CF0-432F-B2B8-46278E180B3C}" type="slidenum">
              <a:rPr lang="en-GB" smtClean="0"/>
              <a:t>‹#›</a:t>
            </a:fld>
            <a:endParaRPr lang="en-GB"/>
          </a:p>
        </p:txBody>
      </p:sp>
    </p:spTree>
    <p:extLst>
      <p:ext uri="{BB962C8B-B14F-4D97-AF65-F5344CB8AC3E}">
        <p14:creationId xmlns:p14="http://schemas.microsoft.com/office/powerpoint/2010/main" val="40133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C25E0502-FD64-40A7-B778-EBCA93BE88E0}" type="slidenum">
              <a:rPr lang="de-DE" smtClean="0"/>
              <a:pPr/>
              <a:t>2</a:t>
            </a:fld>
            <a:endParaRPr lang="de-DE"/>
          </a:p>
        </p:txBody>
      </p:sp>
    </p:spTree>
    <p:extLst>
      <p:ext uri="{BB962C8B-B14F-4D97-AF65-F5344CB8AC3E}">
        <p14:creationId xmlns:p14="http://schemas.microsoft.com/office/powerpoint/2010/main" val="215563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Cluster Team is there to support the work of everyone and to facilitate agreement on important topics. </a:t>
            </a:r>
            <a:r>
              <a:rPr lang="en-GB" sz="1200" kern="1200" dirty="0" smtClean="0">
                <a:solidFill>
                  <a:schemeClr val="tx1"/>
                </a:solidFill>
                <a:effectLst/>
                <a:latin typeface="+mn-lt"/>
                <a:ea typeface="+mn-ea"/>
                <a:cs typeface="+mn-cs"/>
              </a:rPr>
              <a:t>However, the team depends on the Cluster partners to implement decisions that have been agreed on. </a:t>
            </a:r>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19</a:t>
            </a:fld>
            <a:endParaRPr lang="en-GB"/>
          </a:p>
        </p:txBody>
      </p:sp>
    </p:spTree>
    <p:extLst>
      <p:ext uri="{BB962C8B-B14F-4D97-AF65-F5344CB8AC3E}">
        <p14:creationId xmlns:p14="http://schemas.microsoft.com/office/powerpoint/2010/main" val="71695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Cluster</a:t>
            </a:r>
            <a:r>
              <a:rPr lang="en-GB" baseline="0" dirty="0" smtClean="0"/>
              <a:t> Leads confuse “coordination” with “telling people what to do”. This is particularly a risk, when the Cluster Coordinator is “double-hatting” and where many Cluster partners are also implementing partners of the Cluster lead agency. However, that is not how the system was designed and it is one of the reasons why some agencies separate the Cluster coordination function completely from all other functions of the organization. In the case of the IFRC for example, the Cluster Coordinator does normally not report to the in-country head of operations but directly to Geneva. Coordinators are supposed to be impartial facilitators. </a:t>
            </a:r>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20</a:t>
            </a:fld>
            <a:endParaRPr lang="en-GB"/>
          </a:p>
        </p:txBody>
      </p:sp>
    </p:spTree>
    <p:extLst>
      <p:ext uri="{BB962C8B-B14F-4D97-AF65-F5344CB8AC3E}">
        <p14:creationId xmlns:p14="http://schemas.microsoft.com/office/powerpoint/2010/main" val="177898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IFRC signed a</a:t>
            </a:r>
            <a:r>
              <a:rPr lang="en-GB" baseline="0" dirty="0" smtClean="0"/>
              <a:t> Memorandum of Understanding with OCHA in 2006 outlining its special role as a “Cluster </a:t>
            </a:r>
            <a:r>
              <a:rPr lang="en-GB" baseline="0" dirty="0" err="1" smtClean="0"/>
              <a:t>Covenver</a:t>
            </a:r>
            <a:r>
              <a:rPr lang="en-GB" baseline="0" dirty="0" smtClean="0"/>
              <a:t>”. The </a:t>
            </a:r>
            <a:r>
              <a:rPr lang="en-GB" baseline="0" dirty="0" err="1" smtClean="0"/>
              <a:t>MoU</a:t>
            </a:r>
            <a:r>
              <a:rPr lang="en-GB" baseline="0" dirty="0" smtClean="0"/>
              <a:t> can be downloaded at ShelterCluster.org https://www.sheltercluster.org/References/SC%20Coordination%20Toolkit%20library/7.1.5%20IFRC%20-%20UNOCHA%20MoU.doc </a:t>
            </a:r>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23</a:t>
            </a:fld>
            <a:endParaRPr lang="en-GB"/>
          </a:p>
        </p:txBody>
      </p:sp>
    </p:spTree>
    <p:extLst>
      <p:ext uri="{BB962C8B-B14F-4D97-AF65-F5344CB8AC3E}">
        <p14:creationId xmlns:p14="http://schemas.microsoft.com/office/powerpoint/2010/main" val="1043370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follows are examples of the most important Cluster products. Depending on the emergency, Country Cluster Teams, supported remotely by the Global Cluster Teams, may produce additional products.</a:t>
            </a:r>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25</a:t>
            </a:fld>
            <a:endParaRPr lang="en-GB"/>
          </a:p>
        </p:txBody>
      </p:sp>
    </p:spTree>
    <p:extLst>
      <p:ext uri="{BB962C8B-B14F-4D97-AF65-F5344CB8AC3E}">
        <p14:creationId xmlns:p14="http://schemas.microsoft.com/office/powerpoint/2010/main" val="429090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33</a:t>
            </a:fld>
            <a:endParaRPr lang="en-GB"/>
          </a:p>
        </p:txBody>
      </p:sp>
    </p:spTree>
    <p:extLst>
      <p:ext uri="{BB962C8B-B14F-4D97-AF65-F5344CB8AC3E}">
        <p14:creationId xmlns:p14="http://schemas.microsoft.com/office/powerpoint/2010/main" val="2781760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SAGs also exist on the global level.</a:t>
            </a:r>
            <a:r>
              <a:rPr lang="en-GB" baseline="0" dirty="0" smtClean="0"/>
              <a:t> Instead of </a:t>
            </a:r>
            <a:r>
              <a:rPr lang="en-GB" baseline="0" dirty="0" err="1" smtClean="0"/>
              <a:t>TWiGs</a:t>
            </a:r>
            <a:r>
              <a:rPr lang="en-GB" baseline="0" dirty="0" smtClean="0"/>
              <a:t>, the global level has working groups (WGs)</a:t>
            </a:r>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34</a:t>
            </a:fld>
            <a:endParaRPr lang="en-GB"/>
          </a:p>
        </p:txBody>
      </p:sp>
    </p:spTree>
    <p:extLst>
      <p:ext uri="{BB962C8B-B14F-4D97-AF65-F5344CB8AC3E}">
        <p14:creationId xmlns:p14="http://schemas.microsoft.com/office/powerpoint/2010/main" val="360170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Shelter </a:t>
            </a:r>
            <a:r>
              <a:rPr lang="en-GB" smtClean="0"/>
              <a:t>Cluster</a:t>
            </a:r>
            <a:r>
              <a:rPr lang="en-GB" baseline="0" smtClean="0"/>
              <a:t> tries to </a:t>
            </a:r>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39</a:t>
            </a:fld>
            <a:endParaRPr lang="en-GB"/>
          </a:p>
        </p:txBody>
      </p:sp>
    </p:spTree>
    <p:extLst>
      <p:ext uri="{BB962C8B-B14F-4D97-AF65-F5344CB8AC3E}">
        <p14:creationId xmlns:p14="http://schemas.microsoft.com/office/powerpoint/2010/main" val="1284383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E0502-FD64-40A7-B778-EBCA93BE88E0}" type="slidenum">
              <a:rPr lang="de-DE" smtClean="0"/>
              <a:pPr/>
              <a:t>40</a:t>
            </a:fld>
            <a:endParaRPr lang="de-DE"/>
          </a:p>
        </p:txBody>
      </p:sp>
    </p:spTree>
    <p:extLst>
      <p:ext uri="{BB962C8B-B14F-4D97-AF65-F5344CB8AC3E}">
        <p14:creationId xmlns:p14="http://schemas.microsoft.com/office/powerpoint/2010/main" val="247568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5E0502-FD64-40A7-B778-EBCA93BE88E0}" type="slidenum">
              <a:rPr lang="de-DE" smtClean="0"/>
              <a:pPr/>
              <a:t>3</a:t>
            </a:fld>
            <a:endParaRPr lang="de-DE"/>
          </a:p>
        </p:txBody>
      </p:sp>
    </p:spTree>
    <p:extLst>
      <p:ext uri="{BB962C8B-B14F-4D97-AF65-F5344CB8AC3E}">
        <p14:creationId xmlns:p14="http://schemas.microsoft.com/office/powerpoint/2010/main" val="127609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Please note: </a:t>
            </a:r>
            <a:r>
              <a:rPr lang="en-GB" sz="1600" b="0" dirty="0" smtClean="0"/>
              <a:t>The IFRC is as “Cluster</a:t>
            </a:r>
            <a:r>
              <a:rPr lang="en-GB" sz="1600" b="0" baseline="0" dirty="0" smtClean="0"/>
              <a:t> Convener” is </a:t>
            </a:r>
            <a:r>
              <a:rPr lang="en-GB" sz="1600" b="0" u="sng" baseline="0" dirty="0" smtClean="0"/>
              <a:t>not</a:t>
            </a:r>
            <a:r>
              <a:rPr lang="en-GB" sz="1600" b="0" baseline="0" dirty="0" smtClean="0"/>
              <a:t> accountable o the UN and </a:t>
            </a:r>
            <a:r>
              <a:rPr lang="en-GB" sz="1600" b="0" u="sng" baseline="0" dirty="0" smtClean="0"/>
              <a:t>not</a:t>
            </a:r>
            <a:r>
              <a:rPr lang="en-GB" sz="1600" b="0" baseline="0" dirty="0" smtClean="0"/>
              <a:t> a provider of last resort</a:t>
            </a:r>
            <a:r>
              <a:rPr lang="en-GB" sz="1600" b="0" dirty="0" smtClean="0"/>
              <a:t>, because of the independence</a:t>
            </a:r>
            <a:r>
              <a:rPr lang="en-GB" sz="1600" b="0" baseline="0" dirty="0" smtClean="0"/>
              <a:t> of the Red Cross Red Crescent Movement. We will talk about this more, later in the presentation.</a:t>
            </a:r>
            <a:endParaRPr lang="en-GB" sz="1600" b="0" dirty="0"/>
          </a:p>
        </p:txBody>
      </p:sp>
      <p:sp>
        <p:nvSpPr>
          <p:cNvPr id="4" name="Slide Number Placeholder 3"/>
          <p:cNvSpPr>
            <a:spLocks noGrp="1"/>
          </p:cNvSpPr>
          <p:nvPr>
            <p:ph type="sldNum" sz="quarter" idx="10"/>
          </p:nvPr>
        </p:nvSpPr>
        <p:spPr/>
        <p:txBody>
          <a:bodyPr/>
          <a:lstStyle/>
          <a:p>
            <a:fld id="{712D3970-3CF0-432F-B2B8-46278E180B3C}" type="slidenum">
              <a:rPr lang="en-GB" smtClean="0"/>
              <a:t>4</a:t>
            </a:fld>
            <a:endParaRPr lang="en-GB"/>
          </a:p>
        </p:txBody>
      </p:sp>
    </p:spTree>
    <p:extLst>
      <p:ext uri="{BB962C8B-B14F-4D97-AF65-F5344CB8AC3E}">
        <p14:creationId xmlns:p14="http://schemas.microsoft.com/office/powerpoint/2010/main" val="59777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all issues</a:t>
            </a:r>
            <a:r>
              <a:rPr lang="en-GB" baseline="0" dirty="0" smtClean="0"/>
              <a:t> that were raised by the Humanitarian Reform Review have been solved. This why the “Transformative Agenda” was written. It emphasizes some points that were not adequately reflected in the original document and gives strategic and operational guidance for some of the issues that haven’t been addressed adequately yet.</a:t>
            </a:r>
            <a:endParaRPr lang="en-GB" dirty="0" smtClean="0"/>
          </a:p>
        </p:txBody>
      </p:sp>
      <p:sp>
        <p:nvSpPr>
          <p:cNvPr id="4" name="Slide Number Placeholder 3"/>
          <p:cNvSpPr>
            <a:spLocks noGrp="1"/>
          </p:cNvSpPr>
          <p:nvPr>
            <p:ph type="sldNum" sz="quarter" idx="10"/>
          </p:nvPr>
        </p:nvSpPr>
        <p:spPr/>
        <p:txBody>
          <a:bodyPr/>
          <a:lstStyle/>
          <a:p>
            <a:fld id="{712D3970-3CF0-432F-B2B8-46278E180B3C}" type="slidenum">
              <a:rPr lang="en-GB" smtClean="0"/>
              <a:t>5</a:t>
            </a:fld>
            <a:endParaRPr lang="en-GB"/>
          </a:p>
        </p:txBody>
      </p:sp>
    </p:spTree>
    <p:extLst>
      <p:ext uri="{BB962C8B-B14F-4D97-AF65-F5344CB8AC3E}">
        <p14:creationId xmlns:p14="http://schemas.microsoft.com/office/powerpoint/2010/main" val="133478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Leadership:</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Roster of Emergency Coordinators for Level 3 Emergencies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Empowered Leadership</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Inter-Agency Rapid Response Mechanism</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Leadership Training</a:t>
            </a:r>
          </a:p>
          <a:p>
            <a:pPr lvl="0"/>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Coordination: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Strategic Use of Clusters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Simplified Cluster Management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Minimum Commitments for Participation in Clusters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Strengthening NGO Representation in the Humanitarian Country Team</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Accountability:</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Common Humanitarian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Cycle to Achieve Collective Results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Assessment, Strategic Statement, Resource Allocation, Implementation, Monitoring, Reporting and Evaluation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Common Performance and Reporting Framework</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Accountability to Affected People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2D3970-3CF0-432F-B2B8-46278E180B3C}" type="slidenum">
              <a:rPr lang="en-GB" smtClean="0"/>
              <a:t>7</a:t>
            </a:fld>
            <a:endParaRPr lang="en-GB"/>
          </a:p>
        </p:txBody>
      </p:sp>
    </p:spTree>
    <p:extLst>
      <p:ext uri="{BB962C8B-B14F-4D97-AF65-F5344CB8AC3E}">
        <p14:creationId xmlns:p14="http://schemas.microsoft.com/office/powerpoint/2010/main" val="67084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Early</a:t>
            </a:r>
            <a:r>
              <a:rPr lang="en-GB" baseline="0" dirty="0" smtClean="0"/>
              <a:t> Recovery is relevant to all sectors. This why, </a:t>
            </a:r>
            <a:r>
              <a:rPr lang="en-GB" dirty="0" smtClean="0"/>
              <a:t>at the global level, Early Recovery</a:t>
            </a:r>
            <a:r>
              <a:rPr lang="en-GB" baseline="0" dirty="0" smtClean="0"/>
              <a:t> is set up as a Cluster Working group to which all Clusters are encouraged to contribute. Equally, at country level, Early Recovery is frequently not set-up as a Cluster, but considered to be a cross-cutting activity for all Clusters.</a:t>
            </a:r>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9</a:t>
            </a:fld>
            <a:endParaRPr lang="en-GB"/>
          </a:p>
        </p:txBody>
      </p:sp>
    </p:spTree>
    <p:extLst>
      <p:ext uri="{BB962C8B-B14F-4D97-AF65-F5344CB8AC3E}">
        <p14:creationId xmlns:p14="http://schemas.microsoft.com/office/powerpoint/2010/main" val="238742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They</a:t>
            </a:r>
            <a:r>
              <a:rPr lang="en-GB" baseline="0" dirty="0" smtClean="0"/>
              <a:t> don’t necessarily have to do it themselves, they just have to do “their utmost” to ensure that it is done.</a:t>
            </a:r>
          </a:p>
          <a:p>
            <a:pPr marL="171450" indent="-171450">
              <a:buFontTx/>
              <a:buChar char="-"/>
            </a:pPr>
            <a:r>
              <a:rPr lang="en-GB" baseline="0" dirty="0" smtClean="0"/>
              <a:t>If there is no money, or if security situation is prohibitive, the provider of last resort does not have provide services. However, in these situations, he does have to do his best to advocate for funds and/or access.</a:t>
            </a:r>
            <a:endParaRPr lang="en-GB" dirty="0"/>
          </a:p>
        </p:txBody>
      </p:sp>
      <p:sp>
        <p:nvSpPr>
          <p:cNvPr id="4" name="Slide Number Placeholder 3"/>
          <p:cNvSpPr>
            <a:spLocks noGrp="1"/>
          </p:cNvSpPr>
          <p:nvPr>
            <p:ph type="sldNum" sz="quarter" idx="10"/>
          </p:nvPr>
        </p:nvSpPr>
        <p:spPr/>
        <p:txBody>
          <a:bodyPr/>
          <a:lstStyle/>
          <a:p>
            <a:fld id="{712D3970-3CF0-432F-B2B8-46278E180B3C}" type="slidenum">
              <a:rPr lang="en-GB" smtClean="0"/>
              <a:t>15</a:t>
            </a:fld>
            <a:endParaRPr lang="en-GB"/>
          </a:p>
        </p:txBody>
      </p:sp>
    </p:spTree>
    <p:extLst>
      <p:ext uri="{BB962C8B-B14F-4D97-AF65-F5344CB8AC3E}">
        <p14:creationId xmlns:p14="http://schemas.microsoft.com/office/powerpoint/2010/main" val="26098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5E0502-FD64-40A7-B778-EBCA93BE88E0}" type="slidenum">
              <a:rPr lang="de-DE" smtClean="0"/>
              <a:pPr/>
              <a:t>16</a:t>
            </a:fld>
            <a:endParaRPr lang="de-DE"/>
          </a:p>
        </p:txBody>
      </p:sp>
    </p:spTree>
    <p:extLst>
      <p:ext uri="{BB962C8B-B14F-4D97-AF65-F5344CB8AC3E}">
        <p14:creationId xmlns:p14="http://schemas.microsoft.com/office/powerpoint/2010/main" val="255159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Official wording: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de-activation of clusters is a decision to stand-down one or several clusters because (a) either the cluster has transferred responsibility for delivery and possibly capacities, tools, systems and resources to national and/or development partners, or (b) humanitarian needs in a particular sector have sharply decreased or ceased (e.g. when affected people have returned, reintegrated or relocated).”</a:t>
            </a:r>
            <a:endParaRPr lang="en-GB" dirty="0" smtClean="0"/>
          </a:p>
          <a:p>
            <a:endParaRPr lang="en-GB" dirty="0"/>
          </a:p>
        </p:txBody>
      </p:sp>
      <p:sp>
        <p:nvSpPr>
          <p:cNvPr id="4" name="Slide Number Placeholder 3"/>
          <p:cNvSpPr>
            <a:spLocks noGrp="1"/>
          </p:cNvSpPr>
          <p:nvPr>
            <p:ph type="sldNum" sz="quarter" idx="10"/>
          </p:nvPr>
        </p:nvSpPr>
        <p:spPr/>
        <p:txBody>
          <a:bodyPr/>
          <a:lstStyle/>
          <a:p>
            <a:fld id="{C25E0502-FD64-40A7-B778-EBCA93BE88E0}" type="slidenum">
              <a:rPr lang="de-DE" smtClean="0"/>
              <a:pPr/>
              <a:t>17</a:t>
            </a:fld>
            <a:endParaRPr lang="de-DE"/>
          </a:p>
        </p:txBody>
      </p:sp>
    </p:spTree>
    <p:extLst>
      <p:ext uri="{BB962C8B-B14F-4D97-AF65-F5344CB8AC3E}">
        <p14:creationId xmlns:p14="http://schemas.microsoft.com/office/powerpoint/2010/main" val="255159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670176"/>
            <a:ext cx="6400800" cy="12709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26839413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1102253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15589348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11860641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12882605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18291637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16532148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21165871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3749442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30011700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t>‹#›</a:t>
            </a:fld>
            <a:endParaRPr lang="en-GB"/>
          </a:p>
        </p:txBody>
      </p:sp>
    </p:spTree>
    <p:extLst>
      <p:ext uri="{BB962C8B-B14F-4D97-AF65-F5344CB8AC3E}">
        <p14:creationId xmlns:p14="http://schemas.microsoft.com/office/powerpoint/2010/main" val="2152024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6553200" y="6324412"/>
            <a:ext cx="2133600" cy="365125"/>
          </a:xfrm>
          <a:prstGeom prst="rect">
            <a:avLst/>
          </a:prstGeom>
        </p:spPr>
        <p:txBody>
          <a:bodyPr vert="horz" lIns="91440" tIns="45720" rIns="91440" bIns="45720" rtlCol="0" anchor="ctr"/>
          <a:lstStyle>
            <a:lvl1pPr algn="r">
              <a:defRPr sz="1200">
                <a:solidFill>
                  <a:srgbClr val="7F1416"/>
                </a:solidFill>
              </a:defRPr>
            </a:lvl1pPr>
          </a:lstStyle>
          <a:p>
            <a:fld id="{1327C452-0D12-48F3-BB65-BBA3E6350F2C}" type="slidenum">
              <a:rPr lang="en-GB" smtClean="0"/>
              <a:pPr/>
              <a:t>‹#›</a:t>
            </a:fld>
            <a:endParaRPr lang="en-GB"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1" name="Group 30"/>
          <p:cNvGrpSpPr/>
          <p:nvPr/>
        </p:nvGrpSpPr>
        <p:grpSpPr>
          <a:xfrm>
            <a:off x="467544" y="6309320"/>
            <a:ext cx="1908720" cy="400110"/>
            <a:chOff x="3671392" y="6341258"/>
            <a:chExt cx="1908720" cy="400110"/>
          </a:xfrm>
        </p:grpSpPr>
        <p:pic>
          <p:nvPicPr>
            <p:cNvPr id="2049" name="Picture 3" descr="Logo-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smtClean="0">
                  <a:ln>
                    <a:noFill/>
                  </a:ln>
                  <a:solidFill>
                    <a:srgbClr val="7F1416"/>
                  </a:solidFill>
                  <a:effectLst/>
                  <a:latin typeface="Verdana" pitchFamily="34" charset="0"/>
                  <a:ea typeface="Times New Roman" pitchFamily="18" charset="0"/>
                  <a:cs typeface="Times New Roman" pitchFamily="18" charset="0"/>
                </a:rPr>
                <a:t>Global Shelter Cluster</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smtClean="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smtClean="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Rectangle 10"/>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481041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humanitarianinfo.org/iasc/downloaddoc.aspx?docId=597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lusters.humanitarianresponse.info/document/iasc-guidance-note-using-cluster-approach-strengthen-humanitarian-respon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heltercluster.org/References/Documents/IASC%20Coordination%20Reference%20Module%203Oct12erc.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17.jpeg"/><Relationship Id="rId2" Type="http://schemas.openxmlformats.org/officeDocument/2006/relationships/image" Target="../media/image21.png"/><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20.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heltercluster.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twitter.com/shelterclust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umanitarianinfo.org/iasc/pageloader.aspx?page=content-template-default&amp;bd=8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heltercluster.org/References/Documents/Transformative%20Agenda%20IASC.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526927"/>
            <a:ext cx="7772400" cy="1470025"/>
          </a:xfrm>
        </p:spPr>
        <p:txBody>
          <a:bodyPr/>
          <a:lstStyle/>
          <a:p>
            <a:r>
              <a:rPr lang="de-DE" dirty="0" smtClean="0"/>
              <a:t>The Cluster Approach</a:t>
            </a:r>
            <a:endParaRPr lang="de-DE" dirty="0"/>
          </a:p>
        </p:txBody>
      </p:sp>
      <p:sp>
        <p:nvSpPr>
          <p:cNvPr id="6" name="Slide Number Placeholder 5"/>
          <p:cNvSpPr>
            <a:spLocks noGrp="1"/>
          </p:cNvSpPr>
          <p:nvPr>
            <p:ph type="sldNum" sz="quarter" idx="12"/>
          </p:nvPr>
        </p:nvSpPr>
        <p:spPr/>
        <p:txBody>
          <a:bodyPr/>
          <a:lstStyle/>
          <a:p>
            <a:fld id="{DC8ECB27-7803-4A4C-B76C-FBF843C3226A}" type="slidenum">
              <a:rPr lang="de-DE" smtClean="0"/>
              <a:pPr/>
              <a:t>1</a:t>
            </a:fld>
            <a:endParaRPr lang="de-D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677" y="3368601"/>
            <a:ext cx="8560404" cy="272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21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Clusters </a:t>
            </a:r>
            <a:r>
              <a:rPr lang="en-GB" dirty="0" smtClean="0"/>
              <a:t>and</a:t>
            </a:r>
            <a:r>
              <a:rPr lang="de-DE" dirty="0" smtClean="0"/>
              <a:t> Cluster Leads</a:t>
            </a:r>
            <a:endParaRPr lang="en-GB" dirty="0"/>
          </a:p>
        </p:txBody>
      </p:sp>
      <p:sp>
        <p:nvSpPr>
          <p:cNvPr id="3" name="Content Placeholder 2"/>
          <p:cNvSpPr>
            <a:spLocks noGrp="1"/>
          </p:cNvSpPr>
          <p:nvPr>
            <p:ph idx="1"/>
          </p:nvPr>
        </p:nvSpPr>
        <p:spPr>
          <a:xfrm>
            <a:off x="457200" y="1600200"/>
            <a:ext cx="8229600" cy="4800600"/>
          </a:xfrm>
        </p:spPr>
        <p:txBody>
          <a:bodyPr>
            <a:normAutofit/>
          </a:bodyPr>
          <a:lstStyle/>
          <a:p>
            <a:r>
              <a:rPr lang="en-GB" sz="2400" dirty="0" smtClean="0"/>
              <a:t>Not all Clusters are activated in each emergency</a:t>
            </a:r>
          </a:p>
          <a:p>
            <a:r>
              <a:rPr lang="en-GB" sz="2400" dirty="0" smtClean="0"/>
              <a:t>Clusters can be combined (for example Health and Nutrition)</a:t>
            </a:r>
          </a:p>
          <a:p>
            <a:r>
              <a:rPr lang="en-GB" sz="2400" dirty="0" smtClean="0"/>
              <a:t>Global Cluster leads and Country Cluster leads don‘t have to be identical. </a:t>
            </a:r>
          </a:p>
          <a:p>
            <a:r>
              <a:rPr lang="en-GB" sz="2400" dirty="0" smtClean="0"/>
              <a:t>New thinking: train </a:t>
            </a:r>
            <a:r>
              <a:rPr lang="en-GB" sz="2400" u="sng" dirty="0" smtClean="0"/>
              <a:t>national</a:t>
            </a:r>
            <a:r>
              <a:rPr lang="en-GB" sz="2400" dirty="0" smtClean="0"/>
              <a:t> NGOs in coordination so they can lead Clusters</a:t>
            </a:r>
          </a:p>
          <a:p>
            <a:r>
              <a:rPr lang="en-GB" sz="2400" dirty="0" smtClean="0"/>
              <a:t>Global Cluster leads are accountable to the Emergency Response Coordinator (ERC).</a:t>
            </a:r>
          </a:p>
          <a:p>
            <a:pPr lvl="1"/>
            <a:r>
              <a:rPr lang="en-GB" sz="2400" dirty="0" smtClean="0"/>
              <a:t>Exception: IFRC, because Red Cross Red Crescent is independent from the UN system</a:t>
            </a:r>
            <a:endParaRPr lang="en-GB" sz="2400" dirty="0"/>
          </a:p>
        </p:txBody>
      </p:sp>
      <p:sp>
        <p:nvSpPr>
          <p:cNvPr id="7"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10</a:t>
            </a:fld>
            <a:endParaRPr lang="de-DE" dirty="0"/>
          </a:p>
        </p:txBody>
      </p:sp>
    </p:spTree>
    <p:extLst>
      <p:ext uri="{BB962C8B-B14F-4D97-AF65-F5344CB8AC3E}">
        <p14:creationId xmlns:p14="http://schemas.microsoft.com/office/powerpoint/2010/main" val="514269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8948"/>
          </a:xfrm>
        </p:spPr>
        <p:txBody>
          <a:bodyPr>
            <a:normAutofit/>
          </a:bodyPr>
          <a:lstStyle/>
          <a:p>
            <a:r>
              <a:rPr lang="en-GB" sz="4000" dirty="0" smtClean="0"/>
              <a:t>Cross-cutting issues</a:t>
            </a:r>
            <a:endParaRPr lang="en-GB"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7951871"/>
              </p:ext>
            </p:extLst>
          </p:nvPr>
        </p:nvGraphicFramePr>
        <p:xfrm>
          <a:off x="488737" y="1230693"/>
          <a:ext cx="8229600" cy="5006619"/>
        </p:xfrm>
        <a:graphic>
          <a:graphicData uri="http://schemas.openxmlformats.org/drawingml/2006/table">
            <a:tbl>
              <a:tblPr firstRow="1" bandRow="1">
                <a:tableStyleId>{5C22544A-7EE6-4342-B048-85BDC9FD1C3A}</a:tableStyleId>
              </a:tblPr>
              <a:tblGrid>
                <a:gridCol w="4114800"/>
                <a:gridCol w="4114800"/>
              </a:tblGrid>
              <a:tr h="571668">
                <a:tc gridSpan="2">
                  <a:txBody>
                    <a:bodyPr/>
                    <a:lstStyle/>
                    <a:p>
                      <a:r>
                        <a:rPr lang="en-GB" sz="1800" noProof="0" dirty="0" smtClean="0"/>
                        <a:t>List of cross-cutting</a:t>
                      </a:r>
                      <a:r>
                        <a:rPr lang="en-GB" sz="1800" baseline="0" noProof="0" dirty="0" smtClean="0"/>
                        <a:t> issues  for the Cluster Approach</a:t>
                      </a:r>
                      <a:endParaRPr lang="en-GB" sz="1800" noProof="0" dirty="0"/>
                    </a:p>
                  </a:txBody>
                  <a:tcPr/>
                </a:tc>
                <a:tc hMerge="1">
                  <a:txBody>
                    <a:bodyPr/>
                    <a:lstStyle/>
                    <a:p>
                      <a:endParaRPr lang="de-DE" sz="1800" dirty="0"/>
                    </a:p>
                  </a:txBody>
                  <a:tcPr/>
                </a:tc>
              </a:tr>
              <a:tr h="571668">
                <a:tc>
                  <a:txBody>
                    <a:bodyPr/>
                    <a:lstStyle/>
                    <a:p>
                      <a:r>
                        <a:rPr lang="en-GB" dirty="0" smtClean="0"/>
                        <a:t>Early Recovery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HIV and AIDS</a:t>
                      </a:r>
                    </a:p>
                  </a:txBody>
                  <a:tcPr/>
                </a:tc>
              </a:tr>
              <a:tr h="552060">
                <a:tc>
                  <a:txBody>
                    <a:bodyPr/>
                    <a:lstStyle/>
                    <a:p>
                      <a:r>
                        <a:rPr lang="en-GB" sz="1800" noProof="0" dirty="0" smtClean="0"/>
                        <a:t>Age</a:t>
                      </a:r>
                      <a:endParaRPr lang="en-GB" sz="1800" noProof="0" dirty="0"/>
                    </a:p>
                  </a:txBody>
                  <a:tcPr/>
                </a:tc>
                <a:tc>
                  <a:txBody>
                    <a:bodyPr/>
                    <a:lstStyle/>
                    <a:p>
                      <a:r>
                        <a:rPr lang="en-GB" sz="1800" noProof="0" dirty="0" smtClean="0"/>
                        <a:t>Human Rights</a:t>
                      </a:r>
                      <a:endParaRPr lang="en-GB" sz="1800" noProof="0" dirty="0"/>
                    </a:p>
                  </a:txBody>
                  <a:tcPr/>
                </a:tc>
              </a:tr>
              <a:tr h="552060">
                <a:tc>
                  <a:txBody>
                    <a:bodyPr/>
                    <a:lstStyle/>
                    <a:p>
                      <a:r>
                        <a:rPr lang="en-GB" sz="1800" noProof="0" dirty="0" smtClean="0"/>
                        <a:t>Housing,</a:t>
                      </a:r>
                      <a:r>
                        <a:rPr lang="en-GB" sz="1800" baseline="0" noProof="0" dirty="0" smtClean="0"/>
                        <a:t>  Land and Property Rights</a:t>
                      </a:r>
                      <a:endParaRPr lang="en-GB" sz="18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Gender</a:t>
                      </a:r>
                      <a:endParaRPr lang="en-GB" sz="1800" noProof="0" dirty="0"/>
                    </a:p>
                  </a:txBody>
                  <a:tcPr/>
                </a:tc>
              </a:tr>
              <a:tr h="571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Disability</a:t>
                      </a:r>
                      <a:endParaRPr lang="en-GB" sz="1800" noProof="0" dirty="0"/>
                    </a:p>
                  </a:txBody>
                  <a:tcPr/>
                </a:tc>
                <a:tc>
                  <a:txBody>
                    <a:bodyPr/>
                    <a:lstStyle/>
                    <a:p>
                      <a:r>
                        <a:rPr lang="en-GB" sz="1800" noProof="0" dirty="0" smtClean="0"/>
                        <a:t>Mental</a:t>
                      </a:r>
                      <a:r>
                        <a:rPr lang="en-GB" sz="1800" baseline="0" noProof="0" dirty="0" smtClean="0"/>
                        <a:t> Health</a:t>
                      </a:r>
                      <a:endParaRPr lang="en-GB" sz="1800" noProof="0" dirty="0"/>
                    </a:p>
                  </a:txBody>
                  <a:tcPr/>
                </a:tc>
              </a:tr>
              <a:tr h="571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Environment</a:t>
                      </a:r>
                      <a:endParaRPr lang="en-GB" sz="18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Landmines</a:t>
                      </a:r>
                    </a:p>
                  </a:txBody>
                  <a:tcPr/>
                </a:tc>
              </a:tr>
              <a:tr h="472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Livestock</a:t>
                      </a:r>
                      <a:endParaRPr lang="en-GB" sz="1800" noProof="0" dirty="0"/>
                    </a:p>
                  </a:txBody>
                  <a:tcPr/>
                </a:tc>
                <a:tc>
                  <a:txBody>
                    <a:bodyPr/>
                    <a:lstStyle/>
                    <a:p>
                      <a:endParaRPr lang="en-GB" dirty="0"/>
                    </a:p>
                  </a:txBody>
                  <a:tcPr/>
                </a:tc>
              </a:tr>
              <a:tr h="571668">
                <a:tc gridSpan="2">
                  <a:txBody>
                    <a:bodyPr/>
                    <a:lstStyle/>
                    <a:p>
                      <a:r>
                        <a:rPr lang="en-GB" sz="1800" b="0" i="1" noProof="0" smtClean="0">
                          <a:solidFill>
                            <a:schemeClr val="bg1"/>
                          </a:solidFill>
                        </a:rPr>
                        <a:t>Sometimes</a:t>
                      </a:r>
                      <a:r>
                        <a:rPr lang="en-GB" sz="1800" b="0" i="1" baseline="0" noProof="0" smtClean="0">
                          <a:solidFill>
                            <a:schemeClr val="bg1"/>
                          </a:solidFill>
                        </a:rPr>
                        <a:t> referred to as cross-cutting issue</a:t>
                      </a:r>
                      <a:endParaRPr lang="en-GB" sz="1800" b="0" i="1" noProof="0">
                        <a:solidFill>
                          <a:schemeClr val="bg1"/>
                        </a:solidFill>
                      </a:endParaRPr>
                    </a:p>
                  </a:txBody>
                  <a:tcPr>
                    <a:solidFill>
                      <a:schemeClr val="accent1"/>
                    </a:solidFill>
                  </a:tcPr>
                </a:tc>
                <a:tc hMerge="1">
                  <a:txBody>
                    <a:bodyPr/>
                    <a:lstStyle/>
                    <a:p>
                      <a:endParaRPr lang="de-DE" sz="1800" dirty="0"/>
                    </a:p>
                  </a:txBody>
                  <a:tcPr>
                    <a:solidFill>
                      <a:schemeClr val="accent1"/>
                    </a:solidFill>
                  </a:tcPr>
                </a:tc>
              </a:tr>
              <a:tr h="571668">
                <a:tc>
                  <a:txBody>
                    <a:bodyPr/>
                    <a:lstStyle/>
                    <a:p>
                      <a:r>
                        <a:rPr lang="en-GB" sz="1800" i="1" noProof="0" smtClean="0"/>
                        <a:t>Information</a:t>
                      </a:r>
                      <a:r>
                        <a:rPr lang="en-GB" sz="1800" i="1" baseline="0" noProof="0" smtClean="0"/>
                        <a:t> Management</a:t>
                      </a:r>
                      <a:endParaRPr lang="en-GB" sz="1800" i="1" noProof="0"/>
                    </a:p>
                  </a:txBody>
                  <a:tcPr/>
                </a:tc>
                <a:tc>
                  <a:txBody>
                    <a:bodyPr/>
                    <a:lstStyle/>
                    <a:p>
                      <a:endParaRPr lang="en-GB" sz="1800" i="1" noProof="0" dirty="0"/>
                    </a:p>
                  </a:txBody>
                  <a:tcPr/>
                </a:tc>
              </a:tr>
            </a:tbl>
          </a:graphicData>
        </a:graphic>
      </p:graphicFrame>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11</a:t>
            </a:fld>
            <a:endParaRPr lang="de-DE" dirty="0"/>
          </a:p>
        </p:txBody>
      </p:sp>
    </p:spTree>
    <p:extLst>
      <p:ext uri="{BB962C8B-B14F-4D97-AF65-F5344CB8AC3E}">
        <p14:creationId xmlns:p14="http://schemas.microsoft.com/office/powerpoint/2010/main" val="794738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t>12</a:t>
            </a:fld>
            <a:endParaRPr lang="en-GB"/>
          </a:p>
        </p:txBody>
      </p:sp>
      <p:sp>
        <p:nvSpPr>
          <p:cNvPr id="5" name="Content Placeholder 2"/>
          <p:cNvSpPr txBox="1">
            <a:spLocks/>
          </p:cNvSpPr>
          <p:nvPr/>
        </p:nvSpPr>
        <p:spPr>
          <a:xfrm>
            <a:off x="1259632" y="260648"/>
            <a:ext cx="6624736"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de-DE" sz="6000" b="1" dirty="0" err="1" smtClean="0"/>
              <a:t>Coordination</a:t>
            </a:r>
            <a:endParaRPr lang="de-DE" sz="6000" b="1" dirty="0" smtClean="0"/>
          </a:p>
          <a:p>
            <a:pPr marL="0" indent="0" algn="ctr">
              <a:buFont typeface="Wingdings" pitchFamily="2" charset="2"/>
              <a:buNone/>
            </a:pPr>
            <a:r>
              <a:rPr lang="de-DE" sz="6000" b="1" dirty="0" smtClean="0"/>
              <a:t>≠</a:t>
            </a:r>
          </a:p>
          <a:p>
            <a:pPr marL="0" indent="0" algn="ctr">
              <a:buFont typeface="Wingdings" pitchFamily="2" charset="2"/>
              <a:buNone/>
            </a:pPr>
            <a:r>
              <a:rPr lang="de-DE" sz="6000" b="1" dirty="0" smtClean="0"/>
              <a:t>Implementation</a:t>
            </a:r>
            <a:endParaRPr lang="de-DE" sz="6000" b="1" dirty="0"/>
          </a:p>
        </p:txBody>
      </p:sp>
      <p:sp>
        <p:nvSpPr>
          <p:cNvPr id="6" name="TextBox 5"/>
          <p:cNvSpPr txBox="1"/>
          <p:nvPr/>
        </p:nvSpPr>
        <p:spPr>
          <a:xfrm>
            <a:off x="611560" y="3815169"/>
            <a:ext cx="7920880" cy="2062103"/>
          </a:xfrm>
          <a:prstGeom prst="rect">
            <a:avLst/>
          </a:prstGeom>
          <a:noFill/>
        </p:spPr>
        <p:txBody>
          <a:bodyPr wrap="square" rtlCol="0">
            <a:spAutoFit/>
          </a:bodyPr>
          <a:lstStyle/>
          <a:p>
            <a:pPr algn="just">
              <a:buClr>
                <a:srgbClr val="7F1416"/>
              </a:buClr>
            </a:pPr>
            <a:r>
              <a:rPr lang="en-GB" sz="3200" dirty="0" smtClean="0"/>
              <a:t>Cluster coordinators should </a:t>
            </a:r>
            <a:r>
              <a:rPr lang="en-GB" sz="3200" dirty="0"/>
              <a:t>not </a:t>
            </a:r>
            <a:r>
              <a:rPr lang="en-GB" sz="3200" dirty="0" smtClean="0"/>
              <a:t>directly implement programmes but support Cluster </a:t>
            </a:r>
            <a:r>
              <a:rPr lang="en-GB" sz="3200" dirty="0"/>
              <a:t>partners </a:t>
            </a:r>
            <a:r>
              <a:rPr lang="en-GB" sz="3200" dirty="0" smtClean="0"/>
              <a:t>in providing </a:t>
            </a:r>
            <a:r>
              <a:rPr lang="en-GB" sz="3200" dirty="0"/>
              <a:t>assistance in a coordinated way</a:t>
            </a:r>
            <a:r>
              <a:rPr lang="en-GB" sz="3200" dirty="0" smtClean="0"/>
              <a:t>. </a:t>
            </a:r>
          </a:p>
        </p:txBody>
      </p:sp>
    </p:spTree>
    <p:extLst>
      <p:ext uri="{BB962C8B-B14F-4D97-AF65-F5344CB8AC3E}">
        <p14:creationId xmlns:p14="http://schemas.microsoft.com/office/powerpoint/2010/main" val="57043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“provider of last resort”</a:t>
            </a:r>
            <a:endParaRPr lang="en-US" dirty="0"/>
          </a:p>
        </p:txBody>
      </p:sp>
      <p:sp>
        <p:nvSpPr>
          <p:cNvPr id="7" name="TextBox 6"/>
          <p:cNvSpPr txBox="1"/>
          <p:nvPr/>
        </p:nvSpPr>
        <p:spPr>
          <a:xfrm>
            <a:off x="638175" y="1772816"/>
            <a:ext cx="7962900" cy="4678204"/>
          </a:xfrm>
          <a:prstGeom prst="rect">
            <a:avLst/>
          </a:prstGeom>
          <a:noFill/>
        </p:spPr>
        <p:txBody>
          <a:bodyPr wrap="square" rtlCol="0">
            <a:spAutoFit/>
          </a:bodyPr>
          <a:lstStyle/>
          <a:p>
            <a:pPr marL="457200" indent="-457200">
              <a:buClr>
                <a:srgbClr val="AA0038"/>
              </a:buClr>
              <a:buFont typeface="Wingdings" pitchFamily="2" charset="2"/>
              <a:buChar char="§"/>
            </a:pPr>
            <a:r>
              <a:rPr lang="en-GB" sz="2800" dirty="0" smtClean="0"/>
              <a:t>Sector </a:t>
            </a:r>
            <a:r>
              <a:rPr lang="en-GB" sz="2800" dirty="0"/>
              <a:t>leads </a:t>
            </a:r>
            <a:r>
              <a:rPr lang="en-GB" sz="2800" dirty="0" smtClean="0"/>
              <a:t>act as “providers </a:t>
            </a:r>
            <a:r>
              <a:rPr lang="en-GB" sz="2800" dirty="0"/>
              <a:t>of last </a:t>
            </a:r>
            <a:r>
              <a:rPr lang="en-GB" sz="2800" dirty="0" smtClean="0"/>
              <a:t>resort”, meaning that they have committed themselves </a:t>
            </a:r>
            <a:r>
              <a:rPr lang="en-GB" sz="2800" dirty="0"/>
              <a:t>to filling </a:t>
            </a:r>
            <a:r>
              <a:rPr lang="en-GB" sz="2800" dirty="0" smtClean="0"/>
              <a:t>gaps in their sector if nobody else steps up. </a:t>
            </a:r>
            <a:br>
              <a:rPr lang="en-GB" sz="2800" dirty="0" smtClean="0"/>
            </a:br>
            <a:r>
              <a:rPr lang="en-GB" sz="2800" dirty="0" smtClean="0"/>
              <a:t>Exception: IFRC is not a provider of last resort.</a:t>
            </a:r>
            <a:br>
              <a:rPr lang="en-GB" sz="2800" dirty="0" smtClean="0"/>
            </a:br>
            <a:endParaRPr lang="en-GB" sz="2800" dirty="0" smtClean="0"/>
          </a:p>
          <a:p>
            <a:pPr marL="457200" indent="-457200">
              <a:buClr>
                <a:srgbClr val="AA0038"/>
              </a:buClr>
              <a:buFont typeface="Wingdings" pitchFamily="2" charset="2"/>
              <a:buChar char="§"/>
            </a:pPr>
            <a:r>
              <a:rPr lang="en-GB" sz="2800" dirty="0" smtClean="0"/>
              <a:t>The concept of the “provider of last resort” is meant to improve predictability since it is clear who will have to step up, if everything else fails.</a:t>
            </a:r>
          </a:p>
          <a:p>
            <a:pPr marL="457200" indent="-457200">
              <a:buClr>
                <a:srgbClr val="AA0038"/>
              </a:buClr>
              <a:buFont typeface="Wingdings" pitchFamily="2" charset="2"/>
              <a:buChar char="§"/>
            </a:pPr>
            <a:endParaRPr lang="en-GB" sz="2800" dirty="0" smtClean="0"/>
          </a:p>
          <a:p>
            <a:pPr marL="457200" indent="-457200">
              <a:buClr>
                <a:srgbClr val="AA0038"/>
              </a:buClr>
              <a:buFont typeface="Wingdings" pitchFamily="2" charset="2"/>
              <a:buChar char="§"/>
            </a:pPr>
            <a:endParaRPr lang="en-GB" sz="2800" dirty="0" smtClean="0"/>
          </a:p>
          <a:p>
            <a:pPr marL="457200" indent="-457200">
              <a:buClr>
                <a:srgbClr val="AA0038"/>
              </a:buClr>
              <a:buFont typeface="Wingdings" pitchFamily="2" charset="2"/>
              <a:buChar char="§"/>
            </a:pPr>
            <a:endParaRPr lang="de-DE" dirty="0"/>
          </a:p>
        </p:txBody>
      </p:sp>
      <p:sp>
        <p:nvSpPr>
          <p:cNvPr id="9"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13</a:t>
            </a:fld>
            <a:endParaRPr lang="de-DE" dirty="0"/>
          </a:p>
        </p:txBody>
      </p:sp>
    </p:spTree>
    <p:extLst>
      <p:ext uri="{BB962C8B-B14F-4D97-AF65-F5344CB8AC3E}">
        <p14:creationId xmlns:p14="http://schemas.microsoft.com/office/powerpoint/2010/main" val="4202625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Definition: provider of last resort</a:t>
            </a:r>
            <a:endParaRPr lang="en-GB" dirty="0"/>
          </a:p>
        </p:txBody>
      </p:sp>
      <p:sp>
        <p:nvSpPr>
          <p:cNvPr id="3" name="Content Placeholder 2"/>
          <p:cNvSpPr>
            <a:spLocks noGrp="1"/>
          </p:cNvSpPr>
          <p:nvPr>
            <p:ph idx="1"/>
          </p:nvPr>
        </p:nvSpPr>
        <p:spPr>
          <a:xfrm>
            <a:off x="251520" y="1600201"/>
            <a:ext cx="8568952" cy="3917031"/>
          </a:xfrm>
        </p:spPr>
        <p:txBody>
          <a:bodyPr>
            <a:normAutofit/>
          </a:bodyPr>
          <a:lstStyle/>
          <a:p>
            <a:pPr marL="0" indent="0" algn="just">
              <a:buNone/>
            </a:pPr>
            <a:r>
              <a:rPr lang="en-GB" dirty="0" smtClean="0"/>
              <a:t>“Where </a:t>
            </a:r>
            <a:r>
              <a:rPr lang="en-GB" dirty="0"/>
              <a:t>necessary, and depending on </a:t>
            </a:r>
            <a:r>
              <a:rPr lang="en-GB" dirty="0" smtClean="0"/>
              <a:t>access, security </a:t>
            </a:r>
            <a:r>
              <a:rPr lang="en-GB" dirty="0"/>
              <a:t>and availability of funding, the cluster lead, as </a:t>
            </a:r>
            <a:r>
              <a:rPr lang="en-GB" dirty="0" smtClean="0"/>
              <a:t>provider of last resort, </a:t>
            </a:r>
            <a:r>
              <a:rPr lang="en-GB" dirty="0"/>
              <a:t>must be ready to ensure </a:t>
            </a:r>
            <a:r>
              <a:rPr lang="en-GB" dirty="0" smtClean="0"/>
              <a:t>the provision </a:t>
            </a:r>
            <a:r>
              <a:rPr lang="en-GB" dirty="0"/>
              <a:t>of services required to </a:t>
            </a:r>
            <a:r>
              <a:rPr lang="en-GB" dirty="0" smtClean="0"/>
              <a:t>fulfil </a:t>
            </a:r>
            <a:r>
              <a:rPr lang="en-GB" dirty="0"/>
              <a:t>critical gaps identified by the cluster and reflected in </a:t>
            </a:r>
            <a:r>
              <a:rPr lang="en-GB" dirty="0" smtClean="0"/>
              <a:t>the Humanitarian Coordinator‐led Humanitarian Country Team </a:t>
            </a:r>
            <a:r>
              <a:rPr lang="en-GB" dirty="0"/>
              <a:t>Strategic Response </a:t>
            </a:r>
            <a:r>
              <a:rPr lang="en-GB" dirty="0" smtClean="0"/>
              <a:t>Plan.”</a:t>
            </a:r>
            <a:endParaRPr lang="en-GB" dirty="0"/>
          </a:p>
        </p:txBody>
      </p:sp>
      <p:sp>
        <p:nvSpPr>
          <p:cNvPr id="4" name="Slide Number Placeholder 3"/>
          <p:cNvSpPr>
            <a:spLocks noGrp="1"/>
          </p:cNvSpPr>
          <p:nvPr>
            <p:ph type="sldNum" sz="quarter" idx="12"/>
          </p:nvPr>
        </p:nvSpPr>
        <p:spPr/>
        <p:txBody>
          <a:bodyPr/>
          <a:lstStyle/>
          <a:p>
            <a:fld id="{1327C452-0D12-48F3-BB65-BBA3E6350F2C}" type="slidenum">
              <a:rPr lang="en-GB" smtClean="0"/>
              <a:t>14</a:t>
            </a:fld>
            <a:endParaRPr lang="en-GB"/>
          </a:p>
        </p:txBody>
      </p:sp>
      <p:sp>
        <p:nvSpPr>
          <p:cNvPr id="5" name="TextBox 4"/>
          <p:cNvSpPr txBox="1"/>
          <p:nvPr/>
        </p:nvSpPr>
        <p:spPr>
          <a:xfrm>
            <a:off x="4716016" y="5732361"/>
            <a:ext cx="3866251" cy="523220"/>
          </a:xfrm>
          <a:prstGeom prst="rect">
            <a:avLst/>
          </a:prstGeom>
          <a:noFill/>
        </p:spPr>
        <p:txBody>
          <a:bodyPr wrap="none" rtlCol="0">
            <a:spAutoFit/>
          </a:bodyPr>
          <a:lstStyle/>
          <a:p>
            <a:r>
              <a:rPr lang="en-US" sz="1400" dirty="0" smtClean="0"/>
              <a:t>Source: </a:t>
            </a:r>
            <a:r>
              <a:rPr lang="en-US" sz="1400" dirty="0" smtClean="0">
                <a:hlinkClick r:id="rId2"/>
              </a:rPr>
              <a:t>IASC Transformative Agenda, Chapeau and</a:t>
            </a:r>
            <a:br>
              <a:rPr lang="en-US" sz="1400" dirty="0" smtClean="0">
                <a:hlinkClick r:id="rId2"/>
              </a:rPr>
            </a:br>
            <a:r>
              <a:rPr lang="en-US" sz="1400" dirty="0" smtClean="0">
                <a:hlinkClick r:id="rId2"/>
              </a:rPr>
              <a:t>Compendium of Actions 19 January 2012</a:t>
            </a:r>
            <a:endParaRPr lang="de-DE" sz="1400" dirty="0"/>
          </a:p>
        </p:txBody>
      </p:sp>
    </p:spTree>
    <p:extLst>
      <p:ext uri="{BB962C8B-B14F-4D97-AF65-F5344CB8AC3E}">
        <p14:creationId xmlns:p14="http://schemas.microsoft.com/office/powerpoint/2010/main" val="3816927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to the concept of “provider of last resort”</a:t>
            </a:r>
            <a:endParaRPr lang="en-US" dirty="0"/>
          </a:p>
        </p:txBody>
      </p:sp>
      <p:sp>
        <p:nvSpPr>
          <p:cNvPr id="6" name="TextBox 5"/>
          <p:cNvSpPr txBox="1"/>
          <p:nvPr/>
        </p:nvSpPr>
        <p:spPr>
          <a:xfrm>
            <a:off x="4149255" y="5877271"/>
            <a:ext cx="4483792" cy="523220"/>
          </a:xfrm>
          <a:prstGeom prst="rect">
            <a:avLst/>
          </a:prstGeom>
          <a:noFill/>
        </p:spPr>
        <p:txBody>
          <a:bodyPr wrap="none" rtlCol="0">
            <a:spAutoFit/>
          </a:bodyPr>
          <a:lstStyle/>
          <a:p>
            <a:r>
              <a:rPr lang="en-US" sz="1400" dirty="0" smtClean="0"/>
              <a:t>Source: </a:t>
            </a:r>
            <a:r>
              <a:rPr lang="en-US" sz="1400" dirty="0" smtClean="0">
                <a:hlinkClick r:id="rId3"/>
              </a:rPr>
              <a:t>IASC </a:t>
            </a:r>
            <a:r>
              <a:rPr lang="en-US" sz="1400" dirty="0">
                <a:hlinkClick r:id="rId3"/>
              </a:rPr>
              <a:t>Guidance Note on Using the Cluster </a:t>
            </a:r>
            <a:r>
              <a:rPr lang="en-US" sz="1400" dirty="0" smtClean="0">
                <a:hlinkClick r:id="rId3"/>
              </a:rPr>
              <a:t>Approach</a:t>
            </a:r>
            <a:br>
              <a:rPr lang="en-US" sz="1400" dirty="0" smtClean="0">
                <a:hlinkClick r:id="rId3"/>
              </a:rPr>
            </a:br>
            <a:r>
              <a:rPr lang="en-US" sz="1400" dirty="0" smtClean="0">
                <a:hlinkClick r:id="rId3"/>
              </a:rPr>
              <a:t>to </a:t>
            </a:r>
            <a:r>
              <a:rPr lang="en-US" sz="1400" dirty="0">
                <a:hlinkClick r:id="rId3"/>
              </a:rPr>
              <a:t>Strengthen Humanitarian Response (November 2006)</a:t>
            </a:r>
            <a:endParaRPr lang="de-DE" sz="1400" dirty="0"/>
          </a:p>
        </p:txBody>
      </p:sp>
      <p:sp>
        <p:nvSpPr>
          <p:cNvPr id="7" name="TextBox 6"/>
          <p:cNvSpPr txBox="1"/>
          <p:nvPr/>
        </p:nvSpPr>
        <p:spPr>
          <a:xfrm>
            <a:off x="638175" y="1628800"/>
            <a:ext cx="7962900" cy="3539430"/>
          </a:xfrm>
          <a:prstGeom prst="rect">
            <a:avLst/>
          </a:prstGeom>
          <a:noFill/>
        </p:spPr>
        <p:txBody>
          <a:bodyPr wrap="square" rtlCol="0">
            <a:spAutoFit/>
          </a:bodyPr>
          <a:lstStyle/>
          <a:p>
            <a:pPr marL="457200" indent="-457200">
              <a:buClr>
                <a:srgbClr val="AA0038"/>
              </a:buClr>
              <a:buFont typeface="Wingdings" pitchFamily="2" charset="2"/>
              <a:buChar char="§"/>
            </a:pPr>
            <a:r>
              <a:rPr lang="en-US" sz="2800" dirty="0" smtClean="0"/>
              <a:t>“… the </a:t>
            </a:r>
            <a:r>
              <a:rPr lang="en-US" sz="2800" dirty="0"/>
              <a:t>commitment of cluster leads to do their utmost to ensure an adequate and appropriate response</a:t>
            </a:r>
            <a:r>
              <a:rPr lang="en-US" sz="2800" dirty="0" smtClean="0"/>
              <a:t>.”</a:t>
            </a:r>
            <a:endParaRPr lang="en-US" sz="2800" dirty="0"/>
          </a:p>
          <a:p>
            <a:pPr marL="457200" indent="-457200">
              <a:buFont typeface="Wingdings" pitchFamily="2" charset="2"/>
              <a:buChar char="§"/>
            </a:pPr>
            <a:endParaRPr lang="en-US" sz="2800" dirty="0"/>
          </a:p>
          <a:p>
            <a:pPr marL="457200" indent="-457200">
              <a:buClr>
                <a:srgbClr val="AA0038"/>
              </a:buClr>
              <a:buFont typeface="Wingdings" pitchFamily="2" charset="2"/>
              <a:buChar char="§"/>
            </a:pPr>
            <a:r>
              <a:rPr lang="en-US" sz="2800" dirty="0"/>
              <a:t>“…it is necessarily circumscribed by some basic preconditions that affect any framework for humanitarian action, namely unimpeded access, security, and availability of funding</a:t>
            </a:r>
            <a:r>
              <a:rPr lang="en-US" sz="2800" dirty="0" smtClean="0"/>
              <a:t>.”</a:t>
            </a:r>
            <a:endParaRPr lang="de-DE" dirty="0"/>
          </a:p>
        </p:txBody>
      </p:sp>
      <p:sp>
        <p:nvSpPr>
          <p:cNvPr id="9"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15</a:t>
            </a:fld>
            <a:endParaRPr lang="de-DE" dirty="0"/>
          </a:p>
        </p:txBody>
      </p:sp>
    </p:spTree>
    <p:extLst>
      <p:ext uri="{BB962C8B-B14F-4D97-AF65-F5344CB8AC3E}">
        <p14:creationId xmlns:p14="http://schemas.microsoft.com/office/powerpoint/2010/main" val="389326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de-DE" dirty="0" smtClean="0"/>
              <a:t>Cluster activation</a:t>
            </a:r>
            <a:endParaRPr lang="de-DE" dirty="0"/>
          </a:p>
        </p:txBody>
      </p:sp>
      <p:sp>
        <p:nvSpPr>
          <p:cNvPr id="3" name="Content Placeholder 2"/>
          <p:cNvSpPr>
            <a:spLocks noGrp="1"/>
          </p:cNvSpPr>
          <p:nvPr>
            <p:ph idx="1"/>
          </p:nvPr>
        </p:nvSpPr>
        <p:spPr>
          <a:xfrm>
            <a:off x="457200" y="1196752"/>
            <a:ext cx="8229600" cy="4968552"/>
          </a:xfrm>
        </p:spPr>
        <p:txBody>
          <a:bodyPr>
            <a:noAutofit/>
          </a:bodyPr>
          <a:lstStyle/>
          <a:p>
            <a:pPr>
              <a:lnSpc>
                <a:spcPct val="114000"/>
              </a:lnSpc>
              <a:spcBef>
                <a:spcPts val="800"/>
              </a:spcBef>
              <a:spcAft>
                <a:spcPts val="1200"/>
              </a:spcAft>
            </a:pPr>
            <a:r>
              <a:rPr lang="en-US" sz="2200" dirty="0" smtClean="0">
                <a:ea typeface="ＭＳ Ｐゴシック" charset="-128"/>
              </a:rPr>
              <a:t>Based on an initial assessment of the needs and after discussion with the host government, the Resident or Humanitarian Coordinator (RC/HC) agrees with the Humanitarian Country Team which Clusters should be activated.</a:t>
            </a:r>
          </a:p>
          <a:p>
            <a:pPr>
              <a:lnSpc>
                <a:spcPct val="114000"/>
              </a:lnSpc>
              <a:spcBef>
                <a:spcPts val="800"/>
              </a:spcBef>
              <a:spcAft>
                <a:spcPts val="1200"/>
              </a:spcAft>
            </a:pPr>
            <a:r>
              <a:rPr lang="en-US" sz="2200" dirty="0" smtClean="0">
                <a:ea typeface="ＭＳ Ｐゴシック" charset="-128"/>
              </a:rPr>
              <a:t>The RC/HC designates national cluster leads in consultation with global cluster lead agencies. </a:t>
            </a:r>
          </a:p>
          <a:p>
            <a:pPr>
              <a:lnSpc>
                <a:spcPct val="114000"/>
              </a:lnSpc>
              <a:spcBef>
                <a:spcPts val="800"/>
              </a:spcBef>
              <a:spcAft>
                <a:spcPts val="1200"/>
              </a:spcAft>
            </a:pPr>
            <a:r>
              <a:rPr lang="en-US" sz="2200" dirty="0" smtClean="0">
                <a:ea typeface="ＭＳ Ｐゴシック" charset="-128"/>
              </a:rPr>
              <a:t>The RC/HC recommends the Cluster activation to the Emergency Response Coordinator (ERC) of; ERC gives </a:t>
            </a:r>
            <a:r>
              <a:rPr lang="en-US" sz="2200" dirty="0">
                <a:ea typeface="ＭＳ Ｐゴシック" charset="-128"/>
              </a:rPr>
              <a:t>global cluster </a:t>
            </a:r>
            <a:r>
              <a:rPr lang="en-US" sz="2200" dirty="0" smtClean="0">
                <a:ea typeface="ＭＳ Ｐゴシック" charset="-128"/>
              </a:rPr>
              <a:t>leads 24 hours to approve proposal</a:t>
            </a:r>
          </a:p>
          <a:p>
            <a:pPr marL="0" indent="0" algn="ctr">
              <a:lnSpc>
                <a:spcPct val="114000"/>
              </a:lnSpc>
              <a:spcBef>
                <a:spcPts val="800"/>
              </a:spcBef>
              <a:spcAft>
                <a:spcPts val="1200"/>
              </a:spcAft>
              <a:buNone/>
            </a:pPr>
            <a:r>
              <a:rPr lang="en-US" sz="2000" b="1" dirty="0" smtClean="0">
                <a:ea typeface="ＭＳ Ｐゴシック" charset="-128"/>
              </a:rPr>
              <a:t>Where available, national/regional coordination mechanisms</a:t>
            </a:r>
            <a:br>
              <a:rPr lang="en-US" sz="2000" b="1" dirty="0" smtClean="0">
                <a:ea typeface="ＭＳ Ｐゴシック" charset="-128"/>
              </a:rPr>
            </a:br>
            <a:r>
              <a:rPr lang="en-US" sz="2000" b="1" dirty="0" smtClean="0">
                <a:ea typeface="ＭＳ Ｐゴシック" charset="-128"/>
              </a:rPr>
              <a:t>should be supported. In these cases, the Cluster approach </a:t>
            </a:r>
            <a:br>
              <a:rPr lang="en-US" sz="2000" b="1" dirty="0" smtClean="0">
                <a:ea typeface="ＭＳ Ｐゴシック" charset="-128"/>
              </a:rPr>
            </a:br>
            <a:r>
              <a:rPr lang="en-US" sz="2000" b="1" dirty="0" smtClean="0">
                <a:ea typeface="ＭＳ Ｐゴシック" charset="-128"/>
              </a:rPr>
              <a:t>needs to be adapted. </a:t>
            </a:r>
            <a:endParaRPr lang="en-US" sz="2000" dirty="0">
              <a:ea typeface="ＭＳ Ｐゴシック" charset="-128"/>
            </a:endParaRPr>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16</a:t>
            </a:fld>
            <a:endParaRPr lang="de-DE" dirty="0"/>
          </a:p>
        </p:txBody>
      </p:sp>
    </p:spTree>
    <p:extLst>
      <p:ext uri="{BB962C8B-B14F-4D97-AF65-F5344CB8AC3E}">
        <p14:creationId xmlns:p14="http://schemas.microsoft.com/office/powerpoint/2010/main" val="1899583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de-DE" dirty="0" smtClean="0"/>
              <a:t>Cluster de-</a:t>
            </a:r>
            <a:r>
              <a:rPr lang="de-DE" dirty="0" err="1" smtClean="0"/>
              <a:t>activation</a:t>
            </a:r>
            <a:endParaRPr lang="de-DE" dirty="0"/>
          </a:p>
        </p:txBody>
      </p:sp>
      <p:sp>
        <p:nvSpPr>
          <p:cNvPr id="3" name="Content Placeholder 2"/>
          <p:cNvSpPr>
            <a:spLocks noGrp="1"/>
          </p:cNvSpPr>
          <p:nvPr>
            <p:ph idx="1"/>
          </p:nvPr>
        </p:nvSpPr>
        <p:spPr>
          <a:xfrm>
            <a:off x="457200" y="1412776"/>
            <a:ext cx="8229600" cy="4680520"/>
          </a:xfrm>
        </p:spPr>
        <p:txBody>
          <a:bodyPr>
            <a:noAutofit/>
          </a:bodyPr>
          <a:lstStyle/>
          <a:p>
            <a:pPr marL="0" indent="0">
              <a:lnSpc>
                <a:spcPct val="114000"/>
              </a:lnSpc>
              <a:spcBef>
                <a:spcPts val="800"/>
              </a:spcBef>
              <a:spcAft>
                <a:spcPts val="1200"/>
              </a:spcAft>
              <a:buNone/>
            </a:pPr>
            <a:r>
              <a:rPr lang="en-US" dirty="0" smtClean="0"/>
              <a:t>Individual Clusters are de-activated when</a:t>
            </a:r>
          </a:p>
          <a:p>
            <a:pPr lvl="1">
              <a:lnSpc>
                <a:spcPct val="114000"/>
              </a:lnSpc>
              <a:spcBef>
                <a:spcPts val="800"/>
              </a:spcBef>
              <a:spcAft>
                <a:spcPts val="1200"/>
              </a:spcAft>
              <a:buFont typeface="Wingdings" pitchFamily="2" charset="2"/>
              <a:buChar char="§"/>
            </a:pPr>
            <a:r>
              <a:rPr lang="en-US" sz="3200" dirty="0" smtClean="0"/>
              <a:t>National and/or development partners are able to take over from a Cluster</a:t>
            </a:r>
          </a:p>
          <a:p>
            <a:pPr lvl="1">
              <a:lnSpc>
                <a:spcPct val="114000"/>
              </a:lnSpc>
              <a:spcBef>
                <a:spcPts val="800"/>
              </a:spcBef>
              <a:spcAft>
                <a:spcPts val="1200"/>
              </a:spcAft>
              <a:buFont typeface="Wingdings" pitchFamily="2" charset="2"/>
              <a:buChar char="§"/>
            </a:pPr>
            <a:r>
              <a:rPr lang="en-US" sz="3200" dirty="0" smtClean="0"/>
              <a:t>Humanitarian </a:t>
            </a:r>
            <a:r>
              <a:rPr lang="en-US" sz="3200" dirty="0"/>
              <a:t>needs in a particular sector have sharply decreased or </a:t>
            </a:r>
            <a:r>
              <a:rPr lang="en-US" sz="3200" dirty="0" smtClean="0"/>
              <a:t>ceased</a:t>
            </a:r>
            <a:endParaRPr lang="en-GB" sz="3200" dirty="0"/>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17</a:t>
            </a:fld>
            <a:endParaRPr lang="de-DE" dirty="0"/>
          </a:p>
        </p:txBody>
      </p:sp>
    </p:spTree>
    <p:extLst>
      <p:ext uri="{BB962C8B-B14F-4D97-AF65-F5344CB8AC3E}">
        <p14:creationId xmlns:p14="http://schemas.microsoft.com/office/powerpoint/2010/main" val="2870840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pic>
        <p:nvPicPr>
          <p:cNvPr id="1026" name="Picture 2" descr="C:\Users\No-Admin\Dropbox\Projekte\IDHA\Of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3999" cy="66247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39952" y="4797152"/>
            <a:ext cx="4628190" cy="1569660"/>
          </a:xfrm>
          <a:prstGeom prst="rect">
            <a:avLst/>
          </a:prstGeom>
          <a:solidFill>
            <a:schemeClr val="bg1">
              <a:alpha val="70000"/>
            </a:schemeClr>
          </a:solidFill>
        </p:spPr>
        <p:txBody>
          <a:bodyPr wrap="none" rtlCol="0">
            <a:spAutoFit/>
          </a:bodyPr>
          <a:lstStyle/>
          <a:p>
            <a:r>
              <a:rPr lang="de-DE" sz="4800" b="1" dirty="0" smtClean="0">
                <a:solidFill>
                  <a:schemeClr val="tx2"/>
                </a:solidFill>
                <a:latin typeface="Verdana" pitchFamily="34" charset="0"/>
                <a:ea typeface="Verdana" pitchFamily="34" charset="0"/>
                <a:cs typeface="Verdana" pitchFamily="34" charset="0"/>
              </a:rPr>
              <a:t>Coordination</a:t>
            </a:r>
          </a:p>
          <a:p>
            <a:r>
              <a:rPr lang="de-DE" sz="4800" b="1" dirty="0" smtClean="0">
                <a:solidFill>
                  <a:schemeClr val="tx2"/>
                </a:solidFill>
                <a:latin typeface="Verdana" pitchFamily="34" charset="0"/>
                <a:ea typeface="Verdana" pitchFamily="34" charset="0"/>
                <a:cs typeface="Verdana" pitchFamily="34" charset="0"/>
              </a:rPr>
              <a:t>Services</a:t>
            </a:r>
            <a:endParaRPr lang="de-DE" sz="48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51580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306" y="2492896"/>
            <a:ext cx="832759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23528" y="692695"/>
            <a:ext cx="8455174" cy="1656185"/>
          </a:xfrm>
        </p:spPr>
        <p:txBody>
          <a:bodyPr>
            <a:normAutofit fontScale="92500" lnSpcReduction="20000"/>
          </a:bodyPr>
          <a:lstStyle/>
          <a:p>
            <a:pPr marL="0" indent="0">
              <a:buNone/>
            </a:pPr>
            <a:r>
              <a:rPr lang="en-US" dirty="0" smtClean="0"/>
              <a:t>The Cluster is the forum where all actors can discuss and agree on issues related to their sector. </a:t>
            </a:r>
          </a:p>
          <a:p>
            <a:pPr marL="0" indent="0">
              <a:buNone/>
            </a:pPr>
            <a:r>
              <a:rPr lang="en-US" dirty="0" smtClean="0"/>
              <a:t>It takes the commitment of all Cluster partners to implement these decisions. </a:t>
            </a:r>
            <a:endParaRPr lang="en-US" dirty="0"/>
          </a:p>
        </p:txBody>
      </p:sp>
      <p:sp>
        <p:nvSpPr>
          <p:cNvPr id="8"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19</a:t>
            </a:fld>
            <a:endParaRPr lang="de-DE" dirty="0"/>
          </a:p>
        </p:txBody>
      </p:sp>
    </p:spTree>
    <p:extLst>
      <p:ext uri="{BB962C8B-B14F-4D97-AF65-F5344CB8AC3E}">
        <p14:creationId xmlns:p14="http://schemas.microsoft.com/office/powerpoint/2010/main" val="1403842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dirty="0" smtClean="0"/>
              <a:t>The initial problem</a:t>
            </a:r>
            <a:endParaRPr lang="en-GB" dirty="0"/>
          </a:p>
        </p:txBody>
      </p:sp>
      <p:sp>
        <p:nvSpPr>
          <p:cNvPr id="8" name="Oval Callout 7"/>
          <p:cNvSpPr/>
          <p:nvPr/>
        </p:nvSpPr>
        <p:spPr>
          <a:xfrm>
            <a:off x="846160" y="1364776"/>
            <a:ext cx="2442949" cy="13920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What</a:t>
            </a:r>
            <a:r>
              <a:rPr lang="de-DE" dirty="0" smtClean="0">
                <a:solidFill>
                  <a:schemeClr val="tx1"/>
                </a:solidFill>
              </a:rPr>
              <a:t> </a:t>
            </a:r>
            <a:r>
              <a:rPr lang="de-DE" dirty="0" err="1" smtClean="0">
                <a:solidFill>
                  <a:schemeClr val="tx1"/>
                </a:solidFill>
              </a:rPr>
              <a:t>organisations</a:t>
            </a:r>
            <a:r>
              <a:rPr lang="de-DE" dirty="0" smtClean="0">
                <a:solidFill>
                  <a:schemeClr val="tx1"/>
                </a:solidFill>
              </a:rPr>
              <a:t> </a:t>
            </a:r>
            <a:r>
              <a:rPr lang="de-DE" dirty="0" err="1" smtClean="0">
                <a:solidFill>
                  <a:schemeClr val="tx1"/>
                </a:solidFill>
              </a:rPr>
              <a:t>are</a:t>
            </a:r>
            <a:r>
              <a:rPr lang="de-DE" dirty="0" smtClean="0">
                <a:solidFill>
                  <a:schemeClr val="tx1"/>
                </a:solidFill>
              </a:rPr>
              <a:t> </a:t>
            </a:r>
            <a:r>
              <a:rPr lang="de-DE" dirty="0" err="1" smtClean="0">
                <a:solidFill>
                  <a:schemeClr val="tx1"/>
                </a:solidFill>
              </a:rPr>
              <a:t>already</a:t>
            </a:r>
            <a:r>
              <a:rPr lang="de-DE" dirty="0" smtClean="0">
                <a:solidFill>
                  <a:schemeClr val="tx1"/>
                </a:solidFill>
              </a:rPr>
              <a:t> </a:t>
            </a:r>
            <a:r>
              <a:rPr lang="de-DE" dirty="0" err="1" smtClean="0">
                <a:solidFill>
                  <a:schemeClr val="tx1"/>
                </a:solidFill>
              </a:rPr>
              <a:t>here</a:t>
            </a:r>
            <a:r>
              <a:rPr lang="de-DE" dirty="0" smtClean="0">
                <a:solidFill>
                  <a:schemeClr val="tx1"/>
                </a:solidFill>
              </a:rPr>
              <a:t>?</a:t>
            </a:r>
            <a:endParaRPr lang="en-GB" dirty="0">
              <a:solidFill>
                <a:schemeClr val="tx1"/>
              </a:solidFill>
            </a:endParaRPr>
          </a:p>
        </p:txBody>
      </p:sp>
      <p:sp>
        <p:nvSpPr>
          <p:cNvPr id="9" name="Cloud Callout 8"/>
          <p:cNvSpPr/>
          <p:nvPr/>
        </p:nvSpPr>
        <p:spPr>
          <a:xfrm>
            <a:off x="5609229" y="1088409"/>
            <a:ext cx="3057099" cy="189703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Is</a:t>
            </a:r>
            <a:r>
              <a:rPr lang="de-DE" dirty="0" smtClean="0">
                <a:solidFill>
                  <a:schemeClr val="tx1"/>
                </a:solidFill>
              </a:rPr>
              <a:t> </a:t>
            </a:r>
            <a:r>
              <a:rPr lang="de-DE" dirty="0" err="1" smtClean="0">
                <a:solidFill>
                  <a:schemeClr val="tx1"/>
                </a:solidFill>
              </a:rPr>
              <a:t>anyone</a:t>
            </a:r>
            <a:r>
              <a:rPr lang="de-DE" dirty="0" smtClean="0">
                <a:solidFill>
                  <a:schemeClr val="tx1"/>
                </a:solidFill>
              </a:rPr>
              <a:t> </a:t>
            </a:r>
            <a:r>
              <a:rPr lang="de-DE" dirty="0" err="1" smtClean="0">
                <a:solidFill>
                  <a:schemeClr val="tx1"/>
                </a:solidFill>
              </a:rPr>
              <a:t>already</a:t>
            </a:r>
            <a:r>
              <a:rPr lang="de-DE" dirty="0" smtClean="0">
                <a:solidFill>
                  <a:schemeClr val="tx1"/>
                </a:solidFill>
              </a:rPr>
              <a:t> </a:t>
            </a:r>
            <a:r>
              <a:rPr lang="de-DE" dirty="0" err="1" smtClean="0">
                <a:solidFill>
                  <a:schemeClr val="tx1"/>
                </a:solidFill>
              </a:rPr>
              <a:t>doing</a:t>
            </a:r>
            <a:r>
              <a:rPr lang="de-DE" dirty="0" smtClean="0">
                <a:solidFill>
                  <a:schemeClr val="tx1"/>
                </a:solidFill>
              </a:rPr>
              <a:t> X?</a:t>
            </a:r>
            <a:endParaRPr lang="en-GB" dirty="0">
              <a:solidFill>
                <a:schemeClr val="tx1"/>
              </a:solidFill>
            </a:endParaRPr>
          </a:p>
        </p:txBody>
      </p:sp>
      <p:sp>
        <p:nvSpPr>
          <p:cNvPr id="10" name="Rounded Rectangular Callout 9"/>
          <p:cNvSpPr/>
          <p:nvPr/>
        </p:nvSpPr>
        <p:spPr>
          <a:xfrm>
            <a:off x="6118193" y="3138392"/>
            <a:ext cx="2251881" cy="162408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Where</a:t>
            </a:r>
            <a:r>
              <a:rPr lang="de-DE" dirty="0" smtClean="0">
                <a:solidFill>
                  <a:schemeClr val="tx1"/>
                </a:solidFill>
              </a:rPr>
              <a:t> do </a:t>
            </a:r>
            <a:r>
              <a:rPr lang="de-DE" dirty="0" err="1" smtClean="0">
                <a:solidFill>
                  <a:schemeClr val="tx1"/>
                </a:solidFill>
              </a:rPr>
              <a:t>people</a:t>
            </a:r>
            <a:r>
              <a:rPr lang="de-DE" dirty="0" smtClean="0">
                <a:solidFill>
                  <a:schemeClr val="tx1"/>
                </a:solidFill>
              </a:rPr>
              <a:t> </a:t>
            </a:r>
            <a:r>
              <a:rPr lang="de-DE" dirty="0" err="1" smtClean="0">
                <a:solidFill>
                  <a:schemeClr val="tx1"/>
                </a:solidFill>
              </a:rPr>
              <a:t>need</a:t>
            </a:r>
            <a:r>
              <a:rPr lang="de-DE" dirty="0" smtClean="0">
                <a:solidFill>
                  <a:schemeClr val="tx1"/>
                </a:solidFill>
              </a:rPr>
              <a:t> </a:t>
            </a:r>
            <a:r>
              <a:rPr lang="de-DE" dirty="0" err="1" smtClean="0">
                <a:solidFill>
                  <a:schemeClr val="tx1"/>
                </a:solidFill>
              </a:rPr>
              <a:t>assistance</a:t>
            </a:r>
            <a:r>
              <a:rPr lang="de-DE" dirty="0" smtClean="0">
                <a:solidFill>
                  <a:schemeClr val="tx1"/>
                </a:solidFill>
              </a:rPr>
              <a:t>?</a:t>
            </a:r>
            <a:endParaRPr lang="en-GB" dirty="0">
              <a:solidFill>
                <a:schemeClr val="tx1"/>
              </a:solidFill>
            </a:endParaRPr>
          </a:p>
        </p:txBody>
      </p:sp>
      <p:sp>
        <p:nvSpPr>
          <p:cNvPr id="12" name="Cloud Callout 11"/>
          <p:cNvSpPr/>
          <p:nvPr/>
        </p:nvSpPr>
        <p:spPr>
          <a:xfrm>
            <a:off x="3063922" y="1405525"/>
            <a:ext cx="2545307" cy="180832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Who </a:t>
            </a:r>
            <a:r>
              <a:rPr lang="de-DE" dirty="0" err="1" smtClean="0">
                <a:solidFill>
                  <a:schemeClr val="tx1"/>
                </a:solidFill>
              </a:rPr>
              <a:t>needs</a:t>
            </a:r>
            <a:r>
              <a:rPr lang="de-DE" dirty="0" smtClean="0">
                <a:solidFill>
                  <a:schemeClr val="tx1"/>
                </a:solidFill>
              </a:rPr>
              <a:t> </a:t>
            </a:r>
            <a:r>
              <a:rPr lang="de-DE" dirty="0" err="1" smtClean="0">
                <a:solidFill>
                  <a:schemeClr val="tx1"/>
                </a:solidFill>
              </a:rPr>
              <a:t>assistance</a:t>
            </a:r>
            <a:r>
              <a:rPr lang="de-DE" dirty="0" smtClean="0">
                <a:solidFill>
                  <a:schemeClr val="tx1"/>
                </a:solidFill>
              </a:rPr>
              <a:t>?</a:t>
            </a:r>
            <a:endParaRPr lang="en-GB" dirty="0">
              <a:solidFill>
                <a:schemeClr val="tx1"/>
              </a:solidFill>
            </a:endParaRPr>
          </a:p>
        </p:txBody>
      </p:sp>
      <p:sp>
        <p:nvSpPr>
          <p:cNvPr id="13" name="Rounded Rectangular Callout 12"/>
          <p:cNvSpPr/>
          <p:nvPr/>
        </p:nvSpPr>
        <p:spPr>
          <a:xfrm>
            <a:off x="846160" y="3138392"/>
            <a:ext cx="2074461" cy="134657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Where</a:t>
            </a:r>
            <a:r>
              <a:rPr lang="de-DE" dirty="0" smtClean="0">
                <a:solidFill>
                  <a:schemeClr val="tx1"/>
                </a:solidFill>
              </a:rPr>
              <a:t> </a:t>
            </a:r>
            <a:r>
              <a:rPr lang="de-DE" dirty="0" err="1" smtClean="0">
                <a:solidFill>
                  <a:schemeClr val="tx1"/>
                </a:solidFill>
              </a:rPr>
              <a:t>can</a:t>
            </a:r>
            <a:r>
              <a:rPr lang="de-DE" dirty="0" smtClean="0">
                <a:solidFill>
                  <a:schemeClr val="tx1"/>
                </a:solidFill>
              </a:rPr>
              <a:t> I </a:t>
            </a:r>
            <a:r>
              <a:rPr lang="de-DE" dirty="0" err="1" smtClean="0">
                <a:solidFill>
                  <a:schemeClr val="tx1"/>
                </a:solidFill>
              </a:rPr>
              <a:t>get</a:t>
            </a:r>
            <a:r>
              <a:rPr lang="de-DE" dirty="0" smtClean="0">
                <a:solidFill>
                  <a:schemeClr val="tx1"/>
                </a:solidFill>
              </a:rPr>
              <a:t> </a:t>
            </a:r>
            <a:r>
              <a:rPr lang="de-DE" dirty="0" err="1" smtClean="0">
                <a:solidFill>
                  <a:schemeClr val="tx1"/>
                </a:solidFill>
              </a:rPr>
              <a:t>information</a:t>
            </a:r>
            <a:r>
              <a:rPr lang="de-DE" dirty="0" smtClean="0">
                <a:solidFill>
                  <a:schemeClr val="tx1"/>
                </a:solidFill>
              </a:rPr>
              <a:t>?</a:t>
            </a:r>
            <a:endParaRPr lang="en-GB" dirty="0">
              <a:solidFill>
                <a:schemeClr val="tx1"/>
              </a:solidFill>
            </a:endParaRPr>
          </a:p>
        </p:txBody>
      </p:sp>
      <p:sp>
        <p:nvSpPr>
          <p:cNvPr id="16" name="Cloud Callout 15"/>
          <p:cNvSpPr/>
          <p:nvPr/>
        </p:nvSpPr>
        <p:spPr>
          <a:xfrm>
            <a:off x="3166280" y="5119032"/>
            <a:ext cx="1978927" cy="131359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How</a:t>
            </a:r>
            <a:r>
              <a:rPr lang="de-DE" dirty="0" smtClean="0">
                <a:solidFill>
                  <a:schemeClr val="tx1"/>
                </a:solidFill>
              </a:rPr>
              <a:t> </a:t>
            </a:r>
            <a:r>
              <a:rPr lang="de-DE" dirty="0" err="1" smtClean="0">
                <a:solidFill>
                  <a:schemeClr val="tx1"/>
                </a:solidFill>
              </a:rPr>
              <a:t>can</a:t>
            </a:r>
            <a:r>
              <a:rPr lang="de-DE" dirty="0" smtClean="0">
                <a:solidFill>
                  <a:schemeClr val="tx1"/>
                </a:solidFill>
              </a:rPr>
              <a:t> I </a:t>
            </a:r>
            <a:r>
              <a:rPr lang="de-DE" dirty="0" err="1" smtClean="0">
                <a:solidFill>
                  <a:schemeClr val="tx1"/>
                </a:solidFill>
              </a:rPr>
              <a:t>get</a:t>
            </a:r>
            <a:r>
              <a:rPr lang="de-DE" dirty="0" smtClean="0">
                <a:solidFill>
                  <a:schemeClr val="tx1"/>
                </a:solidFill>
              </a:rPr>
              <a:t> </a:t>
            </a:r>
            <a:r>
              <a:rPr lang="de-DE" dirty="0" err="1" smtClean="0">
                <a:solidFill>
                  <a:schemeClr val="tx1"/>
                </a:solidFill>
              </a:rPr>
              <a:t>funds</a:t>
            </a:r>
            <a:r>
              <a:rPr lang="de-DE" dirty="0" smtClean="0">
                <a:solidFill>
                  <a:schemeClr val="tx1"/>
                </a:solidFill>
              </a:rPr>
              <a:t>?</a:t>
            </a:r>
            <a:endParaRPr lang="en-GB" dirty="0">
              <a:solidFill>
                <a:schemeClr val="tx1"/>
              </a:solidFill>
            </a:endParaRPr>
          </a:p>
        </p:txBody>
      </p:sp>
      <p:sp>
        <p:nvSpPr>
          <p:cNvPr id="15" name="Oval Callout 14"/>
          <p:cNvSpPr/>
          <p:nvPr/>
        </p:nvSpPr>
        <p:spPr>
          <a:xfrm>
            <a:off x="3166280" y="3322049"/>
            <a:ext cx="2442949" cy="13920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Who </a:t>
            </a:r>
            <a:r>
              <a:rPr lang="de-DE" dirty="0" err="1" smtClean="0">
                <a:solidFill>
                  <a:schemeClr val="tx1"/>
                </a:solidFill>
              </a:rPr>
              <a:t>is</a:t>
            </a:r>
            <a:r>
              <a:rPr lang="de-DE" dirty="0" smtClean="0">
                <a:solidFill>
                  <a:schemeClr val="tx1"/>
                </a:solidFill>
              </a:rPr>
              <a:t> </a:t>
            </a:r>
            <a:r>
              <a:rPr lang="de-DE" dirty="0" err="1" smtClean="0">
                <a:solidFill>
                  <a:schemeClr val="tx1"/>
                </a:solidFill>
              </a:rPr>
              <a:t>doing</a:t>
            </a:r>
            <a:r>
              <a:rPr lang="de-DE" dirty="0" smtClean="0">
                <a:solidFill>
                  <a:schemeClr val="tx1"/>
                </a:solidFill>
              </a:rPr>
              <a:t> Y in X-town?</a:t>
            </a:r>
            <a:endParaRPr lang="en-GB" dirty="0">
              <a:solidFill>
                <a:schemeClr val="tx1"/>
              </a:solidFill>
            </a:endParaRPr>
          </a:p>
        </p:txBody>
      </p:sp>
      <p:sp>
        <p:nvSpPr>
          <p:cNvPr id="17" name="Oval Callout 16"/>
          <p:cNvSpPr/>
          <p:nvPr/>
        </p:nvSpPr>
        <p:spPr>
          <a:xfrm>
            <a:off x="5628366" y="4682331"/>
            <a:ext cx="2442949" cy="139207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Why</a:t>
            </a:r>
            <a:r>
              <a:rPr lang="de-DE" dirty="0" smtClean="0">
                <a:solidFill>
                  <a:schemeClr val="tx1"/>
                </a:solidFill>
              </a:rPr>
              <a:t> </a:t>
            </a:r>
            <a:r>
              <a:rPr lang="de-DE" dirty="0" err="1" smtClean="0">
                <a:solidFill>
                  <a:schemeClr val="tx1"/>
                </a:solidFill>
              </a:rPr>
              <a:t>is</a:t>
            </a:r>
            <a:r>
              <a:rPr lang="de-DE" dirty="0" smtClean="0">
                <a:solidFill>
                  <a:schemeClr val="tx1"/>
                </a:solidFill>
              </a:rPr>
              <a:t> </a:t>
            </a:r>
            <a:r>
              <a:rPr lang="de-DE" dirty="0" err="1" smtClean="0">
                <a:solidFill>
                  <a:schemeClr val="tx1"/>
                </a:solidFill>
              </a:rPr>
              <a:t>the</a:t>
            </a:r>
            <a:r>
              <a:rPr lang="de-DE" dirty="0" smtClean="0">
                <a:solidFill>
                  <a:schemeClr val="tx1"/>
                </a:solidFill>
              </a:rPr>
              <a:t> </a:t>
            </a:r>
            <a:r>
              <a:rPr lang="de-DE" dirty="0" err="1" smtClean="0">
                <a:solidFill>
                  <a:schemeClr val="tx1"/>
                </a:solidFill>
              </a:rPr>
              <a:t>government</a:t>
            </a:r>
            <a:r>
              <a:rPr lang="de-DE" dirty="0" smtClean="0">
                <a:solidFill>
                  <a:schemeClr val="tx1"/>
                </a:solidFill>
              </a:rPr>
              <a:t> (not) </a:t>
            </a:r>
            <a:r>
              <a:rPr lang="de-DE" dirty="0" err="1" smtClean="0">
                <a:solidFill>
                  <a:schemeClr val="tx1"/>
                </a:solidFill>
              </a:rPr>
              <a:t>doing</a:t>
            </a:r>
            <a:r>
              <a:rPr lang="de-DE" dirty="0" smtClean="0">
                <a:solidFill>
                  <a:schemeClr val="tx1"/>
                </a:solidFill>
              </a:rPr>
              <a:t> X?</a:t>
            </a:r>
            <a:endParaRPr lang="en-GB" dirty="0">
              <a:solidFill>
                <a:schemeClr val="tx1"/>
              </a:solidFill>
            </a:endParaRPr>
          </a:p>
        </p:txBody>
      </p:sp>
      <p:sp>
        <p:nvSpPr>
          <p:cNvPr id="14"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2</a:t>
            </a:fld>
            <a:endParaRPr lang="de-DE" dirty="0"/>
          </a:p>
        </p:txBody>
      </p:sp>
      <p:sp>
        <p:nvSpPr>
          <p:cNvPr id="18" name="Rounded Rectangular Callout 17"/>
          <p:cNvSpPr/>
          <p:nvPr/>
        </p:nvSpPr>
        <p:spPr>
          <a:xfrm>
            <a:off x="1259609" y="4652157"/>
            <a:ext cx="1804313" cy="112367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Who </a:t>
            </a:r>
            <a:r>
              <a:rPr lang="de-DE" dirty="0" err="1" smtClean="0">
                <a:solidFill>
                  <a:schemeClr val="tx1"/>
                </a:solidFill>
              </a:rPr>
              <a:t>is</a:t>
            </a:r>
            <a:r>
              <a:rPr lang="de-DE" dirty="0" smtClean="0">
                <a:solidFill>
                  <a:schemeClr val="tx1"/>
                </a:solidFill>
              </a:rPr>
              <a:t> in </a:t>
            </a:r>
            <a:r>
              <a:rPr lang="de-DE" dirty="0" err="1" smtClean="0">
                <a:solidFill>
                  <a:schemeClr val="tx1"/>
                </a:solidFill>
              </a:rPr>
              <a:t>charge</a:t>
            </a:r>
            <a:r>
              <a:rPr lang="de-DE"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2665735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2414"/>
            <a:ext cx="8229600" cy="4943750"/>
          </a:xfrm>
        </p:spPr>
        <p:txBody>
          <a:bodyPr>
            <a:normAutofit/>
          </a:bodyPr>
          <a:lstStyle/>
          <a:p>
            <a:pPr marL="0" indent="0" algn="ctr">
              <a:buNone/>
            </a:pPr>
            <a:r>
              <a:rPr lang="de-DE" sz="8000" b="1" dirty="0" smtClean="0"/>
              <a:t>Coordination</a:t>
            </a:r>
          </a:p>
          <a:p>
            <a:pPr marL="0" indent="0" algn="ctr">
              <a:buNone/>
            </a:pPr>
            <a:r>
              <a:rPr lang="de-DE" sz="8000" b="1" dirty="0" smtClean="0"/>
              <a:t>≠</a:t>
            </a:r>
          </a:p>
          <a:p>
            <a:pPr marL="0" indent="0" algn="ctr">
              <a:buNone/>
            </a:pPr>
            <a:r>
              <a:rPr lang="de-DE" sz="8000" b="1" dirty="0" smtClean="0"/>
              <a:t>Tasking</a:t>
            </a:r>
            <a:endParaRPr lang="de-DE" sz="8000" b="1" dirty="0"/>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20</a:t>
            </a:fld>
            <a:endParaRPr lang="de-DE" dirty="0"/>
          </a:p>
        </p:txBody>
      </p:sp>
    </p:spTree>
    <p:extLst>
      <p:ext uri="{BB962C8B-B14F-4D97-AF65-F5344CB8AC3E}">
        <p14:creationId xmlns:p14="http://schemas.microsoft.com/office/powerpoint/2010/main" val="63995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z="4000" dirty="0" smtClean="0"/>
              <a:t>Six core functions at field level</a:t>
            </a:r>
            <a:endParaRPr lang="de-DE" sz="4000" dirty="0"/>
          </a:p>
        </p:txBody>
      </p:sp>
      <p:sp>
        <p:nvSpPr>
          <p:cNvPr id="3" name="Content Placeholder 2"/>
          <p:cNvSpPr>
            <a:spLocks noGrp="1"/>
          </p:cNvSpPr>
          <p:nvPr>
            <p:ph idx="1"/>
          </p:nvPr>
        </p:nvSpPr>
        <p:spPr>
          <a:xfrm>
            <a:off x="457200" y="1409416"/>
            <a:ext cx="8229600" cy="4827896"/>
          </a:xfrm>
        </p:spPr>
        <p:txBody>
          <a:bodyPr>
            <a:normAutofit fontScale="92500"/>
          </a:bodyPr>
          <a:lstStyle/>
          <a:p>
            <a:pPr marL="0" indent="0">
              <a:buNone/>
            </a:pPr>
            <a:r>
              <a:rPr lang="en-GB" sz="1800" b="1" dirty="0" smtClean="0"/>
              <a:t>1. </a:t>
            </a:r>
            <a:r>
              <a:rPr lang="en-GB" sz="1800" b="1" dirty="0"/>
              <a:t>Supporting service delivery</a:t>
            </a:r>
          </a:p>
          <a:p>
            <a:pPr lvl="1">
              <a:buFont typeface="Wingdings" pitchFamily="2" charset="2"/>
              <a:buChar char="§"/>
            </a:pPr>
            <a:r>
              <a:rPr lang="en-GB" sz="1800" dirty="0"/>
              <a:t>Provide a platform to ensure that service delivery is driven by the agreed strategic priorities</a:t>
            </a:r>
          </a:p>
          <a:p>
            <a:pPr lvl="1">
              <a:buFont typeface="Wingdings" pitchFamily="2" charset="2"/>
              <a:buChar char="§"/>
            </a:pPr>
            <a:r>
              <a:rPr lang="en-GB" sz="1800" dirty="0"/>
              <a:t>Develop mechanisms to eliminate duplication of service delivery</a:t>
            </a:r>
          </a:p>
          <a:p>
            <a:pPr marL="0" indent="0">
              <a:buNone/>
            </a:pPr>
            <a:r>
              <a:rPr lang="en-GB" sz="1800" b="1" dirty="0" smtClean="0"/>
              <a:t>2. </a:t>
            </a:r>
            <a:r>
              <a:rPr lang="en-GB" sz="1800" b="1" dirty="0"/>
              <a:t>Informing strategic decision-making of the HC/HCT for the humanitarian response</a:t>
            </a:r>
          </a:p>
          <a:p>
            <a:pPr lvl="1">
              <a:buFont typeface="Wingdings" pitchFamily="2" charset="2"/>
              <a:buChar char="§"/>
            </a:pPr>
            <a:r>
              <a:rPr lang="en-GB" sz="1800" dirty="0"/>
              <a:t>Needs assessment and response gap analysis (across sectors and within the sector)</a:t>
            </a:r>
          </a:p>
          <a:p>
            <a:pPr lvl="1">
              <a:buFont typeface="Wingdings" pitchFamily="2" charset="2"/>
              <a:buChar char="§"/>
            </a:pPr>
            <a:r>
              <a:rPr lang="en-GB" sz="1800" dirty="0"/>
              <a:t>Analysis to identify and address (emerging) gaps, obstacles, duplication, and cross-cutting issues including age, gender, environment and HIV/AIDs</a:t>
            </a:r>
          </a:p>
          <a:p>
            <a:pPr lvl="1">
              <a:buFont typeface="Wingdings" pitchFamily="2" charset="2"/>
              <a:buChar char="§"/>
            </a:pPr>
            <a:r>
              <a:rPr lang="en-GB" sz="1800" dirty="0"/>
              <a:t>Prioritisation, grounded in response </a:t>
            </a:r>
            <a:r>
              <a:rPr lang="en-GB" sz="1800" dirty="0" smtClean="0"/>
              <a:t>analysis</a:t>
            </a:r>
          </a:p>
          <a:p>
            <a:pPr marL="0" indent="0">
              <a:buNone/>
            </a:pPr>
            <a:r>
              <a:rPr lang="en-GB" sz="1800" b="1" dirty="0" smtClean="0"/>
              <a:t>3. </a:t>
            </a:r>
            <a:r>
              <a:rPr lang="en-GB" sz="1800" b="1" dirty="0"/>
              <a:t>Planning and strategy development</a:t>
            </a:r>
          </a:p>
          <a:p>
            <a:pPr lvl="1">
              <a:buFont typeface="Wingdings" pitchFamily="2" charset="2"/>
              <a:buChar char="§"/>
            </a:pPr>
            <a:r>
              <a:rPr lang="en-GB" sz="1800" dirty="0"/>
              <a:t>Develop </a:t>
            </a:r>
            <a:r>
              <a:rPr lang="en-GB" sz="1800" dirty="0" err="1"/>
              <a:t>sectoral</a:t>
            </a:r>
            <a:r>
              <a:rPr lang="en-GB" sz="1800" dirty="0"/>
              <a:t> plans, objectives and indicators that directly support realisation of the HC/HCT strategic priorities</a:t>
            </a:r>
          </a:p>
          <a:p>
            <a:pPr lvl="1">
              <a:buFont typeface="Wingdings" pitchFamily="2" charset="2"/>
              <a:buChar char="§"/>
            </a:pPr>
            <a:r>
              <a:rPr lang="en-GB" sz="1800" dirty="0"/>
              <a:t>Apply and adhere to existing standards and guidelines</a:t>
            </a:r>
          </a:p>
          <a:p>
            <a:pPr lvl="1">
              <a:buFont typeface="Wingdings" pitchFamily="2" charset="2"/>
              <a:buChar char="§"/>
            </a:pPr>
            <a:r>
              <a:rPr lang="en-GB" sz="1800" dirty="0"/>
              <a:t>Clarify funding requirements, prioritisation and cluster contributions for the HC’s overall humanitarian funding considerations (e.g. Flash Appeal, CAP, CERF, Emergency Response Fund/Common Humanitarian Fund</a:t>
            </a:r>
            <a:r>
              <a:rPr lang="en-GB" sz="1800" dirty="0" smtClean="0"/>
              <a:t>)</a:t>
            </a:r>
            <a:endParaRPr lang="en-GB" sz="1800" dirty="0"/>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21</a:t>
            </a:fld>
            <a:endParaRPr lang="de-DE" dirty="0"/>
          </a:p>
        </p:txBody>
      </p:sp>
    </p:spTree>
    <p:extLst>
      <p:ext uri="{BB962C8B-B14F-4D97-AF65-F5344CB8AC3E}">
        <p14:creationId xmlns:p14="http://schemas.microsoft.com/office/powerpoint/2010/main" val="1497476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z="4000" dirty="0" smtClean="0"/>
              <a:t>Six core functions at field level</a:t>
            </a:r>
            <a:endParaRPr lang="de-DE" sz="4000" dirty="0"/>
          </a:p>
        </p:txBody>
      </p:sp>
      <p:sp>
        <p:nvSpPr>
          <p:cNvPr id="3" name="Content Placeholder 2"/>
          <p:cNvSpPr>
            <a:spLocks noGrp="1"/>
          </p:cNvSpPr>
          <p:nvPr>
            <p:ph idx="1"/>
          </p:nvPr>
        </p:nvSpPr>
        <p:spPr/>
        <p:txBody>
          <a:bodyPr>
            <a:normAutofit/>
          </a:bodyPr>
          <a:lstStyle/>
          <a:p>
            <a:pPr marL="0" indent="0">
              <a:buNone/>
            </a:pPr>
            <a:r>
              <a:rPr lang="en-US" sz="1800" b="1" dirty="0" smtClean="0"/>
              <a:t>4</a:t>
            </a:r>
            <a:r>
              <a:rPr lang="en-US" sz="1800" b="1" dirty="0"/>
              <a:t>. Advocacy</a:t>
            </a:r>
          </a:p>
          <a:p>
            <a:pPr lvl="1">
              <a:buFont typeface="Wingdings" pitchFamily="2" charset="2"/>
              <a:buChar char="§"/>
            </a:pPr>
            <a:r>
              <a:rPr lang="en-US" sz="1800" dirty="0" smtClean="0"/>
              <a:t>Identify </a:t>
            </a:r>
            <a:r>
              <a:rPr lang="en-US" sz="1800" dirty="0"/>
              <a:t>advocacy concerns to contribute to HC and HCT messaging and action</a:t>
            </a:r>
          </a:p>
          <a:p>
            <a:pPr lvl="1">
              <a:buFont typeface="Wingdings" pitchFamily="2" charset="2"/>
              <a:buChar char="§"/>
            </a:pPr>
            <a:r>
              <a:rPr lang="en-US" sz="1800" dirty="0" smtClean="0"/>
              <a:t>Undertake </a:t>
            </a:r>
            <a:r>
              <a:rPr lang="en-US" sz="1800" dirty="0"/>
              <a:t>advocacy activities on behalf of cluster participants and the affected </a:t>
            </a:r>
            <a:r>
              <a:rPr lang="en-US" sz="1800" dirty="0" smtClean="0"/>
              <a:t>population</a:t>
            </a:r>
            <a:br>
              <a:rPr lang="en-US" sz="1800" dirty="0" smtClean="0"/>
            </a:br>
            <a:endParaRPr lang="en-US" sz="1800" dirty="0" smtClean="0"/>
          </a:p>
          <a:p>
            <a:pPr marL="0" indent="0">
              <a:buNone/>
            </a:pPr>
            <a:r>
              <a:rPr lang="en-US" sz="1800" b="1" dirty="0" smtClean="0"/>
              <a:t>5. Monitoring</a:t>
            </a:r>
            <a:r>
              <a:rPr lang="en-US" sz="1800" dirty="0" smtClean="0"/>
              <a:t> and reporting the implementation of the cluster strategy and results; recommending corrective action where necessary</a:t>
            </a:r>
            <a:br>
              <a:rPr lang="en-US" sz="1800" dirty="0" smtClean="0"/>
            </a:br>
            <a:endParaRPr lang="en-US" sz="1800" dirty="0" smtClean="0"/>
          </a:p>
          <a:p>
            <a:pPr marL="0" indent="0">
              <a:buNone/>
            </a:pPr>
            <a:r>
              <a:rPr lang="en-US" sz="1800" b="1" dirty="0" smtClean="0"/>
              <a:t>6</a:t>
            </a:r>
            <a:r>
              <a:rPr lang="en-US" sz="1800" b="1" dirty="0"/>
              <a:t>. Contingency planning/preparedness/capacity building</a:t>
            </a:r>
            <a:r>
              <a:rPr lang="en-US" sz="1800" dirty="0"/>
              <a:t> in situations where there is a high risk of recurring or significant new disaster and where sufficient capacity exists within the cluster</a:t>
            </a:r>
            <a:r>
              <a:rPr lang="en-US" sz="1800" dirty="0" smtClean="0"/>
              <a:t>.</a:t>
            </a:r>
          </a:p>
          <a:p>
            <a:pPr marL="0" indent="0">
              <a:buNone/>
            </a:pPr>
            <a:endParaRPr lang="en-US" sz="1800" dirty="0"/>
          </a:p>
          <a:p>
            <a:pPr marL="0" indent="0" algn="ctr">
              <a:buNone/>
            </a:pPr>
            <a:r>
              <a:rPr lang="en-US" sz="2000" dirty="0" smtClean="0">
                <a:solidFill>
                  <a:srgbClr val="AA0038"/>
                </a:solidFill>
              </a:rPr>
              <a:t>→ </a:t>
            </a:r>
            <a:r>
              <a:rPr lang="en-US" sz="2400" dirty="0" smtClean="0"/>
              <a:t>Accountable to the HC/RC (except IFRC)</a:t>
            </a:r>
            <a:endParaRPr lang="de-DE" sz="2400" dirty="0"/>
          </a:p>
        </p:txBody>
      </p:sp>
      <p:sp>
        <p:nvSpPr>
          <p:cNvPr id="7" name="Rectangle 6"/>
          <p:cNvSpPr/>
          <p:nvPr/>
        </p:nvSpPr>
        <p:spPr>
          <a:xfrm>
            <a:off x="5042848" y="5794445"/>
            <a:ext cx="3923731" cy="584775"/>
          </a:xfrm>
          <a:prstGeom prst="rect">
            <a:avLst/>
          </a:prstGeom>
        </p:spPr>
        <p:txBody>
          <a:bodyPr wrap="square">
            <a:spAutoFit/>
          </a:bodyPr>
          <a:lstStyle/>
          <a:p>
            <a:r>
              <a:rPr lang="en-US" sz="1600" dirty="0" smtClean="0"/>
              <a:t>Source: </a:t>
            </a:r>
            <a:r>
              <a:rPr lang="en-US" sz="1600" dirty="0" smtClean="0">
                <a:hlinkClick r:id="rId2"/>
              </a:rPr>
              <a:t>IASC </a:t>
            </a:r>
            <a:r>
              <a:rPr lang="en-US" sz="1600" dirty="0">
                <a:hlinkClick r:id="rId2"/>
              </a:rPr>
              <a:t>Reference Module for Cluster Coordination at the Country </a:t>
            </a:r>
            <a:r>
              <a:rPr lang="en-US" sz="1600" dirty="0" smtClean="0">
                <a:hlinkClick r:id="rId2"/>
              </a:rPr>
              <a:t>Level</a:t>
            </a:r>
            <a:r>
              <a:rPr lang="en-US" sz="1600" dirty="0" smtClean="0"/>
              <a:t>; Oct 2012</a:t>
            </a:r>
            <a:endParaRPr lang="en-US" sz="1600" dirty="0"/>
          </a:p>
        </p:txBody>
      </p:sp>
      <p:sp>
        <p:nvSpPr>
          <p:cNvPr id="8"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22</a:t>
            </a:fld>
            <a:endParaRPr lang="de-DE" dirty="0"/>
          </a:p>
        </p:txBody>
      </p:sp>
    </p:spTree>
    <p:extLst>
      <p:ext uri="{BB962C8B-B14F-4D97-AF65-F5344CB8AC3E}">
        <p14:creationId xmlns:p14="http://schemas.microsoft.com/office/powerpoint/2010/main" val="39741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role of the IFRC as </a:t>
            </a:r>
            <a:br>
              <a:rPr lang="en-US" dirty="0" smtClean="0"/>
            </a:br>
            <a:r>
              <a:rPr lang="en-US" dirty="0" smtClean="0"/>
              <a:t>Shelter Cluster “convener”</a:t>
            </a:r>
            <a:endParaRPr lang="en-US" dirty="0"/>
          </a:p>
        </p:txBody>
      </p:sp>
      <p:sp>
        <p:nvSpPr>
          <p:cNvPr id="3" name="Content Placeholder 2"/>
          <p:cNvSpPr>
            <a:spLocks noGrp="1"/>
          </p:cNvSpPr>
          <p:nvPr>
            <p:ph idx="1"/>
          </p:nvPr>
        </p:nvSpPr>
        <p:spPr>
          <a:xfrm>
            <a:off x="457200" y="2006221"/>
            <a:ext cx="8229600" cy="3394454"/>
          </a:xfrm>
        </p:spPr>
        <p:txBody>
          <a:bodyPr>
            <a:normAutofit fontScale="92500" lnSpcReduction="10000"/>
          </a:bodyPr>
          <a:lstStyle/>
          <a:p>
            <a:r>
              <a:rPr lang="en-US" dirty="0" smtClean="0"/>
              <a:t>Not accountable to the HC/ERC because of independence and neutrality of the Red Cross Red Crescent Movement</a:t>
            </a:r>
            <a:br>
              <a:rPr lang="en-US" dirty="0" smtClean="0"/>
            </a:br>
            <a:endParaRPr lang="en-US" dirty="0" smtClean="0"/>
          </a:p>
          <a:p>
            <a:r>
              <a:rPr lang="en-US" dirty="0" smtClean="0"/>
              <a:t>Not a “provider of last resort”</a:t>
            </a:r>
            <a:br>
              <a:rPr lang="en-US" dirty="0" smtClean="0"/>
            </a:br>
            <a:endParaRPr lang="en-US" dirty="0" smtClean="0"/>
          </a:p>
          <a:p>
            <a:r>
              <a:rPr lang="en-US" dirty="0" smtClean="0"/>
              <a:t>IFRC does not receive funds from the CERF</a:t>
            </a:r>
          </a:p>
          <a:p>
            <a:endParaRPr lang="de-DE" dirty="0" smtClean="0"/>
          </a:p>
          <a:p>
            <a:endParaRPr lang="de-DE" dirty="0"/>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23</a:t>
            </a:fld>
            <a:endParaRPr lang="de-DE" dirty="0"/>
          </a:p>
        </p:txBody>
      </p:sp>
    </p:spTree>
    <p:extLst>
      <p:ext uri="{BB962C8B-B14F-4D97-AF65-F5344CB8AC3E}">
        <p14:creationId xmlns:p14="http://schemas.microsoft.com/office/powerpoint/2010/main" val="290848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t>24</a:t>
            </a:fld>
            <a:endParaRPr lang="en-GB"/>
          </a:p>
        </p:txBody>
      </p:sp>
      <p:sp>
        <p:nvSpPr>
          <p:cNvPr id="5" name="Content Placeholder 2"/>
          <p:cNvSpPr txBox="1">
            <a:spLocks/>
          </p:cNvSpPr>
          <p:nvPr/>
        </p:nvSpPr>
        <p:spPr>
          <a:xfrm>
            <a:off x="1259632" y="260648"/>
            <a:ext cx="6624736"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de-DE" sz="6000" b="1" dirty="0" err="1" smtClean="0"/>
              <a:t>Coordination</a:t>
            </a:r>
            <a:endParaRPr lang="de-DE" sz="6000" b="1" dirty="0" smtClean="0"/>
          </a:p>
          <a:p>
            <a:pPr marL="0" indent="0" algn="ctr">
              <a:buFont typeface="Wingdings" pitchFamily="2" charset="2"/>
              <a:buNone/>
            </a:pPr>
            <a:r>
              <a:rPr lang="de-DE" sz="6000" b="1" dirty="0" smtClean="0"/>
              <a:t>≠</a:t>
            </a:r>
          </a:p>
          <a:p>
            <a:pPr marL="0" indent="0" algn="ctr">
              <a:buFont typeface="Wingdings" pitchFamily="2" charset="2"/>
              <a:buNone/>
            </a:pPr>
            <a:r>
              <a:rPr lang="de-DE" sz="6000" b="1" dirty="0" err="1" smtClean="0"/>
              <a:t>Funding</a:t>
            </a:r>
            <a:endParaRPr lang="de-DE" sz="6000" b="1" dirty="0"/>
          </a:p>
        </p:txBody>
      </p:sp>
      <p:sp>
        <p:nvSpPr>
          <p:cNvPr id="6" name="TextBox 5"/>
          <p:cNvSpPr txBox="1"/>
          <p:nvPr/>
        </p:nvSpPr>
        <p:spPr>
          <a:xfrm>
            <a:off x="539552" y="3501008"/>
            <a:ext cx="7920880" cy="3046988"/>
          </a:xfrm>
          <a:prstGeom prst="rect">
            <a:avLst/>
          </a:prstGeom>
          <a:noFill/>
        </p:spPr>
        <p:txBody>
          <a:bodyPr wrap="square" rtlCol="0">
            <a:spAutoFit/>
          </a:bodyPr>
          <a:lstStyle/>
          <a:p>
            <a:pPr>
              <a:buClr>
                <a:srgbClr val="7F1416"/>
              </a:buClr>
            </a:pPr>
            <a:r>
              <a:rPr lang="en-GB" sz="2400" b="1" dirty="0" smtClean="0"/>
              <a:t>But:</a:t>
            </a:r>
          </a:p>
          <a:p>
            <a:pPr marL="342900" indent="-342900">
              <a:buClr>
                <a:srgbClr val="7F1416"/>
              </a:buClr>
              <a:buFont typeface="Wingdings" pitchFamily="2" charset="2"/>
              <a:buChar char="§"/>
            </a:pPr>
            <a:r>
              <a:rPr lang="en-GB" sz="2400" dirty="0" smtClean="0"/>
              <a:t>The Cluster team will assist Cluster members in writing proposals to access pool funds, such as the CAP and UN Flash Appeal.</a:t>
            </a:r>
          </a:p>
          <a:p>
            <a:pPr marL="342900" indent="-342900">
              <a:buClr>
                <a:srgbClr val="7F1416"/>
              </a:buClr>
              <a:buFont typeface="Wingdings" pitchFamily="2" charset="2"/>
              <a:buChar char="§"/>
            </a:pPr>
            <a:r>
              <a:rPr lang="en-GB" sz="2400" dirty="0" smtClean="0"/>
              <a:t>Members of the Strategic Advisory Group (SAG) vet proposals for pool funds</a:t>
            </a:r>
            <a:r>
              <a:rPr lang="en-GB" sz="2400" dirty="0"/>
              <a:t> </a:t>
            </a:r>
            <a:r>
              <a:rPr lang="en-GB" sz="2400" dirty="0" smtClean="0"/>
              <a:t>to ensure a consistent shelter response strategy.</a:t>
            </a:r>
          </a:p>
          <a:p>
            <a:pPr marL="342900" indent="-342900">
              <a:buClr>
                <a:srgbClr val="7F1416"/>
              </a:buClr>
              <a:buFont typeface="Wingdings" pitchFamily="2" charset="2"/>
              <a:buChar char="§"/>
            </a:pPr>
            <a:endParaRPr lang="en-GB" sz="2400" dirty="0" smtClean="0"/>
          </a:p>
        </p:txBody>
      </p:sp>
    </p:spTree>
    <p:extLst>
      <p:ext uri="{BB962C8B-B14F-4D97-AF65-F5344CB8AC3E}">
        <p14:creationId xmlns:p14="http://schemas.microsoft.com/office/powerpoint/2010/main" val="1660488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o-Admin\Dropbox\Projekte\IDHA\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15816" y="272691"/>
            <a:ext cx="5889754" cy="830997"/>
          </a:xfrm>
          <a:prstGeom prst="rect">
            <a:avLst/>
          </a:prstGeom>
          <a:solidFill>
            <a:schemeClr val="bg1">
              <a:alpha val="70000"/>
            </a:schemeClr>
          </a:solidFill>
        </p:spPr>
        <p:txBody>
          <a:bodyPr wrap="none" rtlCol="0">
            <a:spAutoFit/>
          </a:bodyPr>
          <a:lstStyle/>
          <a:p>
            <a:r>
              <a:rPr lang="de-DE" sz="4800" b="1" dirty="0" smtClean="0">
                <a:solidFill>
                  <a:schemeClr val="tx2"/>
                </a:solidFill>
                <a:latin typeface="Verdana" pitchFamily="34" charset="0"/>
                <a:ea typeface="Verdana" pitchFamily="34" charset="0"/>
                <a:cs typeface="Verdana" pitchFamily="34" charset="0"/>
              </a:rPr>
              <a:t>Cluster </a:t>
            </a:r>
            <a:r>
              <a:rPr lang="en-GB" sz="4800" b="1" dirty="0" smtClean="0">
                <a:solidFill>
                  <a:schemeClr val="tx2"/>
                </a:solidFill>
                <a:latin typeface="Verdana" pitchFamily="34" charset="0"/>
                <a:ea typeface="Verdana" pitchFamily="34" charset="0"/>
                <a:cs typeface="Verdana" pitchFamily="34" charset="0"/>
              </a:rPr>
              <a:t>products</a:t>
            </a:r>
            <a:endParaRPr lang="en-GB" sz="48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10800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t>26</a:t>
            </a:fld>
            <a:endParaRPr lang="en-GB"/>
          </a:p>
        </p:txBody>
      </p:sp>
      <p:pic>
        <p:nvPicPr>
          <p:cNvPr id="1026" name="Picture 2" descr="C:\Users\No-Admin\Dropbox\SC Support Team\Communications and Advocay\Intro to the Shelter Cluster\reach-assess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52" y="1661732"/>
            <a:ext cx="3643808" cy="4359556"/>
          </a:xfrm>
          <a:prstGeom prst="rect">
            <a:avLst/>
          </a:prstGeom>
          <a:noFill/>
          <a:ln w="9525">
            <a:solidFill>
              <a:schemeClr val="tx2"/>
            </a:solidFill>
          </a:ln>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457200" y="274638"/>
            <a:ext cx="8229600" cy="1143000"/>
          </a:xfrm>
        </p:spPr>
        <p:txBody>
          <a:bodyPr>
            <a:normAutofit fontScale="90000"/>
          </a:bodyPr>
          <a:lstStyle/>
          <a:p>
            <a:r>
              <a:rPr lang="en-GB" dirty="0" smtClean="0"/>
              <a:t>Needs assessments and </a:t>
            </a:r>
            <a:br>
              <a:rPr lang="en-GB" dirty="0" smtClean="0"/>
            </a:br>
            <a:r>
              <a:rPr lang="en-GB" dirty="0" smtClean="0"/>
              <a:t>strategic framework</a:t>
            </a:r>
            <a:endParaRPr lang="en-GB" dirty="0"/>
          </a:p>
        </p:txBody>
      </p:sp>
      <p:pic>
        <p:nvPicPr>
          <p:cNvPr id="6" name="Picture 10" descr="C:\Users\No-Admin\Dropbox\SC Support Team\Communications and Advocay\Intro to the Shelter Cluster\response-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488" y="2196322"/>
            <a:ext cx="4572000" cy="2960870"/>
          </a:xfrm>
          <a:prstGeom prst="rect">
            <a:avLst/>
          </a:prstGeom>
          <a:noFill/>
          <a:ln w="952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30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3W and Factsheets</a:t>
            </a:r>
            <a:endParaRPr lang="en-GB" dirty="0"/>
          </a:p>
        </p:txBody>
      </p:sp>
      <p:sp>
        <p:nvSpPr>
          <p:cNvPr id="4" name="Slide Number Placeholder 3"/>
          <p:cNvSpPr>
            <a:spLocks noGrp="1"/>
          </p:cNvSpPr>
          <p:nvPr>
            <p:ph type="sldNum" sz="quarter" idx="12"/>
          </p:nvPr>
        </p:nvSpPr>
        <p:spPr/>
        <p:txBody>
          <a:bodyPr/>
          <a:lstStyle/>
          <a:p>
            <a:fld id="{1327C452-0D12-48F3-BB65-BBA3E6350F2C}" type="slidenum">
              <a:rPr lang="en-GB" smtClean="0"/>
              <a:t>27</a:t>
            </a:fld>
            <a:endParaRPr lang="en-GB"/>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77" y="1844824"/>
            <a:ext cx="5517943" cy="3918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C:\Users\No-Admin\Dropbox\SC Support Team\Communications and Advocay\Intro to the Shelter Cluster\images\factsh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670340"/>
            <a:ext cx="3067448" cy="436225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40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Accountability through agreed, transparent processes and clear technical guidelines</a:t>
            </a:r>
            <a:endParaRPr lang="en-GB" dirty="0"/>
          </a:p>
        </p:txBody>
      </p:sp>
      <p:sp>
        <p:nvSpPr>
          <p:cNvPr id="4" name="Slide Number Placeholder 3"/>
          <p:cNvSpPr>
            <a:spLocks noGrp="1"/>
          </p:cNvSpPr>
          <p:nvPr>
            <p:ph type="sldNum" sz="quarter" idx="12"/>
          </p:nvPr>
        </p:nvSpPr>
        <p:spPr/>
        <p:txBody>
          <a:bodyPr/>
          <a:lstStyle/>
          <a:p>
            <a:fld id="{1327C452-0D12-48F3-BB65-BBA3E6350F2C}" type="slidenum">
              <a:rPr lang="en-GB" smtClean="0"/>
              <a:t>28</a:t>
            </a:fld>
            <a:endParaRPr lang="en-GB"/>
          </a:p>
        </p:txBody>
      </p:sp>
      <p:pic>
        <p:nvPicPr>
          <p:cNvPr id="2050" name="Picture 2" descr="C:\Users\No-Admin\Dropbox\SC Support Team\Communications and Advocay\Intro to the Shelter Cluster\shelter-op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29" y="2132856"/>
            <a:ext cx="4303171" cy="3164559"/>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6" name="Picture 8" descr="C:\Users\No-Admin\Dropbox\SC Support Team\Communications and Advocay\Intro to the Shelter Cluster\stand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28800"/>
            <a:ext cx="3600400" cy="470052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15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Autofit/>
          </a:bodyPr>
          <a:lstStyle/>
          <a:p>
            <a:r>
              <a:rPr lang="en-GB" sz="2800" dirty="0" smtClean="0"/>
              <a:t>Communication and advocacy, minutes, best practice and  lessons learned</a:t>
            </a:r>
            <a:endParaRPr lang="en-GB" sz="28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2808311" cy="38999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29</a:t>
            </a:fld>
            <a:endParaRPr lang="de-DE"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548" y="1700808"/>
            <a:ext cx="5245940" cy="389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1619672" y="5733256"/>
            <a:ext cx="6084676" cy="720080"/>
          </a:xfrm>
          <a:prstGeom prst="rect">
            <a:avLst/>
          </a:prstGeom>
          <a:solidFill>
            <a:srgbClr val="F8F8F8"/>
          </a:solidFill>
        </p:spPr>
        <p:txBody>
          <a:bodyPr vert="horz" lIns="91440" tIns="45720" rIns="91440" bIns="45720" rtlCol="0" anchor="ctr">
            <a:normAutofit fontScale="90000"/>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r>
              <a:rPr lang="en-GB" dirty="0" smtClean="0"/>
              <a:t>www.ShelterCluster.org</a:t>
            </a:r>
            <a:endParaRPr lang="en-GB" dirty="0"/>
          </a:p>
        </p:txBody>
      </p:sp>
    </p:spTree>
    <p:extLst>
      <p:ext uri="{BB962C8B-B14F-4D97-AF65-F5344CB8AC3E}">
        <p14:creationId xmlns:p14="http://schemas.microsoft.com/office/powerpoint/2010/main" val="694916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Origin of the Cluster </a:t>
            </a:r>
            <a:r>
              <a:rPr lang="en-GB" dirty="0" smtClean="0"/>
              <a:t>approach</a:t>
            </a:r>
            <a:endParaRPr lang="en-GB" dirty="0"/>
          </a:p>
        </p:txBody>
      </p:sp>
      <p:sp>
        <p:nvSpPr>
          <p:cNvPr id="3" name="Content Placeholder 2"/>
          <p:cNvSpPr>
            <a:spLocks noGrp="1"/>
          </p:cNvSpPr>
          <p:nvPr>
            <p:ph idx="1"/>
          </p:nvPr>
        </p:nvSpPr>
        <p:spPr/>
        <p:txBody>
          <a:bodyPr>
            <a:noAutofit/>
          </a:bodyPr>
          <a:lstStyle/>
          <a:p>
            <a:pPr marL="0" indent="0">
              <a:buNone/>
            </a:pPr>
            <a:r>
              <a:rPr lang="en-US" dirty="0" smtClean="0"/>
              <a:t>The Humanitarian Response Review:</a:t>
            </a:r>
          </a:p>
          <a:p>
            <a:r>
              <a:rPr lang="en-GB" dirty="0" smtClean="0"/>
              <a:t>Commissioned in 2004 by the </a:t>
            </a:r>
            <a:r>
              <a:rPr lang="en-GB" dirty="0"/>
              <a:t>Emergency Relief Coordinator </a:t>
            </a:r>
            <a:r>
              <a:rPr lang="en-GB" dirty="0" smtClean="0"/>
              <a:t>to </a:t>
            </a:r>
            <a:r>
              <a:rPr lang="en-GB" dirty="0"/>
              <a:t>assess the capacities and effectiveness of the global humanitarian </a:t>
            </a:r>
            <a:r>
              <a:rPr lang="en-GB" dirty="0" smtClean="0"/>
              <a:t>system. </a:t>
            </a:r>
          </a:p>
          <a:p>
            <a:r>
              <a:rPr lang="en-GB" dirty="0" smtClean="0"/>
              <a:t>Led </a:t>
            </a:r>
            <a:r>
              <a:rPr lang="en-GB" dirty="0"/>
              <a:t>to the initiation of a Humanitarian Reform </a:t>
            </a:r>
            <a:r>
              <a:rPr lang="en-GB" dirty="0" smtClean="0"/>
              <a:t>Process as of 2005 </a:t>
            </a:r>
            <a:r>
              <a:rPr lang="en-GB" dirty="0"/>
              <a:t>to address several areas of weakness. </a:t>
            </a:r>
            <a:endParaRPr lang="de-DE" dirty="0"/>
          </a:p>
        </p:txBody>
      </p:sp>
      <p:sp>
        <p:nvSpPr>
          <p:cNvPr id="8"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3</a:t>
            </a:fld>
            <a:endParaRPr lang="de-DE" dirty="0"/>
          </a:p>
        </p:txBody>
      </p:sp>
    </p:spTree>
    <p:extLst>
      <p:ext uri="{BB962C8B-B14F-4D97-AF65-F5344CB8AC3E}">
        <p14:creationId xmlns:p14="http://schemas.microsoft.com/office/powerpoint/2010/main" val="929322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t>30</a:t>
            </a:fld>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99"/>
            <a:ext cx="9144000" cy="660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7435" y="332656"/>
            <a:ext cx="6404317" cy="1569660"/>
          </a:xfrm>
          <a:prstGeom prst="rect">
            <a:avLst/>
          </a:prstGeom>
          <a:solidFill>
            <a:schemeClr val="bg1">
              <a:alpha val="70000"/>
            </a:schemeClr>
          </a:solidFill>
        </p:spPr>
        <p:txBody>
          <a:bodyPr wrap="none" rtlCol="0">
            <a:spAutoFit/>
          </a:bodyPr>
          <a:lstStyle/>
          <a:p>
            <a:r>
              <a:rPr lang="en-GB" sz="4800" b="1" dirty="0" smtClean="0">
                <a:solidFill>
                  <a:schemeClr val="tx2"/>
                </a:solidFill>
                <a:latin typeface="Verdana" pitchFamily="34" charset="0"/>
                <a:ea typeface="Verdana" pitchFamily="34" charset="0"/>
                <a:cs typeface="Verdana" pitchFamily="34" charset="0"/>
              </a:rPr>
              <a:t>Cluster structures</a:t>
            </a:r>
            <a:br>
              <a:rPr lang="en-GB" sz="4800" b="1" dirty="0" smtClean="0">
                <a:solidFill>
                  <a:schemeClr val="tx2"/>
                </a:solidFill>
                <a:latin typeface="Verdana" pitchFamily="34" charset="0"/>
                <a:ea typeface="Verdana" pitchFamily="34" charset="0"/>
                <a:cs typeface="Verdana" pitchFamily="34" charset="0"/>
              </a:rPr>
            </a:br>
            <a:r>
              <a:rPr lang="en-GB" sz="4800" b="1" dirty="0" smtClean="0">
                <a:solidFill>
                  <a:schemeClr val="tx2"/>
                </a:solidFill>
                <a:latin typeface="Verdana" pitchFamily="34" charset="0"/>
                <a:ea typeface="Verdana" pitchFamily="34" charset="0"/>
                <a:cs typeface="Verdana" pitchFamily="34" charset="0"/>
              </a:rPr>
              <a:t>in the field</a:t>
            </a:r>
            <a:endParaRPr lang="en-GB" sz="4800" b="1" dirty="0">
              <a:solidFill>
                <a:schemeClr val="tx2"/>
              </a:solidFill>
              <a:latin typeface="Verdana" pitchFamily="34" charset="0"/>
              <a:ea typeface="Verdana" pitchFamily="34" charset="0"/>
              <a:cs typeface="Verdana" pitchFamily="34" charset="0"/>
            </a:endParaRPr>
          </a:p>
        </p:txBody>
      </p:sp>
      <p:sp>
        <p:nvSpPr>
          <p:cNvPr id="5" name="TextBox 4"/>
          <p:cNvSpPr txBox="1"/>
          <p:nvPr/>
        </p:nvSpPr>
        <p:spPr>
          <a:xfrm>
            <a:off x="6876256" y="6381328"/>
            <a:ext cx="2222724" cy="369332"/>
          </a:xfrm>
          <a:prstGeom prst="rect">
            <a:avLst/>
          </a:prstGeom>
          <a:noFill/>
        </p:spPr>
        <p:txBody>
          <a:bodyPr wrap="none" rtlCol="0">
            <a:spAutoFit/>
          </a:bodyPr>
          <a:lstStyle/>
          <a:p>
            <a:r>
              <a:rPr lang="en-GB" dirty="0" smtClean="0">
                <a:solidFill>
                  <a:schemeClr val="bg1">
                    <a:lumMod val="50000"/>
                  </a:schemeClr>
                </a:solidFill>
              </a:rPr>
              <a:t>Photo: OCHA/P Peron</a:t>
            </a:r>
            <a:endParaRPr lang="en-GB" dirty="0">
              <a:solidFill>
                <a:schemeClr val="bg1">
                  <a:lumMod val="50000"/>
                </a:schemeClr>
              </a:solidFill>
            </a:endParaRPr>
          </a:p>
        </p:txBody>
      </p:sp>
    </p:spTree>
    <p:extLst>
      <p:ext uri="{BB962C8B-B14F-4D97-AF65-F5344CB8AC3E}">
        <p14:creationId xmlns:p14="http://schemas.microsoft.com/office/powerpoint/2010/main" val="1439908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Who are the Cluster partners?</a:t>
            </a:r>
            <a:endParaRPr lang="de-DE" dirty="0"/>
          </a:p>
        </p:txBody>
      </p:sp>
      <p:sp>
        <p:nvSpPr>
          <p:cNvPr id="3" name="Content Placeholder 2"/>
          <p:cNvSpPr>
            <a:spLocks noGrp="1"/>
          </p:cNvSpPr>
          <p:nvPr>
            <p:ph idx="1"/>
          </p:nvPr>
        </p:nvSpPr>
        <p:spPr>
          <a:xfrm>
            <a:off x="457200" y="1700808"/>
            <a:ext cx="8229600" cy="4349080"/>
          </a:xfrm>
        </p:spPr>
        <p:txBody>
          <a:bodyPr>
            <a:normAutofit fontScale="92500" lnSpcReduction="10000"/>
          </a:bodyPr>
          <a:lstStyle/>
          <a:p>
            <a:r>
              <a:rPr lang="en-GB" dirty="0" smtClean="0"/>
              <a:t>UN agencies</a:t>
            </a:r>
          </a:p>
          <a:p>
            <a:r>
              <a:rPr lang="en-GB" dirty="0" smtClean="0"/>
              <a:t>Host government</a:t>
            </a:r>
          </a:p>
          <a:p>
            <a:r>
              <a:rPr lang="en-GB" dirty="0" smtClean="0"/>
              <a:t>International NGOs</a:t>
            </a:r>
          </a:p>
          <a:p>
            <a:r>
              <a:rPr lang="en-GB" dirty="0"/>
              <a:t>Red Cross Red Crescent Movement</a:t>
            </a:r>
          </a:p>
          <a:p>
            <a:r>
              <a:rPr lang="en-GB" dirty="0" smtClean="0"/>
              <a:t>Local NGOs / Civil Society Organizations</a:t>
            </a:r>
          </a:p>
          <a:p>
            <a:r>
              <a:rPr lang="en-GB" dirty="0" smtClean="0"/>
              <a:t>Representatives of the Affected Population</a:t>
            </a:r>
            <a:endParaRPr lang="en-GB" dirty="0"/>
          </a:p>
          <a:p>
            <a:r>
              <a:rPr lang="en-GB" dirty="0" smtClean="0"/>
              <a:t>Donors</a:t>
            </a:r>
          </a:p>
          <a:p>
            <a:r>
              <a:rPr lang="en-GB" dirty="0" smtClean="0"/>
              <a:t>Academia</a:t>
            </a:r>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31</a:t>
            </a:fld>
            <a:endParaRPr lang="de-DE" dirty="0"/>
          </a:p>
        </p:txBody>
      </p:sp>
    </p:spTree>
    <p:extLst>
      <p:ext uri="{BB962C8B-B14F-4D97-AF65-F5344CB8AC3E}">
        <p14:creationId xmlns:p14="http://schemas.microsoft.com/office/powerpoint/2010/main" val="3625728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t>
            </a:r>
            <a:r>
              <a:rPr lang="en-GB" u="sng" dirty="0" smtClean="0"/>
              <a:t>you</a:t>
            </a:r>
            <a:r>
              <a:rPr lang="en-GB" dirty="0" smtClean="0"/>
              <a:t> can do for the Cluster</a:t>
            </a:r>
            <a:endParaRPr lang="en-GB" dirty="0"/>
          </a:p>
        </p:txBody>
      </p:sp>
      <p:sp>
        <p:nvSpPr>
          <p:cNvPr id="3" name="Content Placeholder 2"/>
          <p:cNvSpPr>
            <a:spLocks noGrp="1"/>
          </p:cNvSpPr>
          <p:nvPr>
            <p:ph idx="1"/>
          </p:nvPr>
        </p:nvSpPr>
        <p:spPr>
          <a:xfrm>
            <a:off x="467544" y="1484784"/>
            <a:ext cx="8229600" cy="4752528"/>
          </a:xfrm>
        </p:spPr>
        <p:txBody>
          <a:bodyPr>
            <a:normAutofit fontScale="85000" lnSpcReduction="10000"/>
          </a:bodyPr>
          <a:lstStyle/>
          <a:p>
            <a:pPr marL="0" indent="0">
              <a:buNone/>
            </a:pPr>
            <a:r>
              <a:rPr lang="en-GB" b="1" dirty="0" smtClean="0"/>
              <a:t>You are the Cluster!</a:t>
            </a:r>
            <a:r>
              <a:rPr lang="en-GB" dirty="0" smtClean="0"/>
              <a:t> The Cluster is only as good as the participation of its members. </a:t>
            </a:r>
          </a:p>
          <a:p>
            <a:pPr marL="0" indent="0">
              <a:buNone/>
            </a:pPr>
            <a:r>
              <a:rPr lang="en-GB" dirty="0" smtClean="0"/>
              <a:t/>
            </a:r>
            <a:br>
              <a:rPr lang="en-GB" dirty="0" smtClean="0"/>
            </a:br>
            <a:r>
              <a:rPr lang="en-GB" dirty="0" smtClean="0"/>
              <a:t>As a Cluster member you should </a:t>
            </a:r>
          </a:p>
          <a:p>
            <a:r>
              <a:rPr lang="en-GB" dirty="0" smtClean="0"/>
              <a:t>Participate in assessments</a:t>
            </a:r>
          </a:p>
          <a:p>
            <a:r>
              <a:rPr lang="en-GB" dirty="0" smtClean="0"/>
              <a:t>Provide information about your activities </a:t>
            </a:r>
          </a:p>
          <a:p>
            <a:r>
              <a:rPr lang="en-GB" dirty="0" smtClean="0"/>
              <a:t>Take actively part in the setting of strategies</a:t>
            </a:r>
          </a:p>
          <a:p>
            <a:r>
              <a:rPr lang="en-GB" dirty="0" smtClean="0"/>
              <a:t>Provide analysis</a:t>
            </a:r>
          </a:p>
          <a:p>
            <a:r>
              <a:rPr lang="en-GB" dirty="0" smtClean="0"/>
              <a:t>Accept limited coordination responsibilities</a:t>
            </a:r>
          </a:p>
          <a:p>
            <a:r>
              <a:rPr lang="en-GB" dirty="0" smtClean="0"/>
              <a:t>Contribute resources (funds, personnel, coordination) </a:t>
            </a:r>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32</a:t>
            </a:fld>
            <a:endParaRPr lang="de-DE" dirty="0"/>
          </a:p>
        </p:txBody>
      </p:sp>
    </p:spTree>
    <p:extLst>
      <p:ext uri="{BB962C8B-B14F-4D97-AF65-F5344CB8AC3E}">
        <p14:creationId xmlns:p14="http://schemas.microsoft.com/office/powerpoint/2010/main" val="3344933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Ideal Country Cluster structure</a:t>
            </a:r>
            <a:endParaRPr lang="de-D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7152665"/>
              </p:ext>
            </p:extLst>
          </p:nvPr>
        </p:nvGraphicFramePr>
        <p:xfrm>
          <a:off x="429905" y="12863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20240" y="5949280"/>
            <a:ext cx="6303520" cy="369332"/>
          </a:xfrm>
          <a:prstGeom prst="rect">
            <a:avLst/>
          </a:prstGeom>
          <a:noFill/>
        </p:spPr>
        <p:txBody>
          <a:bodyPr wrap="none" rtlCol="0">
            <a:spAutoFit/>
          </a:bodyPr>
          <a:lstStyle/>
          <a:p>
            <a:r>
              <a:rPr lang="de-DE" dirty="0" smtClean="0"/>
              <a:t>SAG = Strategic Advisory Group; TWIG = Technical Working Group</a:t>
            </a:r>
            <a:endParaRPr lang="de-DE" dirty="0"/>
          </a:p>
        </p:txBody>
      </p:sp>
      <p:sp>
        <p:nvSpPr>
          <p:cNvPr id="9"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33</a:t>
            </a:fld>
            <a:endParaRPr lang="de-DE" dirty="0"/>
          </a:p>
        </p:txBody>
      </p:sp>
    </p:spTree>
    <p:extLst>
      <p:ext uri="{BB962C8B-B14F-4D97-AF65-F5344CB8AC3E}">
        <p14:creationId xmlns:p14="http://schemas.microsoft.com/office/powerpoint/2010/main" val="1315249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Country Cluster </a:t>
            </a:r>
            <a:r>
              <a:rPr lang="de-DE" dirty="0" err="1" smtClean="0"/>
              <a:t>Structure</a:t>
            </a:r>
            <a:endParaRPr lang="de-DE" dirty="0"/>
          </a:p>
        </p:txBody>
      </p:sp>
      <p:sp>
        <p:nvSpPr>
          <p:cNvPr id="3" name="Content Placeholder 2"/>
          <p:cNvSpPr>
            <a:spLocks noGrp="1"/>
          </p:cNvSpPr>
          <p:nvPr>
            <p:ph idx="1"/>
          </p:nvPr>
        </p:nvSpPr>
        <p:spPr>
          <a:xfrm>
            <a:off x="457200" y="1412776"/>
            <a:ext cx="8229600" cy="5040560"/>
          </a:xfrm>
        </p:spPr>
        <p:txBody>
          <a:bodyPr>
            <a:normAutofit/>
          </a:bodyPr>
          <a:lstStyle/>
          <a:p>
            <a:r>
              <a:rPr lang="en-GB" b="1" dirty="0" smtClean="0"/>
              <a:t>Main Shelter Cluster meeting</a:t>
            </a:r>
            <a:r>
              <a:rPr lang="en-GB" dirty="0" smtClean="0"/>
              <a:t>:</a:t>
            </a:r>
            <a:br>
              <a:rPr lang="en-GB" dirty="0" smtClean="0"/>
            </a:br>
            <a:r>
              <a:rPr lang="en-GB" dirty="0" smtClean="0"/>
              <a:t>Everyone </a:t>
            </a:r>
          </a:p>
          <a:p>
            <a:r>
              <a:rPr lang="en-GB" b="1" dirty="0" smtClean="0"/>
              <a:t>Strategic Advisory Group (SAG):</a:t>
            </a:r>
            <a:r>
              <a:rPr lang="en-GB" dirty="0" smtClean="0"/>
              <a:t/>
            </a:r>
            <a:br>
              <a:rPr lang="en-GB" dirty="0" smtClean="0"/>
            </a:br>
            <a:r>
              <a:rPr lang="en-GB" dirty="0" smtClean="0"/>
              <a:t>Max 15 key operational partners. Develops the overall strategy and provides strategic oversight. Vets proposal for Flash appeal etc.</a:t>
            </a:r>
          </a:p>
          <a:p>
            <a:r>
              <a:rPr lang="en-GB" b="1" dirty="0" smtClean="0"/>
              <a:t>Technical Working Groups (</a:t>
            </a:r>
            <a:r>
              <a:rPr lang="en-GB" b="1" dirty="0" err="1" smtClean="0"/>
              <a:t>TWiGs</a:t>
            </a:r>
            <a:r>
              <a:rPr lang="en-GB" b="1" dirty="0" smtClean="0"/>
              <a:t>):</a:t>
            </a:r>
            <a:r>
              <a:rPr lang="en-GB" dirty="0" smtClean="0"/>
              <a:t/>
            </a:r>
            <a:br>
              <a:rPr lang="en-GB" dirty="0" smtClean="0"/>
            </a:br>
            <a:r>
              <a:rPr lang="en-GB" dirty="0" smtClean="0"/>
              <a:t>Specific, short-term. For example: Drainage, Temporary shelter design, etc.</a:t>
            </a:r>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34</a:t>
            </a:fld>
            <a:endParaRPr lang="de-DE" dirty="0"/>
          </a:p>
        </p:txBody>
      </p:sp>
    </p:spTree>
    <p:extLst>
      <p:ext uri="{BB962C8B-B14F-4D97-AF65-F5344CB8AC3E}">
        <p14:creationId xmlns:p14="http://schemas.microsoft.com/office/powerpoint/2010/main" val="3229633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2311" y="134630"/>
            <a:ext cx="3873625" cy="2862322"/>
          </a:xfrm>
          <a:prstGeom prst="rect">
            <a:avLst/>
          </a:prstGeom>
          <a:noFill/>
        </p:spPr>
        <p:txBody>
          <a:bodyPr wrap="square" rtlCol="0">
            <a:spAutoFit/>
          </a:bodyPr>
          <a:lstStyle/>
          <a:p>
            <a:r>
              <a:rPr lang="en-GB" sz="3600" b="1" dirty="0" smtClean="0">
                <a:solidFill>
                  <a:schemeClr val="bg1"/>
                </a:solidFill>
              </a:rPr>
              <a:t>The Cluster cannot live up to its full potential if the coordinator </a:t>
            </a:r>
            <a:br>
              <a:rPr lang="en-GB" sz="3600" b="1" dirty="0" smtClean="0">
                <a:solidFill>
                  <a:schemeClr val="bg1"/>
                </a:solidFill>
              </a:rPr>
            </a:br>
            <a:r>
              <a:rPr lang="en-GB" sz="3600" b="1" dirty="0" smtClean="0">
                <a:solidFill>
                  <a:schemeClr val="bg1"/>
                </a:solidFill>
              </a:rPr>
              <a:t>is all alone.</a:t>
            </a:r>
            <a:endParaRPr lang="en-GB" sz="3600" b="1" dirty="0">
              <a:solidFill>
                <a:schemeClr val="bg1"/>
              </a:solidFill>
            </a:endParaRPr>
          </a:p>
        </p:txBody>
      </p:sp>
    </p:spTree>
    <p:extLst>
      <p:ext uri="{BB962C8B-B14F-4D97-AF65-F5344CB8AC3E}">
        <p14:creationId xmlns:p14="http://schemas.microsoft.com/office/powerpoint/2010/main" val="2896036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Shelter Cluster Core </a:t>
            </a:r>
            <a:br>
              <a:rPr lang="de-DE" dirty="0" smtClean="0"/>
            </a:br>
            <a:r>
              <a:rPr lang="en-GB" dirty="0" smtClean="0"/>
              <a:t>Coordination</a:t>
            </a:r>
            <a:r>
              <a:rPr lang="de-DE" dirty="0" smtClean="0"/>
              <a:t> Team</a:t>
            </a:r>
            <a:endParaRPr lang="de-DE"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382713"/>
            <a:ext cx="1862791" cy="232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p:nvSpPr>
        <p:spPr bwMode="auto">
          <a:xfrm>
            <a:off x="3707904" y="4830985"/>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t>Coordinator</a:t>
            </a:r>
          </a:p>
        </p:txBody>
      </p:sp>
      <p:sp>
        <p:nvSpPr>
          <p:cNvPr id="11" name="TextBox 10"/>
          <p:cNvSpPr txBox="1">
            <a:spLocks noChangeArrowheads="1"/>
          </p:cNvSpPr>
          <p:nvPr/>
        </p:nvSpPr>
        <p:spPr bwMode="auto">
          <a:xfrm>
            <a:off x="1403648" y="4792811"/>
            <a:ext cx="1857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t>Technical coordinator</a:t>
            </a:r>
          </a:p>
        </p:txBody>
      </p:sp>
      <p:sp>
        <p:nvSpPr>
          <p:cNvPr id="12" name="TextBox 11"/>
          <p:cNvSpPr txBox="1">
            <a:spLocks noChangeArrowheads="1"/>
          </p:cNvSpPr>
          <p:nvPr/>
        </p:nvSpPr>
        <p:spPr bwMode="auto">
          <a:xfrm>
            <a:off x="5724128" y="4830985"/>
            <a:ext cx="1785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dirty="0"/>
              <a:t>Information</a:t>
            </a:r>
            <a:br>
              <a:rPr lang="en-GB" dirty="0"/>
            </a:br>
            <a:r>
              <a:rPr lang="en-GB" dirty="0"/>
              <a:t>manager</a:t>
            </a:r>
          </a:p>
        </p:txBody>
      </p:sp>
      <p:sp>
        <p:nvSpPr>
          <p:cNvPr id="13"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36</a:t>
            </a:fld>
            <a:endParaRPr lang="de-DE" dirty="0"/>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035" y="518786"/>
            <a:ext cx="90976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7862119" y="1929026"/>
            <a:ext cx="11743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dirty="0" smtClean="0"/>
              <a:t>Remote support</a:t>
            </a:r>
            <a:endParaRPr lang="en-GB" sz="2000" dirty="0"/>
          </a:p>
        </p:txBody>
      </p:sp>
      <p:pic>
        <p:nvPicPr>
          <p:cNvPr id="1026" name="Picture 2" descr="C:\Users\No-Admin\Dropbox\SC Support Team\Communications and Advocay\Intro to the Shelter Cluster\images\coordina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1961004"/>
            <a:ext cx="1985959" cy="29081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No-Admin\Dropbox\SC Support Team\Communications and Advocay\Intro to the Shelter Cluster\images\urb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2282968"/>
            <a:ext cx="1642322" cy="256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fontScale="90000"/>
          </a:bodyPr>
          <a:lstStyle/>
          <a:p>
            <a:r>
              <a:rPr lang="de-DE" dirty="0" smtClean="0"/>
              <a:t>Potential </a:t>
            </a:r>
            <a:r>
              <a:rPr lang="de-DE" dirty="0" err="1" smtClean="0"/>
              <a:t>Shelter</a:t>
            </a:r>
            <a:r>
              <a:rPr lang="de-DE" dirty="0" smtClean="0"/>
              <a:t> Cluster </a:t>
            </a:r>
            <a:r>
              <a:rPr lang="en-GB" dirty="0" smtClean="0"/>
              <a:t>Coordination</a:t>
            </a:r>
            <a:r>
              <a:rPr lang="de-DE" dirty="0" smtClean="0"/>
              <a:t> Team (large disaster)</a:t>
            </a:r>
            <a:endParaRPr lang="de-DE"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3519" y="1301352"/>
            <a:ext cx="7175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5478" y="3352800"/>
            <a:ext cx="85500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343400"/>
            <a:ext cx="8461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2514600"/>
            <a:ext cx="6953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146" y="4288954"/>
            <a:ext cx="62388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4114800"/>
            <a:ext cx="590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26316" y="4267200"/>
            <a:ext cx="6617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6041" y="1301351"/>
            <a:ext cx="684575" cy="97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2057400" y="3581400"/>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Dept./Hub </a:t>
            </a:r>
            <a:br>
              <a:rPr lang="en-GB" sz="1600" dirty="0"/>
            </a:br>
            <a:r>
              <a:rPr lang="en-GB" sz="1600" dirty="0"/>
              <a:t>coordinators</a:t>
            </a:r>
          </a:p>
        </p:txBody>
      </p:sp>
      <p:sp>
        <p:nvSpPr>
          <p:cNvPr id="17" name="TextBox 16"/>
          <p:cNvSpPr txBox="1">
            <a:spLocks noChangeArrowheads="1"/>
          </p:cNvSpPr>
          <p:nvPr/>
        </p:nvSpPr>
        <p:spPr bwMode="auto">
          <a:xfrm>
            <a:off x="1371600" y="5410200"/>
            <a:ext cx="981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Logistics</a:t>
            </a:r>
          </a:p>
        </p:txBody>
      </p:sp>
      <p:sp>
        <p:nvSpPr>
          <p:cNvPr id="18" name="TextBox 17"/>
          <p:cNvSpPr txBox="1">
            <a:spLocks noChangeArrowheads="1"/>
          </p:cNvSpPr>
          <p:nvPr/>
        </p:nvSpPr>
        <p:spPr bwMode="auto">
          <a:xfrm>
            <a:off x="7924800" y="518160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Media</a:t>
            </a:r>
          </a:p>
        </p:txBody>
      </p:sp>
      <p:sp>
        <p:nvSpPr>
          <p:cNvPr id="19" name="TextBox 18"/>
          <p:cNvSpPr txBox="1">
            <a:spLocks noChangeArrowheads="1"/>
          </p:cNvSpPr>
          <p:nvPr/>
        </p:nvSpPr>
        <p:spPr bwMode="auto">
          <a:xfrm>
            <a:off x="6943396" y="4486275"/>
            <a:ext cx="776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Debris</a:t>
            </a:r>
          </a:p>
        </p:txBody>
      </p:sp>
      <p:sp>
        <p:nvSpPr>
          <p:cNvPr id="20" name="TextBox 19"/>
          <p:cNvSpPr txBox="1">
            <a:spLocks noChangeArrowheads="1"/>
          </p:cNvSpPr>
          <p:nvPr/>
        </p:nvSpPr>
        <p:spPr bwMode="auto">
          <a:xfrm>
            <a:off x="615156" y="2852737"/>
            <a:ext cx="132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Contingency</a:t>
            </a:r>
            <a:br>
              <a:rPr lang="en-GB" sz="1600" dirty="0"/>
            </a:br>
            <a:r>
              <a:rPr lang="en-GB" sz="1600" dirty="0"/>
              <a:t>planning</a:t>
            </a:r>
          </a:p>
        </p:txBody>
      </p:sp>
      <p:sp>
        <p:nvSpPr>
          <p:cNvPr id="21" name="TextBox 20"/>
          <p:cNvSpPr txBox="1">
            <a:spLocks noChangeArrowheads="1"/>
          </p:cNvSpPr>
          <p:nvPr/>
        </p:nvSpPr>
        <p:spPr bwMode="auto">
          <a:xfrm>
            <a:off x="5562600" y="5486400"/>
            <a:ext cx="1858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Community liaison</a:t>
            </a:r>
          </a:p>
        </p:txBody>
      </p:sp>
      <p:sp>
        <p:nvSpPr>
          <p:cNvPr id="22" name="TextBox 21"/>
          <p:cNvSpPr txBox="1">
            <a:spLocks noChangeArrowheads="1"/>
          </p:cNvSpPr>
          <p:nvPr/>
        </p:nvSpPr>
        <p:spPr bwMode="auto">
          <a:xfrm>
            <a:off x="4648200" y="2514600"/>
            <a:ext cx="1200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Land rights</a:t>
            </a:r>
          </a:p>
        </p:txBody>
      </p:sp>
      <p:sp>
        <p:nvSpPr>
          <p:cNvPr id="23" name="TextBox 22"/>
          <p:cNvSpPr txBox="1">
            <a:spLocks noChangeArrowheads="1"/>
          </p:cNvSpPr>
          <p:nvPr/>
        </p:nvSpPr>
        <p:spPr bwMode="auto">
          <a:xfrm>
            <a:off x="3843337" y="5557837"/>
            <a:ext cx="1747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Urban settlement</a:t>
            </a:r>
          </a:p>
        </p:txBody>
      </p:sp>
      <p:pic>
        <p:nvPicPr>
          <p:cNvPr id="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2800" y="1600200"/>
            <a:ext cx="8001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3200400" y="2667000"/>
            <a:ext cx="1335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Environment</a:t>
            </a:r>
          </a:p>
        </p:txBody>
      </p:sp>
      <p:pic>
        <p:nvPicPr>
          <p:cNvPr id="29"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13499" y="1658143"/>
            <a:ext cx="64293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6663" y="3127375"/>
            <a:ext cx="7588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7200" y="4495800"/>
            <a:ext cx="9286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2676525" y="5334000"/>
            <a:ext cx="1239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Gov. liaison</a:t>
            </a:r>
          </a:p>
        </p:txBody>
      </p:sp>
      <p:sp>
        <p:nvSpPr>
          <p:cNvPr id="34" name="TextBox 27"/>
          <p:cNvSpPr txBox="1">
            <a:spLocks noChangeArrowheads="1"/>
          </p:cNvSpPr>
          <p:nvPr/>
        </p:nvSpPr>
        <p:spPr bwMode="auto">
          <a:xfrm>
            <a:off x="4605338" y="4119562"/>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t>Coord</a:t>
            </a:r>
          </a:p>
        </p:txBody>
      </p:sp>
      <p:sp>
        <p:nvSpPr>
          <p:cNvPr id="35" name="TextBox 28"/>
          <p:cNvSpPr txBox="1">
            <a:spLocks noChangeArrowheads="1"/>
          </p:cNvSpPr>
          <p:nvPr/>
        </p:nvSpPr>
        <p:spPr bwMode="auto">
          <a:xfrm>
            <a:off x="5652120" y="4119562"/>
            <a:ext cx="414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IM</a:t>
            </a:r>
          </a:p>
        </p:txBody>
      </p:sp>
      <p:sp>
        <p:nvSpPr>
          <p:cNvPr id="36" name="TextBox 29"/>
          <p:cNvSpPr txBox="1">
            <a:spLocks noChangeArrowheads="1"/>
          </p:cNvSpPr>
          <p:nvPr/>
        </p:nvSpPr>
        <p:spPr bwMode="auto">
          <a:xfrm>
            <a:off x="3776663" y="4119562"/>
            <a:ext cx="617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t>Tech</a:t>
            </a:r>
          </a:p>
        </p:txBody>
      </p:sp>
      <p:sp>
        <p:nvSpPr>
          <p:cNvPr id="37" name="TextBox 36"/>
          <p:cNvSpPr txBox="1">
            <a:spLocks noChangeArrowheads="1"/>
          </p:cNvSpPr>
          <p:nvPr/>
        </p:nvSpPr>
        <p:spPr bwMode="auto">
          <a:xfrm>
            <a:off x="7308304" y="2276872"/>
            <a:ext cx="1644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Remote support</a:t>
            </a:r>
          </a:p>
        </p:txBody>
      </p:sp>
      <p:sp>
        <p:nvSpPr>
          <p:cNvPr id="38"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37</a:t>
            </a:fld>
            <a:endParaRPr lang="de-DE" dirty="0"/>
          </a:p>
        </p:txBody>
      </p:sp>
      <p:pic>
        <p:nvPicPr>
          <p:cNvPr id="39" name="Picture 2" descr="C:\Users\No-Admin\Dropbox\SC Support Team\Communications and Advocay\Intro to the Shelter Cluster\images\coordinato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99992" y="2996952"/>
            <a:ext cx="785591" cy="11503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o-Admin\Dropbox\SC Support Team\Communications and Advocay\Intro to the Shelter Cluster\images\urban.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64597" y="2931319"/>
            <a:ext cx="767505" cy="12009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o-Admin\Dropbox\SC Support Team\Communications and Advocay\Intro to the Shelter Cluster\images\contingency.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8132" y="1700609"/>
            <a:ext cx="696436" cy="11521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6043612" y="2762250"/>
            <a:ext cx="1382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dirty="0"/>
              <a:t>Mapping/GIS</a:t>
            </a:r>
          </a:p>
        </p:txBody>
      </p:sp>
    </p:spTree>
    <p:extLst>
      <p:ext uri="{BB962C8B-B14F-4D97-AF65-F5344CB8AC3E}">
        <p14:creationId xmlns:p14="http://schemas.microsoft.com/office/powerpoint/2010/main" val="34711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7" grpId="0"/>
      <p:bldP spid="3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 y="116632"/>
            <a:ext cx="915199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4716016" y="5039981"/>
            <a:ext cx="4100436" cy="1046920"/>
          </a:xfrm>
          <a:prstGeom prst="rect">
            <a:avLst/>
          </a:prstGeom>
          <a:solidFill>
            <a:schemeClr val="bg1">
              <a:alpha val="80000"/>
            </a:schemeClr>
          </a:solidFill>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de-DE" sz="4800" b="1" dirty="0" err="1" smtClean="0">
                <a:solidFill>
                  <a:schemeClr val="tx2"/>
                </a:solidFill>
                <a:latin typeface="Verdana" pitchFamily="34" charset="0"/>
                <a:ea typeface="Verdana" pitchFamily="34" charset="0"/>
                <a:cs typeface="Verdana" pitchFamily="34" charset="0"/>
              </a:rPr>
              <a:t>Challenges</a:t>
            </a:r>
            <a:endParaRPr lang="de-DE" sz="4800" b="1" dirty="0">
              <a:solidFill>
                <a:schemeClr val="tx2"/>
              </a:solidFill>
              <a:latin typeface="Verdana" pitchFamily="34" charset="0"/>
              <a:ea typeface="Verdana" pitchFamily="34" charset="0"/>
              <a:cs typeface="Verdana" pitchFamily="34" charset="0"/>
            </a:endParaRPr>
          </a:p>
        </p:txBody>
      </p:sp>
      <p:sp>
        <p:nvSpPr>
          <p:cNvPr id="6" name="TextBox 5"/>
          <p:cNvSpPr txBox="1"/>
          <p:nvPr/>
        </p:nvSpPr>
        <p:spPr>
          <a:xfrm>
            <a:off x="6232345" y="6359384"/>
            <a:ext cx="2908360" cy="369332"/>
          </a:xfrm>
          <a:prstGeom prst="rect">
            <a:avLst/>
          </a:prstGeom>
          <a:noFill/>
        </p:spPr>
        <p:txBody>
          <a:bodyPr wrap="none" rtlCol="0">
            <a:spAutoFit/>
          </a:bodyPr>
          <a:lstStyle/>
          <a:p>
            <a:r>
              <a:rPr lang="en-GB" dirty="0" smtClean="0">
                <a:solidFill>
                  <a:schemeClr val="bg1"/>
                </a:solidFill>
              </a:rPr>
              <a:t>Photo:  OCHA/D </a:t>
            </a:r>
            <a:r>
              <a:rPr lang="en-GB" dirty="0" err="1" smtClean="0">
                <a:solidFill>
                  <a:schemeClr val="bg1"/>
                </a:solidFill>
              </a:rPr>
              <a:t>DeLoroenzo</a:t>
            </a:r>
            <a:endParaRPr lang="en-GB" dirty="0">
              <a:solidFill>
                <a:schemeClr val="bg1"/>
              </a:solidFill>
            </a:endParaRPr>
          </a:p>
        </p:txBody>
      </p:sp>
    </p:spTree>
    <p:extLst>
      <p:ext uri="{BB962C8B-B14F-4D97-AF65-F5344CB8AC3E}">
        <p14:creationId xmlns:p14="http://schemas.microsoft.com/office/powerpoint/2010/main" val="3831161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fontScale="90000"/>
          </a:bodyPr>
          <a:lstStyle/>
          <a:p>
            <a:r>
              <a:rPr lang="de-DE" dirty="0" smtClean="0"/>
              <a:t>C</a:t>
            </a:r>
            <a:r>
              <a:rPr lang="en-GB" dirty="0" err="1" smtClean="0"/>
              <a:t>hallenges</a:t>
            </a:r>
            <a:r>
              <a:rPr lang="en-GB" dirty="0" smtClean="0"/>
              <a:t> for the </a:t>
            </a:r>
            <a:br>
              <a:rPr lang="en-GB" dirty="0" smtClean="0"/>
            </a:br>
            <a:r>
              <a:rPr lang="de-DE" dirty="0" smtClean="0"/>
              <a:t>Cluster Approach</a:t>
            </a:r>
            <a:endParaRPr lang="de-DE" dirty="0"/>
          </a:p>
        </p:txBody>
      </p:sp>
      <p:sp>
        <p:nvSpPr>
          <p:cNvPr id="3" name="Content Placeholder 2"/>
          <p:cNvSpPr>
            <a:spLocks noGrp="1"/>
          </p:cNvSpPr>
          <p:nvPr>
            <p:ph idx="1"/>
          </p:nvPr>
        </p:nvSpPr>
        <p:spPr>
          <a:xfrm>
            <a:off x="457200" y="1556792"/>
            <a:ext cx="8229600" cy="4641379"/>
          </a:xfrm>
        </p:spPr>
        <p:txBody>
          <a:bodyPr>
            <a:noAutofit/>
          </a:bodyPr>
          <a:lstStyle/>
          <a:p>
            <a:r>
              <a:rPr lang="en-US" sz="2200" dirty="0" smtClean="0"/>
              <a:t>Lead agency staff often don’t understand role of Cluster coordination (tasking vs. coordinating)</a:t>
            </a:r>
          </a:p>
          <a:p>
            <a:r>
              <a:rPr lang="en-US" sz="2200" dirty="0" smtClean="0"/>
              <a:t>Frequently no dedicated staff for Cluster coordination and not enough resources to add value</a:t>
            </a:r>
          </a:p>
          <a:p>
            <a:r>
              <a:rPr lang="en-US" sz="2200" dirty="0" smtClean="0"/>
              <a:t>Still very UN centric and NGOs sometimes feel that they are not equal partners</a:t>
            </a:r>
          </a:p>
          <a:p>
            <a:r>
              <a:rPr lang="en-US" sz="2200" dirty="0"/>
              <a:t>Not enough involvement of  local NGO/CSOs</a:t>
            </a:r>
          </a:p>
          <a:p>
            <a:r>
              <a:rPr lang="en-US" sz="2200" dirty="0"/>
              <a:t>Not enough involvement of affected people</a:t>
            </a:r>
          </a:p>
          <a:p>
            <a:r>
              <a:rPr lang="en-US" sz="2200" dirty="0" smtClean="0"/>
              <a:t>Some new actors don’t know about the Cluster system such as some faith based groups, very new or very small NGOs. </a:t>
            </a:r>
          </a:p>
          <a:p>
            <a:r>
              <a:rPr lang="en-US" sz="2200" dirty="0" smtClean="0"/>
              <a:t>Can be resource intensive for </a:t>
            </a:r>
            <a:r>
              <a:rPr lang="en-US" sz="2200" smtClean="0"/>
              <a:t>organizations (</a:t>
            </a:r>
            <a:r>
              <a:rPr lang="en-US" sz="2200" dirty="0" smtClean="0"/>
              <a:t>too many meetings) if the Cluster is not well managed. </a:t>
            </a:r>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39</a:t>
            </a:fld>
            <a:endParaRPr lang="de-DE" dirty="0"/>
          </a:p>
        </p:txBody>
      </p:sp>
    </p:spTree>
    <p:extLst>
      <p:ext uri="{BB962C8B-B14F-4D97-AF65-F5344CB8AC3E}">
        <p14:creationId xmlns:p14="http://schemas.microsoft.com/office/powerpoint/2010/main" val="2289323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the Cluster approach</a:t>
            </a:r>
            <a:endParaRPr lang="en-US" dirty="0"/>
          </a:p>
        </p:txBody>
      </p:sp>
      <p:sp>
        <p:nvSpPr>
          <p:cNvPr id="3" name="Content Placeholder 2"/>
          <p:cNvSpPr>
            <a:spLocks noGrp="1"/>
          </p:cNvSpPr>
          <p:nvPr>
            <p:ph idx="1"/>
          </p:nvPr>
        </p:nvSpPr>
        <p:spPr>
          <a:xfrm>
            <a:off x="457200" y="1456184"/>
            <a:ext cx="8229600" cy="4709120"/>
          </a:xfrm>
        </p:spPr>
        <p:txBody>
          <a:bodyPr>
            <a:noAutofit/>
          </a:bodyPr>
          <a:lstStyle/>
          <a:p>
            <a:r>
              <a:rPr lang="en-GB" sz="2200" dirty="0" smtClean="0"/>
              <a:t>Ensuring more </a:t>
            </a:r>
            <a:r>
              <a:rPr lang="en-GB" sz="2200" b="1" dirty="0" smtClean="0"/>
              <a:t>predictable leadership and clearly defined responsibilities </a:t>
            </a:r>
            <a:r>
              <a:rPr lang="en-GB" sz="2200" dirty="0" smtClean="0"/>
              <a:t>by identifying cluster leads that are </a:t>
            </a:r>
            <a:r>
              <a:rPr lang="en-GB" sz="2200" b="1" dirty="0" smtClean="0"/>
              <a:t>accountable</a:t>
            </a:r>
            <a:r>
              <a:rPr lang="en-GB" sz="2200" dirty="0" smtClean="0"/>
              <a:t> for the coordination of the activities of their respective sector, including functioning as a </a:t>
            </a:r>
            <a:r>
              <a:rPr lang="en-GB" sz="2200" b="1" dirty="0" smtClean="0"/>
              <a:t>provider of last resort</a:t>
            </a:r>
            <a:r>
              <a:rPr lang="en-GB" sz="2200" dirty="0" smtClean="0"/>
              <a:t>, where necessary.</a:t>
            </a:r>
          </a:p>
          <a:p>
            <a:r>
              <a:rPr lang="en-GB" sz="2200" dirty="0" smtClean="0"/>
              <a:t>Ensuring timely and effective responses, including through the </a:t>
            </a:r>
            <a:r>
              <a:rPr lang="en-GB" sz="2200" b="1" dirty="0" smtClean="0"/>
              <a:t>maintenance of global capacity</a:t>
            </a:r>
            <a:r>
              <a:rPr lang="en-GB" sz="2200" dirty="0" smtClean="0"/>
              <a:t>, rosters of trained experts and stockpiles.</a:t>
            </a:r>
          </a:p>
          <a:p>
            <a:r>
              <a:rPr lang="en-GB" sz="2200" dirty="0" smtClean="0"/>
              <a:t>Strengthening </a:t>
            </a:r>
            <a:r>
              <a:rPr lang="en-GB" sz="2200" b="1" dirty="0" smtClean="0"/>
              <a:t>partnerships</a:t>
            </a:r>
            <a:r>
              <a:rPr lang="en-GB" sz="2200" dirty="0" smtClean="0"/>
              <a:t> between UN agencies, IOM, NGOs, the International Red Cross Red Crescent Movement and other humanitarian actors, while also ensuring more coherent linkages with national authority counterparts.</a:t>
            </a:r>
          </a:p>
          <a:p>
            <a:r>
              <a:rPr lang="en-GB" sz="2200" dirty="0" smtClean="0"/>
              <a:t>Improved </a:t>
            </a:r>
            <a:r>
              <a:rPr lang="en-GB" sz="2200" b="1" dirty="0" smtClean="0"/>
              <a:t>strategic field-level coordination </a:t>
            </a:r>
            <a:r>
              <a:rPr lang="en-GB" sz="2200" dirty="0" smtClean="0"/>
              <a:t>and prioritization, leading to fewer gaps and duplication.</a:t>
            </a:r>
            <a:endParaRPr lang="en-GB" sz="2200" dirty="0"/>
          </a:p>
        </p:txBody>
      </p:sp>
      <p:sp>
        <p:nvSpPr>
          <p:cNvPr id="7"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4</a:t>
            </a:fld>
            <a:endParaRPr lang="de-DE" dirty="0"/>
          </a:p>
        </p:txBody>
      </p:sp>
    </p:spTree>
    <p:extLst>
      <p:ext uri="{BB962C8B-B14F-4D97-AF65-F5344CB8AC3E}">
        <p14:creationId xmlns:p14="http://schemas.microsoft.com/office/powerpoint/2010/main" val="2125947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de-DE" sz="5400" i="1" dirty="0" smtClean="0"/>
              <a:t>Thank you!</a:t>
            </a:r>
            <a:endParaRPr lang="de-DE" sz="5400" i="1" dirty="0"/>
          </a:p>
        </p:txBody>
      </p:sp>
      <p:sp>
        <p:nvSpPr>
          <p:cNvPr id="8" name="Content Placeholder 7"/>
          <p:cNvSpPr>
            <a:spLocks noGrp="1"/>
          </p:cNvSpPr>
          <p:nvPr>
            <p:ph idx="1"/>
          </p:nvPr>
        </p:nvSpPr>
        <p:spPr>
          <a:xfrm>
            <a:off x="467544" y="1988840"/>
            <a:ext cx="8280920" cy="3816424"/>
          </a:xfrm>
        </p:spPr>
        <p:txBody>
          <a:bodyPr>
            <a:noAutofit/>
          </a:bodyPr>
          <a:lstStyle/>
          <a:p>
            <a:pPr>
              <a:buNone/>
            </a:pPr>
            <a:r>
              <a:rPr lang="de-DE" sz="4000" dirty="0" smtClean="0">
                <a:latin typeface="+mj-lt"/>
              </a:rPr>
              <a:t>More </a:t>
            </a:r>
            <a:r>
              <a:rPr lang="de-DE" sz="4000" dirty="0" err="1" smtClean="0">
                <a:latin typeface="+mj-lt"/>
              </a:rPr>
              <a:t>info</a:t>
            </a:r>
            <a:r>
              <a:rPr lang="de-DE" sz="4000" dirty="0" smtClean="0">
                <a:latin typeface="+mj-lt"/>
              </a:rPr>
              <a:t>:</a:t>
            </a:r>
          </a:p>
          <a:p>
            <a:pPr>
              <a:buNone/>
            </a:pPr>
            <a:r>
              <a:rPr lang="de-DE" sz="4000" b="1" dirty="0" smtClean="0">
                <a:latin typeface="+mj-lt"/>
                <a:hlinkClick r:id="rId3"/>
              </a:rPr>
              <a:t>www.ShelterCluster.org</a:t>
            </a:r>
            <a:endParaRPr lang="de-DE" sz="4000" b="1" dirty="0" smtClean="0">
              <a:latin typeface="+mj-lt"/>
            </a:endParaRPr>
          </a:p>
          <a:p>
            <a:pPr>
              <a:buNone/>
            </a:pPr>
            <a:endParaRPr lang="de-DE" sz="4000" dirty="0">
              <a:latin typeface="+mj-lt"/>
            </a:endParaRPr>
          </a:p>
          <a:p>
            <a:pPr>
              <a:buNone/>
            </a:pPr>
            <a:r>
              <a:rPr lang="de-DE" sz="4000" dirty="0" smtClean="0">
                <a:latin typeface="+mj-lt"/>
              </a:rPr>
              <a:t>Follow </a:t>
            </a:r>
            <a:r>
              <a:rPr lang="de-DE" sz="4000" dirty="0" err="1" smtClean="0">
                <a:latin typeface="+mj-lt"/>
              </a:rPr>
              <a:t>us</a:t>
            </a:r>
            <a:r>
              <a:rPr lang="de-DE" sz="4000" dirty="0" smtClean="0">
                <a:latin typeface="+mj-lt"/>
              </a:rPr>
              <a:t> on </a:t>
            </a:r>
            <a:r>
              <a:rPr lang="de-DE" sz="4000" dirty="0" err="1" smtClean="0">
                <a:latin typeface="+mj-lt"/>
              </a:rPr>
              <a:t>Twitter</a:t>
            </a:r>
            <a:r>
              <a:rPr lang="de-DE" sz="4000" dirty="0" smtClean="0">
                <a:latin typeface="+mj-lt"/>
              </a:rPr>
              <a:t>:</a:t>
            </a:r>
          </a:p>
          <a:p>
            <a:pPr>
              <a:buNone/>
            </a:pPr>
            <a:r>
              <a:rPr lang="de-DE" sz="4000" b="1" dirty="0" smtClean="0">
                <a:latin typeface="+mj-lt"/>
                <a:hlinkClick r:id="rId4"/>
              </a:rPr>
              <a:t>@</a:t>
            </a:r>
            <a:r>
              <a:rPr lang="de-DE" sz="4000" b="1" dirty="0" err="1" smtClean="0">
                <a:latin typeface="+mj-lt"/>
                <a:hlinkClick r:id="rId4"/>
              </a:rPr>
              <a:t>ShelterCluster</a:t>
            </a:r>
            <a:endParaRPr lang="de-DE" sz="4000" b="1" dirty="0" smtClean="0">
              <a:latin typeface="+mj-lt"/>
            </a:endParaRPr>
          </a:p>
        </p:txBody>
      </p:sp>
      <p:sp>
        <p:nvSpPr>
          <p:cNvPr id="9"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40</a:t>
            </a:fld>
            <a:endParaRPr lang="de-DE" dirty="0"/>
          </a:p>
        </p:txBody>
      </p:sp>
    </p:spTree>
    <p:extLst>
      <p:ext uri="{BB962C8B-B14F-4D97-AF65-F5344CB8AC3E}">
        <p14:creationId xmlns:p14="http://schemas.microsoft.com/office/powerpoint/2010/main" val="3664347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Transformative Agenda</a:t>
            </a:r>
            <a:endParaRPr lang="de-DE" dirty="0"/>
          </a:p>
        </p:txBody>
      </p:sp>
      <p:sp>
        <p:nvSpPr>
          <p:cNvPr id="3" name="Content Placeholder 2"/>
          <p:cNvSpPr>
            <a:spLocks noGrp="1"/>
          </p:cNvSpPr>
          <p:nvPr>
            <p:ph idx="1"/>
          </p:nvPr>
        </p:nvSpPr>
        <p:spPr>
          <a:xfrm>
            <a:off x="457200" y="1412776"/>
            <a:ext cx="8229600" cy="4133056"/>
          </a:xfrm>
        </p:spPr>
        <p:txBody>
          <a:bodyPr>
            <a:noAutofit/>
          </a:bodyPr>
          <a:lstStyle/>
          <a:p>
            <a:pPr marL="0" indent="0">
              <a:buNone/>
            </a:pPr>
            <a:r>
              <a:rPr lang="en-US" sz="2800" dirty="0"/>
              <a:t>The response to the Haiti earthquake and Pakistan floods in 2010 </a:t>
            </a:r>
            <a:r>
              <a:rPr lang="en-US" sz="2800" dirty="0" smtClean="0"/>
              <a:t>exposed weaknesses and inefficiencies</a:t>
            </a:r>
            <a:r>
              <a:rPr lang="en-GB" sz="2800" dirty="0" smtClean="0"/>
              <a:t>.  The “Transformative Agenda” aims to address these shortcomings.</a:t>
            </a:r>
          </a:p>
          <a:p>
            <a:pPr marL="0" indent="0">
              <a:buNone/>
            </a:pPr>
            <a:endParaRPr lang="en-GB" sz="2200" dirty="0" smtClean="0"/>
          </a:p>
          <a:p>
            <a:pPr marL="0" indent="0" algn="ctr">
              <a:buNone/>
            </a:pPr>
            <a:r>
              <a:rPr lang="en-US" dirty="0" smtClean="0"/>
              <a:t>“We </a:t>
            </a:r>
            <a:r>
              <a:rPr lang="en-US" dirty="0"/>
              <a:t>recognize that we need to focus not on the process of implementing change, but on the </a:t>
            </a:r>
            <a:r>
              <a:rPr lang="en-US" u="sng" dirty="0"/>
              <a:t>impact </a:t>
            </a:r>
            <a:r>
              <a:rPr lang="en-US" dirty="0"/>
              <a:t>of </a:t>
            </a:r>
            <a:r>
              <a:rPr lang="en-US" dirty="0" smtClean="0"/>
              <a:t>change.” (IASC)</a:t>
            </a:r>
            <a:endParaRPr lang="en-US" dirty="0"/>
          </a:p>
          <a:p>
            <a:pPr marL="0" indent="0">
              <a:buNone/>
            </a:pPr>
            <a:r>
              <a:rPr lang="en-US" sz="2000" dirty="0" smtClean="0"/>
              <a:t/>
            </a:r>
            <a:br>
              <a:rPr lang="en-US" sz="2000" dirty="0" smtClean="0"/>
            </a:br>
            <a:endParaRPr lang="en-US" sz="2000" dirty="0" smtClean="0"/>
          </a:p>
          <a:p>
            <a:pPr marL="0" indent="0">
              <a:buNone/>
            </a:pPr>
            <a:endParaRPr lang="de-DE" sz="2000" dirty="0"/>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5</a:t>
            </a:fld>
            <a:endParaRPr lang="de-DE" dirty="0"/>
          </a:p>
        </p:txBody>
      </p:sp>
      <p:sp>
        <p:nvSpPr>
          <p:cNvPr id="5" name="Rectangle 4"/>
          <p:cNvSpPr/>
          <p:nvPr/>
        </p:nvSpPr>
        <p:spPr>
          <a:xfrm>
            <a:off x="4592778" y="5754742"/>
            <a:ext cx="4538596" cy="338554"/>
          </a:xfrm>
          <a:prstGeom prst="rect">
            <a:avLst/>
          </a:prstGeom>
        </p:spPr>
        <p:txBody>
          <a:bodyPr wrap="square">
            <a:spAutoFit/>
          </a:bodyPr>
          <a:lstStyle/>
          <a:p>
            <a:r>
              <a:rPr lang="en-US" sz="1600" dirty="0" smtClean="0"/>
              <a:t>More info: </a:t>
            </a:r>
            <a:r>
              <a:rPr lang="en-US" sz="1600" dirty="0" smtClean="0">
                <a:hlinkClick r:id="rId3"/>
              </a:rPr>
              <a:t>IASC Principals Transformative Agenda</a:t>
            </a:r>
            <a:endParaRPr lang="en-US" sz="1600" dirty="0"/>
          </a:p>
        </p:txBody>
      </p:sp>
    </p:spTree>
    <p:extLst>
      <p:ext uri="{BB962C8B-B14F-4D97-AF65-F5344CB8AC3E}">
        <p14:creationId xmlns:p14="http://schemas.microsoft.com/office/powerpoint/2010/main" val="1228129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t>6</a:t>
            </a:fld>
            <a:endParaRPr lang="en-GB"/>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37" y="867228"/>
            <a:ext cx="7699326" cy="49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899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three pillars of the Transformative Agenda</a:t>
            </a:r>
            <a:endParaRPr lang="en-GB" dirty="0"/>
          </a:p>
        </p:txBody>
      </p:sp>
      <p:sp>
        <p:nvSpPr>
          <p:cNvPr id="3" name="Content Placeholder 2"/>
          <p:cNvSpPr>
            <a:spLocks noGrp="1"/>
          </p:cNvSpPr>
          <p:nvPr>
            <p:ph idx="1"/>
          </p:nvPr>
        </p:nvSpPr>
        <p:spPr/>
        <p:txBody>
          <a:bodyPr/>
          <a:lstStyle/>
          <a:p>
            <a:r>
              <a:rPr lang="en-GB" dirty="0" smtClean="0"/>
              <a:t>Better </a:t>
            </a:r>
            <a:r>
              <a:rPr lang="en-GB" b="1" dirty="0" smtClean="0"/>
              <a:t>leadership</a:t>
            </a:r>
            <a:r>
              <a:rPr lang="en-GB" dirty="0" smtClean="0"/>
              <a:t> of the international humanitarian response to support countries’ </a:t>
            </a:r>
            <a:r>
              <a:rPr lang="en-GB" u="sng" dirty="0" smtClean="0"/>
              <a:t>own</a:t>
            </a:r>
            <a:r>
              <a:rPr lang="en-GB" dirty="0" smtClean="0"/>
              <a:t> relief efforts</a:t>
            </a:r>
          </a:p>
          <a:p>
            <a:r>
              <a:rPr lang="en-GB" dirty="0" smtClean="0"/>
              <a:t>Improved </a:t>
            </a:r>
            <a:r>
              <a:rPr lang="en-GB" b="1" dirty="0" smtClean="0"/>
              <a:t>coordination</a:t>
            </a:r>
            <a:r>
              <a:rPr lang="en-GB" dirty="0" smtClean="0"/>
              <a:t> structures, needs assessments, planning and monitoring</a:t>
            </a:r>
          </a:p>
          <a:p>
            <a:r>
              <a:rPr lang="en-GB" dirty="0"/>
              <a:t>Improved </a:t>
            </a:r>
            <a:r>
              <a:rPr lang="en-GB" b="1" dirty="0"/>
              <a:t>accountability</a:t>
            </a:r>
            <a:r>
              <a:rPr lang="en-GB" dirty="0"/>
              <a:t> to all stakeholders, with special emphasis on the people affected by disasters</a:t>
            </a:r>
            <a:r>
              <a:rPr lang="en-GB" dirty="0" smtClean="0"/>
              <a:t>.</a:t>
            </a:r>
            <a:endParaRPr lang="en-GB" dirty="0"/>
          </a:p>
        </p:txBody>
      </p:sp>
      <p:sp>
        <p:nvSpPr>
          <p:cNvPr id="4" name="Slide Number Placeholder 3"/>
          <p:cNvSpPr>
            <a:spLocks noGrp="1"/>
          </p:cNvSpPr>
          <p:nvPr>
            <p:ph type="sldNum" sz="quarter" idx="12"/>
          </p:nvPr>
        </p:nvSpPr>
        <p:spPr/>
        <p:txBody>
          <a:bodyPr/>
          <a:lstStyle/>
          <a:p>
            <a:fld id="{1327C452-0D12-48F3-BB65-BBA3E6350F2C}" type="slidenum">
              <a:rPr lang="en-GB" smtClean="0"/>
              <a:t>7</a:t>
            </a:fld>
            <a:endParaRPr lang="en-GB"/>
          </a:p>
        </p:txBody>
      </p:sp>
      <p:sp>
        <p:nvSpPr>
          <p:cNvPr id="5" name="Rectangle 4"/>
          <p:cNvSpPr/>
          <p:nvPr/>
        </p:nvSpPr>
        <p:spPr>
          <a:xfrm>
            <a:off x="4788024" y="5868561"/>
            <a:ext cx="4013299" cy="584775"/>
          </a:xfrm>
          <a:prstGeom prst="rect">
            <a:avLst/>
          </a:prstGeom>
        </p:spPr>
        <p:txBody>
          <a:bodyPr wrap="square">
            <a:spAutoFit/>
          </a:bodyPr>
          <a:lstStyle/>
          <a:p>
            <a:r>
              <a:rPr lang="en-US" sz="1600" dirty="0" smtClean="0"/>
              <a:t>A detailed presentation on the Transformative Agenda can be found on </a:t>
            </a:r>
            <a:r>
              <a:rPr lang="en-US" sz="1600" dirty="0" smtClean="0">
                <a:hlinkClick r:id="rId3"/>
              </a:rPr>
              <a:t>ShelterCluster.org</a:t>
            </a:r>
            <a:endParaRPr lang="en-US" sz="1600" dirty="0"/>
          </a:p>
        </p:txBody>
      </p:sp>
    </p:spTree>
    <p:extLst>
      <p:ext uri="{BB962C8B-B14F-4D97-AF65-F5344CB8AC3E}">
        <p14:creationId xmlns:p14="http://schemas.microsoft.com/office/powerpoint/2010/main" val="918115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dirty="0" smtClean="0"/>
              <a:t>The Inter-Agency Standing Committee (IASC) is a coordination mechanism that brings UN and non-UN actors together</a:t>
            </a:r>
          </a:p>
          <a:p>
            <a:r>
              <a:rPr lang="en-GB" dirty="0" smtClean="0"/>
              <a:t>The Cluster approach is an IASC initiative</a:t>
            </a:r>
          </a:p>
          <a:p>
            <a:pPr marL="457200" lvl="1" indent="0">
              <a:buNone/>
            </a:pPr>
            <a:r>
              <a:rPr lang="en-GB" dirty="0" smtClean="0">
                <a:solidFill>
                  <a:schemeClr val="accent3"/>
                </a:solidFill>
              </a:rPr>
              <a:t>-&gt;</a:t>
            </a:r>
            <a:r>
              <a:rPr lang="en-GB" dirty="0" smtClean="0"/>
              <a:t> the Cluster approach is </a:t>
            </a:r>
            <a:r>
              <a:rPr lang="en-GB" i="1" dirty="0" smtClean="0"/>
              <a:t>NOT</a:t>
            </a:r>
            <a:r>
              <a:rPr lang="en-GB" dirty="0" smtClean="0"/>
              <a:t> a UN-only coordination mechanism!</a:t>
            </a:r>
          </a:p>
          <a:p>
            <a:r>
              <a:rPr lang="en-GB" dirty="0" smtClean="0"/>
              <a:t>The majority of global cluster leads are UN agencies</a:t>
            </a:r>
          </a:p>
        </p:txBody>
      </p:sp>
      <p:sp>
        <p:nvSpPr>
          <p:cNvPr id="7" name="Title 6"/>
          <p:cNvSpPr>
            <a:spLocks noGrp="1"/>
          </p:cNvSpPr>
          <p:nvPr>
            <p:ph type="title"/>
          </p:nvPr>
        </p:nvSpPr>
        <p:spPr/>
        <p:txBody>
          <a:bodyPr/>
          <a:lstStyle/>
          <a:p>
            <a:r>
              <a:rPr lang="de-DE" dirty="0" smtClean="0"/>
              <a:t>IASC, </a:t>
            </a:r>
            <a:r>
              <a:rPr lang="de-DE" dirty="0" err="1" smtClean="0"/>
              <a:t>the</a:t>
            </a:r>
            <a:r>
              <a:rPr lang="de-DE" dirty="0" smtClean="0"/>
              <a:t> Clusters </a:t>
            </a:r>
            <a:r>
              <a:rPr lang="de-DE" dirty="0" err="1" smtClean="0"/>
              <a:t>and</a:t>
            </a:r>
            <a:r>
              <a:rPr lang="de-DE" dirty="0" smtClean="0"/>
              <a:t> </a:t>
            </a:r>
            <a:r>
              <a:rPr lang="de-DE" dirty="0" err="1" smtClean="0"/>
              <a:t>the</a:t>
            </a:r>
            <a:r>
              <a:rPr lang="de-DE" dirty="0" smtClean="0"/>
              <a:t> UN </a:t>
            </a:r>
            <a:endParaRPr lang="de-DE" dirty="0"/>
          </a:p>
        </p:txBody>
      </p:sp>
      <p:sp>
        <p:nvSpPr>
          <p:cNvPr id="6" name="Slide Number Placeholder 5"/>
          <p:cNvSpPr>
            <a:spLocks noGrp="1"/>
          </p:cNvSpPr>
          <p:nvPr>
            <p:ph type="sldNum" sz="quarter" idx="12"/>
          </p:nvPr>
        </p:nvSpPr>
        <p:spPr>
          <a:xfrm>
            <a:off x="6553200" y="6324412"/>
            <a:ext cx="2133600" cy="365125"/>
          </a:xfrm>
        </p:spPr>
        <p:txBody>
          <a:bodyPr/>
          <a:lstStyle/>
          <a:p>
            <a:fld id="{DC8ECB27-7803-4A4C-B76C-FBF843C3226A}" type="slidenum">
              <a:rPr lang="de-DE" smtClean="0"/>
              <a:pPr/>
              <a:t>8</a:t>
            </a:fld>
            <a:endParaRPr lang="de-DE" dirty="0"/>
          </a:p>
        </p:txBody>
      </p:sp>
    </p:spTree>
    <p:extLst>
      <p:ext uri="{BB962C8B-B14F-4D97-AF65-F5344CB8AC3E}">
        <p14:creationId xmlns:p14="http://schemas.microsoft.com/office/powerpoint/2010/main" val="17090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8948"/>
          </a:xfrm>
        </p:spPr>
        <p:txBody>
          <a:bodyPr>
            <a:normAutofit/>
          </a:bodyPr>
          <a:lstStyle/>
          <a:p>
            <a:r>
              <a:rPr lang="de-DE" sz="4000" dirty="0" smtClean="0"/>
              <a:t>11 Clusters</a:t>
            </a:r>
            <a:endParaRPr lang="de-DE"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59612239"/>
              </p:ext>
            </p:extLst>
          </p:nvPr>
        </p:nvGraphicFramePr>
        <p:xfrm>
          <a:off x="378372" y="1124745"/>
          <a:ext cx="8229600" cy="5015940"/>
        </p:xfrm>
        <a:graphic>
          <a:graphicData uri="http://schemas.openxmlformats.org/drawingml/2006/table">
            <a:tbl>
              <a:tblPr firstRow="1" bandRow="1">
                <a:tableStyleId>{5C22544A-7EE6-4342-B048-85BDC9FD1C3A}</a:tableStyleId>
              </a:tblPr>
              <a:tblGrid>
                <a:gridCol w="4114800"/>
                <a:gridCol w="4114800"/>
              </a:tblGrid>
              <a:tr h="360900">
                <a:tc>
                  <a:txBody>
                    <a:bodyPr/>
                    <a:lstStyle/>
                    <a:p>
                      <a:r>
                        <a:rPr lang="en-GB" sz="1400" noProof="0" dirty="0" smtClean="0"/>
                        <a:t>Area</a:t>
                      </a:r>
                      <a:r>
                        <a:rPr lang="en-GB" sz="1400" baseline="0" noProof="0" dirty="0" smtClean="0"/>
                        <a:t> of Activity</a:t>
                      </a:r>
                      <a:endParaRPr lang="en-GB" sz="1400" noProof="0" dirty="0"/>
                    </a:p>
                  </a:txBody>
                  <a:tcPr/>
                </a:tc>
                <a:tc>
                  <a:txBody>
                    <a:bodyPr/>
                    <a:lstStyle/>
                    <a:p>
                      <a:r>
                        <a:rPr lang="en-GB" sz="1400" noProof="0" smtClean="0"/>
                        <a:t>Global</a:t>
                      </a:r>
                      <a:r>
                        <a:rPr lang="en-GB" sz="1400" baseline="0" noProof="0" smtClean="0"/>
                        <a:t> Cluster Lead</a:t>
                      </a:r>
                      <a:endParaRPr lang="en-GB" sz="1400" noProof="0"/>
                    </a:p>
                  </a:txBody>
                  <a:tcPr/>
                </a:tc>
              </a:tr>
              <a:tr h="504271">
                <a:tc>
                  <a:txBody>
                    <a:bodyPr/>
                    <a:lstStyle/>
                    <a:p>
                      <a:r>
                        <a:rPr lang="en-GB" sz="1400" noProof="0" smtClean="0"/>
                        <a:t>Camp</a:t>
                      </a:r>
                      <a:r>
                        <a:rPr lang="en-GB" sz="1400" baseline="0" noProof="0" smtClean="0"/>
                        <a:t> Coordination/Camp Management (CCCM)</a:t>
                      </a:r>
                      <a:endParaRPr lang="en-GB" sz="1400" noProof="0"/>
                    </a:p>
                  </a:txBody>
                  <a:tcPr/>
                </a:tc>
                <a:tc>
                  <a:txBody>
                    <a:bodyPr/>
                    <a:lstStyle/>
                    <a:p>
                      <a:r>
                        <a:rPr lang="en-GB" sz="1400" noProof="0" smtClean="0"/>
                        <a:t>UNHCR</a:t>
                      </a:r>
                      <a:r>
                        <a:rPr lang="en-GB" sz="1400" baseline="0" noProof="0" smtClean="0"/>
                        <a:t> (conflict)</a:t>
                      </a:r>
                      <a:br>
                        <a:rPr lang="en-GB" sz="1400" baseline="0" noProof="0" smtClean="0"/>
                      </a:br>
                      <a:r>
                        <a:rPr lang="en-GB" sz="1400" baseline="0" noProof="0" smtClean="0"/>
                        <a:t>IOM (natural disasters)</a:t>
                      </a:r>
                      <a:endParaRPr lang="en-GB" sz="1400" noProof="0"/>
                    </a:p>
                  </a:txBody>
                  <a:tcPr/>
                </a:tc>
              </a:tr>
              <a:tr h="360900">
                <a:tc>
                  <a:txBody>
                    <a:bodyPr/>
                    <a:lstStyle/>
                    <a:p>
                      <a:r>
                        <a:rPr lang="en-GB" sz="1400" noProof="0" dirty="0" smtClean="0"/>
                        <a:t>Education</a:t>
                      </a:r>
                      <a:endParaRPr lang="en-GB" sz="1400" noProof="0" dirty="0"/>
                    </a:p>
                  </a:txBody>
                  <a:tcPr/>
                </a:tc>
                <a:tc>
                  <a:txBody>
                    <a:bodyPr/>
                    <a:lstStyle/>
                    <a:p>
                      <a:r>
                        <a:rPr lang="en-GB" sz="1400" noProof="0" smtClean="0"/>
                        <a:t>UNICEF/Save the Children</a:t>
                      </a:r>
                      <a:endParaRPr lang="en-GB" sz="1400" noProof="0"/>
                    </a:p>
                  </a:txBody>
                  <a:tcPr/>
                </a:tc>
              </a:tr>
              <a:tr h="504271">
                <a:tc>
                  <a:txBody>
                    <a:bodyPr/>
                    <a:lstStyle/>
                    <a:p>
                      <a:r>
                        <a:rPr lang="en-GB" sz="1400" noProof="0" dirty="0" smtClean="0"/>
                        <a:t>Shelter</a:t>
                      </a:r>
                      <a:endParaRPr lang="en-GB" sz="1400" noProof="0" dirty="0"/>
                    </a:p>
                  </a:txBody>
                  <a:tcPr/>
                </a:tc>
                <a:tc>
                  <a:txBody>
                    <a:bodyPr/>
                    <a:lstStyle/>
                    <a:p>
                      <a:r>
                        <a:rPr lang="en-GB" sz="1400" noProof="0" smtClean="0"/>
                        <a:t>UNHCR (IDPs</a:t>
                      </a:r>
                      <a:r>
                        <a:rPr lang="en-GB" sz="1400" baseline="0" noProof="0" smtClean="0"/>
                        <a:t> in </a:t>
                      </a:r>
                      <a:r>
                        <a:rPr lang="en-GB" sz="1400" noProof="0" smtClean="0"/>
                        <a:t>conflict)</a:t>
                      </a:r>
                      <a:br>
                        <a:rPr lang="en-GB" sz="1400" noProof="0" smtClean="0"/>
                      </a:br>
                      <a:r>
                        <a:rPr lang="en-GB" sz="1400" noProof="0" smtClean="0"/>
                        <a:t>IFRC (natural disasters)</a:t>
                      </a:r>
                      <a:endParaRPr lang="en-GB" sz="1400" noProof="0"/>
                    </a:p>
                  </a:txBody>
                  <a:tcPr/>
                </a:tc>
              </a:tr>
              <a:tr h="360900">
                <a:tc>
                  <a:txBody>
                    <a:bodyPr/>
                    <a:lstStyle/>
                    <a:p>
                      <a:r>
                        <a:rPr lang="en-GB" sz="1400" noProof="0" smtClean="0"/>
                        <a:t>Emergency</a:t>
                      </a:r>
                      <a:r>
                        <a:rPr lang="en-GB" sz="1400" baseline="0" noProof="0" smtClean="0"/>
                        <a:t> Telecommunications</a:t>
                      </a:r>
                      <a:endParaRPr lang="en-GB" sz="1400" noProof="0"/>
                    </a:p>
                  </a:txBody>
                  <a:tcPr/>
                </a:tc>
                <a:tc>
                  <a:txBody>
                    <a:bodyPr/>
                    <a:lstStyle/>
                    <a:p>
                      <a:r>
                        <a:rPr lang="en-GB" sz="1400" noProof="0" smtClean="0"/>
                        <a:t>WFP/OCHA/UNICEF</a:t>
                      </a:r>
                      <a:endParaRPr lang="en-GB" sz="1400" noProof="0"/>
                    </a:p>
                  </a:txBody>
                  <a:tcPr/>
                </a:tc>
              </a:tr>
              <a:tr h="360900">
                <a:tc>
                  <a:txBody>
                    <a:bodyPr/>
                    <a:lstStyle/>
                    <a:p>
                      <a:r>
                        <a:rPr lang="en-GB" sz="1400" noProof="0" smtClean="0"/>
                        <a:t>Food Security (frm. Agriculture)</a:t>
                      </a:r>
                      <a:endParaRPr lang="en-GB" sz="1400" noProof="0"/>
                    </a:p>
                  </a:txBody>
                  <a:tcPr/>
                </a:tc>
                <a:tc>
                  <a:txBody>
                    <a:bodyPr/>
                    <a:lstStyle/>
                    <a:p>
                      <a:r>
                        <a:rPr lang="en-GB" sz="1400" noProof="0" smtClean="0"/>
                        <a:t>FAO and WFP</a:t>
                      </a:r>
                      <a:endParaRPr lang="en-GB" sz="1400" noProof="0"/>
                    </a:p>
                  </a:txBody>
                  <a:tcPr/>
                </a:tc>
              </a:tr>
              <a:tr h="360900">
                <a:tc>
                  <a:txBody>
                    <a:bodyPr/>
                    <a:lstStyle/>
                    <a:p>
                      <a:r>
                        <a:rPr lang="en-GB" sz="1400" noProof="0" smtClean="0"/>
                        <a:t>Health</a:t>
                      </a:r>
                      <a:endParaRPr lang="en-GB" sz="1400" noProof="0"/>
                    </a:p>
                  </a:txBody>
                  <a:tcPr/>
                </a:tc>
                <a:tc>
                  <a:txBody>
                    <a:bodyPr/>
                    <a:lstStyle/>
                    <a:p>
                      <a:r>
                        <a:rPr lang="en-GB" sz="1400" noProof="0" smtClean="0"/>
                        <a:t>WHO</a:t>
                      </a:r>
                      <a:endParaRPr lang="en-GB" sz="1400" noProof="0"/>
                    </a:p>
                  </a:txBody>
                  <a:tcPr/>
                </a:tc>
              </a:tr>
              <a:tr h="360900">
                <a:tc>
                  <a:txBody>
                    <a:bodyPr/>
                    <a:lstStyle/>
                    <a:p>
                      <a:r>
                        <a:rPr lang="en-GB" sz="1400" noProof="0" smtClean="0"/>
                        <a:t>Logistics</a:t>
                      </a:r>
                      <a:endParaRPr lang="en-GB" sz="1400" noProof="0"/>
                    </a:p>
                  </a:txBody>
                  <a:tcPr/>
                </a:tc>
                <a:tc>
                  <a:txBody>
                    <a:bodyPr/>
                    <a:lstStyle/>
                    <a:p>
                      <a:r>
                        <a:rPr lang="en-GB" sz="1400" noProof="0" smtClean="0"/>
                        <a:t>WFP</a:t>
                      </a:r>
                      <a:endParaRPr lang="en-GB" sz="1400" noProof="0"/>
                    </a:p>
                  </a:txBody>
                  <a:tcPr/>
                </a:tc>
              </a:tr>
              <a:tr h="360900">
                <a:tc>
                  <a:txBody>
                    <a:bodyPr/>
                    <a:lstStyle/>
                    <a:p>
                      <a:r>
                        <a:rPr lang="en-GB" sz="1400" noProof="0" smtClean="0"/>
                        <a:t>Nutrition</a:t>
                      </a:r>
                      <a:endParaRPr lang="en-GB" sz="1400" noProof="0"/>
                    </a:p>
                  </a:txBody>
                  <a:tcPr/>
                </a:tc>
                <a:tc>
                  <a:txBody>
                    <a:bodyPr/>
                    <a:lstStyle/>
                    <a:p>
                      <a:r>
                        <a:rPr lang="en-GB" sz="1400" noProof="0" dirty="0" smtClean="0"/>
                        <a:t>UNICEF</a:t>
                      </a:r>
                      <a:endParaRPr lang="en-GB" sz="1400" noProof="0" dirty="0"/>
                    </a:p>
                  </a:txBody>
                  <a:tcPr/>
                </a:tc>
              </a:tr>
              <a:tr h="711911">
                <a:tc>
                  <a:txBody>
                    <a:bodyPr/>
                    <a:lstStyle/>
                    <a:p>
                      <a:r>
                        <a:rPr lang="en-GB" sz="1400" noProof="0" smtClean="0"/>
                        <a:t>Protection</a:t>
                      </a:r>
                      <a:endParaRPr lang="en-GB" sz="1400" noProof="0"/>
                    </a:p>
                  </a:txBody>
                  <a:tcPr/>
                </a:tc>
                <a:tc>
                  <a:txBody>
                    <a:bodyPr/>
                    <a:lstStyle/>
                    <a:p>
                      <a:r>
                        <a:rPr lang="en-GB" sz="1400" noProof="0" dirty="0" smtClean="0"/>
                        <a:t>UNHCR (conflict)</a:t>
                      </a:r>
                    </a:p>
                    <a:p>
                      <a:r>
                        <a:rPr lang="en-GB" sz="1400" noProof="0" dirty="0" smtClean="0"/>
                        <a:t>UNHCR/OHCHR/UNICEF (IDPs</a:t>
                      </a:r>
                      <a:r>
                        <a:rPr lang="en-GB" sz="1400" baseline="0" noProof="0" dirty="0" smtClean="0"/>
                        <a:t> from disasters and civilians other than IDPs affected by conflict)</a:t>
                      </a:r>
                      <a:endParaRPr lang="en-GB" sz="1400" noProof="0" dirty="0"/>
                    </a:p>
                  </a:txBody>
                  <a:tcPr/>
                </a:tc>
              </a:tr>
              <a:tr h="360900">
                <a:tc>
                  <a:txBody>
                    <a:bodyPr/>
                    <a:lstStyle/>
                    <a:p>
                      <a:r>
                        <a:rPr lang="en-GB" sz="1400" noProof="0" dirty="0" smtClean="0"/>
                        <a:t>Water,</a:t>
                      </a:r>
                      <a:r>
                        <a:rPr lang="en-GB" sz="1400" baseline="0" noProof="0" dirty="0" smtClean="0"/>
                        <a:t> Sanitation and Hygiene</a:t>
                      </a:r>
                      <a:endParaRPr lang="en-GB" sz="1400" noProof="0" dirty="0"/>
                    </a:p>
                  </a:txBody>
                  <a:tcPr/>
                </a:tc>
                <a:tc>
                  <a:txBody>
                    <a:bodyPr/>
                    <a:lstStyle/>
                    <a:p>
                      <a:r>
                        <a:rPr lang="en-GB" sz="1400" noProof="0" dirty="0" smtClean="0"/>
                        <a:t>UNICEF</a:t>
                      </a:r>
                      <a:endParaRPr lang="en-GB" sz="1400" noProof="0" dirty="0"/>
                    </a:p>
                  </a:txBody>
                  <a:tcPr/>
                </a:tc>
              </a:tr>
              <a:tr h="360900">
                <a:tc>
                  <a:txBody>
                    <a:bodyPr/>
                    <a:lstStyle/>
                    <a:p>
                      <a:r>
                        <a:rPr lang="en-GB" sz="1400" i="1" noProof="0" dirty="0" smtClean="0"/>
                        <a:t>Early Recovery</a:t>
                      </a:r>
                      <a:r>
                        <a:rPr lang="en-GB" sz="1400" i="1" baseline="0" noProof="0" dirty="0" smtClean="0"/>
                        <a:t> (Cluster Working Group)*</a:t>
                      </a:r>
                      <a:endParaRPr lang="en-GB" sz="1400" i="1" noProof="0" dirty="0"/>
                    </a:p>
                  </a:txBody>
                  <a:tcPr/>
                </a:tc>
                <a:tc>
                  <a:txBody>
                    <a:bodyPr/>
                    <a:lstStyle/>
                    <a:p>
                      <a:r>
                        <a:rPr lang="en-GB" sz="1400" i="1" noProof="0" dirty="0" smtClean="0"/>
                        <a:t>UNDP</a:t>
                      </a:r>
                      <a:endParaRPr lang="en-GB" sz="1400" i="1" noProof="0" dirty="0"/>
                    </a:p>
                  </a:txBody>
                  <a:tcPr/>
                </a:tc>
              </a:tr>
            </a:tbl>
          </a:graphicData>
        </a:graphic>
      </p:graphicFrame>
      <p:sp>
        <p:nvSpPr>
          <p:cNvPr id="6" name="Slide Number Placeholder 5"/>
          <p:cNvSpPr>
            <a:spLocks noGrp="1"/>
          </p:cNvSpPr>
          <p:nvPr>
            <p:ph type="sldNum" sz="quarter" idx="12"/>
          </p:nvPr>
        </p:nvSpPr>
        <p:spPr>
          <a:xfrm>
            <a:off x="6686872" y="6376243"/>
            <a:ext cx="2133600" cy="365125"/>
          </a:xfrm>
        </p:spPr>
        <p:txBody>
          <a:bodyPr/>
          <a:lstStyle/>
          <a:p>
            <a:fld id="{DC8ECB27-7803-4A4C-B76C-FBF843C3226A}" type="slidenum">
              <a:rPr lang="de-DE" smtClean="0"/>
              <a:pPr/>
              <a:t>9</a:t>
            </a:fld>
            <a:endParaRPr lang="de-DE" dirty="0"/>
          </a:p>
        </p:txBody>
      </p:sp>
    </p:spTree>
    <p:extLst>
      <p:ext uri="{BB962C8B-B14F-4D97-AF65-F5344CB8AC3E}">
        <p14:creationId xmlns:p14="http://schemas.microsoft.com/office/powerpoint/2010/main" val="3487691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helter Cluster Powerpoint Template V 1 0">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A5D493A4FFE498D319528BB467A34" ma:contentTypeVersion="5" ma:contentTypeDescription="Create a new document." ma:contentTypeScope="" ma:versionID="3df691442b703d6a64f853aca1799400">
  <xsd:schema xmlns:xsd="http://www.w3.org/2001/XMLSchema" xmlns:xs="http://www.w3.org/2001/XMLSchema" xmlns:p="http://schemas.microsoft.com/office/2006/metadata/properties" xmlns:ns2="96664bca-06c0-4657-b6f9-0a997f5ff9b9" targetNamespace="http://schemas.microsoft.com/office/2006/metadata/properties" ma:root="true" ma:fieldsID="a928d42e4db33c4b5a5a5ee8a32e6592" ns2:_="">
    <xsd:import namespace="96664bca-06c0-4657-b6f9-0a997f5ff9b9"/>
    <xsd:element name="properties">
      <xsd:complexType>
        <xsd:sequence>
          <xsd:element name="documentManagement">
            <xsd:complexType>
              <xsd:all>
                <xsd:element ref="ns2:Websio_x0020_Document_x0020_Preview" minOccurs="0"/>
                <xsd:element ref="ns2:ff39aabcbcfa4b29888983c5e6d736f9" minOccurs="0"/>
                <xsd:element ref="ns2:TaxCatchAl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64bca-06c0-4657-b6f9-0a997f5ff9b9" elementFormDefault="qualified">
    <xsd:import namespace="http://schemas.microsoft.com/office/2006/documentManagement/types"/>
    <xsd:import namespace="http://schemas.microsoft.com/office/infopath/2007/PartnerControls"/>
    <xsd:element name="Websio_x0020_Document_x0020_Preview" ma:index="8" nillable="true" ma:displayName="Websio Document Preview" ma:hidden="true" ma:internalName="Websio_x0020_Document_x0020_Preview">
      <xsd:simpleType>
        <xsd:restriction base="dms:Text"/>
      </xsd:simpleType>
    </xsd:element>
    <xsd:element name="ff39aabcbcfa4b29888983c5e6d736f9" ma:index="10" nillable="true" ma:taxonomy="true" ma:internalName="ff39aabcbcfa4b29888983c5e6d736f9" ma:taxonomyFieldName="Communications" ma:displayName="Communications" ma:default="" ma:fieldId="{ff39aabc-bcfa-4b29-8889-83c5e6d736f9}" ma:taxonomyMulti="true" ma:sspId="31bb8de2-2522-46a2-961a-21ec87b7ce6b" ma:termSetId="2f8f2b4b-d4e1-4fa6-a1ae-b4e143ba8fb0" ma:anchorId="00000000-0000-0000-0000-000000000000" ma:open="true" ma:isKeyword="false">
      <xsd:complexType>
        <xsd:sequence>
          <xsd:element ref="pc:Terms" minOccurs="0" maxOccurs="1"/>
        </xsd:sequence>
      </xsd:complexType>
    </xsd:element>
    <xsd:element name="TaxCatchAll" ma:index="11" nillable="true" ma:displayName="Taxonomy Catch All Column" ma:hidden="true" ma:list="{3a036ed0-d222-47b6-8583-8ea0c1662976}" ma:internalName="TaxCatchAll" ma:showField="CatchAllData"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Other Keywords" ma:fieldId="{23f27201-bee3-471e-b2e7-b64fd8b7ca38}" ma:taxonomyMulti="true" ma:sspId="31bb8de2-2522-46a2-961a-21ec87b7ce6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ebsio_x0020_Document_x0020_Preview xmlns="96664bca-06c0-4657-b6f9-0a997f5ff9b9">/Global/_layouts/WebsioPreviewField/preview.aspx?ID=9419e676-1aa4-4a34-b048-02c3bbc30f66&amp;WebID=30d679d3-1a3d-45e2-8217-3a6e66821850&amp;SiteID=0e29c24b-3e6a-4c7c-8cc1-69b27805b55c</Websio_x0020_Document_x0020_Preview>
    <TaxKeywordTaxHTField xmlns="96664bca-06c0-4657-b6f9-0a997f5ff9b9">
      <Terms xmlns="http://schemas.microsoft.com/office/infopath/2007/PartnerControls"/>
    </TaxKeywordTaxHTField>
    <ff39aabcbcfa4b29888983c5e6d736f9 xmlns="96664bca-06c0-4657-b6f9-0a997f5ff9b9">
      <Terms xmlns="http://schemas.microsoft.com/office/infopath/2007/PartnerControls">
        <TermInfo xmlns="http://schemas.microsoft.com/office/infopath/2007/PartnerControls">
          <TermName xmlns="http://schemas.microsoft.com/office/infopath/2007/PartnerControls">Outils</TermName>
          <TermId xmlns="http://schemas.microsoft.com/office/infopath/2007/PartnerControls">a6deaed4-582b-422a-a5a1-ce295e770bd2</TermId>
        </TermInfo>
      </Terms>
    </ff39aabcbcfa4b29888983c5e6d736f9>
    <TaxCatchAll xmlns="96664bca-06c0-4657-b6f9-0a997f5ff9b9">
      <Value>395</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EA2739-1D4F-4873-9319-7F2D9C85D61B}"/>
</file>

<file path=customXml/itemProps2.xml><?xml version="1.0" encoding="utf-8"?>
<ds:datastoreItem xmlns:ds="http://schemas.openxmlformats.org/officeDocument/2006/customXml" ds:itemID="{9F713CA6-5FB8-4B32-8582-15099E8C13D6}"/>
</file>

<file path=customXml/itemProps3.xml><?xml version="1.0" encoding="utf-8"?>
<ds:datastoreItem xmlns:ds="http://schemas.openxmlformats.org/officeDocument/2006/customXml" ds:itemID="{4AC3A17A-3054-45C3-B928-8BDA2DCF9F57}"/>
</file>

<file path=docProps/app.xml><?xml version="1.0" encoding="utf-8"?>
<Properties xmlns="http://schemas.openxmlformats.org/officeDocument/2006/extended-properties" xmlns:vt="http://schemas.openxmlformats.org/officeDocument/2006/docPropsVTypes">
  <Template>Shelter Cluster Powerpoint Template V 1 0</Template>
  <TotalTime>1622</TotalTime>
  <Words>2171</Words>
  <Application>Microsoft Office PowerPoint</Application>
  <PresentationFormat>On-screen Show (4:3)</PresentationFormat>
  <Paragraphs>304</Paragraphs>
  <Slides>40</Slides>
  <Notes>17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Shelter Cluster Powerpoint Template V 1 0</vt:lpstr>
      <vt:lpstr>The Cluster Approach</vt:lpstr>
      <vt:lpstr>The initial problem</vt:lpstr>
      <vt:lpstr>Origin of the Cluster approach</vt:lpstr>
      <vt:lpstr>Purpose of the Cluster approach</vt:lpstr>
      <vt:lpstr>Transformative Agenda</vt:lpstr>
      <vt:lpstr>PowerPoint Presentation</vt:lpstr>
      <vt:lpstr>The three pillars of the Transformative Agenda</vt:lpstr>
      <vt:lpstr>IASC, the Clusters and the UN </vt:lpstr>
      <vt:lpstr>11 Clusters</vt:lpstr>
      <vt:lpstr>Clusters and Cluster Leads</vt:lpstr>
      <vt:lpstr>Cross-cutting issues</vt:lpstr>
      <vt:lpstr>PowerPoint Presentation</vt:lpstr>
      <vt:lpstr>The “provider of last resort”</vt:lpstr>
      <vt:lpstr>Definition: provider of last resort</vt:lpstr>
      <vt:lpstr>Limitations to the concept of “provider of last resort”</vt:lpstr>
      <vt:lpstr>Cluster activation</vt:lpstr>
      <vt:lpstr>Cluster de-activation</vt:lpstr>
      <vt:lpstr>PowerPoint Presentation</vt:lpstr>
      <vt:lpstr>PowerPoint Presentation</vt:lpstr>
      <vt:lpstr>PowerPoint Presentation</vt:lpstr>
      <vt:lpstr>Six core functions at field level</vt:lpstr>
      <vt:lpstr>Six core functions at field level</vt:lpstr>
      <vt:lpstr>Special role of the IFRC as  Shelter Cluster “convener”</vt:lpstr>
      <vt:lpstr>PowerPoint Presentation</vt:lpstr>
      <vt:lpstr>PowerPoint Presentation</vt:lpstr>
      <vt:lpstr>Needs assessments and  strategic framework</vt:lpstr>
      <vt:lpstr>3W and Factsheets</vt:lpstr>
      <vt:lpstr>Accountability through agreed, transparent processes and clear technical guidelines</vt:lpstr>
      <vt:lpstr>Communication and advocacy, minutes, best practice and  lessons learned</vt:lpstr>
      <vt:lpstr>PowerPoint Presentation</vt:lpstr>
      <vt:lpstr>Who are the Cluster partners?</vt:lpstr>
      <vt:lpstr>What you can do for the Cluster</vt:lpstr>
      <vt:lpstr>Ideal Country Cluster structure</vt:lpstr>
      <vt:lpstr>Country Cluster Structure</vt:lpstr>
      <vt:lpstr>PowerPoint Presentation</vt:lpstr>
      <vt:lpstr>Shelter Cluster Core  Coordination Team</vt:lpstr>
      <vt:lpstr>Potential Shelter Cluster Coordination Team (large disaster)</vt:lpstr>
      <vt:lpstr>PowerPoint Presentation</vt:lpstr>
      <vt:lpstr>Challenges for the  Cluster Approach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Cluster Approach 1.5</dc:title>
  <dc:creator>Timo</dc:creator>
  <cp:keywords/>
  <cp:lastModifiedBy>Mathias Goemaere</cp:lastModifiedBy>
  <cp:revision>111</cp:revision>
  <cp:lastPrinted>2013-04-30T14:22:15Z</cp:lastPrinted>
  <dcterms:created xsi:type="dcterms:W3CDTF">2013-04-12T09:37:23Z</dcterms:created>
  <dcterms:modified xsi:type="dcterms:W3CDTF">2013-07-26T11:50:51Z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0x010100EA1A5D493A4FFE498D319528BB467A34</vt:lpwstr>
  </property>
  <property fmtid="{D5CDD505-2E9C-101B-9397-08002B2CF9AE}" pid="3" name="RD NFIs">
    <vt:lpwstr/>
  </property>
  <property fmtid="{D5CDD505-2E9C-101B-9397-08002B2CF9AE}" pid="4" name="Miscellaneoud Terms">
    <vt:lpwstr/>
  </property>
  <property fmtid="{D5CDD505-2E9C-101B-9397-08002B2CF9AE}" pid="5" name="Shelter Programming1">
    <vt:lpwstr/>
  </property>
  <property fmtid="{D5CDD505-2E9C-101B-9397-08002B2CF9AE}" pid="6" name="Current Lead">
    <vt:lpwstr/>
  </property>
  <property fmtid="{D5CDD505-2E9C-101B-9397-08002B2CF9AE}" pid="7" name="Damage Location">
    <vt:lpwstr/>
  </property>
  <property fmtid="{D5CDD505-2E9C-101B-9397-08002B2CF9AE}" pid="8" name="InterCluster">
    <vt:lpwstr/>
  </property>
  <property fmtid="{D5CDD505-2E9C-101B-9397-08002B2CF9AE}" pid="9" name="Management/Coordination">
    <vt:lpwstr/>
  </property>
  <property fmtid="{D5CDD505-2E9C-101B-9397-08002B2CF9AE}" pid="10" name="Settlement Planning Category">
    <vt:lpwstr/>
  </property>
  <property fmtid="{D5CDD505-2E9C-101B-9397-08002B2CF9AE}" pid="11" name="Cross Cutting1">
    <vt:lpwstr/>
  </property>
  <property fmtid="{D5CDD505-2E9C-101B-9397-08002B2CF9AE}" pid="12" name="AM&amp;E">
    <vt:lpwstr/>
  </property>
  <property fmtid="{D5CDD505-2E9C-101B-9397-08002B2CF9AE}" pid="13" name="Shelter Technical1">
    <vt:lpwstr/>
  </property>
  <property fmtid="{D5CDD505-2E9C-101B-9397-08002B2CF9AE}" pid="14" name="Event Type">
    <vt:lpwstr/>
  </property>
  <property fmtid="{D5CDD505-2E9C-101B-9397-08002B2CF9AE}" pid="15" name="Shelter Planning1">
    <vt:lpwstr/>
  </property>
  <property fmtid="{D5CDD505-2E9C-101B-9397-08002B2CF9AE}" pid="16" name="Document Category">
    <vt:lpwstr/>
  </property>
  <property fmtid="{D5CDD505-2E9C-101B-9397-08002B2CF9AE}" pid="17" name="Document Language">
    <vt:lpwstr>115;#English|53eb1c9d-8416-419a-9260-1df8e70b86c2</vt:lpwstr>
  </property>
  <property fmtid="{D5CDD505-2E9C-101B-9397-08002B2CF9AE}" pid="18" name="Information Management">
    <vt:lpwstr>140;#Reporting Template|2486f666-ce3d-4297-98d2-b3afb3fbb250</vt:lpwstr>
  </property>
  <property fmtid="{D5CDD505-2E9C-101B-9397-08002B2CF9AE}" pid="19" name="NFI Guidance1">
    <vt:lpwstr/>
  </property>
  <property fmtid="{D5CDD505-2E9C-101B-9397-08002B2CF9AE}" pid="20" name="TaxKeyword">
    <vt:lpwstr/>
  </property>
  <property fmtid="{D5CDD505-2E9C-101B-9397-08002B2CF9AE}" pid="21" name="Communications">
    <vt:lpwstr>395;#Outils|a6deaed4-582b-422a-a5a1-ce295e770bd2</vt:lpwstr>
  </property>
</Properties>
</file>