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310" r:id="rId2"/>
    <p:sldId id="312" r:id="rId3"/>
    <p:sldId id="323" r:id="rId4"/>
    <p:sldId id="324" r:id="rId5"/>
    <p:sldId id="325" r:id="rId6"/>
    <p:sldId id="316" r:id="rId7"/>
    <p:sldId id="31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28DE9FA-9EA9-4A72-8A3B-083D3890E2EB}">
          <p14:sldIdLst>
            <p14:sldId id="310"/>
            <p14:sldId id="312"/>
            <p14:sldId id="323"/>
            <p14:sldId id="324"/>
            <p14:sldId id="32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84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8B82"/>
    <a:srgbClr val="B8A999"/>
    <a:srgbClr val="B8A98D"/>
    <a:srgbClr val="BDAA8D"/>
    <a:srgbClr val="BDAA11"/>
    <a:srgbClr val="640811"/>
    <a:srgbClr val="008080"/>
    <a:srgbClr val="00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9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584" y="184"/>
      </p:cViewPr>
      <p:guideLst>
        <p:guide orient="horz" pos="584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SC-Logo-FIN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58" y="2485898"/>
            <a:ext cx="6189942" cy="1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32" y="348991"/>
            <a:ext cx="2505968" cy="6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6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BDA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30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B8A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08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978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2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4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C-Logo-FIN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0" y="441930"/>
            <a:ext cx="3312150" cy="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47700" y="2319467"/>
            <a:ext cx="10871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spc="300" dirty="0">
                <a:solidFill>
                  <a:schemeClr val="bg1"/>
                </a:solidFill>
                <a:latin typeface="Avenir Next Bold"/>
                <a:cs typeface="Avenir Next Bold"/>
              </a:rPr>
              <a:t>TITLE</a:t>
            </a:r>
            <a:r>
              <a:rPr lang="en-US" sz="5400" spc="300" baseline="0" dirty="0">
                <a:solidFill>
                  <a:schemeClr val="bg1"/>
                </a:solidFill>
                <a:latin typeface="Avenir Next Bold"/>
                <a:cs typeface="Avenir Next Bold"/>
              </a:rPr>
              <a:t> OF PRESENTATION</a:t>
            </a:r>
            <a:endParaRPr lang="en-US" sz="5400" spc="300" dirty="0">
              <a:solidFill>
                <a:schemeClr val="bg1"/>
              </a:solidFill>
              <a:latin typeface="Avenir Next Bold"/>
              <a:cs typeface="Avenir Next Bold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13544" y="3836144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5513544" y="2014488"/>
            <a:ext cx="1135216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13" y="5608645"/>
            <a:ext cx="2575287" cy="1163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5887463"/>
            <a:ext cx="2184400" cy="589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" y="5664200"/>
            <a:ext cx="3550733" cy="9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" y="5664200"/>
            <a:ext cx="3550733" cy="9270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 dirty="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 dirty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</p:spTree>
    <p:extLst>
      <p:ext uri="{BB962C8B-B14F-4D97-AF65-F5344CB8AC3E}">
        <p14:creationId xmlns:p14="http://schemas.microsoft.com/office/powerpoint/2010/main" val="2796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5511800"/>
          </a:xfrm>
          <a:prstGeom prst="rect">
            <a:avLst/>
          </a:prstGeom>
          <a:solidFill>
            <a:srgbClr val="6408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3" y="5664200"/>
            <a:ext cx="3550733" cy="9270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38800" y="5748467"/>
            <a:ext cx="62357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spc="300" dirty="0">
                <a:solidFill>
                  <a:srgbClr val="640811"/>
                </a:solidFill>
                <a:latin typeface="Avenir Next Bold"/>
                <a:cs typeface="Avenir Next Bold"/>
              </a:rPr>
              <a:t>GSC</a:t>
            </a:r>
            <a:r>
              <a:rPr lang="en-US" sz="3200" spc="300" baseline="0" dirty="0">
                <a:solidFill>
                  <a:srgbClr val="640811"/>
                </a:solidFill>
                <a:latin typeface="Avenir Next Bold"/>
                <a:cs typeface="Avenir Next Bold"/>
              </a:rPr>
              <a:t> MEETING 2024</a:t>
            </a:r>
            <a:endParaRPr lang="en-US" sz="3200" spc="300" dirty="0">
              <a:solidFill>
                <a:srgbClr val="640811"/>
              </a:solidFill>
              <a:latin typeface="Avenir Next Bold"/>
              <a:cs typeface="Avenir Next Bold"/>
            </a:endParaRPr>
          </a:p>
        </p:txBody>
      </p:sp>
      <p:pic>
        <p:nvPicPr>
          <p:cNvPr id="2" name="Picture 1" descr="ID_110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092" b="29196"/>
          <a:stretch/>
        </p:blipFill>
        <p:spPr>
          <a:xfrm>
            <a:off x="0" y="0"/>
            <a:ext cx="12192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3" r:id="rId2"/>
    <p:sldLayoutId id="2147483714" r:id="rId3"/>
    <p:sldLayoutId id="2147483715" r:id="rId4"/>
    <p:sldLayoutId id="2147483716" r:id="rId5"/>
    <p:sldLayoutId id="2147483712" r:id="rId6"/>
    <p:sldLayoutId id="2147483717" r:id="rId7"/>
    <p:sldLayoutId id="2147483718" r:id="rId8"/>
    <p:sldLayoutId id="2147483719" r:id="rId9"/>
    <p:sldLayoutId id="214748372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5494"/>
          <a:stretch/>
        </p:blipFill>
        <p:spPr>
          <a:xfrm>
            <a:off x="0" y="0"/>
            <a:ext cx="5270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8629" y="1273402"/>
            <a:ext cx="6337300" cy="27352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spc="300" dirty="0">
                <a:solidFill>
                  <a:srgbClr val="640811"/>
                </a:solidFill>
                <a:latin typeface="Avenir Next Bold"/>
                <a:cs typeface="Avenir Next Bold"/>
              </a:rPr>
              <a:t>UNDRR &amp; GSC COLLABORATION</a:t>
            </a:r>
            <a:br>
              <a:rPr lang="en-US" b="1" spc="300" dirty="0">
                <a:solidFill>
                  <a:srgbClr val="640811"/>
                </a:solidFill>
                <a:latin typeface="Avenir Next Bold"/>
                <a:cs typeface="Avenir Next Bold"/>
              </a:rPr>
            </a:br>
            <a:br>
              <a:rPr lang="en-US" b="1" spc="300" dirty="0">
                <a:solidFill>
                  <a:srgbClr val="640811"/>
                </a:solidFill>
                <a:latin typeface="Avenir Next Bold"/>
                <a:cs typeface="Avenir Next Bold"/>
              </a:rPr>
            </a:br>
            <a:r>
              <a:rPr lang="en-US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Bold"/>
                <a:cs typeface="Avenir Next Bold"/>
              </a:rPr>
              <a:t>Strengthening DRR integration in Shelter and Settlements </a:t>
            </a:r>
            <a:endParaRPr lang="en-US" spc="300" dirty="0">
              <a:solidFill>
                <a:schemeClr val="tx1">
                  <a:lumMod val="65000"/>
                  <a:lumOff val="35000"/>
                </a:schemeClr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EE369-A649-77D2-078F-5FD57BF0CD1E}"/>
              </a:ext>
            </a:extLst>
          </p:cNvPr>
          <p:cNvSpPr txBox="1"/>
          <p:nvPr/>
        </p:nvSpPr>
        <p:spPr>
          <a:xfrm>
            <a:off x="5964072" y="6018663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2024 – March 2025</a:t>
            </a:r>
          </a:p>
        </p:txBody>
      </p:sp>
    </p:spTree>
    <p:extLst>
      <p:ext uri="{BB962C8B-B14F-4D97-AF65-F5344CB8AC3E}">
        <p14:creationId xmlns:p14="http://schemas.microsoft.com/office/powerpoint/2010/main" val="420238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OVERVIEW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4706" y="1641203"/>
            <a:ext cx="5276735" cy="520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 DRR as part of humanitarian shelter and settlement response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via consultancies for technical support and flood mitigation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on integrating DRR into shelter &amp; settlement assistance.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Madagascar, Yemen, Afghanistan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Close collaboration with GSC Green Team (USAID and SDC funded).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9595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AE07EB-938D-11D7-A0C9-4B283430FB95}"/>
              </a:ext>
            </a:extLst>
          </p:cNvPr>
          <p:cNvSpPr txBox="1"/>
          <p:nvPr/>
        </p:nvSpPr>
        <p:spPr>
          <a:xfrm>
            <a:off x="450965" y="1671798"/>
            <a:ext cx="5276735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Issue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Shelter Cluster partners are responding to the same disasters again and again in the same locations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not using responses to reduce the likelihood of the same disaster in the future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wastes money, requires unnecessary demand for environmental resources (direct and indirect) and lead to unnecessary harm to disaster survivors. </a:t>
            </a:r>
            <a:endParaRPr lang="en-GB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C9591-3C65-5772-E126-E4358DE8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05C2-3885-D0F5-58BA-C04B38243D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GLOBAL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E2971-2637-5B20-534D-D46C72212106}"/>
              </a:ext>
            </a:extLst>
          </p:cNvPr>
          <p:cNvSpPr txBox="1"/>
          <p:nvPr/>
        </p:nvSpPr>
        <p:spPr>
          <a:xfrm>
            <a:off x="469900" y="1539324"/>
            <a:ext cx="7646307" cy="5556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package to support country clusters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2025 HPC planning process &amp; broader shelter cluster strategic planning: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Entry points to mainstream DRR in Humanitarian Shelter Projects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HNO and HRP environment tip sheets updated to include DRR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FAQ on risk-informed humanitarian action for cluster partners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Webinar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Online training module</a:t>
            </a:r>
            <a:r>
              <a:rPr lang="en-GB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: Mainstreaming DRR in humanitarian shelter and EHI activities through the development and implementation of country shelter cluster strategies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n-GB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uidance for shelter cluster on funding sources </a:t>
            </a:r>
            <a:r>
              <a:rPr lang="en-GB" sz="20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and instruments available to humanitarian actors, for integrating DRR and environment into operational responses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it-IT" sz="2400" dirty="0">
              <a:solidFill>
                <a:srgbClr val="595959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47F094-2D6F-1D0A-1E31-42A565BEFFF0}"/>
              </a:ext>
            </a:extLst>
          </p:cNvPr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99C4E6-2B4E-4678-D735-71D76486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39911" y="1539324"/>
            <a:ext cx="3386617" cy="4732650"/>
          </a:xfrm>
          <a:prstGeom prst="rect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2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A25A-01DC-BBF9-7634-8CB0F30C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492B-0ED3-CFA7-0910-DCD80C9767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MADAGASCAR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CE54B-99A9-AD46-E39C-4C6DCCF3BD8E}"/>
              </a:ext>
            </a:extLst>
          </p:cNvPr>
          <p:cNvSpPr txBox="1"/>
          <p:nvPr/>
        </p:nvSpPr>
        <p:spPr>
          <a:xfrm>
            <a:off x="469900" y="1530252"/>
            <a:ext cx="7700297" cy="623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Scoping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identify cluster DRR needs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 1 cluster priority: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a cluster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DRR strategy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TWIG TOR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consultant being hired (via UNDRR)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Synergies with USAID funded WWF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eco-DRR/NBS work and national simulation exercise with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UNDRR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Linked to the development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cluster strategy and national contingency planning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studies and lessons learnt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Builds on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BHA-funded Environmental Country Profile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it-IT" sz="2400" dirty="0">
              <a:solidFill>
                <a:srgbClr val="595959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A690D-B5F8-D8BF-98D5-CF19E2A46D51}"/>
              </a:ext>
            </a:extLst>
          </p:cNvPr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FC724B0-7A76-8A27-8098-81958DB1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214" y="1540643"/>
            <a:ext cx="3407913" cy="48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DA075-379D-5B1B-544A-DD39F60EA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C8DB-85CE-7EA4-6DCC-F814C2B1A9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465138"/>
            <a:ext cx="10515600" cy="6619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rgbClr val="800000"/>
                </a:solidFill>
                <a:latin typeface="Avenir Next Bold"/>
                <a:cs typeface="Avenir Next Bold"/>
              </a:rPr>
              <a:t>YEMEN</a:t>
            </a:r>
            <a:endParaRPr lang="en-US" sz="2800" i="1" spc="300" dirty="0">
              <a:solidFill>
                <a:srgbClr val="800000"/>
              </a:solidFill>
              <a:latin typeface="Avenir Next Bold"/>
              <a:cs typeface="Avenir Next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70524-1EBC-3594-F223-C74E1B9B9B6C}"/>
              </a:ext>
            </a:extLst>
          </p:cNvPr>
          <p:cNvSpPr txBox="1"/>
          <p:nvPr/>
        </p:nvSpPr>
        <p:spPr>
          <a:xfrm>
            <a:off x="558800" y="1739900"/>
            <a:ext cx="11125200" cy="504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Yemen Shelter Cluster's existing flood mitigation work via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support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capacity building and advocacy, and UNDRR 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for mitigation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Evaluation of proposals for DRR activities at selected shelter sites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technical support </a:t>
            </a: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to </a:t>
            </a:r>
            <a:r>
              <a:rPr lang="en-GB" sz="2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strengthen projects, including NBS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Planning &amp; implementation of  </a:t>
            </a:r>
            <a:r>
              <a:rPr lang="en-GB" sz="2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community-oriented training on flood risk management </a:t>
            </a: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(based on existing guidance, inc. UNHCR resources and USAID-funded Flood Green Guide)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Development of </a:t>
            </a:r>
            <a:r>
              <a:rPr lang="en-GB" sz="2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advocacy and communications materials </a:t>
            </a:r>
            <a:r>
              <a:rPr lang="en-GB" sz="2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on the role of DRR in humanitarian shelter response in Yemen to support </a:t>
            </a:r>
            <a:r>
              <a:rPr lang="en-GB" sz="2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resource mobilisation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Builds on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Country Profile</a:t>
            </a:r>
            <a:endParaRPr lang="en-GB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595959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A7A105-4389-F674-42DD-A7D1C6CD7160}"/>
              </a:ext>
            </a:extLst>
          </p:cNvPr>
          <p:cNvCxnSpPr/>
          <p:nvPr/>
        </p:nvCxnSpPr>
        <p:spPr>
          <a:xfrm>
            <a:off x="649444" y="1328688"/>
            <a:ext cx="1135216" cy="0"/>
          </a:xfrm>
          <a:prstGeom prst="line">
            <a:avLst/>
          </a:prstGeom>
          <a:ln>
            <a:solidFill>
              <a:srgbClr val="6408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0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22452" r="1054"/>
          <a:stretch/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20676" y="2619965"/>
            <a:ext cx="8667924" cy="11354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8000" spc="300" dirty="0">
                <a:solidFill>
                  <a:srgbClr val="800000"/>
                </a:solidFill>
                <a:latin typeface="Avenir Next Bold"/>
                <a:cs typeface="Avenir Next Bo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893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4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384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Avenir Next Bold</vt:lpstr>
      <vt:lpstr>Office Theme</vt:lpstr>
      <vt:lpstr>UNDRR &amp; GSC COLLABORATION  Strengthening DRR integration in Shelter and Settlements </vt:lpstr>
      <vt:lpstr>OVERVIEW</vt:lpstr>
      <vt:lpstr>GLOBAL</vt:lpstr>
      <vt:lpstr>MADAGASCAR</vt:lpstr>
      <vt:lpstr>YEMEN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Fitzgerald</dc:creator>
  <cp:lastModifiedBy>Mandy George</cp:lastModifiedBy>
  <cp:revision>246</cp:revision>
  <dcterms:created xsi:type="dcterms:W3CDTF">2018-04-02T13:21:08Z</dcterms:created>
  <dcterms:modified xsi:type="dcterms:W3CDTF">2024-10-10T11:51:51Z</dcterms:modified>
</cp:coreProperties>
</file>