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7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F485B6-5E87-408C-96F8-244C5E183A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B08A1CE-60B2-483F-9D9B-046397EE5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3962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ON RELOCATION PROJECTS FOR ‘SENDONG’ SURVIVORS </a:t>
            </a:r>
            <a:b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OF APRIL  26, 2012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0"/>
            <a:ext cx="52578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SUMMARY:</a:t>
            </a:r>
            <a:r>
              <a:rPr kumimoji="0" lang="en-US" sz="4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2860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Total No. of house and lot generated  -  </a:t>
            </a:r>
            <a:r>
              <a:rPr lang="en-US" sz="4000" b="1" dirty="0" smtClean="0"/>
              <a:t>5,933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Total No. of Relocation Projects         </a:t>
            </a:r>
            <a:r>
              <a:rPr lang="en-US" sz="4000" dirty="0" smtClean="0"/>
              <a:t>- </a:t>
            </a:r>
            <a:r>
              <a:rPr lang="en-US" sz="4000" b="1" dirty="0" smtClean="0"/>
              <a:t>7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8991600" cy="35814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Lucida Handwriting" pitchFamily="66" charset="0"/>
              </a:rPr>
              <a:t>DAGHANG</a:t>
            </a:r>
            <a:br>
              <a:rPr lang="en-US" sz="11500" dirty="0" smtClean="0">
                <a:solidFill>
                  <a:srgbClr val="FFFF00"/>
                </a:solidFill>
                <a:latin typeface="Lucida Handwriting" pitchFamily="66" charset="0"/>
              </a:rPr>
            </a:br>
            <a:r>
              <a:rPr lang="en-US" sz="11500" dirty="0" smtClean="0">
                <a:solidFill>
                  <a:srgbClr val="FFFF00"/>
                </a:solidFill>
                <a:latin typeface="Lucida Handwriting" pitchFamily="66" charset="0"/>
              </a:rPr>
              <a:t>SALAMAT! </a:t>
            </a:r>
            <a:endParaRPr lang="en-US" sz="11500" dirty="0">
              <a:solidFill>
                <a:srgbClr val="FFFF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roject Design Final AutoCAD\4-25-12\100_5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368011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5800" y="0"/>
            <a:ext cx="4343400" cy="2514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BAYANIHAN SA ILIGAN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ELENA, ILIGAN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ea typeface="+mj-ea"/>
                <a:cs typeface="+mj-cs"/>
              </a:rPr>
              <a:t>1,712 </a:t>
            </a:r>
            <a:r>
              <a:rPr lang="en-US" sz="2000" baseline="0" dirty="0" err="1" smtClean="0">
                <a:latin typeface="+mj-lt"/>
                <a:ea typeface="+mj-ea"/>
                <a:cs typeface="+mj-cs"/>
              </a:rPr>
              <a:t>rowhouses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2514600"/>
            <a:ext cx="4343400" cy="28956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b</a:t>
            </a:r>
            <a:r>
              <a:rPr lang="en-US" sz="2500" dirty="0" err="1" smtClean="0">
                <a:latin typeface="+mj-lt"/>
                <a:ea typeface="+mj-ea"/>
                <a:cs typeface="+mj-cs"/>
              </a:rPr>
              <a:t>ackfilling</a:t>
            </a:r>
            <a:r>
              <a:rPr lang="en-US" sz="2500" dirty="0" smtClean="0">
                <a:latin typeface="+mj-lt"/>
                <a:ea typeface="+mj-ea"/>
                <a:cs typeface="+mj-cs"/>
              </a:rPr>
              <a:t> and main road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smtClean="0">
                <a:latin typeface="+mj-lt"/>
                <a:ea typeface="+mj-ea"/>
                <a:cs typeface="+mj-cs"/>
              </a:rPr>
              <a:t>   opening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ongoing 437 units construction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(134 completed w/o septic, doors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 windows)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3. Lay-out for IOM temporary shelter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latin typeface="+mj-lt"/>
                <a:ea typeface="+mj-ea"/>
                <a:cs typeface="+mj-cs"/>
              </a:rPr>
              <a:t> </a:t>
            </a:r>
            <a:r>
              <a:rPr lang="en-US" sz="2500" dirty="0" smtClean="0">
                <a:latin typeface="+mj-lt"/>
                <a:ea typeface="+mj-ea"/>
                <a:cs typeface="+mj-cs"/>
              </a:rPr>
              <a:t>   (200 units)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4. Development/Building Permit on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54864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95800" y="5105400"/>
            <a:ext cx="4343400" cy="160020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Payment of the land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Land Erosion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 supply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C:\Users\User\Desktop\Project Design Final AutoCAD\4-25-12\100_5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4343400" cy="3258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-7620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LAND EROSION AT STA. ELENA</a:t>
            </a:r>
          </a:p>
        </p:txBody>
      </p:sp>
      <p:pic>
        <p:nvPicPr>
          <p:cNvPr id="2050" name="Picture 2" descr="C:\Users\User\Desktop\Project Design Final AutoCAD\4-25-12\100_5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762001"/>
            <a:ext cx="3840480" cy="2880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Project Design Final AutoCAD\4-25-12\100_5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840480" cy="2880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User\Desktop\Project Design Final AutoCAD\4-25-12\100_5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3840480" cy="2880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C:\Users\User\Desktop\Project Design Final AutoCAD\4-25-12\100_5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840480" cy="28808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roject Design Final AutoCAD\4-25-12\100_5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09" y="76201"/>
            <a:ext cx="4469591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User\Desktop\Project Design Final AutoCAD\4-25-12\100_5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08" y="3429000"/>
            <a:ext cx="4469592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0"/>
            <a:ext cx="43434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DEUS CARITAS  EST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LUINAB, ILIGAN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j-lt"/>
                <a:ea typeface="+mj-ea"/>
                <a:cs typeface="+mj-cs"/>
              </a:rPr>
              <a:t>236 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single detached /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rowhouse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00" y="2819400"/>
            <a:ext cx="4343400" cy="22098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120 ongoing house construction</a:t>
            </a: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116 completed (108 occupied)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3. Development/building permit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48200" y="51054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Drainage outfall problem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Water supply 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00600" y="0"/>
            <a:ext cx="43434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KAPUSO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latin typeface="+mj-lt"/>
                <a:ea typeface="+mj-ea"/>
                <a:cs typeface="+mj-cs"/>
              </a:rPr>
              <a:t>Mandulog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200 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rowhouses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6800" y="2514600"/>
            <a:ext cx="4343400" cy="2438400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20 ongoing house construction</a:t>
            </a: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10 classroom building ongoing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 construction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3. Organization of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4. Development/building permit on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5. IOM Bunk houses construction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76800" y="50292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River control protection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Electrification and water supply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User\Desktop\Project Design Final AutoCAD\NEW AS OF MARCH 2011\mandulog\as of April 19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050"/>
            <a:ext cx="4648200" cy="348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User\Desktop\Project Design Final AutoCAD\NEW AS OF MARCH 2011\mandulog\as of April 19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43300"/>
            <a:ext cx="4648200" cy="3314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05400" y="0"/>
            <a:ext cx="43434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RED CROSS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Digkilaan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Iligan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292  Single detached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00" y="3048000"/>
            <a:ext cx="4343400" cy="26670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en-US" sz="2500" dirty="0" smtClean="0">
                <a:latin typeface="+mj-lt"/>
                <a:ea typeface="+mj-ea"/>
                <a:cs typeface="+mj-cs"/>
              </a:rPr>
              <a:t>Backfilling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Land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3. Preparation for May 8 ground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breaking ceremony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05400" y="49530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River control protection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Electrification and water supply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User\Desktop\Project Design Final AutoCAD\NEW AS OF MARCH 2011\digkilaa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4704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User\Desktop\Project Design Final AutoCAD\NEW AS OF MARCH 2011\digkilaan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86150"/>
            <a:ext cx="4495800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05400" y="-76200"/>
            <a:ext cx="43434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ILIGAN ECO VILLAGE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Dalipuga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1500  Single detached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57800" y="2895600"/>
            <a:ext cx="4343400" cy="1752600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survey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Acquisition on process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esktop\Project Design Final AutoCAD\NEW AS OF MARCH 2011\dalipug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4267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Users\User\Desktop\Project Design Final AutoCAD\NEW AS OF MARCH 2011\dalipuga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267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29200" y="49530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Electrification and water supply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19600" y="304800"/>
            <a:ext cx="52578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UPPER HINAPLANON HEIGHTS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Upper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Hinaplanon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1,700 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rowhouses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19600" y="2971800"/>
            <a:ext cx="4343400" cy="20574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Land survey</a:t>
            </a: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  Acquisition on process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User\Desktop\Project Design Final AutoCAD\NEW AS OF MARCH 2011\upper hinaplanon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343400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C:\Users\User\Desktop\Project Design Final AutoCAD\NEW AS OF MARCH 2011\upper hinaplanon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343400" cy="3257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19600" y="4648200"/>
            <a:ext cx="4343400" cy="1371600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Site Development Fund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Electrification and water supply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610600" cy="9906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8200" y="-76200"/>
            <a:ext cx="5257800" cy="27432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ST. MICHAEL HEIGHTS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Buru-un,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293  Single detach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2819400"/>
            <a:ext cx="4343400" cy="205740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ACTIVITIES: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Ongoing site clearing</a:t>
            </a: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  Site dev. Plan ongoing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8200" y="4495800"/>
            <a:ext cx="4343400" cy="1219200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IMMEDIATE CONCERN: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Barangay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objection in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hauling boulders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 smtClean="0">
                <a:latin typeface="+mj-lt"/>
                <a:ea typeface="+mj-ea"/>
                <a:cs typeface="+mj-cs"/>
              </a:rPr>
              <a:t>2.    Permit in hauling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Users\User\Desktop\Project Design Final AutoCAD\NEW AS OF MARCH 2011\burrun\as of March 29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38100"/>
            <a:ext cx="4328160" cy="3246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User\Desktop\Project Design Final AutoCAD\NEW AS OF MARCH 2011\burrun\as of March 29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68" y="3429000"/>
            <a:ext cx="4380692" cy="3342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ff2b4bb9c8044d88061963b2a68513a xmlns="96664bca-06c0-4657-b6f9-0a997f5ff9b9">
      <Terms xmlns="http://schemas.microsoft.com/office/infopath/2007/PartnerControls"/>
    </mff2b4bb9c8044d88061963b2a68513a>
    <Inter_x0020_Cluster xmlns="96664bca-06c0-4657-b6f9-0a997f5ff9b9">false</Inter_x0020_Cluster>
    <e7570bd437624e0480332ee2423de9d8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Analysis Report</TermName>
          <TermId xmlns="http://schemas.microsoft.com/office/infopath/2007/PartnerControls">e8c68fad-114d-4411-89f4-a0f7bda5b414</TermId>
        </TermInfo>
      </Terms>
    </e7570bd437624e0480332ee2423de9d8>
    <Cross_x0020_Cutting xmlns="96664bca-06c0-4657-b6f9-0a997f5ff9b9">false</Cross_x0020_Cutting>
    <Is_x0020_Key_x0020_Document1 xmlns="c2760211-3e43-4ff7-a9ea-22e8b7d99117">false</Is_x0020_Key_x0020_Document1>
    <p4235251fcc1450fb6d384a4ad55daef xmlns="96664bca-06c0-4657-b6f9-0a997f5ff9b9">
      <Terms xmlns="http://schemas.microsoft.com/office/infopath/2007/PartnerControls"/>
    </p4235251fcc1450fb6d384a4ad55daef>
    <Site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Response</TermName>
          <TermId xmlns="http://schemas.microsoft.com/office/infopath/2007/PartnerControls">6bd9b9ba-7d2f-42c0-b763-fbe6e7a871e1</TermId>
        </TermInfo>
      </Terms>
    </Site_x0020_TypeTaxHTField0>
    <g7e01d2410934a95afa409e0dbebe315 xmlns="96664bca-06c0-4657-b6f9-0a997f5ff9b9">
      <Terms xmlns="http://schemas.microsoft.com/office/infopath/2007/PartnerControls"/>
    </g7e01d2410934a95afa409e0dbebe315>
    <hd9d801fa33a4aa2b8220e3e5f4d4756 xmlns="96664bca-06c0-4657-b6f9-0a997f5ff9b9">
      <Terms xmlns="http://schemas.microsoft.com/office/infopath/2007/PartnerControls"/>
    </hd9d801fa33a4aa2b8220e3e5f4d4756>
    <Event_x0020_Month xmlns="96664bca-06c0-4657-b6f9-0a997f5ff9b9">December</Event_x0020_Month>
    <Country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Philippines</TermName>
          <TermId xmlns="http://schemas.microsoft.com/office/infopath/2007/PartnerControls">753a7b2d-32c5-43de-b643-9fe2fe455068</TermId>
        </TermInfo>
      </Terms>
    </CountryTaxHTField0>
    <Shelter_x0020_Technical xmlns="96664bca-06c0-4657-b6f9-0a997f5ff9b9">false</Shelter_x0020_Technical>
    <Degree_x0020_Of_x0020_Displacement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Medium</TermName>
          <TermId xmlns="http://schemas.microsoft.com/office/infopath/2007/PartnerControls">6b2cc75e-07ed-40a7-8922-57b1887ff9f3</TermId>
        </TermInfo>
      </Terms>
    </Degree_x0020_Of_x0020_DisplacementTaxHTField0>
    <Is_x0020_Cluster_x0020_Management_x003f_ xmlns="96664bca-06c0-4657-b6f9-0a997f5ff9b9">false</Is_x0020_Cluster_x0020_Management_x003f_>
    <IM xmlns="96664bca-06c0-4657-b6f9-0a997f5ff9b9">true</IM>
    <Event_x0020_Day xmlns="96664bca-06c0-4657-b6f9-0a997f5ff9b9">16</Event_x0020_Day>
    <ied6aaf0461f439496f935d3461379e0 xmlns="96664bca-06c0-4657-b6f9-0a997f5ff9b9">
      <Terms xmlns="http://schemas.microsoft.com/office/infopath/2007/PartnerControls"/>
    </ied6aaf0461f439496f935d3461379e0>
    <TaxKeywordTaxHTField xmlns="96664bca-06c0-4657-b6f9-0a997f5ff9b9">
      <Terms xmlns="http://schemas.microsoft.com/office/infopath/2007/PartnerControls"/>
    </TaxKeywordTaxHTField>
    <Is_x0020_Reference_x0020_Doc xmlns="96664bca-06c0-4657-b6f9-0a997f5ff9b9">false</Is_x0020_Reference_x0020_Doc>
    <Event_x0020_Year xmlns="96664bca-06c0-4657-b6f9-0a997f5ff9b9">2011</Event_x0020_Year>
    <A_x002c_M_x0020_and_x0020_E xmlns="96664bca-06c0-4657-b6f9-0a997f5ff9b9">false</A_x002c_M_x0020_and_x0020_E>
    <Event_x0020_Type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Flood</TermName>
          <TermId xmlns="http://schemas.microsoft.com/office/infopath/2007/PartnerControls">071fd773-286a-4bf7-ba3e-769af5e0f9cb</TermId>
        </TermInfo>
        <TermInfo xmlns="http://schemas.microsoft.com/office/infopath/2007/PartnerControls">
          <TermName xmlns="http://schemas.microsoft.com/office/infopath/2007/PartnerControls">Windstorm</TermName>
          <TermId xmlns="http://schemas.microsoft.com/office/infopath/2007/PartnerControls">cdba76e3-1674-47bb-b967-aa23358effb5</TermId>
        </TermInfo>
        <TermInfo xmlns="http://schemas.microsoft.com/office/infopath/2007/PartnerControls">
          <TermName xmlns="http://schemas.microsoft.com/office/infopath/2007/PartnerControls">Slide</TermName>
          <TermId xmlns="http://schemas.microsoft.com/office/infopath/2007/PartnerControls">2a99c5a5-9a13-42fb-a3f3-56033608559e</TermId>
        </TermInfo>
      </Terms>
    </Event_x0020_TypeTaxHTField0>
    <ff39aabcbcfa4b29888983c5e6d736f9 xmlns="96664bca-06c0-4657-b6f9-0a997f5ff9b9">
      <Terms xmlns="http://schemas.microsoft.com/office/infopath/2007/PartnerControls"/>
    </ff39aabcbcfa4b29888983c5e6d736f9>
    <e6f2ccbddc7344129cbcce7800e6bf7e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Management</TermName>
          <TermId xmlns="http://schemas.microsoft.com/office/infopath/2007/PartnerControls">020cabca-074c-432b-8e38-7f947471d53a</TermId>
        </TermInfo>
      </Terms>
    </e6f2ccbddc7344129cbcce7800e6bf7e>
    <Document_x0020_Description xmlns="96664bca-06c0-4657-b6f9-0a997f5ff9b9">&lt;div class="ExternalClass8036310BFB5F4CA5AAF9C80F14BC6B37"&gt;Presentation on relocation projects situation as of 26 april 2012&lt;br /&gt;&lt;/div&gt;</Document_x0020_Description>
    <Websio_x0020_Document_x0020_Preview xmlns="96664bca-06c0-4657-b6f9-0a997f5ff9b9">/Asia/Philippines/TropicalStormSendong2011/_layouts/WebsioPreviewField/preview.aspx?ID=8f0d5cc5-ca53-428c-926a-cc415dd0ab30&amp;WebID=e027c474-10ff-4ec5-9865-60761ce8587f&amp;SiteID=0e29c24b-3e6a-4c7c-8cc1-69b27805b55c</Websio_x0020_Document_x0020_Preview>
    <b1a5a839b88a4a15abdc90cae864525c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53eb1c9d-8416-419a-9260-1df8e70b86c2</TermId>
        </TermInfo>
      </Terms>
    </b1a5a839b88a4a15abdc90cae864525c>
    <p866212cea484a06bc999f7bb36c5e20 xmlns="96664bca-06c0-4657-b6f9-0a997f5ff9b9">
      <Terms xmlns="http://schemas.microsoft.com/office/infopath/2007/PartnerControls"/>
    </p866212cea484a06bc999f7bb36c5e20>
    <RoutingRuleDescription xmlns="http://schemas.microsoft.com/sharepoint/v3" xsi:nil="true"/>
    <Publishing_x0020_Agency1 xmlns="96664bca-06c0-4657-b6f9-0a997f5ff9b9" xsi:nil="true"/>
    <fbbb2add3bda4432ae4dea6625736703 xmlns="96664bca-06c0-4657-b6f9-0a997f5ff9b9">
      <Terms xmlns="http://schemas.microsoft.com/office/infopath/2007/PartnerControls"/>
    </fbbb2add3bda4432ae4dea6625736703>
    <TaxCatchAll xmlns="96664bca-06c0-4657-b6f9-0a997f5ff9b9">
      <Value>19</Value>
      <Value>16</Value>
      <Value>39</Value>
      <Value>15</Value>
      <Value>36</Value>
      <Value>11</Value>
      <Value>10</Value>
      <Value>253</Value>
      <Value>77</Value>
      <Value>5</Value>
      <Value>49</Value>
      <Value>115</Value>
      <Value>118</Value>
      <Value>117</Value>
      <Value>300</Value>
      <Value>23</Value>
    </TaxCatchAll>
    <Shelter_x0020_Programming xmlns="96664bca-06c0-4657-b6f9-0a997f5ff9b9">false</Shelter_x0020_Programming>
    <Status_x0020_Of_x0020_Site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319c008f-4e4c-46bc-95eb-65641b9bd58c</TermId>
        </TermInfo>
      </Terms>
    </Status_x0020_Of_x0020_SiteTaxHTField0>
    <Shelter_x0020_Planning xmlns="96664bca-06c0-4657-b6f9-0a997f5ff9b9">false</Shelter_x0020_Planning>
    <Media_x0020_Comms xmlns="96664bca-06c0-4657-b6f9-0a997f5ff9b9">false</Media_x0020_Comms>
    <a83348d14d814196bcaad6bde9cb9d0c xmlns="96664bca-06c0-4657-b6f9-0a997f5ff9b9">
      <Terms xmlns="http://schemas.microsoft.com/office/infopath/2007/PartnerControls"/>
    </a83348d14d814196bcaad6bde9cb9d0c>
    <RegionTaxHTField0 xmlns="c2760211-3e43-4ff7-a9ea-22e8b7d991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Asia/Pacific</TermName>
          <TermId xmlns="http://schemas.microsoft.com/office/infopath/2007/PartnerControls">006cb068-6581-4ba7-b0e0-a9a495bc13fa</TermId>
        </TermInfo>
      </Terms>
    </RegionTaxHTField0>
    <Cluster_x0020_Review xmlns="96664bca-06c0-4657-b6f9-0a997f5ff9b9">false</Cluster_x0020_Review>
    <Damage_x0020_LocationTaxHTField0 xmlns="44d82dea-fc32-4e1e-a3c6-c3136ef66f6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Peri-Urban</TermName>
          <TermId xmlns="http://schemas.microsoft.com/office/infopath/2007/PartnerControls">df197954-a687-4fd4-b090-340c291f0d53</TermId>
        </TermInfo>
        <TermInfo xmlns="http://schemas.microsoft.com/office/infopath/2007/PartnerControls">
          <TermName xmlns="http://schemas.microsoft.com/office/infopath/2007/PartnerControls">Urban</TermName>
          <TermId xmlns="http://schemas.microsoft.com/office/infopath/2007/PartnerControls">f95d968c-f509-433d-9d2f-3f9ba300a514</TermId>
        </TermInfo>
        <TermInfo xmlns="http://schemas.microsoft.com/office/infopath/2007/PartnerControls">
          <TermName xmlns="http://schemas.microsoft.com/office/infopath/2007/PartnerControls">Rural</TermName>
          <TermId xmlns="http://schemas.microsoft.com/office/infopath/2007/PartnerControls">5400dbf1-cf20-4773-abf1-c8f7ccce637a</TermId>
        </TermInfo>
      </Terms>
    </Damage_x0020_LocationTaxHTField0>
    <NFI_x0020_Guidance xmlns="96664bca-06c0-4657-b6f9-0a997f5ff9b9">false</NFI_x0020_Guidance>
    <p9d35d47f93d40ab99282662ef2417ca xmlns="96664bca-06c0-4657-b6f9-0a997f5ff9b9">
      <Terms xmlns="http://schemas.microsoft.com/office/infopath/2007/PartnerControls"/>
    </p9d35d47f93d40ab99282662ef2417ca>
    <Report_x0020_Date xmlns="96664bca-06c0-4657-b6f9-0a997f5ff9b9">2012-04-25T16:00:00+00:00</Report_x0020_Date>
    <Current_x0020_Lead_x0020_AgencyTaxHTField0 xmlns="410da107-b4b9-4416-82f0-a17ea7b4313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IFRC</TermName>
          <TermId xmlns="http://schemas.microsoft.com/office/infopath/2007/PartnerControls">0e7dd7e8-b714-4971-a101-594bd0ec6546</TermId>
        </TermInfo>
      </Terms>
    </Current_x0020_Lead_x0020_AgencyTaxHTField0>
    <g2834a0a4b5b445382f80b4d1c20b873 xmlns="96664bca-06c0-4657-b6f9-0a997f5ff9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Tropical storm sendong 2011</TermName>
          <TermId xmlns="http://schemas.microsoft.com/office/infopath/2007/PartnerControls">86a05612-7ae2-40c3-b9f9-cef40292b016</TermId>
        </TermInfo>
      </Terms>
    </g2834a0a4b5b445382f80b4d1c20b87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AA7AFC8FE433CD4B94E991D812AE17EB0045759CFEF9FB3740ACEC2329ADEBBA1E" ma:contentTypeVersion="76" ma:contentTypeDescription="" ma:contentTypeScope="" ma:versionID="aef3371928e4041ac36e295010bdbf97">
  <xsd:schema xmlns:xsd="http://www.w3.org/2001/XMLSchema" xmlns:xs="http://www.w3.org/2001/XMLSchema" xmlns:p="http://schemas.microsoft.com/office/2006/metadata/properties" xmlns:ns1="http://schemas.microsoft.com/sharepoint/v3" xmlns:ns2="96664bca-06c0-4657-b6f9-0a997f5ff9b9" xmlns:ns3="c2760211-3e43-4ff7-a9ea-22e8b7d99117" xmlns:ns4="410da107-b4b9-4416-82f0-a17ea7b4313c" xmlns:ns5="44d82dea-fc32-4e1e-a3c6-c3136ef66f65" targetNamespace="http://schemas.microsoft.com/office/2006/metadata/properties" ma:root="true" ma:fieldsID="db32f44948f5b442c0e7ef8d320b1f27" ns1:_="" ns2:_="" ns3:_="" ns4:_="" ns5:_="">
    <xsd:import namespace="http://schemas.microsoft.com/sharepoint/v3"/>
    <xsd:import namespace="96664bca-06c0-4657-b6f9-0a997f5ff9b9"/>
    <xsd:import namespace="c2760211-3e43-4ff7-a9ea-22e8b7d99117"/>
    <xsd:import namespace="410da107-b4b9-4416-82f0-a17ea7b4313c"/>
    <xsd:import namespace="44d82dea-fc32-4e1e-a3c6-c3136ef66f65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Report_x0020_Date" minOccurs="0"/>
                <xsd:element ref="ns2:Publishing_x0020_Agency1" minOccurs="0"/>
                <xsd:element ref="ns3:Is_x0020_Key_x0020_Document1" minOccurs="0"/>
                <xsd:element ref="ns2:Is_x0020_Reference_x0020_Doc" minOccurs="0"/>
                <xsd:element ref="ns2:Is_x0020_Cluster_x0020_Management_x003f_" minOccurs="0"/>
                <xsd:element ref="ns2:Inter_x0020_Cluster" minOccurs="0"/>
                <xsd:element ref="ns2:IM" minOccurs="0"/>
                <xsd:element ref="ns2:A_x002c_M_x0020_and_x0020_E" minOccurs="0"/>
                <xsd:element ref="ns2:Shelter_x0020_Planning" minOccurs="0"/>
                <xsd:element ref="ns2:Shelter_x0020_Technical" minOccurs="0"/>
                <xsd:element ref="ns2:Shelter_x0020_Programming" minOccurs="0"/>
                <xsd:element ref="ns2:NFI_x0020_Guidance" minOccurs="0"/>
                <xsd:element ref="ns2:Cross_x0020_Cutting" minOccurs="0"/>
                <xsd:element ref="ns2:Media_x0020_Comms" minOccurs="0"/>
                <xsd:element ref="ns2:Event_x0020_Day" minOccurs="0"/>
                <xsd:element ref="ns2:Event_x0020_Month" minOccurs="0"/>
                <xsd:element ref="ns2:Event_x0020_Year" minOccurs="0"/>
                <xsd:element ref="ns2:Websio_x0020_Document_x0020_Preview" minOccurs="0"/>
                <xsd:element ref="ns2:p4235251fcc1450fb6d384a4ad55daef" minOccurs="0"/>
                <xsd:element ref="ns2:g7e01d2410934a95afa409e0dbebe315" minOccurs="0"/>
                <xsd:element ref="ns2:fbbb2add3bda4432ae4dea6625736703" minOccurs="0"/>
                <xsd:element ref="ns3:CountryTaxHTField0" minOccurs="0"/>
                <xsd:element ref="ns2:mff2b4bb9c8044d88061963b2a68513a" minOccurs="0"/>
                <xsd:element ref="ns2:b1a5a839b88a4a15abdc90cae864525c" minOccurs="0"/>
                <xsd:element ref="ns2:TaxCatchAll" minOccurs="0"/>
                <xsd:element ref="ns3:Event_x0020_TypeTaxHTField0" minOccurs="0"/>
                <xsd:element ref="ns2:hd9d801fa33a4aa2b8220e3e5f4d4756" minOccurs="0"/>
                <xsd:element ref="ns3:Degree_x0020_Of_x0020_DisplacementTaxHTField0" minOccurs="0"/>
                <xsd:element ref="ns4:Current_x0020_Lead_x0020_AgencyTaxHTField0" minOccurs="0"/>
                <xsd:element ref="ns2:a83348d14d814196bcaad6bde9cb9d0c" minOccurs="0"/>
                <xsd:element ref="ns5:Damage_x0020_LocationTaxHTField0" minOccurs="0"/>
                <xsd:element ref="ns2:TaxKeywordTaxHTField" minOccurs="0"/>
                <xsd:element ref="ns3:Site_x0020_TypeTaxHTField0" minOccurs="0"/>
                <xsd:element ref="ns5:Status_x0020_Of_x0020_SiteTaxHTField0" minOccurs="0"/>
                <xsd:element ref="ns2:e7570bd437624e0480332ee2423de9d8" minOccurs="0"/>
                <xsd:element ref="ns2:p866212cea484a06bc999f7bb36c5e20" minOccurs="0"/>
                <xsd:element ref="ns2:p9d35d47f93d40ab99282662ef2417ca" minOccurs="0"/>
                <xsd:element ref="ns2:TaxCatchAllLabel" minOccurs="0"/>
                <xsd:element ref="ns3:RegionTaxHTField0" minOccurs="0"/>
                <xsd:element ref="ns2:Cluster_x0020_Review" minOccurs="0"/>
                <xsd:element ref="ns2:ff39aabcbcfa4b29888983c5e6d736f9" minOccurs="0"/>
                <xsd:element ref="ns2:e6f2ccbddc7344129cbcce7800e6bf7e" minOccurs="0"/>
                <xsd:element ref="ns1:RoutingRuleDescription" minOccurs="0"/>
                <xsd:element ref="ns2:g2834a0a4b5b445382f80b4d1c20b873" minOccurs="0"/>
                <xsd:element ref="ns2:ied6aaf0461f439496f935d3461379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74" nillable="true" ma:displayName="Description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64bca-06c0-4657-b6f9-0a997f5ff9b9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2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Report_x0020_Date" ma:index="3" nillable="true" ma:displayName="Report Date" ma:format="DateOnly" ma:internalName="Report_x0020_Date">
      <xsd:simpleType>
        <xsd:restriction base="dms:DateTime"/>
      </xsd:simpleType>
    </xsd:element>
    <xsd:element name="Publishing_x0020_Agency1" ma:index="4" nillable="true" ma:displayName="Publishing Agency" ma:internalName="Publishing_x0020_Agency1" ma:readOnly="false">
      <xsd:simpleType>
        <xsd:restriction base="dms:Text">
          <xsd:maxLength value="255"/>
        </xsd:restriction>
      </xsd:simpleType>
    </xsd:element>
    <xsd:element name="Is_x0020_Reference_x0020_Doc" ma:index="6" nillable="true" ma:displayName="Is Reference Doc?" ma:default="0" ma:internalName="Is_x0020_Reference_x0020_Doc">
      <xsd:simpleType>
        <xsd:restriction base="dms:Boolean"/>
      </xsd:simpleType>
    </xsd:element>
    <xsd:element name="Is_x0020_Cluster_x0020_Management_x003f_" ma:index="8" nillable="true" ma:displayName="Is Coordination?" ma:default="0" ma:internalName="Is_x0020_Cluster_x0020_Management_x003F_">
      <xsd:simpleType>
        <xsd:restriction base="dms:Boolean"/>
      </xsd:simpleType>
    </xsd:element>
    <xsd:element name="Inter_x0020_Cluster" ma:index="9" nillable="true" ma:displayName="Is Inter Cluster?" ma:default="0" ma:internalName="Inter_x0020_Cluster">
      <xsd:simpleType>
        <xsd:restriction base="dms:Boolean"/>
      </xsd:simpleType>
    </xsd:element>
    <xsd:element name="IM" ma:index="10" nillable="true" ma:displayName="Is IM?" ma:default="0" ma:internalName="IM">
      <xsd:simpleType>
        <xsd:restriction base="dms:Boolean"/>
      </xsd:simpleType>
    </xsd:element>
    <xsd:element name="A_x002c_M_x0020_and_x0020_E" ma:index="11" nillable="true" ma:displayName="Is A,M and E?" ma:default="0" ma:internalName="A_x002C_M_x0020_and_x0020_E">
      <xsd:simpleType>
        <xsd:restriction base="dms:Boolean"/>
      </xsd:simpleType>
    </xsd:element>
    <xsd:element name="Shelter_x0020_Planning" ma:index="12" nillable="true" ma:displayName="Is Shelter Planning?" ma:default="0" ma:internalName="Shelter_x0020_Planning">
      <xsd:simpleType>
        <xsd:restriction base="dms:Boolean"/>
      </xsd:simpleType>
    </xsd:element>
    <xsd:element name="Shelter_x0020_Technical" ma:index="13" nillable="true" ma:displayName="Is Shelter Specifications?" ma:default="0" ma:internalName="Shelter_x0020_Technical">
      <xsd:simpleType>
        <xsd:restriction base="dms:Boolean"/>
      </xsd:simpleType>
    </xsd:element>
    <xsd:element name="Shelter_x0020_Programming" ma:index="14" nillable="true" ma:displayName="Is Shelter Programming" ma:default="0" ma:internalName="Shelter_x0020_Programming">
      <xsd:simpleType>
        <xsd:restriction base="dms:Boolean"/>
      </xsd:simpleType>
    </xsd:element>
    <xsd:element name="NFI_x0020_Guidance" ma:index="15" nillable="true" ma:displayName="Is NFI Guidance?" ma:default="0" ma:internalName="NFI_x0020_Guidance">
      <xsd:simpleType>
        <xsd:restriction base="dms:Boolean"/>
      </xsd:simpleType>
    </xsd:element>
    <xsd:element name="Cross_x0020_Cutting" ma:index="16" nillable="true" ma:displayName="Is Cross Cutting?" ma:default="0" ma:internalName="Cross_x0020_Cutting">
      <xsd:simpleType>
        <xsd:restriction base="dms:Boolean"/>
      </xsd:simpleType>
    </xsd:element>
    <xsd:element name="Media_x0020_Comms" ma:index="17" nillable="true" ma:displayName="Is Communications?" ma:default="0" ma:internalName="Media_x0020_Comms">
      <xsd:simpleType>
        <xsd:restriction base="dms:Boolean"/>
      </xsd:simpleType>
    </xsd:element>
    <xsd:element name="Event_x0020_Day" ma:index="39" nillable="true" ma:displayName="Event Day" ma:decimals="0" ma:internalName="Event_x0020_Day" ma:readOnly="false" ma:percentage="FALSE">
      <xsd:simpleType>
        <xsd:restriction base="dms:Number"/>
      </xsd:simpleType>
    </xsd:element>
    <xsd:element name="Event_x0020_Month" ma:index="40" nillable="true" ma:displayName="Event Month" ma:default="December" ma:internalName="Event_x0020_Month" ma:readOnly="false">
      <xsd:simpleType>
        <xsd:restriction base="dms:Text">
          <xsd:maxLength value="255"/>
        </xsd:restriction>
      </xsd:simpleType>
    </xsd:element>
    <xsd:element name="Event_x0020_Year" ma:index="41" nillable="true" ma:displayName="Event Year" ma:default="2011" ma:internalName="Event_x0020_Year" ma:readOnly="false" ma:percentage="FALSE">
      <xsd:simpleType>
        <xsd:restriction base="dms:Number"/>
      </xsd:simpleType>
    </xsd:element>
    <xsd:element name="Websio_x0020_Document_x0020_Preview" ma:index="43" nillable="true" ma:displayName="Websio Document Preview" ma:hidden="true" ma:internalName="Websio_x0020_Document_x0020_Preview">
      <xsd:simpleType>
        <xsd:restriction base="dms:Text"/>
      </xsd:simpleType>
    </xsd:element>
    <xsd:element name="p4235251fcc1450fb6d384a4ad55daef" ma:index="44" nillable="true" ma:taxonomy="true" ma:internalName="p4235251fcc1450fb6d384a4ad55daef" ma:taxonomyFieldName="AM_x0026_E" ma:displayName="AM&amp;E" ma:default="" ma:fieldId="{94235251-fcc1-450f-b6d3-84a4ad55daef}" ma:taxonomyMulti="true" ma:sspId="31bb8de2-2522-46a2-961a-21ec87b7ce6b" ma:termSetId="fc0942ea-7101-4cef-983d-3f0c29343c77" ma:anchorId="64078d6a-a8a4-4604-937a-604e2be1b1f3" ma:open="false" ma:isKeyword="false">
      <xsd:complexType>
        <xsd:sequence>
          <xsd:element ref="pc:Terms" minOccurs="0" maxOccurs="1"/>
        </xsd:sequence>
      </xsd:complexType>
    </xsd:element>
    <xsd:element name="g7e01d2410934a95afa409e0dbebe315" ma:index="45" nillable="true" ma:taxonomy="true" ma:internalName="g7e01d2410934a95afa409e0dbebe315" ma:taxonomyFieldName="Shelter_x0020_Programming1" ma:displayName="Shelter Programming" ma:default="" ma:fieldId="{07e01d24-1093-4a95-afa4-09e0dbebe315}" ma:taxonomyMulti="true" ma:sspId="31bb8de2-2522-46a2-961a-21ec87b7ce6b" ma:termSetId="fc0942ea-7101-4cef-983d-3f0c29343c77" ma:anchorId="6ffc187a-f185-482a-93e7-cea189b516b1" ma:open="false" ma:isKeyword="false">
      <xsd:complexType>
        <xsd:sequence>
          <xsd:element ref="pc:Terms" minOccurs="0" maxOccurs="1"/>
        </xsd:sequence>
      </xsd:complexType>
    </xsd:element>
    <xsd:element name="fbbb2add3bda4432ae4dea6625736703" ma:index="47" nillable="true" ma:taxonomy="true" ma:internalName="fbbb2add3bda4432ae4dea6625736703" ma:taxonomyFieldName="Shelter_x0020_Technical1" ma:displayName="Shelter Specifications" ma:default="" ma:fieldId="{fbbb2add-3bda-4432-ae4d-ea6625736703}" ma:taxonomyMulti="true" ma:sspId="31bb8de2-2522-46a2-961a-21ec87b7ce6b" ma:termSetId="fc0942ea-7101-4cef-983d-3f0c29343c77" ma:anchorId="f6aa237b-9a9e-4828-bc8f-7a5502b6ad3b" ma:open="false" ma:isKeyword="false">
      <xsd:complexType>
        <xsd:sequence>
          <xsd:element ref="pc:Terms" minOccurs="0" maxOccurs="1"/>
        </xsd:sequence>
      </xsd:complexType>
    </xsd:element>
    <xsd:element name="mff2b4bb9c8044d88061963b2a68513a" ma:index="49" nillable="true" ma:taxonomy="true" ma:internalName="mff2b4bb9c8044d88061963b2a68513a" ma:taxonomyFieldName="Cross_x0020_Cutting1" ma:displayName="Cross Cutting" ma:default="" ma:fieldId="{6ff2b4bb-9c80-44d8-8061-963b2a68513a}" ma:taxonomyMulti="true" ma:sspId="31bb8de2-2522-46a2-961a-21ec87b7ce6b" ma:termSetId="fc0942ea-7101-4cef-983d-3f0c29343c77" ma:anchorId="c9c5ac22-9574-4787-b9be-c380f5d93423" ma:open="false" ma:isKeyword="false">
      <xsd:complexType>
        <xsd:sequence>
          <xsd:element ref="pc:Terms" minOccurs="0" maxOccurs="1"/>
        </xsd:sequence>
      </xsd:complexType>
    </xsd:element>
    <xsd:element name="b1a5a839b88a4a15abdc90cae864525c" ma:index="50" ma:taxonomy="true" ma:internalName="b1a5a839b88a4a15abdc90cae864525c" ma:taxonomyFieldName="Document_x0020_Language" ma:displayName="Document Language" ma:default="115;#English|53eb1c9d-8416-419a-9260-1df8e70b86c2" ma:fieldId="{b1a5a839-b88a-4a15-abdc-90cae864525c}" ma:sspId="31bb8de2-2522-46a2-961a-21ec87b7ce6b" ma:termSetId="fc0942ea-7101-4cef-983d-3f0c29343c77" ma:anchorId="3f8ae703-20f8-43f3-a840-a904dae7223a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description="" ma:hidden="true" ma:list="{3a036ed0-d222-47b6-8583-8ea0c1662976}" ma:internalName="TaxCatchAll" ma:showField="CatchAllData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9d801fa33a4aa2b8220e3e5f4d4756" ma:index="53" nillable="true" ma:taxonomy="true" ma:internalName="hd9d801fa33a4aa2b8220e3e5f4d4756" ma:taxonomyFieldName="InterCluster" ma:displayName="InterCluster" ma:default="" ma:fieldId="{1d9d801f-a33a-4aa2-b822-0e3e5f4d4756}" ma:taxonomyMulti="true" ma:sspId="31bb8de2-2522-46a2-961a-21ec87b7ce6b" ma:termSetId="fc0942ea-7101-4cef-983d-3f0c29343c77" ma:anchorId="470ba90d-466f-484c-b12a-234bc55ee74d" ma:open="false" ma:isKeyword="false">
      <xsd:complexType>
        <xsd:sequence>
          <xsd:element ref="pc:Terms" minOccurs="0" maxOccurs="1"/>
        </xsd:sequence>
      </xsd:complexType>
    </xsd:element>
    <xsd:element name="a83348d14d814196bcaad6bde9cb9d0c" ma:index="57" nillable="true" ma:taxonomy="true" ma:internalName="a83348d14d814196bcaad6bde9cb9d0c" ma:taxonomyFieldName="Management_x002F_Coordination" ma:displayName="Coordination" ma:default="" ma:fieldId="{a83348d1-4d81-4196-bcaa-d6bde9cb9d0c}" ma:taxonomyMulti="true" ma:sspId="31bb8de2-2522-46a2-961a-21ec87b7ce6b" ma:termSetId="fc0942ea-7101-4cef-983d-3f0c29343c77" ma:anchorId="e05f679b-4c94-4f3d-ae2a-25f1b2852231" ma:open="false" ma:isKeyword="false">
      <xsd:complexType>
        <xsd:sequence>
          <xsd:element ref="pc:Terms" minOccurs="0" maxOccurs="1"/>
        </xsd:sequence>
      </xsd:complexType>
    </xsd:element>
    <xsd:element name="TaxKeywordTaxHTField" ma:index="59" nillable="true" ma:taxonomy="true" ma:internalName="TaxKeywordTaxHTField" ma:taxonomyFieldName="TaxKeyword" ma:displayName="Other Keywords" ma:readOnly="false" ma:fieldId="{23f27201-bee3-471e-b2e7-b64fd8b7ca38}" ma:taxonomyMulti="true" ma:sspId="31bb8de2-2522-46a2-961a-21ec87b7ce6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7570bd437624e0480332ee2423de9d8" ma:index="62" nillable="true" ma:taxonomy="true" ma:internalName="e7570bd437624e0480332ee2423de9d8" ma:taxonomyFieldName="Information_x0020_Management" ma:displayName="Information Management" ma:default="" ma:fieldId="{e7570bd4-3762-4e04-8033-2ee2423de9d8}" ma:taxonomyMulti="true" ma:sspId="31bb8de2-2522-46a2-961a-21ec87b7ce6b" ma:termSetId="fc0942ea-7101-4cef-983d-3f0c29343c77" ma:anchorId="9a84bd8f-7ea1-4b49-af83-e1dff044a912" ma:open="false" ma:isKeyword="false">
      <xsd:complexType>
        <xsd:sequence>
          <xsd:element ref="pc:Terms" minOccurs="0" maxOccurs="1"/>
        </xsd:sequence>
      </xsd:complexType>
    </xsd:element>
    <xsd:element name="p866212cea484a06bc999f7bb36c5e20" ma:index="63" nillable="true" ma:taxonomy="true" ma:internalName="p866212cea484a06bc999f7bb36c5e20" ma:taxonomyFieldName="Miscellaneoud_x0020_Terms" ma:displayName="Miscellaneous Terms" ma:default="" ma:fieldId="{9866212c-ea48-4a06-bc99-9f7bb36c5e20}" ma:taxonomyMulti="true" ma:sspId="31bb8de2-2522-46a2-961a-21ec87b7ce6b" ma:termSetId="fc0942ea-7101-4cef-983d-3f0c29343c77" ma:anchorId="54a1997e-7057-4841-9f7a-089c4d2738e1" ma:open="false" ma:isKeyword="false">
      <xsd:complexType>
        <xsd:sequence>
          <xsd:element ref="pc:Terms" minOccurs="0" maxOccurs="1"/>
        </xsd:sequence>
      </xsd:complexType>
    </xsd:element>
    <xsd:element name="p9d35d47f93d40ab99282662ef2417ca" ma:index="65" nillable="true" ma:taxonomy="true" ma:internalName="p9d35d47f93d40ab99282662ef2417ca" ma:taxonomyFieldName="NFI_x0020_Guidance1" ma:displayName="NFI Guidance" ma:default="" ma:fieldId="{99d35d47-f93d-40ab-9928-2662ef2417ca}" ma:taxonomyMulti="true" ma:sspId="31bb8de2-2522-46a2-961a-21ec87b7ce6b" ma:termSetId="fc0942ea-7101-4cef-983d-3f0c29343c77" ma:anchorId="e2765451-e2db-4bc1-bb0f-bd12364b4471" ma:open="false" ma:isKeyword="false">
      <xsd:complexType>
        <xsd:sequence>
          <xsd:element ref="pc:Terms" minOccurs="0" maxOccurs="1"/>
        </xsd:sequence>
      </xsd:complexType>
    </xsd:element>
    <xsd:element name="TaxCatchAllLabel" ma:index="67" nillable="true" ma:displayName="Taxonomy Catch All Column1" ma:description="" ma:hidden="true" ma:list="{3a036ed0-d222-47b6-8583-8ea0c1662976}" ma:internalName="TaxCatchAllLabel" ma:readOnly="true" ma:showField="CatchAllDataLabel" ma:web="96664bca-06c0-4657-b6f9-0a997f5ff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uster_x0020_Review" ma:index="69" nillable="true" ma:displayName="hidden" ma:default="0" ma:internalName="Cluster_x0020_Review">
      <xsd:simpleType>
        <xsd:restriction base="dms:Boolean"/>
      </xsd:simpleType>
    </xsd:element>
    <xsd:element name="ff39aabcbcfa4b29888983c5e6d736f9" ma:index="70" nillable="true" ma:taxonomy="true" ma:internalName="ff39aabcbcfa4b29888983c5e6d736f9" ma:taxonomyFieldName="Communications" ma:displayName="Communications" ma:default="" ma:fieldId="{ff39aabc-bcfa-4b29-8889-83c5e6d736f9}" ma:taxonomyMulti="true" ma:sspId="31bb8de2-2522-46a2-961a-21ec87b7ce6b" ma:termSetId="2f8f2b4b-d4e1-4fa6-a1ae-b4e143ba8f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6f2ccbddc7344129cbcce7800e6bf7e" ma:index="73" nillable="true" ma:taxonomy="true" ma:internalName="e6f2ccbddc7344129cbcce7800e6bf7e" ma:taxonomyFieldName="Document_x0020_Category" ma:displayName="Document Category" ma:default="" ma:fieldId="{e6f2ccbd-dc73-4412-9cbc-ce7800e6bf7e}" ma:taxonomyMulti="true" ma:sspId="31bb8de2-2522-46a2-961a-21ec87b7ce6b" ma:termSetId="fc0942ea-7101-4cef-983d-3f0c29343c77" ma:anchorId="2f0acb8a-9894-40ab-bdeb-14b10062243e" ma:open="false" ma:isKeyword="false">
      <xsd:complexType>
        <xsd:sequence>
          <xsd:element ref="pc:Terms" minOccurs="0" maxOccurs="1"/>
        </xsd:sequence>
      </xsd:complexType>
    </xsd:element>
    <xsd:element name="g2834a0a4b5b445382f80b4d1c20b873" ma:index="75" nillable="true" ma:taxonomy="true" ma:internalName="g2834a0a4b5b445382f80b4d1c20b873" ma:taxonomyFieldName="Responses_x0020_sites" ma:displayName="Response site" ma:default="" ma:fieldId="{02834a0a-4b5b-4453-82f8-0b4d1c20b873}" ma:sspId="31bb8de2-2522-46a2-961a-21ec87b7ce6b" ma:termSetId="c88c7c60-b560-48ad-baaa-30f828e920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d6aaf0461f439496f935d3461379e0" ma:index="76" nillable="true" ma:taxonomy="true" ma:internalName="ied6aaf0461f439496f935d3461379e0" ma:taxonomyFieldName="Shelter_x0020_Planning1" ma:displayName="Shelter Planning" ma:default="" ma:fieldId="{2ed6aaf0-461f-4394-96f9-35d3461379e0}" ma:taxonomyMulti="true" ma:sspId="31bb8de2-2522-46a2-961a-21ec87b7ce6b" ma:termSetId="fc0942ea-7101-4cef-983d-3f0c29343c77" ma:anchorId="a9c87c9d-9d88-4522-b16d-9a64592835e3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60211-3e43-4ff7-a9ea-22e8b7d99117" elementFormDefault="qualified">
    <xsd:import namespace="http://schemas.microsoft.com/office/2006/documentManagement/types"/>
    <xsd:import namespace="http://schemas.microsoft.com/office/infopath/2007/PartnerControls"/>
    <xsd:element name="Is_x0020_Key_x0020_Document1" ma:index="5" nillable="true" ma:displayName="Is Key Document?" ma:default="0" ma:internalName="Is_x0020_Key_x0020_Document1">
      <xsd:simpleType>
        <xsd:restriction base="dms:Boolean"/>
      </xsd:simpleType>
    </xsd:element>
    <xsd:element name="CountryTaxHTField0" ma:index="48" nillable="true" ma:taxonomy="true" ma:internalName="CountryTaxHTField0" ma:taxonomyFieldName="Country" ma:displayName="Country" ma:readOnly="false" ma:default="117;#Philippines|753a7b2d-32c5-43de-b643-9fe2fe455068" ma:fieldId="{942e2469-e9bf-41fa-8fad-a32765061e66}" ma:sspId="31bb8de2-2522-46a2-961a-21ec87b7ce6b" ma:termSetId="ad519c2a-14d0-4119-8cdc-b9a52bc5b3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vent_x0020_TypeTaxHTField0" ma:index="52" nillable="true" ma:taxonomy="true" ma:internalName="Event_x0020_TypeTaxHTField0" ma:taxonomyFieldName="Event_x0020_Type" ma:displayName="Event Type" ma:default="10;#Flood|071fd773-286a-4bf7-ba3e-769af5e0f9cb;#118;#Windstorm|cdba76e3-1674-47bb-b967-aa23358effb5;#23;#Slide|2a99c5a5-9a13-42fb-a3f3-56033608559e" ma:fieldId="{d2819105-16ee-476a-a49b-7913380fbc9d}" ma:taxonomyMulti="true" ma:sspId="31bb8de2-2522-46a2-961a-21ec87b7ce6b" ma:termSetId="0eaafbb5-4d8c-4c82-bb5b-501da8d1474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gree_x0020_Of_x0020_DisplacementTaxHTField0" ma:index="54" nillable="true" ma:taxonomy="true" ma:internalName="Degree_x0020_Of_x0020_DisplacementTaxHTField0" ma:taxonomyFieldName="Degree_x0020_Of_x0020_Displacement" ma:displayName="Degree Of Displacement" ma:readOnly="false" ma:default="36;#Medium|6b2cc75e-07ed-40a7-8922-57b1887ff9f3" ma:fieldId="{8d36c8ee-9bdf-45f8-b12b-68c9c2a5dddc}" ma:sspId="31bb8de2-2522-46a2-961a-21ec87b7ce6b" ma:termSetId="0ecb1a3f-12f4-47b9-a783-88f4976f6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_x0020_TypeTaxHTField0" ma:index="60" nillable="true" ma:taxonomy="true" ma:internalName="Site_x0020_TypeTaxHTField0" ma:taxonomyFieldName="Site_x0020_Type" ma:displayName="Site Type" ma:default="11;#Response|6bd9b9ba-7d2f-42c0-b763-fbe6e7a871e1" ma:fieldId="{ccd48824-457c-44cf-ba2d-889d91075ddc}" ma:sspId="31bb8de2-2522-46a2-961a-21ec87b7ce6b" ma:termSetId="e2abc14b-db18-48c1-8087-07344f873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68" nillable="true" ma:taxonomy="true" ma:internalName="RegionTaxHTField0" ma:taxonomyFieldName="Region" ma:displayName="Region" ma:default="" ma:fieldId="{af22edad-9239-4d75-8f67-d09707ae69d6}" ma:sspId="31bb8de2-2522-46a2-961a-21ec87b7ce6b" ma:termSetId="71828aff-fb7f-4f7b-be9f-2eb2e6e3d75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da107-b4b9-4416-82f0-a17ea7b4313c" elementFormDefault="qualified">
    <xsd:import namespace="http://schemas.microsoft.com/office/2006/documentManagement/types"/>
    <xsd:import namespace="http://schemas.microsoft.com/office/infopath/2007/PartnerControls"/>
    <xsd:element name="Current_x0020_Lead_x0020_AgencyTaxHTField0" ma:index="56" nillable="true" ma:taxonomy="true" ma:internalName="Current_x0020_Lead_x0020_AgencyTaxHTField0" ma:taxonomyFieldName="Current_x0020_Lead_x0020_Agency" ma:displayName="Emergency Lead Agency" ma:readOnly="false" ma:default="39;#IFRC|0e7dd7e8-b714-4971-a101-594bd0ec6546" ma:fieldId="{2eba69d1-0ed3-4998-b497-06086d343192}" ma:sspId="31bb8de2-2522-46a2-961a-21ec87b7ce6b" ma:termSetId="4713f10a-82b4-4a3e-b646-90b814a0dee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82dea-fc32-4e1e-a3c6-c3136ef66f65" elementFormDefault="qualified">
    <xsd:import namespace="http://schemas.microsoft.com/office/2006/documentManagement/types"/>
    <xsd:import namespace="http://schemas.microsoft.com/office/infopath/2007/PartnerControls"/>
    <xsd:element name="Damage_x0020_LocationTaxHTField0" ma:index="58" nillable="true" ma:taxonomy="true" ma:internalName="Damage_x0020_LocationTaxHTField0" ma:taxonomyFieldName="Damage_x0020_Location" ma:displayName="Damage Location" ma:readOnly="false" ma:default="16;#Peri-Urban|df197954-a687-4fd4-b090-340c291f0d53;#49;#Urban|f95d968c-f509-433d-9d2f-3f9ba300a514;#19;#Rural|5400dbf1-cf20-4773-abf1-c8f7ccce637a" ma:fieldId="{c46b9bb5-ec8d-4991-ac82-8192f2f89d75}" ma:taxonomyMulti="true" ma:sspId="31bb8de2-2522-46a2-961a-21ec87b7ce6b" ma:termSetId="a720a396-a0fa-4309-92b6-8330774ebe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tatus_x0020_Of_x0020_SiteTaxHTField0" ma:index="61" nillable="true" ma:taxonomy="true" ma:internalName="Status_x0020_Of_x0020_SiteTaxHTField0" ma:taxonomyFieldName="Status_x0020_Of_x0020_Site" ma:displayName="Site Status" ma:readOnly="false" ma:default="15;#Active|319c008f-4e4c-46bc-95eb-65641b9bd58c" ma:fieldId="{3818a4dd-3292-4cd0-97d2-80aec5764792}" ma:sspId="31bb8de2-2522-46a2-961a-21ec87b7ce6b" ma:termSetId="6b025238-0067-4eb3-9e39-f0f2cf9177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E5EF8-DFCC-4065-9892-C4D4E0E23113}"/>
</file>

<file path=customXml/itemProps2.xml><?xml version="1.0" encoding="utf-8"?>
<ds:datastoreItem xmlns:ds="http://schemas.openxmlformats.org/officeDocument/2006/customXml" ds:itemID="{62888E6A-C963-4316-B16B-2659DA496BD0}"/>
</file>

<file path=customXml/itemProps3.xml><?xml version="1.0" encoding="utf-8"?>
<ds:datastoreItem xmlns:ds="http://schemas.openxmlformats.org/officeDocument/2006/customXml" ds:itemID="{E28F1776-6EA8-45C2-B52F-184487540E4C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</TotalTime>
  <Words>357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UPDATES ON RELOCATION PROJECTS FOR ‘SENDONG’ SURVIVORS  AS OF APRIL  26, 2012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DAGHANG SALAMAT!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Relocation project 120426</dc:title>
  <dc:creator>User</dc:creator>
  <cp:keywords/>
  <cp:lastModifiedBy>acer</cp:lastModifiedBy>
  <cp:revision>28</cp:revision>
  <dcterms:created xsi:type="dcterms:W3CDTF">2012-04-26T00:39:02Z</dcterms:created>
  <dcterms:modified xsi:type="dcterms:W3CDTF">2012-04-27T01:30:47Z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0x010100AA7AFC8FE433CD4B94E991D812AE17EB0045759CFEF9FB3740ACEC2329ADEBBA1E</vt:lpwstr>
  </property>
  <property fmtid="{D5CDD505-2E9C-101B-9397-08002B2CF9AE}" pid="3" name="TaxKeyword">
    <vt:lpwstr/>
  </property>
  <property fmtid="{D5CDD505-2E9C-101B-9397-08002B2CF9AE}" pid="4" name="Site Type">
    <vt:lpwstr>11;#Response|6bd9b9ba-7d2f-42c0-b763-fbe6e7a871e1</vt:lpwstr>
  </property>
  <property fmtid="{D5CDD505-2E9C-101B-9397-08002B2CF9AE}" pid="5" name="Region">
    <vt:lpwstr>5;#Asia/Pacific|006cb068-6581-4ba7-b0e0-a9a495bc13fa</vt:lpwstr>
  </property>
  <property fmtid="{D5CDD505-2E9C-101B-9397-08002B2CF9AE}" pid="6" name="Document Language">
    <vt:lpwstr>115;#English|53eb1c9d-8416-419a-9260-1df8e70b86c2</vt:lpwstr>
  </property>
  <property fmtid="{D5CDD505-2E9C-101B-9397-08002B2CF9AE}" pid="7" name="Shelter Programming1">
    <vt:lpwstr/>
  </property>
  <property fmtid="{D5CDD505-2E9C-101B-9397-08002B2CF9AE}" pid="8" name="Miscellaneoud Terms">
    <vt:lpwstr/>
  </property>
  <property fmtid="{D5CDD505-2E9C-101B-9397-08002B2CF9AE}" pid="9" name="Document Category">
    <vt:lpwstr>253;#Information Management|020cabca-074c-432b-8e38-7f947471d53a</vt:lpwstr>
  </property>
  <property fmtid="{D5CDD505-2E9C-101B-9397-08002B2CF9AE}" pid="10" name="Information Management">
    <vt:lpwstr>77;#Analysis Report|e8c68fad-114d-4411-89f4-a0f7bda5b414</vt:lpwstr>
  </property>
  <property fmtid="{D5CDD505-2E9C-101B-9397-08002B2CF9AE}" pid="11" name="Media\Comms">
    <vt:lpwstr/>
  </property>
  <property fmtid="{D5CDD505-2E9C-101B-9397-08002B2CF9AE}" pid="12" name="NFI Guidance1">
    <vt:lpwstr/>
  </property>
  <property fmtid="{D5CDD505-2E9C-101B-9397-08002B2CF9AE}" pid="15" name="ea99b9bab6784ccc9283a2724abfb998">
    <vt:lpwstr/>
  </property>
  <property fmtid="{D5CDD505-2E9C-101B-9397-08002B2CF9AE}" pid="16" name="Country">
    <vt:lpwstr>117;#Philippines|753a7b2d-32c5-43de-b643-9fe2fe455068</vt:lpwstr>
  </property>
  <property fmtid="{D5CDD505-2E9C-101B-9397-08002B2CF9AE}" pid="17" name="Damage Location">
    <vt:lpwstr>16;#Peri-Urban|df197954-a687-4fd4-b090-340c291f0d53;#49;#Urban|f95d968c-f509-433d-9d2f-3f9ba300a514;#19;#Rural|5400dbf1-cf20-4773-abf1-c8f7ccce637a</vt:lpwstr>
  </property>
  <property fmtid="{D5CDD505-2E9C-101B-9397-08002B2CF9AE}" pid="18" name="c6469c7b542544da98330bea40c07837">
    <vt:lpwstr/>
  </property>
  <property fmtid="{D5CDD505-2E9C-101B-9397-08002B2CF9AE}" pid="19" name="Degree Of Displacement">
    <vt:lpwstr>36;#Medium|6b2cc75e-07ed-40a7-8922-57b1887ff9f3</vt:lpwstr>
  </property>
  <property fmtid="{D5CDD505-2E9C-101B-9397-08002B2CF9AE}" pid="20" name="InterCluster">
    <vt:lpwstr/>
  </property>
  <property fmtid="{D5CDD505-2E9C-101B-9397-08002B2CF9AE}" pid="21" name="Management/Coordination">
    <vt:lpwstr/>
  </property>
  <property fmtid="{D5CDD505-2E9C-101B-9397-08002B2CF9AE}" pid="22" name="Current Lead Agency">
    <vt:lpwstr>39;#IFRC|0e7dd7e8-b714-4971-a101-594bd0ec6546</vt:lpwstr>
  </property>
  <property fmtid="{D5CDD505-2E9C-101B-9397-08002B2CF9AE}" pid="23" name="Cross Cutting1">
    <vt:lpwstr/>
  </property>
  <property fmtid="{D5CDD505-2E9C-101B-9397-08002B2CF9AE}" pid="24" name="Status Of Site">
    <vt:lpwstr>15;#Active|319c008f-4e4c-46bc-95eb-65641b9bd58c</vt:lpwstr>
  </property>
  <property fmtid="{D5CDD505-2E9C-101B-9397-08002B2CF9AE}" pid="25" name="AM&amp;E">
    <vt:lpwstr/>
  </property>
  <property fmtid="{D5CDD505-2E9C-101B-9397-08002B2CF9AE}" pid="26" name="Shelter Technical1">
    <vt:lpwstr/>
  </property>
  <property fmtid="{D5CDD505-2E9C-101B-9397-08002B2CF9AE}" pid="27" name="Shelter Planning1">
    <vt:lpwstr/>
  </property>
  <property fmtid="{D5CDD505-2E9C-101B-9397-08002B2CF9AE}" pid="28" name="Event Type">
    <vt:lpwstr>10;#Flood|071fd773-286a-4bf7-ba3e-769af5e0f9cb;#118;#Windstorm|cdba76e3-1674-47bb-b967-aa23358effb5;#23;#Slide|2a99c5a5-9a13-42fb-a3f3-56033608559e</vt:lpwstr>
  </property>
  <property fmtid="{D5CDD505-2E9C-101B-9397-08002B2CF9AE}" pid="30" name="Responses sites">
    <vt:lpwstr>300;#Tropical storm sendong 2011|86a05612-7ae2-40c3-b9f9-cef40292b016</vt:lpwstr>
  </property>
  <property fmtid="{D5CDD505-2E9C-101B-9397-08002B2CF9AE}" pid="31" name="Response Site">
    <vt:lpwstr>Tropical Storm Sendong 2011</vt:lpwstr>
  </property>
</Properties>
</file>