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2"/>
  </p:notesMasterIdLst>
  <p:sldIdLst>
    <p:sldId id="278" r:id="rId2"/>
    <p:sldId id="282" r:id="rId3"/>
    <p:sldId id="281" r:id="rId4"/>
    <p:sldId id="283" r:id="rId5"/>
    <p:sldId id="280" r:id="rId6"/>
    <p:sldId id="293" r:id="rId7"/>
    <p:sldId id="284" r:id="rId8"/>
    <p:sldId id="265" r:id="rId9"/>
    <p:sldId id="285" r:id="rId10"/>
    <p:sldId id="272" r:id="rId11"/>
    <p:sldId id="273" r:id="rId12"/>
    <p:sldId id="288" r:id="rId13"/>
    <p:sldId id="275" r:id="rId14"/>
    <p:sldId id="270" r:id="rId15"/>
    <p:sldId id="289" r:id="rId16"/>
    <p:sldId id="262" r:id="rId17"/>
    <p:sldId id="257" r:id="rId18"/>
    <p:sldId id="294" r:id="rId19"/>
    <p:sldId id="292" r:id="rId20"/>
    <p:sldId id="29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8" autoAdjust="0"/>
    <p:restoredTop sz="89427" autoAdjust="0"/>
  </p:normalViewPr>
  <p:slideViewPr>
    <p:cSldViewPr>
      <p:cViewPr>
        <p:scale>
          <a:sx n="70" d="100"/>
          <a:sy n="70" d="100"/>
        </p:scale>
        <p:origin x="-168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AF161-C897-4B75-BD13-0CAAD543A12E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5DF39-4517-4B3C-8928-6DD29569E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Heating, although important, is a lower shelter priority than warm clothes, good quality blankets, quilts and mattresses, and a waterproof and draft proof shelter.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DF39-4517-4B3C-8928-6DD29569ECE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4F14C-0A85-493E-A18F-D52C86F64EC0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7DC2-1D2C-4E8B-98C3-A7B46BBD36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4F14C-0A85-493E-A18F-D52C86F64EC0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7DC2-1D2C-4E8B-98C3-A7B46BBD36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4F14C-0A85-493E-A18F-D52C86F64EC0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7DC2-1D2C-4E8B-98C3-A7B46BBD36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4F14C-0A85-493E-A18F-D52C86F64EC0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7DC2-1D2C-4E8B-98C3-A7B46BBD36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4F14C-0A85-493E-A18F-D52C86F64EC0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7DC2-1D2C-4E8B-98C3-A7B46BBD36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4F14C-0A85-493E-A18F-D52C86F64EC0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7DC2-1D2C-4E8B-98C3-A7B46BBD36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4F14C-0A85-493E-A18F-D52C86F64EC0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7DC2-1D2C-4E8B-98C3-A7B46BBD36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4F14C-0A85-493E-A18F-D52C86F64EC0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7DC2-1D2C-4E8B-98C3-A7B46BBD36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4F14C-0A85-493E-A18F-D52C86F64EC0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7DC2-1D2C-4E8B-98C3-A7B46BBD36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4F14C-0A85-493E-A18F-D52C86F64EC0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7DC2-1D2C-4E8B-98C3-A7B46BBD36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4F14C-0A85-493E-A18F-D52C86F64EC0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7DC2-1D2C-4E8B-98C3-A7B46BBD36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4F14C-0A85-493E-A18F-D52C86F64EC0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77DC2-1D2C-4E8B-98C3-A7B46BBD36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66FF"/>
                </a:solidFill>
              </a:rPr>
              <a:t>Winterization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fontScale="70000" lnSpcReduction="20000"/>
          </a:bodyPr>
          <a:lstStyle/>
          <a:p>
            <a:pPr indent="-1588">
              <a:buNone/>
            </a:pPr>
            <a:r>
              <a:rPr lang="en-US" dirty="0" smtClean="0"/>
              <a:t>There </a:t>
            </a:r>
            <a:r>
              <a:rPr lang="en-US" dirty="0" smtClean="0"/>
              <a:t>are four categories of displaced people that have the highest risk in relation to winter, and who are in the need of winterization assistance, </a:t>
            </a:r>
            <a:r>
              <a:rPr lang="en-US" dirty="0" smtClean="0"/>
              <a:t>including</a:t>
            </a:r>
          </a:p>
          <a:p>
            <a:pPr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Families and individuals </a:t>
            </a:r>
            <a:r>
              <a:rPr lang="en-US" dirty="0" smtClean="0">
                <a:solidFill>
                  <a:srgbClr val="FF0000"/>
                </a:solidFill>
              </a:rPr>
              <a:t>residing in tents</a:t>
            </a:r>
            <a:r>
              <a:rPr lang="en-US" dirty="0" smtClean="0"/>
              <a:t>, including in refugee camps or in makeshift accommodation in informal settlements;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Individuals and families who are living in </a:t>
            </a:r>
            <a:r>
              <a:rPr lang="en-US" dirty="0" smtClean="0">
                <a:solidFill>
                  <a:srgbClr val="FF0000"/>
                </a:solidFill>
              </a:rPr>
              <a:t>sub-standard accommodation,</a:t>
            </a:r>
            <a:r>
              <a:rPr lang="en-US" dirty="0" smtClean="0"/>
              <a:t> such as collective centers, informal settlements or unfinished buildings;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Individuals living in geographic areas subject to </a:t>
            </a:r>
            <a:r>
              <a:rPr lang="en-US" dirty="0" smtClean="0">
                <a:solidFill>
                  <a:srgbClr val="FF0000"/>
                </a:solidFill>
              </a:rPr>
              <a:t>severe winter conditions</a:t>
            </a:r>
            <a:r>
              <a:rPr lang="en-US" dirty="0" smtClean="0"/>
              <a:t> such as high altitude or traditionally low or freezing temperatures;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Families who, despite having habitable accommodation, are </a:t>
            </a:r>
            <a:r>
              <a:rPr lang="en-US" dirty="0" smtClean="0">
                <a:solidFill>
                  <a:srgbClr val="FF0000"/>
                </a:solidFill>
              </a:rPr>
              <a:t>socio-economically vulnerable </a:t>
            </a:r>
            <a:r>
              <a:rPr lang="en-US" dirty="0" smtClean="0"/>
              <a:t>and unable to cover the costs of heating fuel or utility bills related to heating.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486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No drainage</a:t>
            </a:r>
            <a:endParaRPr lang="en-US" sz="3200" dirty="0"/>
          </a:p>
        </p:txBody>
      </p:sp>
      <p:pic>
        <p:nvPicPr>
          <p:cNvPr id="1027" name="Picture 3" descr="Z:\Shared\02 Meetings\15 Shltr SWG\winterization\IMG_83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"/>
            <a:ext cx="74168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Z:\Shared\03 Projects\02 Ongoing\13 UNHCR Phase II 2014\6. Photos\2014-02-16 14.11.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 contrast="10000"/>
          </a:blip>
          <a:srcRect l="10287" t="8040" r="31731" b="3397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MDG : Syrian refugees children at Al-Zaatari refugee camp in the Jordanian city of Mafra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38200"/>
            <a:ext cx="8458200" cy="5074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25146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66FF"/>
                </a:solidFill>
              </a:rPr>
              <a:t/>
            </a:r>
            <a:br>
              <a:rPr lang="en-US" sz="2800" b="1" dirty="0" smtClean="0">
                <a:solidFill>
                  <a:srgbClr val="0066FF"/>
                </a:solidFill>
              </a:rPr>
            </a:br>
            <a:r>
              <a:rPr lang="en-US" sz="2800" b="1" dirty="0" smtClean="0">
                <a:solidFill>
                  <a:srgbClr val="0066FF"/>
                </a:solidFill>
              </a:rPr>
              <a:t/>
            </a:r>
            <a:br>
              <a:rPr lang="en-US" sz="2800" b="1" dirty="0" smtClean="0">
                <a:solidFill>
                  <a:srgbClr val="0066FF"/>
                </a:solidFill>
              </a:rPr>
            </a:br>
            <a:r>
              <a:rPr lang="en-US" sz="2800" b="1" dirty="0" smtClean="0">
                <a:solidFill>
                  <a:srgbClr val="0066FF"/>
                </a:solidFill>
              </a:rPr>
              <a:t/>
            </a:r>
            <a:br>
              <a:rPr lang="en-US" sz="2800" b="1" dirty="0" smtClean="0">
                <a:solidFill>
                  <a:srgbClr val="0066FF"/>
                </a:solidFill>
              </a:rPr>
            </a:br>
            <a:r>
              <a:rPr lang="en-US" sz="2800" b="1" dirty="0" smtClean="0">
                <a:solidFill>
                  <a:srgbClr val="0066FF"/>
                </a:solidFill>
              </a:rPr>
              <a:t>2. Reduce the effect of draughts and rain</a:t>
            </a:r>
            <a:br>
              <a:rPr lang="en-US" sz="2800" b="1" dirty="0" smtClean="0">
                <a:solidFill>
                  <a:srgbClr val="0066FF"/>
                </a:solidFill>
              </a:rPr>
            </a:br>
            <a:r>
              <a:rPr lang="en-US" sz="2800" b="1" dirty="0" smtClean="0">
                <a:solidFill>
                  <a:srgbClr val="0066FF"/>
                </a:solidFill>
              </a:rPr>
              <a:t/>
            </a:r>
            <a:br>
              <a:rPr lang="en-US" sz="2800" b="1" dirty="0" smtClean="0">
                <a:solidFill>
                  <a:srgbClr val="0066FF"/>
                </a:solidFill>
              </a:rPr>
            </a:br>
            <a:r>
              <a:rPr lang="en-US" sz="2400" i="1" dirty="0" smtClean="0"/>
              <a:t> tools are needed to help prevent tents from flooding</a:t>
            </a:r>
            <a:br>
              <a:rPr lang="en-US" sz="2400" i="1" dirty="0" smtClean="0"/>
            </a:br>
            <a:r>
              <a:rPr lang="en-US" sz="2400" i="1" dirty="0" smtClean="0"/>
              <a:t> tents should be orientated with their doors away from the prevailing wind (prevailing winds N-NW)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0066FF"/>
                </a:solidFill>
              </a:rPr>
              <a:t/>
            </a:r>
            <a:br>
              <a:rPr lang="en-US" sz="2800" b="1" dirty="0" smtClean="0">
                <a:solidFill>
                  <a:srgbClr val="0066FF"/>
                </a:solidFill>
              </a:rPr>
            </a:br>
            <a:endParaRPr lang="en-US" sz="2800" b="1" dirty="0" smtClean="0">
              <a:solidFill>
                <a:srgbClr val="0066FF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505200"/>
            <a:ext cx="8382000" cy="103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90600" y="4419600"/>
            <a:ext cx="121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0066FF"/>
                </a:solidFill>
                <a:latin typeface="Calibri" pitchFamily="34" charset="0"/>
                <a:ea typeface="Calibri" pitchFamily="34" charset="0"/>
                <a:cs typeface="Arial-ItalicMT"/>
              </a:rPr>
              <a:t>tent as originally erected</a:t>
            </a:r>
            <a:endParaRPr lang="en-US" i="1" dirty="0">
              <a:solidFill>
                <a:srgbClr val="0066FF"/>
              </a:solidFill>
              <a:latin typeface="Calibri" pitchFamily="34" charset="0"/>
              <a:ea typeface="Calibri" pitchFamily="34" charset="0"/>
              <a:cs typeface="Arial-ItalicM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0" y="4419600"/>
            <a:ext cx="167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0066FF"/>
                </a:solidFill>
                <a:latin typeface="Calibri" pitchFamily="34" charset="0"/>
                <a:ea typeface="Calibri" pitchFamily="34" charset="0"/>
                <a:cs typeface="Arial-ItalicMT"/>
              </a:rPr>
              <a:t>tent with plastic sheet</a:t>
            </a:r>
          </a:p>
          <a:p>
            <a:r>
              <a:rPr lang="en-US" i="1" dirty="0" smtClean="0">
                <a:solidFill>
                  <a:srgbClr val="0066FF"/>
                </a:solidFill>
                <a:latin typeface="Calibri" pitchFamily="34" charset="0"/>
                <a:ea typeface="Calibri" pitchFamily="34" charset="0"/>
                <a:cs typeface="Arial-ItalicMT"/>
              </a:rPr>
              <a:t>waterproofing fly</a:t>
            </a:r>
            <a:endParaRPr lang="en-US" i="1" dirty="0">
              <a:solidFill>
                <a:srgbClr val="0066FF"/>
              </a:solidFill>
              <a:latin typeface="Calibri" pitchFamily="34" charset="0"/>
              <a:ea typeface="Calibri" pitchFamily="34" charset="0"/>
              <a:cs typeface="Arial-ItalicM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86400" y="4343400"/>
            <a:ext cx="137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0066FF"/>
                </a:solidFill>
                <a:latin typeface="Calibri" pitchFamily="34" charset="0"/>
                <a:ea typeface="Calibri" pitchFamily="34" charset="0"/>
                <a:cs typeface="Arial-ItalicMT"/>
              </a:rPr>
              <a:t>tent with raised floor</a:t>
            </a:r>
          </a:p>
          <a:p>
            <a:r>
              <a:rPr lang="en-US" i="1" dirty="0" smtClean="0">
                <a:solidFill>
                  <a:srgbClr val="0066FF"/>
                </a:solidFill>
                <a:latin typeface="Calibri" pitchFamily="34" charset="0"/>
                <a:ea typeface="Calibri" pitchFamily="34" charset="0"/>
                <a:cs typeface="Arial-ItalicMT"/>
              </a:rPr>
              <a:t>(wood or earth/stone)</a:t>
            </a:r>
            <a:endParaRPr lang="en-US" i="1" dirty="0">
              <a:solidFill>
                <a:srgbClr val="0066FF"/>
              </a:solidFill>
              <a:latin typeface="Calibri" pitchFamily="34" charset="0"/>
              <a:ea typeface="Calibri" pitchFamily="34" charset="0"/>
              <a:cs typeface="Arial-Italic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15200" y="4495800"/>
            <a:ext cx="1402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0066FF"/>
                </a:solidFill>
                <a:latin typeface="Calibri" pitchFamily="34" charset="0"/>
                <a:ea typeface="Calibri" pitchFamily="34" charset="0"/>
                <a:cs typeface="Arial-ItalicMT"/>
              </a:rPr>
              <a:t>tent with low</a:t>
            </a:r>
          </a:p>
          <a:p>
            <a:r>
              <a:rPr lang="en-US" i="1" dirty="0" smtClean="0">
                <a:solidFill>
                  <a:srgbClr val="0066FF"/>
                </a:solidFill>
                <a:latin typeface="Calibri" pitchFamily="34" charset="0"/>
                <a:ea typeface="Calibri" pitchFamily="34" charset="0"/>
                <a:cs typeface="Arial-ItalicMT"/>
              </a:rPr>
              <a:t>earth/stone walls</a:t>
            </a:r>
            <a:endParaRPr lang="en-US" i="1" dirty="0">
              <a:solidFill>
                <a:srgbClr val="0066FF"/>
              </a:solidFill>
              <a:latin typeface="Calibri" pitchFamily="34" charset="0"/>
              <a:ea typeface="Calibri" pitchFamily="34" charset="0"/>
              <a:cs typeface="Arial-Italic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239236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66FF"/>
                </a:solidFill>
              </a:rPr>
              <a:t/>
            </a:r>
            <a:br>
              <a:rPr lang="en-US" sz="2800" b="1" dirty="0" smtClean="0">
                <a:solidFill>
                  <a:srgbClr val="0066FF"/>
                </a:solidFill>
              </a:rPr>
            </a:br>
            <a:r>
              <a:rPr lang="en-US" sz="2800" b="1" dirty="0" smtClean="0">
                <a:solidFill>
                  <a:srgbClr val="0066FF"/>
                </a:solidFill>
              </a:rPr>
              <a:t>Increase Internal Comfort</a:t>
            </a:r>
            <a:br>
              <a:rPr lang="en-US" sz="2800" b="1" dirty="0" smtClean="0">
                <a:solidFill>
                  <a:srgbClr val="0066FF"/>
                </a:solidFill>
              </a:rPr>
            </a:br>
            <a:r>
              <a:rPr lang="en-US" sz="2800" dirty="0" smtClean="0">
                <a:solidFill>
                  <a:srgbClr val="0066FF"/>
                </a:solidFill>
              </a:rPr>
              <a:t>methods of increasing headroom for comfort by excavating floor or constructing tent on raised walls, or lowering headroom to increase warmth. </a:t>
            </a: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endParaRPr lang="en-US" sz="32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3411534"/>
            <a:ext cx="8229600" cy="90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762000" y="4267200"/>
            <a:ext cx="1295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 smtClean="0">
                <a:solidFill>
                  <a:srgbClr val="0066FF"/>
                </a:solidFill>
                <a:latin typeface="Calibri" pitchFamily="34" charset="0"/>
                <a:ea typeface="Calibri" pitchFamily="34" charset="0"/>
                <a:cs typeface="Arial-ItalicMT"/>
              </a:rPr>
              <a:t>tent as originally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 smtClean="0">
                <a:solidFill>
                  <a:srgbClr val="0066FF"/>
                </a:solidFill>
                <a:latin typeface="Calibri" pitchFamily="34" charset="0"/>
                <a:ea typeface="Calibri" pitchFamily="34" charset="0"/>
                <a:cs typeface="Arial-ItalicMT"/>
              </a:rPr>
              <a:t>erected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971800" y="4343400"/>
            <a:ext cx="1371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 smtClean="0">
                <a:solidFill>
                  <a:srgbClr val="0066FF"/>
                </a:solidFill>
                <a:latin typeface="Calibri" pitchFamily="34" charset="0"/>
                <a:ea typeface="Calibri" pitchFamily="34" charset="0"/>
                <a:cs typeface="Arial-ItalicMT"/>
              </a:rPr>
              <a:t>tent with excavated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 smtClean="0">
                <a:solidFill>
                  <a:srgbClr val="0066FF"/>
                </a:solidFill>
                <a:latin typeface="Calibri" pitchFamily="34" charset="0"/>
                <a:ea typeface="Calibri" pitchFamily="34" charset="0"/>
                <a:cs typeface="Arial-ItalicMT"/>
              </a:rPr>
              <a:t>floor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105400" y="4267200"/>
            <a:ext cx="1447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solidFill>
                  <a:srgbClr val="0066FF"/>
                </a:solidFill>
                <a:latin typeface="Calibri" pitchFamily="34" charset="0"/>
                <a:ea typeface="Calibri" pitchFamily="34" charset="0"/>
                <a:cs typeface="Arial-ItalicMT"/>
              </a:rPr>
              <a:t>tent raised 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solidFill>
                  <a:srgbClr val="0066FF"/>
                </a:solidFill>
                <a:latin typeface="Calibri" pitchFamily="34" charset="0"/>
                <a:ea typeface="Calibri" pitchFamily="34" charset="0"/>
                <a:cs typeface="Arial-ItalicMT"/>
              </a:rPr>
              <a:t>blocks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6934200" y="4267200"/>
            <a:ext cx="152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 smtClean="0">
                <a:solidFill>
                  <a:srgbClr val="0066FF"/>
                </a:solidFill>
                <a:latin typeface="Calibri" pitchFamily="34" charset="0"/>
                <a:ea typeface="Calibri" pitchFamily="34" charset="0"/>
                <a:cs typeface="Arial-ItalicMT"/>
              </a:rPr>
              <a:t>tent with lowered roof</a:t>
            </a:r>
          </a:p>
          <a:p>
            <a: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 smtClean="0">
                <a:solidFill>
                  <a:srgbClr val="0066FF"/>
                </a:solidFill>
                <a:latin typeface="Calibri" pitchFamily="34" charset="0"/>
                <a:ea typeface="Calibri" pitchFamily="34" charset="0"/>
                <a:cs typeface="Arial-ItalicMT"/>
              </a:rPr>
              <a:t>to increase warmth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43600"/>
            <a:ext cx="8229600" cy="685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Syrian refugee camp in Turkey</a:t>
            </a:r>
            <a:endParaRPr lang="en-US" sz="2400" dirty="0"/>
          </a:p>
        </p:txBody>
      </p:sp>
      <p:pic>
        <p:nvPicPr>
          <p:cNvPr id="4" name="Content Placeholder 3" descr="General view of the refugee camp named &quot;Container City&quot; on the Turkish-Syrian border in Oncupinar in Kilis provinc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7848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62000" y="3810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857250" lvl="1" indent="-457200"/>
            <a:r>
              <a:rPr lang="en-US" sz="2800" b="1" dirty="0" smtClean="0">
                <a:solidFill>
                  <a:srgbClr val="0066FF"/>
                </a:solidFill>
                <a:latin typeface="+mj-lt"/>
                <a:ea typeface="+mj-ea"/>
                <a:cs typeface="+mj-cs"/>
              </a:rPr>
              <a:t>3. Improved pathways (gravelling &amp; proper drainage)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66FF"/>
                </a:solidFill>
              </a:rPr>
              <a:t>Implementation approach</a:t>
            </a:r>
            <a:endParaRPr lang="en-US" sz="3200" b="1" dirty="0">
              <a:solidFill>
                <a:srgbClr val="00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543800" cy="4648199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Encourage participatory approach / self help</a:t>
            </a:r>
          </a:p>
          <a:p>
            <a:r>
              <a:rPr lang="en-US" sz="2800" dirty="0" smtClean="0"/>
              <a:t>Prioritization of the most vulnerable groups.</a:t>
            </a:r>
          </a:p>
          <a:p>
            <a:r>
              <a:rPr lang="en-US" sz="2800" dirty="0" smtClean="0"/>
              <a:t>Extend assistance to people outside of camps.</a:t>
            </a:r>
          </a:p>
          <a:p>
            <a:r>
              <a:rPr lang="en-US" sz="2800" dirty="0" smtClean="0"/>
              <a:t>Ensure people </a:t>
            </a:r>
            <a:r>
              <a:rPr lang="en-US" sz="2800" dirty="0"/>
              <a:t>are allowed to upgrade their shelters on </a:t>
            </a:r>
            <a:r>
              <a:rPr lang="en-US" sz="2800" dirty="0" smtClean="0"/>
              <a:t>site in coordination with camp management.</a:t>
            </a:r>
          </a:p>
          <a:p>
            <a:r>
              <a:rPr lang="en-US" sz="2800" dirty="0" smtClean="0"/>
              <a:t>Ensure that people have access to tools to dig adequate drainage /  provide sand bags.</a:t>
            </a:r>
          </a:p>
          <a:p>
            <a:r>
              <a:rPr lang="en-US" sz="2800" dirty="0"/>
              <a:t>Hold public awareness campaigns at the point of distribution of all shelter equipment to </a:t>
            </a:r>
            <a:r>
              <a:rPr lang="en-US" sz="2800" dirty="0" smtClean="0"/>
              <a:t>explain health and safety issues: </a:t>
            </a:r>
            <a:r>
              <a:rPr lang="en-US" sz="2800" dirty="0"/>
              <a:t>risks of cooking and heating and fire inside </a:t>
            </a:r>
            <a:r>
              <a:rPr lang="en-US" sz="2800" dirty="0" smtClean="0"/>
              <a:t>tents,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219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These </a:t>
            </a:r>
            <a:r>
              <a:rPr lang="en-US" sz="2400" dirty="0"/>
              <a:t>shelters have been constructed using local materials </a:t>
            </a:r>
            <a:r>
              <a:rPr lang="en-US" sz="2400" dirty="0" smtClean="0"/>
              <a:t>incorporating disaster risk management (DRM) </a:t>
            </a:r>
            <a:r>
              <a:rPr lang="en-US" sz="2400" dirty="0"/>
              <a:t>elements using sand bags and plastic </a:t>
            </a:r>
            <a:r>
              <a:rPr lang="en-US" sz="2400" dirty="0" smtClean="0"/>
              <a:t>sheets </a:t>
            </a:r>
            <a:br>
              <a:rPr lang="en-US" sz="2400" dirty="0" smtClean="0"/>
            </a:br>
            <a:r>
              <a:rPr lang="en-US" sz="2000" b="1" dirty="0"/>
              <a:t/>
            </a:r>
            <a:br>
              <a:rPr lang="en-US" sz="2000" b="1" dirty="0"/>
            </a:br>
            <a:endParaRPr lang="en-US" sz="2400" dirty="0"/>
          </a:p>
        </p:txBody>
      </p:sp>
      <p:pic>
        <p:nvPicPr>
          <p:cNvPr id="4" name="Picture 3" descr="Skardu-shelte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76400"/>
            <a:ext cx="7162800" cy="472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AHATH~1\AppData\Local\Temp\notes141F2B\~24646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8154312" cy="5263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Tent winterization upgrade kit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8382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66FF"/>
                </a:solidFill>
              </a:rPr>
              <a:t>Current shelter options</a:t>
            </a:r>
            <a:endParaRPr lang="en-US" b="1" dirty="0">
              <a:solidFill>
                <a:srgbClr val="0066FF"/>
              </a:solidFill>
            </a:endParaRPr>
          </a:p>
        </p:txBody>
      </p:sp>
      <p:pic>
        <p:nvPicPr>
          <p:cNvPr id="4" name="Picture 2" descr="Z:\Shared\02 Meetings\15 Shltr SWG\winterization\IMG_83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2297" r="35678" b="8680"/>
          <a:stretch>
            <a:fillRect/>
          </a:stretch>
        </p:blipFill>
        <p:spPr bwMode="auto">
          <a:xfrm>
            <a:off x="1676400" y="1371600"/>
            <a:ext cx="6096000" cy="4195349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0" y="5638800"/>
            <a:ext cx="2971800" cy="743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Informal settlements/ tents on public land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Thank you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Rawand\UN HABITAT\Before &amp; After 21-03-2014\DANAR\H16 001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Z:\Shared\03 Projects\02 Ongoing\09 N055 UNHCR Urban Refugees\6. Photos\daratu\IMG_00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0"/>
            <a:ext cx="4495800" cy="3371850"/>
          </a:xfrm>
          <a:prstGeom prst="rect">
            <a:avLst/>
          </a:prstGeom>
          <a:noFill/>
        </p:spPr>
      </p:pic>
      <p:pic>
        <p:nvPicPr>
          <p:cNvPr id="6" name="Picture 5" descr="Z:\Shared\03 Projects\02 Ongoing\09 N055 UNHCR Urban Refugees\6. Photos\daratu\IMG_006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57600"/>
            <a:ext cx="4495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Rawand\UN HABITAT\Before &amp; After 21-03-2014\DANAR\H19 027.png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52800"/>
            <a:ext cx="4419600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590800"/>
            <a:ext cx="4038600" cy="1524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People living in substandard conditions in urban areas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66FF"/>
                </a:solidFill>
              </a:rPr>
              <a:t>Tents in Camp Settlements </a:t>
            </a:r>
            <a:endParaRPr lang="en-US" b="1" dirty="0">
              <a:solidFill>
                <a:srgbClr val="0066FF"/>
              </a:solidFill>
            </a:endParaRPr>
          </a:p>
        </p:txBody>
      </p:sp>
      <p:pic>
        <p:nvPicPr>
          <p:cNvPr id="1026" name="Picture 2" descr="C:\Users\Maha\Documents\work maha\home work\0,,16130566_303,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05000"/>
            <a:ext cx="7218894" cy="406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24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People living in camps</a:t>
            </a:r>
          </a:p>
        </p:txBody>
      </p:sp>
      <p:pic>
        <p:nvPicPr>
          <p:cNvPr id="4" name="Picture 5" descr="Z:\Shared\02 Meetings\15 Shltr SWG\winterization\cropped-zaatar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38200"/>
            <a:ext cx="8229600" cy="35719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66FF"/>
                </a:solidFill>
              </a:rPr>
              <a:t>Caravans</a:t>
            </a:r>
          </a:p>
        </p:txBody>
      </p:sp>
      <p:pic>
        <p:nvPicPr>
          <p:cNvPr id="4" name="Content Placeholder 3" descr="C:\Users\MAHATH~1\AppData\Local\Temp\notes141F2B\~124987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7239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66FF"/>
                </a:solidFill>
              </a:rPr>
              <a:t>Caravans in camps</a:t>
            </a:r>
            <a:endParaRPr lang="en-US" b="1" dirty="0">
              <a:solidFill>
                <a:srgbClr val="0066FF"/>
              </a:solidFill>
            </a:endParaRPr>
          </a:p>
        </p:txBody>
      </p:sp>
      <p:pic>
        <p:nvPicPr>
          <p:cNvPr id="4" name="Content Placeholder 3" descr="http://caravanaid.files.wordpress.com/2013/02/dsc_0724.jpg"/>
          <p:cNvPicPr>
            <a:picLocks noGrp="1"/>
          </p:cNvPicPr>
          <p:nvPr>
            <p:ph idx="1"/>
          </p:nvPr>
        </p:nvPicPr>
        <p:blipFill>
          <a:blip r:embed="rId2" cstate="print"/>
          <a:srcRect t="27948" r="14063"/>
          <a:stretch>
            <a:fillRect/>
          </a:stretch>
        </p:blipFill>
        <p:spPr bwMode="auto">
          <a:xfrm>
            <a:off x="1371600" y="1143000"/>
            <a:ext cx="6248400" cy="37338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953000"/>
            <a:ext cx="75438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119063" indent="1588">
              <a:buNone/>
            </a:pPr>
            <a:r>
              <a:rPr lang="en-US" sz="3200" b="1" dirty="0" smtClean="0"/>
              <a:t>Provision of pre-</a:t>
            </a:r>
            <a:r>
              <a:rPr lang="en-US" sz="3200" b="1" dirty="0" err="1" smtClean="0"/>
              <a:t>fab</a:t>
            </a:r>
            <a:r>
              <a:rPr lang="en-US" sz="3200" b="1" dirty="0" smtClean="0"/>
              <a:t> container dwellings: </a:t>
            </a:r>
          </a:p>
          <a:p>
            <a:pPr marL="119063" indent="1588">
              <a:buNone/>
            </a:pPr>
            <a:endParaRPr lang="en-US" sz="3200" b="1" dirty="0" smtClean="0"/>
          </a:p>
          <a:p>
            <a:pPr marL="119063" indent="1588"/>
            <a:r>
              <a:rPr lang="en-US" sz="3200" dirty="0" smtClean="0"/>
              <a:t> improved living conditions, better protection from the elements of the weather,  more privacy,  dignity and protection. </a:t>
            </a:r>
          </a:p>
          <a:p>
            <a:pPr marL="119063" indent="1588"/>
            <a:endParaRPr lang="en-US" sz="3200" dirty="0" smtClean="0"/>
          </a:p>
          <a:p>
            <a:pPr marL="119063" indent="1588"/>
            <a:r>
              <a:rPr lang="en-US" sz="3200" dirty="0" smtClean="0"/>
              <a:t> safety: This is a priority strategy for addressing the needs and concerns of women and girls, who consider their tent homes unsafe as tents cannot be locked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66FF"/>
                </a:solidFill>
              </a:rPr>
              <a:t>Guidelines for Winterization</a:t>
            </a:r>
            <a:br>
              <a:rPr lang="en-US" sz="3600" b="1" dirty="0" smtClean="0">
                <a:solidFill>
                  <a:srgbClr val="0066FF"/>
                </a:solidFill>
              </a:rPr>
            </a:br>
            <a:endParaRPr lang="en-US" sz="3600" b="1" dirty="0">
              <a:solidFill>
                <a:srgbClr val="00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5791200" cy="28194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600" b="1" dirty="0" smtClean="0"/>
              <a:t>warm clothes, bedding &amp; blankets</a:t>
            </a:r>
            <a:r>
              <a:rPr lang="en-US" sz="26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sz="2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600" b="1" dirty="0" smtClean="0"/>
              <a:t>Shelter that provides protection from the elements</a:t>
            </a:r>
            <a:r>
              <a:rPr lang="en-US" sz="2600" dirty="0" smtClean="0"/>
              <a:t>, by:</a:t>
            </a:r>
          </a:p>
          <a:p>
            <a:pPr marL="857250" lvl="1" indent="-457200">
              <a:buFont typeface="+mj-lt"/>
              <a:buAutoNum type="alphaLcParenR"/>
            </a:pPr>
            <a:endParaRPr lang="en-US" sz="2400" dirty="0" smtClean="0"/>
          </a:p>
          <a:p>
            <a:pPr marL="857250" lvl="1" indent="-457200">
              <a:buNone/>
            </a:pPr>
            <a:endParaRPr lang="en-US" sz="2400" dirty="0" smtClean="0"/>
          </a:p>
          <a:p>
            <a:pPr marL="857250" lvl="1" indent="-457200">
              <a:buFont typeface="+mj-lt"/>
              <a:buAutoNum type="alphaLcParenR"/>
            </a:pPr>
            <a:endParaRPr lang="en-US" sz="2400" dirty="0" smtClean="0"/>
          </a:p>
          <a:p>
            <a:pPr marL="857250" lvl="1" indent="-457200">
              <a:buNone/>
            </a:pPr>
            <a:endParaRPr lang="en-US" sz="2400" dirty="0" smtClean="0"/>
          </a:p>
          <a:p>
            <a:pPr marL="857250" lvl="1" indent="-457200">
              <a:buFont typeface="+mj-lt"/>
              <a:buAutoNum type="alphaLcParenR"/>
            </a:pPr>
            <a:endParaRPr lang="en-US" sz="2000" dirty="0"/>
          </a:p>
        </p:txBody>
      </p:sp>
      <p:pic>
        <p:nvPicPr>
          <p:cNvPr id="5" name="Content Placeholder 3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676400"/>
            <a:ext cx="1828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66FF"/>
                </a:solidFill>
              </a:rPr>
              <a:t>1. Provide waterproofing for roof &amp; drainage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 smtClean="0"/>
              <a:t>Distribution of plastic sheeting, rope and basic flooring insulation as key tools for upgrade.</a:t>
            </a:r>
          </a:p>
          <a:p>
            <a:r>
              <a:rPr lang="en-US" sz="2400" dirty="0" smtClean="0"/>
              <a:t>Drainage must be dug around the shelter.</a:t>
            </a:r>
          </a:p>
          <a:p>
            <a:pPr lvl="0"/>
            <a:endParaRPr lang="en-US" sz="2400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124200"/>
            <a:ext cx="3886200" cy="2245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715000" y="3581400"/>
            <a:ext cx="2133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rial-ItalicMT"/>
              </a:rPr>
              <a:t/>
            </a:r>
            <a:b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rial-ItalicMT"/>
              </a:rPr>
            </a:b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rial-ItalicMT"/>
              </a:rPr>
              <a:t>blanket or plastic sheet covering unused door.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rial-ItalicMT"/>
              </a:rPr>
              <a:t>note drainage ditches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rial-ItalicMT"/>
              </a:rPr>
              <a:t>and site drainage around tent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5391150"/>
            <a:ext cx="30384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s" ma:contentTypeID="0x010100AA7AFC8FE433CD4B94E991D812AE17EB0012C8363683965D4A9FA4C95B03EAB92C" ma:contentTypeVersion="77" ma:contentTypeDescription="" ma:contentTypeScope="" ma:versionID="34f1f6072362767f0d71cf8a3f2425b2">
  <xsd:schema xmlns:xsd="http://www.w3.org/2001/XMLSchema" xmlns:xs="http://www.w3.org/2001/XMLSchema" xmlns:p="http://schemas.microsoft.com/office/2006/metadata/properties" xmlns:ns1="http://schemas.microsoft.com/sharepoint/v3" xmlns:ns2="96664bca-06c0-4657-b6f9-0a997f5ff9b9" xmlns:ns3="c2760211-3e43-4ff7-a9ea-22e8b7d99117" xmlns:ns4="410da107-b4b9-4416-82f0-a17ea7b4313c" xmlns:ns5="44d82dea-fc32-4e1e-a3c6-c3136ef66f65" targetNamespace="http://schemas.microsoft.com/office/2006/metadata/properties" ma:root="true" ma:fieldsID="fecf8cd9e7e49007e81170c0e004d15e" ns1:_="" ns2:_="" ns3:_="" ns4:_="" ns5:_="">
    <xsd:import namespace="http://schemas.microsoft.com/sharepoint/v3"/>
    <xsd:import namespace="96664bca-06c0-4657-b6f9-0a997f5ff9b9"/>
    <xsd:import namespace="c2760211-3e43-4ff7-a9ea-22e8b7d99117"/>
    <xsd:import namespace="410da107-b4b9-4416-82f0-a17ea7b4313c"/>
    <xsd:import namespace="44d82dea-fc32-4e1e-a3c6-c3136ef66f65"/>
    <xsd:element name="properties">
      <xsd:complexType>
        <xsd:sequence>
          <xsd:element name="documentManagement">
            <xsd:complexType>
              <xsd:all>
                <xsd:element ref="ns2:Document_x0020_Description" minOccurs="0"/>
                <xsd:element ref="ns2:Report_x0020_Date" minOccurs="0"/>
                <xsd:element ref="ns2:Publishing_x0020_Agency1" minOccurs="0"/>
                <xsd:element ref="ns3:Is_x0020_Key_x0020_Document1" minOccurs="0"/>
                <xsd:element ref="ns2:Is_x0020_Reference_x0020_Doc" minOccurs="0"/>
                <xsd:element ref="ns2:Is_x0020_Cluster_x0020_Management_x003f_" minOccurs="0"/>
                <xsd:element ref="ns2:Inter_x0020_Cluster" minOccurs="0"/>
                <xsd:element ref="ns2:IM" minOccurs="0"/>
                <xsd:element ref="ns2:A_x002c_M_x0020_and_x0020_E" minOccurs="0"/>
                <xsd:element ref="ns2:Shelter_x0020_Planning" minOccurs="0"/>
                <xsd:element ref="ns2:Shelter_x0020_Technical" minOccurs="0"/>
                <xsd:element ref="ns2:Shelter_x0020_Programming" minOccurs="0"/>
                <xsd:element ref="ns2:NFI_x0020_Guidance" minOccurs="0"/>
                <xsd:element ref="ns2:Cross_x0020_Cutting" minOccurs="0"/>
                <xsd:element ref="ns2:Media_x0020_Comms" minOccurs="0"/>
                <xsd:element ref="ns2:Event_x0020_Day" minOccurs="0"/>
                <xsd:element ref="ns2:Event_x0020_Month" minOccurs="0"/>
                <xsd:element ref="ns2:Event_x0020_Year" minOccurs="0"/>
                <xsd:element ref="ns2:Websio_x0020_Document_x0020_Preview" minOccurs="0"/>
                <xsd:element ref="ns2:p4235251fcc1450fb6d384a4ad55daef" minOccurs="0"/>
                <xsd:element ref="ns2:g7e01d2410934a95afa409e0dbebe315" minOccurs="0"/>
                <xsd:element ref="ns2:fbbb2add3bda4432ae4dea6625736703" minOccurs="0"/>
                <xsd:element ref="ns3:CountryTaxHTField0" minOccurs="0"/>
                <xsd:element ref="ns2:mff2b4bb9c8044d88061963b2a68513a" minOccurs="0"/>
                <xsd:element ref="ns2:b1a5a839b88a4a15abdc90cae864525c" minOccurs="0"/>
                <xsd:element ref="ns2:TaxCatchAll" minOccurs="0"/>
                <xsd:element ref="ns3:Event_x0020_TypeTaxHTField0" minOccurs="0"/>
                <xsd:element ref="ns2:hd9d801fa33a4aa2b8220e3e5f4d4756" minOccurs="0"/>
                <xsd:element ref="ns3:Degree_x0020_Of_x0020_DisplacementTaxHTField0" minOccurs="0"/>
                <xsd:element ref="ns4:Current_x0020_Lead_x0020_AgencyTaxHTField0" minOccurs="0"/>
                <xsd:element ref="ns2:a83348d14d814196bcaad6bde9cb9d0c" minOccurs="0"/>
                <xsd:element ref="ns5:Damage_x0020_LocationTaxHTField0" minOccurs="0"/>
                <xsd:element ref="ns2:TaxKeywordTaxHTField" minOccurs="0"/>
                <xsd:element ref="ns3:Site_x0020_TypeTaxHTField0" minOccurs="0"/>
                <xsd:element ref="ns5:Status_x0020_Of_x0020_SiteTaxHTField0" minOccurs="0"/>
                <xsd:element ref="ns2:e7570bd437624e0480332ee2423de9d8" minOccurs="0"/>
                <xsd:element ref="ns2:p866212cea484a06bc999f7bb36c5e20" minOccurs="0"/>
                <xsd:element ref="ns2:p9d35d47f93d40ab99282662ef2417ca" minOccurs="0"/>
                <xsd:element ref="ns2:TaxCatchAllLabel" minOccurs="0"/>
                <xsd:element ref="ns3:RegionTaxHTField0" minOccurs="0"/>
                <xsd:element ref="ns2:ff39aabcbcfa4b29888983c5e6d736f9" minOccurs="0"/>
                <xsd:element ref="ns2:e6f2ccbddc7344129cbcce7800e6bf7e" minOccurs="0"/>
                <xsd:element ref="ns1:RoutingRuleDescription" minOccurs="0"/>
                <xsd:element ref="ns2:g2834a0a4b5b445382f80b4d1c20b873" minOccurs="0"/>
                <xsd:element ref="ns2:ied6aaf0461f439496f935d3461379e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73" nillable="true" ma:displayName="Description" ma:hidden="true" ma:internalName="RoutingRuleDescription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64bca-06c0-4657-b6f9-0a997f5ff9b9" elementFormDefault="qualified">
    <xsd:import namespace="http://schemas.microsoft.com/office/2006/documentManagement/types"/>
    <xsd:import namespace="http://schemas.microsoft.com/office/infopath/2007/PartnerControls"/>
    <xsd:element name="Document_x0020_Description" ma:index="2" nillable="true" ma:displayName="Document Description" ma:internalName="Document_x0020_Description">
      <xsd:simpleType>
        <xsd:restriction base="dms:Note">
          <xsd:maxLength value="255"/>
        </xsd:restriction>
      </xsd:simpleType>
    </xsd:element>
    <xsd:element name="Report_x0020_Date" ma:index="3" nillable="true" ma:displayName="Report Date" ma:format="DateOnly" ma:internalName="Report_x0020_Date">
      <xsd:simpleType>
        <xsd:restriction base="dms:DateTime"/>
      </xsd:simpleType>
    </xsd:element>
    <xsd:element name="Publishing_x0020_Agency1" ma:index="4" nillable="true" ma:displayName="Publishing Agency" ma:internalName="Publishing_x0020_Agency1" ma:readOnly="false">
      <xsd:simpleType>
        <xsd:restriction base="dms:Text">
          <xsd:maxLength value="255"/>
        </xsd:restriction>
      </xsd:simpleType>
    </xsd:element>
    <xsd:element name="Is_x0020_Reference_x0020_Doc" ma:index="6" nillable="true" ma:displayName="Is Reference Doc?" ma:default="0" ma:internalName="Is_x0020_Reference_x0020_Doc">
      <xsd:simpleType>
        <xsd:restriction base="dms:Boolean"/>
      </xsd:simpleType>
    </xsd:element>
    <xsd:element name="Is_x0020_Cluster_x0020_Management_x003f_" ma:index="8" nillable="true" ma:displayName="Is Coordination?" ma:default="0" ma:internalName="Is_x0020_Cluster_x0020_Management_x003F_">
      <xsd:simpleType>
        <xsd:restriction base="dms:Boolean"/>
      </xsd:simpleType>
    </xsd:element>
    <xsd:element name="Inter_x0020_Cluster" ma:index="9" nillable="true" ma:displayName="Is Inter Cluster?" ma:default="0" ma:internalName="Inter_x0020_Cluster">
      <xsd:simpleType>
        <xsd:restriction base="dms:Boolean"/>
      </xsd:simpleType>
    </xsd:element>
    <xsd:element name="IM" ma:index="10" nillable="true" ma:displayName="Is IM?" ma:default="0" ma:internalName="IM">
      <xsd:simpleType>
        <xsd:restriction base="dms:Boolean"/>
      </xsd:simpleType>
    </xsd:element>
    <xsd:element name="A_x002c_M_x0020_and_x0020_E" ma:index="11" nillable="true" ma:displayName="Is A,M and E?" ma:default="0" ma:internalName="A_x002C_M_x0020_and_x0020_E">
      <xsd:simpleType>
        <xsd:restriction base="dms:Boolean"/>
      </xsd:simpleType>
    </xsd:element>
    <xsd:element name="Shelter_x0020_Planning" ma:index="12" nillable="true" ma:displayName="Is Shelter Planning?" ma:default="0" ma:internalName="Shelter_x0020_Planning">
      <xsd:simpleType>
        <xsd:restriction base="dms:Boolean"/>
      </xsd:simpleType>
    </xsd:element>
    <xsd:element name="Shelter_x0020_Technical" ma:index="13" nillable="true" ma:displayName="Is Shelter Specifications?" ma:default="0" ma:internalName="Shelter_x0020_Technical">
      <xsd:simpleType>
        <xsd:restriction base="dms:Boolean"/>
      </xsd:simpleType>
    </xsd:element>
    <xsd:element name="Shelter_x0020_Programming" ma:index="14" nillable="true" ma:displayName="Is Shelter Programming" ma:default="0" ma:internalName="Shelter_x0020_Programming">
      <xsd:simpleType>
        <xsd:restriction base="dms:Boolean"/>
      </xsd:simpleType>
    </xsd:element>
    <xsd:element name="NFI_x0020_Guidance" ma:index="15" nillable="true" ma:displayName="Is NFI Guidance?" ma:default="0" ma:internalName="NFI_x0020_Guidance">
      <xsd:simpleType>
        <xsd:restriction base="dms:Boolean"/>
      </xsd:simpleType>
    </xsd:element>
    <xsd:element name="Cross_x0020_Cutting" ma:index="16" nillable="true" ma:displayName="Is Cross Cutting?" ma:default="0" ma:internalName="Cross_x0020_Cutting">
      <xsd:simpleType>
        <xsd:restriction base="dms:Boolean"/>
      </xsd:simpleType>
    </xsd:element>
    <xsd:element name="Media_x0020_Comms" ma:index="17" nillable="true" ma:displayName="Is Communications?" ma:default="0" ma:internalName="Media_x0020_Comms">
      <xsd:simpleType>
        <xsd:restriction base="dms:Boolean"/>
      </xsd:simpleType>
    </xsd:element>
    <xsd:element name="Event_x0020_Day" ma:index="39" nillable="true" ma:displayName="Event Day" ma:decimals="0" ma:internalName="Event_x0020_Day" ma:readOnly="false" ma:percentage="FALSE">
      <xsd:simpleType>
        <xsd:restriction base="dms:Number"/>
      </xsd:simpleType>
    </xsd:element>
    <xsd:element name="Event_x0020_Month" ma:index="40" nillable="true" ma:displayName="Event Month" ma:internalName="Event_x0020_Month">
      <xsd:simpleType>
        <xsd:restriction base="dms:Text">
          <xsd:maxLength value="255"/>
        </xsd:restriction>
      </xsd:simpleType>
    </xsd:element>
    <xsd:element name="Event_x0020_Year" ma:index="41" nillable="true" ma:displayName="Event Year" ma:internalName="Event_x0020_Year">
      <xsd:simpleType>
        <xsd:restriction base="dms:Number"/>
      </xsd:simpleType>
    </xsd:element>
    <xsd:element name="Websio_x0020_Document_x0020_Preview" ma:index="43" nillable="true" ma:displayName="Websio Document Preview" ma:hidden="true" ma:internalName="Websio_x0020_Document_x0020_Preview">
      <xsd:simpleType>
        <xsd:restriction base="dms:Text"/>
      </xsd:simpleType>
    </xsd:element>
    <xsd:element name="p4235251fcc1450fb6d384a4ad55daef" ma:index="44" nillable="true" ma:taxonomy="true" ma:internalName="p4235251fcc1450fb6d384a4ad55daef" ma:taxonomyFieldName="AM_x0026_E" ma:displayName="AM&amp;E" ma:default="" ma:fieldId="{94235251-fcc1-450f-b6d3-84a4ad55daef}" ma:taxonomyMulti="true" ma:sspId="31bb8de2-2522-46a2-961a-21ec87b7ce6b" ma:termSetId="fc0942ea-7101-4cef-983d-3f0c29343c77" ma:anchorId="64078d6a-a8a4-4604-937a-604e2be1b1f3" ma:open="false" ma:isKeyword="false">
      <xsd:complexType>
        <xsd:sequence>
          <xsd:element ref="pc:Terms" minOccurs="0" maxOccurs="1"/>
        </xsd:sequence>
      </xsd:complexType>
    </xsd:element>
    <xsd:element name="g7e01d2410934a95afa409e0dbebe315" ma:index="45" nillable="true" ma:taxonomy="true" ma:internalName="g7e01d2410934a95afa409e0dbebe315" ma:taxonomyFieldName="Shelter_x0020_Programming1" ma:displayName="Shelter Programming" ma:default="" ma:fieldId="{07e01d24-1093-4a95-afa4-09e0dbebe315}" ma:taxonomyMulti="true" ma:sspId="31bb8de2-2522-46a2-961a-21ec87b7ce6b" ma:termSetId="fc0942ea-7101-4cef-983d-3f0c29343c77" ma:anchorId="6ffc187a-f185-482a-93e7-cea189b516b1" ma:open="false" ma:isKeyword="false">
      <xsd:complexType>
        <xsd:sequence>
          <xsd:element ref="pc:Terms" minOccurs="0" maxOccurs="1"/>
        </xsd:sequence>
      </xsd:complexType>
    </xsd:element>
    <xsd:element name="fbbb2add3bda4432ae4dea6625736703" ma:index="47" nillable="true" ma:taxonomy="true" ma:internalName="fbbb2add3bda4432ae4dea6625736703" ma:taxonomyFieldName="Shelter_x0020_Technical1" ma:displayName="Shelter Specifications" ma:default="" ma:fieldId="{fbbb2add-3bda-4432-ae4d-ea6625736703}" ma:taxonomyMulti="true" ma:sspId="31bb8de2-2522-46a2-961a-21ec87b7ce6b" ma:termSetId="fc0942ea-7101-4cef-983d-3f0c29343c77" ma:anchorId="f6aa237b-9a9e-4828-bc8f-7a5502b6ad3b" ma:open="false" ma:isKeyword="false">
      <xsd:complexType>
        <xsd:sequence>
          <xsd:element ref="pc:Terms" minOccurs="0" maxOccurs="1"/>
        </xsd:sequence>
      </xsd:complexType>
    </xsd:element>
    <xsd:element name="mff2b4bb9c8044d88061963b2a68513a" ma:index="49" nillable="true" ma:taxonomy="true" ma:internalName="mff2b4bb9c8044d88061963b2a68513a" ma:taxonomyFieldName="Cross_x0020_Cutting1" ma:displayName="Cross Cutting" ma:default="" ma:fieldId="{6ff2b4bb-9c80-44d8-8061-963b2a68513a}" ma:taxonomyMulti="true" ma:sspId="31bb8de2-2522-46a2-961a-21ec87b7ce6b" ma:termSetId="fc0942ea-7101-4cef-983d-3f0c29343c77" ma:anchorId="c9c5ac22-9574-4787-b9be-c380f5d93423" ma:open="false" ma:isKeyword="false">
      <xsd:complexType>
        <xsd:sequence>
          <xsd:element ref="pc:Terms" minOccurs="0" maxOccurs="1"/>
        </xsd:sequence>
      </xsd:complexType>
    </xsd:element>
    <xsd:element name="b1a5a839b88a4a15abdc90cae864525c" ma:index="50" ma:taxonomy="true" ma:internalName="b1a5a839b88a4a15abdc90cae864525c" ma:taxonomyFieldName="Document_x0020_Language" ma:displayName="Document Language" ma:default="115;#English|53eb1c9d-8416-419a-9260-1df8e70b86c2" ma:fieldId="{b1a5a839-b88a-4a15-abdc-90cae864525c}" ma:sspId="31bb8de2-2522-46a2-961a-21ec87b7ce6b" ma:termSetId="fc0942ea-7101-4cef-983d-3f0c29343c77" ma:anchorId="3f8ae703-20f8-43f3-a840-a904dae7223a" ma:open="false" ma:isKeyword="false">
      <xsd:complexType>
        <xsd:sequence>
          <xsd:element ref="pc:Terms" minOccurs="0" maxOccurs="1"/>
        </xsd:sequence>
      </xsd:complexType>
    </xsd:element>
    <xsd:element name="TaxCatchAll" ma:index="51" nillable="true" ma:displayName="Taxonomy Catch All Column" ma:description="" ma:hidden="true" ma:list="{3a036ed0-d222-47b6-8583-8ea0c1662976}" ma:internalName="TaxCatchAll" ma:showField="CatchAllData" ma:web="96664bca-06c0-4657-b6f9-0a997f5ff9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d9d801fa33a4aa2b8220e3e5f4d4756" ma:index="53" nillable="true" ma:taxonomy="true" ma:internalName="hd9d801fa33a4aa2b8220e3e5f4d4756" ma:taxonomyFieldName="InterCluster" ma:displayName="InterCluster" ma:default="" ma:fieldId="{1d9d801f-a33a-4aa2-b822-0e3e5f4d4756}" ma:taxonomyMulti="true" ma:sspId="31bb8de2-2522-46a2-961a-21ec87b7ce6b" ma:termSetId="fc0942ea-7101-4cef-983d-3f0c29343c77" ma:anchorId="470ba90d-466f-484c-b12a-234bc55ee74d" ma:open="false" ma:isKeyword="false">
      <xsd:complexType>
        <xsd:sequence>
          <xsd:element ref="pc:Terms" minOccurs="0" maxOccurs="1"/>
        </xsd:sequence>
      </xsd:complexType>
    </xsd:element>
    <xsd:element name="a83348d14d814196bcaad6bde9cb9d0c" ma:index="57" nillable="true" ma:taxonomy="true" ma:internalName="a83348d14d814196bcaad6bde9cb9d0c" ma:taxonomyFieldName="Management_x002F_Coordination" ma:displayName="Coordination" ma:readOnly="false" ma:default="" ma:fieldId="{a83348d1-4d81-4196-bcaa-d6bde9cb9d0c}" ma:taxonomyMulti="true" ma:sspId="31bb8de2-2522-46a2-961a-21ec87b7ce6b" ma:termSetId="fc0942ea-7101-4cef-983d-3f0c29343c77" ma:anchorId="e05f679b-4c94-4f3d-ae2a-25f1b2852231" ma:open="false" ma:isKeyword="false">
      <xsd:complexType>
        <xsd:sequence>
          <xsd:element ref="pc:Terms" minOccurs="0" maxOccurs="1"/>
        </xsd:sequence>
      </xsd:complexType>
    </xsd:element>
    <xsd:element name="TaxKeywordTaxHTField" ma:index="59" nillable="true" ma:taxonomy="true" ma:internalName="TaxKeywordTaxHTField" ma:taxonomyFieldName="TaxKeyword" ma:displayName="Other Keywords" ma:readOnly="false" ma:fieldId="{23f27201-bee3-471e-b2e7-b64fd8b7ca38}" ma:taxonomyMulti="true" ma:sspId="31bb8de2-2522-46a2-961a-21ec87b7ce6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e7570bd437624e0480332ee2423de9d8" ma:index="62" nillable="true" ma:taxonomy="true" ma:internalName="e7570bd437624e0480332ee2423de9d8" ma:taxonomyFieldName="Information_x0020_Management" ma:displayName="Information Management" ma:default="" ma:fieldId="{e7570bd4-3762-4e04-8033-2ee2423de9d8}" ma:taxonomyMulti="true" ma:sspId="31bb8de2-2522-46a2-961a-21ec87b7ce6b" ma:termSetId="fc0942ea-7101-4cef-983d-3f0c29343c77" ma:anchorId="9a84bd8f-7ea1-4b49-af83-e1dff044a912" ma:open="false" ma:isKeyword="false">
      <xsd:complexType>
        <xsd:sequence>
          <xsd:element ref="pc:Terms" minOccurs="0" maxOccurs="1"/>
        </xsd:sequence>
      </xsd:complexType>
    </xsd:element>
    <xsd:element name="p866212cea484a06bc999f7bb36c5e20" ma:index="63" nillable="true" ma:taxonomy="true" ma:internalName="p866212cea484a06bc999f7bb36c5e20" ma:taxonomyFieldName="Miscellaneoud_x0020_Terms" ma:displayName="Miscellaneous Terms" ma:default="" ma:fieldId="{9866212c-ea48-4a06-bc99-9f7bb36c5e20}" ma:taxonomyMulti="true" ma:sspId="31bb8de2-2522-46a2-961a-21ec87b7ce6b" ma:termSetId="fc0942ea-7101-4cef-983d-3f0c29343c77" ma:anchorId="54a1997e-7057-4841-9f7a-089c4d2738e1" ma:open="false" ma:isKeyword="false">
      <xsd:complexType>
        <xsd:sequence>
          <xsd:element ref="pc:Terms" minOccurs="0" maxOccurs="1"/>
        </xsd:sequence>
      </xsd:complexType>
    </xsd:element>
    <xsd:element name="p9d35d47f93d40ab99282662ef2417ca" ma:index="65" nillable="true" ma:taxonomy="true" ma:internalName="p9d35d47f93d40ab99282662ef2417ca" ma:taxonomyFieldName="NFI_x0020_Guidance1" ma:displayName="NFI Guidance" ma:default="" ma:fieldId="{99d35d47-f93d-40ab-9928-2662ef2417ca}" ma:taxonomyMulti="true" ma:sspId="31bb8de2-2522-46a2-961a-21ec87b7ce6b" ma:termSetId="fc0942ea-7101-4cef-983d-3f0c29343c77" ma:anchorId="e2765451-e2db-4bc1-bb0f-bd12364b4471" ma:open="false" ma:isKeyword="false">
      <xsd:complexType>
        <xsd:sequence>
          <xsd:element ref="pc:Terms" minOccurs="0" maxOccurs="1"/>
        </xsd:sequence>
      </xsd:complexType>
    </xsd:element>
    <xsd:element name="TaxCatchAllLabel" ma:index="67" nillable="true" ma:displayName="Taxonomy Catch All Column1" ma:description="" ma:hidden="true" ma:list="{3a036ed0-d222-47b6-8583-8ea0c1662976}" ma:internalName="TaxCatchAllLabel" ma:readOnly="true" ma:showField="CatchAllDataLabel" ma:web="96664bca-06c0-4657-b6f9-0a997f5ff9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f39aabcbcfa4b29888983c5e6d736f9" ma:index="69" nillable="true" ma:taxonomy="true" ma:internalName="ff39aabcbcfa4b29888983c5e6d736f9" ma:taxonomyFieldName="Communications" ma:displayName="Communications" ma:default="" ma:fieldId="{ff39aabc-bcfa-4b29-8889-83c5e6d736f9}" ma:taxonomyMulti="true" ma:sspId="31bb8de2-2522-46a2-961a-21ec87b7ce6b" ma:termSetId="2f8f2b4b-d4e1-4fa6-a1ae-b4e143ba8fb0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6f2ccbddc7344129cbcce7800e6bf7e" ma:index="72" nillable="true" ma:taxonomy="true" ma:internalName="e6f2ccbddc7344129cbcce7800e6bf7e" ma:taxonomyFieldName="Document_x0020_Category" ma:displayName="Document Category" ma:default="" ma:fieldId="{e6f2ccbd-dc73-4412-9cbc-ce7800e6bf7e}" ma:taxonomyMulti="true" ma:sspId="31bb8de2-2522-46a2-961a-21ec87b7ce6b" ma:termSetId="fc0942ea-7101-4cef-983d-3f0c29343c77" ma:anchorId="2f0acb8a-9894-40ab-bdeb-14b10062243e" ma:open="false" ma:isKeyword="false">
      <xsd:complexType>
        <xsd:sequence>
          <xsd:element ref="pc:Terms" minOccurs="0" maxOccurs="1"/>
        </xsd:sequence>
      </xsd:complexType>
    </xsd:element>
    <xsd:element name="g2834a0a4b5b445382f80b4d1c20b873" ma:index="74" nillable="true" ma:taxonomy="true" ma:internalName="g2834a0a4b5b445382f80b4d1c20b873" ma:taxonomyFieldName="Responses_x0020_sites" ma:displayName="Response site" ma:default="485;#Iraq|30b88636-4227-464b-9017-cb6f35771387" ma:fieldId="{02834a0a-4b5b-4453-82f8-0b4d1c20b873}" ma:sspId="31bb8de2-2522-46a2-961a-21ec87b7ce6b" ma:termSetId="c88c7c60-b560-48ad-baaa-30f828e9201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ed6aaf0461f439496f935d3461379e0" ma:index="75" nillable="true" ma:taxonomy="true" ma:internalName="ied6aaf0461f439496f935d3461379e0" ma:taxonomyFieldName="Shelter_x0020_Planning1" ma:displayName="Shelter Planning" ma:default="" ma:fieldId="{2ed6aaf0-461f-4394-96f9-35d3461379e0}" ma:taxonomyMulti="true" ma:sspId="31bb8de2-2522-46a2-961a-21ec87b7ce6b" ma:termSetId="fc0942ea-7101-4cef-983d-3f0c29343c77" ma:anchorId="a9c87c9d-9d88-4522-b16d-9a64592835e3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760211-3e43-4ff7-a9ea-22e8b7d99117" elementFormDefault="qualified">
    <xsd:import namespace="http://schemas.microsoft.com/office/2006/documentManagement/types"/>
    <xsd:import namespace="http://schemas.microsoft.com/office/infopath/2007/PartnerControls"/>
    <xsd:element name="Is_x0020_Key_x0020_Document1" ma:index="5" nillable="true" ma:displayName="Is Key Document?" ma:default="0" ma:internalName="Is_x0020_Key_x0020_Document1">
      <xsd:simpleType>
        <xsd:restriction base="dms:Boolean"/>
      </xsd:simpleType>
    </xsd:element>
    <xsd:element name="CountryTaxHTField0" ma:index="48" nillable="true" ma:taxonomy="true" ma:internalName="CountryTaxHTField0" ma:taxonomyFieldName="Country" ma:displayName="Country" ma:default="486;#Iraq|30b88636-4227-464b-9017-cb6f35771387" ma:fieldId="{942e2469-e9bf-41fa-8fad-a32765061e66}" ma:sspId="31bb8de2-2522-46a2-961a-21ec87b7ce6b" ma:termSetId="ad519c2a-14d0-4119-8cdc-b9a52bc5b30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vent_x0020_TypeTaxHTField0" ma:index="52" nillable="true" ma:taxonomy="true" ma:internalName="Event_x0020_TypeTaxHTField0" ma:taxonomyFieldName="Event_x0020_Type" ma:displayName="Event Type" ma:default="312;#Conflict|cd1719c2-e0d5-486c-9a70-d3abb04d6e72" ma:fieldId="{d2819105-16ee-476a-a49b-7913380fbc9d}" ma:taxonomyMulti="true" ma:sspId="31bb8de2-2522-46a2-961a-21ec87b7ce6b" ma:termSetId="0eaafbb5-4d8c-4c82-bb5b-501da8d1474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egree_x0020_Of_x0020_DisplacementTaxHTField0" ma:index="54" nillable="true" ma:taxonomy="true" ma:internalName="Degree_x0020_Of_x0020_DisplacementTaxHTField0" ma:taxonomyFieldName="Degree_x0020_Of_x0020_Displacement" ma:displayName="Degree Of Displacement" ma:default="" ma:fieldId="{8d36c8ee-9bdf-45f8-b12b-68c9c2a5dddc}" ma:sspId="31bb8de2-2522-46a2-961a-21ec87b7ce6b" ma:termSetId="0ecb1a3f-12f4-47b9-a783-88f4976f6dc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ite_x0020_TypeTaxHTField0" ma:index="60" nillable="true" ma:taxonomy="true" ma:internalName="Site_x0020_TypeTaxHTField0" ma:taxonomyFieldName="Site_x0020_Type" ma:displayName="Site Type" ma:default="11;#Response|6bd9b9ba-7d2f-42c0-b763-fbe6e7a871e1" ma:fieldId="{ccd48824-457c-44cf-ba2d-889d91075ddc}" ma:sspId="31bb8de2-2522-46a2-961a-21ec87b7ce6b" ma:termSetId="e2abc14b-db18-48c1-8087-07344f87300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gionTaxHTField0" ma:index="68" nillable="true" ma:taxonomy="true" ma:internalName="RegionTaxHTField0" ma:taxonomyFieldName="Region" ma:displayName="Region" ma:default="258;#MENA|6c3e7270-66b5-4b3d-8268-bc97a34080a4" ma:fieldId="{af22edad-9239-4d75-8f67-d09707ae69d6}" ma:sspId="31bb8de2-2522-46a2-961a-21ec87b7ce6b" ma:termSetId="71828aff-fb7f-4f7b-be9f-2eb2e6e3d758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0da107-b4b9-4416-82f0-a17ea7b4313c" elementFormDefault="qualified">
    <xsd:import namespace="http://schemas.microsoft.com/office/2006/documentManagement/types"/>
    <xsd:import namespace="http://schemas.microsoft.com/office/infopath/2007/PartnerControls"/>
    <xsd:element name="Current_x0020_Lead_x0020_AgencyTaxHTField0" ma:index="56" nillable="true" ma:taxonomy="true" ma:internalName="Current_x0020_Lead_x0020_AgencyTaxHTField0" ma:taxonomyFieldName="Current_x0020_Lead_x0020_Agency" ma:displayName="Emergency Lead Agency" ma:default="" ma:fieldId="{2eba69d1-0ed3-4998-b497-06086d343192}" ma:sspId="31bb8de2-2522-46a2-961a-21ec87b7ce6b" ma:termSetId="4713f10a-82b4-4a3e-b646-90b814a0dee8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d82dea-fc32-4e1e-a3c6-c3136ef66f65" elementFormDefault="qualified">
    <xsd:import namespace="http://schemas.microsoft.com/office/2006/documentManagement/types"/>
    <xsd:import namespace="http://schemas.microsoft.com/office/infopath/2007/PartnerControls"/>
    <xsd:element name="Damage_x0020_LocationTaxHTField0" ma:index="58" nillable="true" ma:taxonomy="true" ma:internalName="Damage_x0020_LocationTaxHTField0" ma:taxonomyFieldName="Damage_x0020_Location" ma:displayName="Damage Location" ma:default="" ma:fieldId="{c46b9bb5-ec8d-4991-ac82-8192f2f89d75}" ma:taxonomyMulti="true" ma:sspId="31bb8de2-2522-46a2-961a-21ec87b7ce6b" ma:termSetId="a720a396-a0fa-4309-92b6-8330774ebe4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tatus_x0020_Of_x0020_SiteTaxHTField0" ma:index="61" nillable="true" ma:taxonomy="true" ma:internalName="Status_x0020_Of_x0020_SiteTaxHTField0" ma:taxonomyFieldName="Status_x0020_Of_x0020_Site" ma:displayName="Site Status" ma:default="15;#Active|319c008f-4e4c-46bc-95eb-65641b9bd58c" ma:fieldId="{3818a4dd-3292-4cd0-97d2-80aec5764792}" ma:sspId="31bb8de2-2522-46a2-961a-21ec87b7ce6b" ma:termSetId="6b025238-0067-4eb3-9e39-f0f2cf91778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ff2b4bb9c8044d88061963b2a68513a xmlns="96664bca-06c0-4657-b6f9-0a997f5ff9b9">
      <Terms xmlns="http://schemas.microsoft.com/office/infopath/2007/PartnerControls"/>
    </mff2b4bb9c8044d88061963b2a68513a>
    <Inter_x0020_Cluster xmlns="96664bca-06c0-4657-b6f9-0a997f5ff9b9">false</Inter_x0020_Cluster>
    <e7570bd437624e0480332ee2423de9d8 xmlns="96664bca-06c0-4657-b6f9-0a997f5ff9b9">
      <Terms xmlns="http://schemas.microsoft.com/office/infopath/2007/PartnerControls"/>
    </e7570bd437624e0480332ee2423de9d8>
    <Cross_x0020_Cutting xmlns="96664bca-06c0-4657-b6f9-0a997f5ff9b9">false</Cross_x0020_Cutting>
    <Is_x0020_Key_x0020_Document1 xmlns="c2760211-3e43-4ff7-a9ea-22e8b7d99117">false</Is_x0020_Key_x0020_Document1>
    <p4235251fcc1450fb6d384a4ad55daef xmlns="96664bca-06c0-4657-b6f9-0a997f5ff9b9">
      <Terms xmlns="http://schemas.microsoft.com/office/infopath/2007/PartnerControls"/>
    </p4235251fcc1450fb6d384a4ad55daef>
    <Site_x0020_TypeTaxHTField0 xmlns="c2760211-3e43-4ff7-a9ea-22e8b7d99117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Response</TermName>
          <TermId xmlns="http://schemas.microsoft.com/office/infopath/2007/PartnerControls">6bd9b9ba-7d2f-42c0-b763-fbe6e7a871e1</TermId>
        </TermInfo>
      </Terms>
    </Site_x0020_TypeTaxHTField0>
    <g7e01d2410934a95afa409e0dbebe315 xmlns="96664bca-06c0-4657-b6f9-0a997f5ff9b9">
      <Terms xmlns="http://schemas.microsoft.com/office/infopath/2007/PartnerControls"/>
    </g7e01d2410934a95afa409e0dbebe315>
    <hd9d801fa33a4aa2b8220e3e5f4d4756 xmlns="96664bca-06c0-4657-b6f9-0a997f5ff9b9">
      <Terms xmlns="http://schemas.microsoft.com/office/infopath/2007/PartnerControls"/>
    </hd9d801fa33a4aa2b8220e3e5f4d4756>
    <Event_x0020_Month xmlns="96664bca-06c0-4657-b6f9-0a997f5ff9b9" xsi:nil="true"/>
    <CountryTaxHTField0 xmlns="c2760211-3e43-4ff7-a9ea-22e8b7d99117">
      <Terms xmlns="http://schemas.microsoft.com/office/infopath/2007/PartnerControls">
        <TermInfo xmlns="http://schemas.microsoft.com/office/infopath/2007/PartnerControls">
          <TermName xmlns="http://schemas.microsoft.com/office/infopath/2007/PartnerControls">Iraq</TermName>
          <TermId xmlns="http://schemas.microsoft.com/office/infopath/2007/PartnerControls">30b88636-4227-464b-9017-cb6f35771387</TermId>
        </TermInfo>
      </Terms>
    </CountryTaxHTField0>
    <Shelter_x0020_Technical xmlns="96664bca-06c0-4657-b6f9-0a997f5ff9b9">false</Shelter_x0020_Technical>
    <Degree_x0020_Of_x0020_DisplacementTaxHTField0 xmlns="c2760211-3e43-4ff7-a9ea-22e8b7d99117">
      <Terms xmlns="http://schemas.microsoft.com/office/infopath/2007/PartnerControls"/>
    </Degree_x0020_Of_x0020_DisplacementTaxHTField0>
    <Is_x0020_Cluster_x0020_Management_x003f_ xmlns="96664bca-06c0-4657-b6f9-0a997f5ff9b9">false</Is_x0020_Cluster_x0020_Management_x003f_>
    <IM xmlns="96664bca-06c0-4657-b6f9-0a997f5ff9b9">false</IM>
    <Event_x0020_Day xmlns="96664bca-06c0-4657-b6f9-0a997f5ff9b9" xsi:nil="true"/>
    <TaxKeywordTaxHTField xmlns="96664bca-06c0-4657-b6f9-0a997f5ff9b9">
      <Terms xmlns="http://schemas.microsoft.com/office/infopath/2007/PartnerControls"/>
    </TaxKeywordTaxHTField>
    <ied6aaf0461f439496f935d3461379e0 xmlns="96664bca-06c0-4657-b6f9-0a997f5ff9b9">
      <Terms xmlns="http://schemas.microsoft.com/office/infopath/2007/PartnerControls"/>
    </ied6aaf0461f439496f935d3461379e0>
    <Is_x0020_Reference_x0020_Doc xmlns="96664bca-06c0-4657-b6f9-0a997f5ff9b9">false</Is_x0020_Reference_x0020_Doc>
    <Event_x0020_Year xmlns="96664bca-06c0-4657-b6f9-0a997f5ff9b9" xsi:nil="true"/>
    <A_x002c_M_x0020_and_x0020_E xmlns="96664bca-06c0-4657-b6f9-0a997f5ff9b9">false</A_x002c_M_x0020_and_x0020_E>
    <Event_x0020_TypeTaxHTField0 xmlns="c2760211-3e43-4ff7-a9ea-22e8b7d99117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Conflict</TermName>
          <TermId xmlns="http://schemas.microsoft.com/office/infopath/2007/PartnerControls">cd1719c2-e0d5-486c-9a70-d3abb04d6e72</TermId>
        </TermInfo>
      </Terms>
    </Event_x0020_TypeTaxHTField0>
    <ff39aabcbcfa4b29888983c5e6d736f9 xmlns="96664bca-06c0-4657-b6f9-0a997f5ff9b9">
      <Terms xmlns="http://schemas.microsoft.com/office/infopath/2007/PartnerControls"/>
    </ff39aabcbcfa4b29888983c5e6d736f9>
    <e6f2ccbddc7344129cbcce7800e6bf7e xmlns="96664bca-06c0-4657-b6f9-0a997f5ff9b9">
      <Terms xmlns="http://schemas.microsoft.com/office/infopath/2007/PartnerControls"/>
    </e6f2ccbddc7344129cbcce7800e6bf7e>
    <g2834a0a4b5b445382f80b4d1c20b873 xmlns="96664bca-06c0-4657-b6f9-0a997f5ff9b9">
      <Terms xmlns="http://schemas.microsoft.com/office/infopath/2007/PartnerControls">
        <TermInfo xmlns="http://schemas.microsoft.com/office/infopath/2007/PartnerControls">
          <TermName xmlns="http://schemas.microsoft.com/office/infopath/2007/PartnerControls">Iraq</TermName>
          <TermId xmlns="http://schemas.microsoft.com/office/infopath/2007/PartnerControls">30b88636-4227-464b-9017-cb6f35771387</TermId>
        </TermInfo>
      </Terms>
    </g2834a0a4b5b445382f80b4d1c20b873>
    <Document_x0020_Description xmlns="96664bca-06c0-4657-b6f9-0a997f5ff9b9">&lt;div class="ExternalClass9C318272F1F94DE5B03A68812DB2DFF1"&gt;&lt;p&gt;Winterization presentation​&lt;/p&gt;&lt;/div&gt;</Document_x0020_Description>
    <Websio_x0020_Document_x0020_Preview xmlns="96664bca-06c0-4657-b6f9-0a997f5ff9b9">/MENA/Iraq/_layouts/WebsioPreviewField/preview.aspx?ID=63894ddb-2009-4fb8-bebe-39c5eb8f0331&amp;WebID=87c917af-3ac1-4eea-be65-82903caf9981&amp;SiteID=0e29c24b-3e6a-4c7c-8cc1-69b27805b55c</Websio_x0020_Document_x0020_Preview>
    <b1a5a839b88a4a15abdc90cae864525c xmlns="96664bca-06c0-4657-b6f9-0a997f5ff9b9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53eb1c9d-8416-419a-9260-1df8e70b86c2</TermId>
        </TermInfo>
      </Terms>
    </b1a5a839b88a4a15abdc90cae864525c>
    <p866212cea484a06bc999f7bb36c5e20 xmlns="96664bca-06c0-4657-b6f9-0a997f5ff9b9">
      <Terms xmlns="http://schemas.microsoft.com/office/infopath/2007/PartnerControls"/>
    </p866212cea484a06bc999f7bb36c5e20>
    <RoutingRuleDescription xmlns="http://schemas.microsoft.com/sharepoint/v3" xsi:nil="true"/>
    <Publishing_x0020_Agency1 xmlns="96664bca-06c0-4657-b6f9-0a997f5ff9b9">UN-HABITAT</Publishing_x0020_Agency1>
    <fbbb2add3bda4432ae4dea6625736703 xmlns="96664bca-06c0-4657-b6f9-0a997f5ff9b9">
      <Terms xmlns="http://schemas.microsoft.com/office/infopath/2007/PartnerControls"/>
    </fbbb2add3bda4432ae4dea6625736703>
    <TaxCatchAll xmlns="96664bca-06c0-4657-b6f9-0a997f5ff9b9">
      <Value>15</Value>
      <Value>312</Value>
      <Value>115</Value>
      <Value>258</Value>
      <Value>486</Value>
      <Value>485</Value>
      <Value>11</Value>
    </TaxCatchAll>
    <Shelter_x0020_Programming xmlns="96664bca-06c0-4657-b6f9-0a997f5ff9b9">false</Shelter_x0020_Programming>
    <Status_x0020_Of_x0020_SiteTaxHTField0 xmlns="44d82dea-fc32-4e1e-a3c6-c3136ef66f65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Active</TermName>
          <TermId xmlns="http://schemas.microsoft.com/office/infopath/2007/PartnerControls">319c008f-4e4c-46bc-95eb-65641b9bd58c</TermId>
        </TermInfo>
      </Terms>
    </Status_x0020_Of_x0020_SiteTaxHTField0>
    <Shelter_x0020_Planning xmlns="96664bca-06c0-4657-b6f9-0a997f5ff9b9">false</Shelter_x0020_Planning>
    <Media_x0020_Comms xmlns="96664bca-06c0-4657-b6f9-0a997f5ff9b9">false</Media_x0020_Comms>
    <a83348d14d814196bcaad6bde9cb9d0c xmlns="96664bca-06c0-4657-b6f9-0a997f5ff9b9">
      <Terms xmlns="http://schemas.microsoft.com/office/infopath/2007/PartnerControls"/>
    </a83348d14d814196bcaad6bde9cb9d0c>
    <RegionTaxHTField0 xmlns="c2760211-3e43-4ff7-a9ea-22e8b7d99117">
      <Terms xmlns="http://schemas.microsoft.com/office/infopath/2007/PartnerControls">
        <TermInfo xmlns="http://schemas.microsoft.com/office/infopath/2007/PartnerControls">
          <TermName xmlns="http://schemas.microsoft.com/office/infopath/2007/PartnerControls">MENA</TermName>
          <TermId xmlns="http://schemas.microsoft.com/office/infopath/2007/PartnerControls">6c3e7270-66b5-4b3d-8268-bc97a34080a4</TermId>
        </TermInfo>
      </Terms>
    </RegionTaxHTField0>
    <Damage_x0020_LocationTaxHTField0 xmlns="44d82dea-fc32-4e1e-a3c6-c3136ef66f65">
      <Terms xmlns="http://schemas.microsoft.com/office/infopath/2007/PartnerControls"/>
    </Damage_x0020_LocationTaxHTField0>
    <NFI_x0020_Guidance xmlns="96664bca-06c0-4657-b6f9-0a997f5ff9b9">false</NFI_x0020_Guidance>
    <p9d35d47f93d40ab99282662ef2417ca xmlns="96664bca-06c0-4657-b6f9-0a997f5ff9b9">
      <Terms xmlns="http://schemas.microsoft.com/office/infopath/2007/PartnerControls"/>
    </p9d35d47f93d40ab99282662ef2417ca>
    <Report_x0020_Date xmlns="96664bca-06c0-4657-b6f9-0a997f5ff9b9">2014-10-01T00:00:00+00:00</Report_x0020_Date>
    <Current_x0020_Lead_x0020_AgencyTaxHTField0 xmlns="410da107-b4b9-4416-82f0-a17ea7b4313c">
      <Terms xmlns="http://schemas.microsoft.com/office/infopath/2007/PartnerControls"/>
    </Current_x0020_Lead_x0020_AgencyTaxHTField0>
  </documentManagement>
</p:properties>
</file>

<file path=customXml/itemProps1.xml><?xml version="1.0" encoding="utf-8"?>
<ds:datastoreItem xmlns:ds="http://schemas.openxmlformats.org/officeDocument/2006/customXml" ds:itemID="{FB3CCEA6-B418-4EAB-A913-BCA794AFB132}"/>
</file>

<file path=customXml/itemProps2.xml><?xml version="1.0" encoding="utf-8"?>
<ds:datastoreItem xmlns:ds="http://schemas.openxmlformats.org/officeDocument/2006/customXml" ds:itemID="{1E1C4B2F-E404-4B02-9340-514111E27251}"/>
</file>

<file path=customXml/itemProps3.xml><?xml version="1.0" encoding="utf-8"?>
<ds:datastoreItem xmlns:ds="http://schemas.openxmlformats.org/officeDocument/2006/customXml" ds:itemID="{A14AD59C-375E-4C92-8CE8-F2F0D02F041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965</TotalTime>
  <Words>440</Words>
  <Application>Microsoft Office PowerPoint</Application>
  <PresentationFormat>On-screen Show (4:3)</PresentationFormat>
  <Paragraphs>64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Winterization </vt:lpstr>
      <vt:lpstr>Current shelter options</vt:lpstr>
      <vt:lpstr>People living in substandard conditions in urban areas </vt:lpstr>
      <vt:lpstr>Tents in Camp Settlements </vt:lpstr>
      <vt:lpstr>People living in camps</vt:lpstr>
      <vt:lpstr>Caravans</vt:lpstr>
      <vt:lpstr>Caravans in camps</vt:lpstr>
      <vt:lpstr>Guidelines for Winterization </vt:lpstr>
      <vt:lpstr>1. Provide waterproofing for roof &amp; drainage</vt:lpstr>
      <vt:lpstr>No drainage</vt:lpstr>
      <vt:lpstr>Slide 11</vt:lpstr>
      <vt:lpstr>Slide 12</vt:lpstr>
      <vt:lpstr>   2. Reduce the effect of draughts and rain   tools are needed to help prevent tents from flooding  tents should be orientated with their doors away from the prevailing wind (prevailing winds N-NW)   </vt:lpstr>
      <vt:lpstr> Increase Internal Comfort methods of increasing headroom for comfort by excavating floor or constructing tent on raised walls, or lowering headroom to increase warmth.  </vt:lpstr>
      <vt:lpstr>Syrian refugee camp in Turkey</vt:lpstr>
      <vt:lpstr>Implementation approach</vt:lpstr>
      <vt:lpstr> These shelters have been constructed using local materials incorporating disaster risk management (DRM) elements using sand bags and plastic sheets   </vt:lpstr>
      <vt:lpstr>Slide 18</vt:lpstr>
      <vt:lpstr>Tent winterization upgrade kit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Winterization presentation</dc:title>
  <dc:creator>Maha Thabit</dc:creator>
  <cp:keywords/>
  <cp:lastModifiedBy>Maha Thabit</cp:lastModifiedBy>
  <cp:revision>103</cp:revision>
  <dcterms:created xsi:type="dcterms:W3CDTF">2014-09-29T07:34:47Z</dcterms:created>
  <dcterms:modified xsi:type="dcterms:W3CDTF">2014-10-01T10:17:49Z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0x010100AA7AFC8FE433CD4B94E991D812AE17EB0012C8363683965D4A9FA4C95B03EAB92C</vt:lpwstr>
  </property>
  <property fmtid="{D5CDD505-2E9C-101B-9397-08002B2CF9AE}" pid="3" name="TaxKeyword">
    <vt:lpwstr/>
  </property>
  <property fmtid="{D5CDD505-2E9C-101B-9397-08002B2CF9AE}" pid="4" name="Site Type">
    <vt:lpwstr>11;#Response|6bd9b9ba-7d2f-42c0-b763-fbe6e7a871e1</vt:lpwstr>
  </property>
  <property fmtid="{D5CDD505-2E9C-101B-9397-08002B2CF9AE}" pid="5" name="Region">
    <vt:lpwstr>258;#MENA|6c3e7270-66b5-4b3d-8268-bc97a34080a4</vt:lpwstr>
  </property>
  <property fmtid="{D5CDD505-2E9C-101B-9397-08002B2CF9AE}" pid="6" name="Document Language">
    <vt:lpwstr>115;#English|53eb1c9d-8416-419a-9260-1df8e70b86c2</vt:lpwstr>
  </property>
  <property fmtid="{D5CDD505-2E9C-101B-9397-08002B2CF9AE}" pid="7" name="Document Category">
    <vt:lpwstr/>
  </property>
  <property fmtid="{D5CDD505-2E9C-101B-9397-08002B2CF9AE}" pid="8" name="Shelter Programming1">
    <vt:lpwstr/>
  </property>
  <property fmtid="{D5CDD505-2E9C-101B-9397-08002B2CF9AE}" pid="9" name="Miscellaneoud Terms">
    <vt:lpwstr/>
  </property>
  <property fmtid="{D5CDD505-2E9C-101B-9397-08002B2CF9AE}" pid="10" name="Information Management">
    <vt:lpwstr/>
  </property>
  <property fmtid="{D5CDD505-2E9C-101B-9397-08002B2CF9AE}" pid="11" name="NFI Guidance1">
    <vt:lpwstr/>
  </property>
  <property fmtid="{D5CDD505-2E9C-101B-9397-08002B2CF9AE}" pid="13" name="Responses sites">
    <vt:lpwstr>485;#Iraq|30b88636-4227-464b-9017-cb6f35771387</vt:lpwstr>
  </property>
  <property fmtid="{D5CDD505-2E9C-101B-9397-08002B2CF9AE}" pid="14" name="Country">
    <vt:lpwstr>486;#Iraq|30b88636-4227-464b-9017-cb6f35771387</vt:lpwstr>
  </property>
  <property fmtid="{D5CDD505-2E9C-101B-9397-08002B2CF9AE}" pid="15" name="Damage Location">
    <vt:lpwstr/>
  </property>
  <property fmtid="{D5CDD505-2E9C-101B-9397-08002B2CF9AE}" pid="17" name="InterCluster">
    <vt:lpwstr/>
  </property>
  <property fmtid="{D5CDD505-2E9C-101B-9397-08002B2CF9AE}" pid="18" name="Management/Coordination">
    <vt:lpwstr/>
  </property>
  <property fmtid="{D5CDD505-2E9C-101B-9397-08002B2CF9AE}" pid="20" name="Cross Cutting1">
    <vt:lpwstr/>
  </property>
  <property fmtid="{D5CDD505-2E9C-101B-9397-08002B2CF9AE}" pid="21" name="Status Of Site">
    <vt:lpwstr>15;#Active|319c008f-4e4c-46bc-95eb-65641b9bd58c</vt:lpwstr>
  </property>
  <property fmtid="{D5CDD505-2E9C-101B-9397-08002B2CF9AE}" pid="22" name="AM&amp;E">
    <vt:lpwstr/>
  </property>
  <property fmtid="{D5CDD505-2E9C-101B-9397-08002B2CF9AE}" pid="23" name="Shelter Technical1">
    <vt:lpwstr/>
  </property>
  <property fmtid="{D5CDD505-2E9C-101B-9397-08002B2CF9AE}" pid="24" name="Shelter Planning1">
    <vt:lpwstr/>
  </property>
  <property fmtid="{D5CDD505-2E9C-101B-9397-08002B2CF9AE}" pid="25" name="Event Type">
    <vt:lpwstr>312;#Conflict|cd1719c2-e0d5-486c-9a70-d3abb04d6e72</vt:lpwstr>
  </property>
</Properties>
</file>