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30"/>
  </p:notesMasterIdLst>
  <p:handoutMasterIdLst>
    <p:handoutMasterId r:id="rId31"/>
  </p:handoutMasterIdLst>
  <p:sldIdLst>
    <p:sldId id="440" r:id="rId3"/>
    <p:sldId id="405" r:id="rId4"/>
    <p:sldId id="333" r:id="rId5"/>
    <p:sldId id="453" r:id="rId6"/>
    <p:sldId id="452" r:id="rId7"/>
    <p:sldId id="395" r:id="rId8"/>
    <p:sldId id="336" r:id="rId9"/>
    <p:sldId id="443" r:id="rId10"/>
    <p:sldId id="402" r:id="rId11"/>
    <p:sldId id="349" r:id="rId12"/>
    <p:sldId id="456" r:id="rId13"/>
    <p:sldId id="457" r:id="rId14"/>
    <p:sldId id="458" r:id="rId15"/>
    <p:sldId id="462" r:id="rId16"/>
    <p:sldId id="469" r:id="rId17"/>
    <p:sldId id="449" r:id="rId18"/>
    <p:sldId id="410" r:id="rId19"/>
    <p:sldId id="417" r:id="rId20"/>
    <p:sldId id="408" r:id="rId21"/>
    <p:sldId id="366" r:id="rId22"/>
    <p:sldId id="437" r:id="rId23"/>
    <p:sldId id="461" r:id="rId24"/>
    <p:sldId id="460" r:id="rId25"/>
    <p:sldId id="470" r:id="rId26"/>
    <p:sldId id="471" r:id="rId27"/>
    <p:sldId id="451" r:id="rId28"/>
    <p:sldId id="432" r:id="rId29"/>
  </p:sldIdLst>
  <p:sldSz cx="121872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9">
          <p15:clr>
            <a:srgbClr val="A4A3A4"/>
          </p15:clr>
        </p15:guide>
        <p15:guide id="2" pos="2569">
          <p15:clr>
            <a:srgbClr val="A4A3A4"/>
          </p15:clr>
        </p15:guide>
        <p15:guide id="3" pos="34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 Denton" initials="LD" lastIdx="13" clrIdx="0"/>
  <p:cmAuthor id="1" name="LR" initials="L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4"/>
    <a:srgbClr val="E6EFFA"/>
    <a:srgbClr val="008997"/>
    <a:srgbClr val="00527A"/>
    <a:srgbClr val="B6B88C"/>
    <a:srgbClr val="8C1F04"/>
    <a:srgbClr val="D09A0F"/>
    <a:srgbClr val="ED1C24"/>
    <a:srgbClr val="1E4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72374" autoAdjust="0"/>
  </p:normalViewPr>
  <p:slideViewPr>
    <p:cSldViewPr snapToGrid="0" showGuides="1">
      <p:cViewPr varScale="1">
        <p:scale>
          <a:sx n="67" d="100"/>
          <a:sy n="67" d="100"/>
        </p:scale>
        <p:origin x="1410" y="60"/>
      </p:cViewPr>
      <p:guideLst>
        <p:guide orient="horz" pos="2039"/>
        <p:guide pos="2569"/>
        <p:guide pos="34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68979-71DB-43B6-9726-40EACBD0AFC3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961DC-5057-4CC6-BAE7-49C74D0622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4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29129-DE02-4149-AF5C-F87D8429C8FA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66616-4339-49AD-9FC0-0C74321EC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4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h/6ya3ldecqffz9f1/AAAEKk2bnzbnfXXyGEXIaDa5a?dl=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5" Type="http://schemas.openxmlformats.org/officeDocument/2006/relationships/hyperlink" Target="mailto:gispm-zah@medair.org" TargetMode="External"/><Relationship Id="rId4" Type="http://schemas.openxmlformats.org/officeDocument/2006/relationships/hyperlink" Target="mailto:gis2-zah@medair.org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31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73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/>
              <a:t>Agency responsible for methodological oversight, ensuring data quality through centralized data management, and coordination of Mapping Partners. </a:t>
            </a:r>
          </a:p>
          <a:p>
            <a:pPr marL="0" indent="0">
              <a:buNone/>
            </a:pPr>
            <a:r>
              <a:rPr lang="en-GB" dirty="0" smtClean="0"/>
              <a:t>Responsibilities:</a:t>
            </a:r>
          </a:p>
          <a:p>
            <a:pPr marL="629575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Training Mapping Partners </a:t>
            </a:r>
          </a:p>
          <a:p>
            <a:pPr marL="629575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Cleaning and verifying the data received nationally</a:t>
            </a:r>
          </a:p>
          <a:p>
            <a:pPr marL="629575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Collating data and issuing to UNHCR once a month</a:t>
            </a:r>
          </a:p>
          <a:p>
            <a:pPr marL="629575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Sole responsibility to create </a:t>
            </a:r>
            <a:r>
              <a:rPr lang="en-GB" dirty="0" err="1" smtClean="0"/>
              <a:t>PCodes</a:t>
            </a:r>
            <a:r>
              <a:rPr lang="en-GB" dirty="0" smtClean="0"/>
              <a:t> for each Informal Settlement</a:t>
            </a:r>
          </a:p>
          <a:p>
            <a:pPr marL="629575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Facilitating access to and managing the online web maps</a:t>
            </a:r>
          </a:p>
          <a:p>
            <a:pPr marL="629575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Lead collation of best practices and lessons learned for the improvement of methodology in collaboration with UNHCR for approval at the interagency level</a:t>
            </a:r>
          </a:p>
          <a:p>
            <a:pPr marL="172375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Regular feedback to mapping partners on data collected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Periodic review of dataset after IAMP release to communicate issues – to Mapping Partners and FPs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Regular communication/advocacy with national level working groups on updated status of the IAMP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Ad-hoc updates on IAMP data collection nationally for IAMP Key Contacts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Forwarding as appropriate issues faced in the field, referrals, and other matters related to the IAMP</a:t>
            </a:r>
            <a:endParaRPr lang="en-GB" dirty="0" smtClean="0"/>
          </a:p>
          <a:p>
            <a:pPr marL="172375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4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UNHCR, in this role, is responsible for coordination and promotion of the IAMP as the official Informal Settlement dataset for humanitarian coordination purposes. </a:t>
            </a:r>
          </a:p>
          <a:p>
            <a:pPr marL="0" indent="0">
              <a:buNone/>
            </a:pPr>
            <a:r>
              <a:rPr lang="en-GB" dirty="0" smtClean="0"/>
              <a:t>Responsibilities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Promotion of the IAMP as a core data set and tool for coordination in informal settlements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Hosting and retaining ownership of the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Releasing the IAMP dataset on a monthly basis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Designating an IAMP focal point at each UNHCR field- or sub-office for purposes of monitoring implementation of IAMP methodology and promotion of the IAMP at the local level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Collate all existing information on Informal Settlements as part of the initial set-up process for mapping in a new area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Facilitating access to politically difficult areas and helping address problems in the field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Dissemination of the IAMP dataset to all relevant parties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Dissemination of the restricted access IAMP data as needed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Regular communication with the IAMP Coordinating Agency on overall progress, bottlenecks, changes to the methodology and other issues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Ensuring connection between various sector WGs and the IAMP at national and local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4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Mapping Partners are directly responsible for the implementation of  data collection for IAMP on the field level.</a:t>
            </a:r>
          </a:p>
          <a:p>
            <a:pPr marL="0" lvl="0" indent="0">
              <a:buNone/>
            </a:pPr>
            <a:r>
              <a:rPr lang="en-GB" dirty="0" smtClean="0"/>
              <a:t>Responsibilities</a:t>
            </a:r>
          </a:p>
          <a:p>
            <a:pPr lvl="1"/>
            <a:r>
              <a:rPr lang="en-GB" dirty="0" smtClean="0"/>
              <a:t>Collecting data according to the methodology </a:t>
            </a:r>
          </a:p>
          <a:p>
            <a:pPr lvl="1"/>
            <a:r>
              <a:rPr lang="en-GB" dirty="0" smtClean="0"/>
              <a:t>Reporting challenges to the IAMP Coordinating Agency</a:t>
            </a:r>
          </a:p>
          <a:p>
            <a:pPr lvl="1"/>
            <a:r>
              <a:rPr lang="en-GB" dirty="0" smtClean="0"/>
              <a:t>Ensuring </a:t>
            </a:r>
            <a:r>
              <a:rPr lang="en-GB" dirty="0" err="1" smtClean="0"/>
              <a:t>Pcode</a:t>
            </a:r>
            <a:r>
              <a:rPr lang="en-GB" dirty="0" smtClean="0"/>
              <a:t> Business Cards are available in every settlement</a:t>
            </a:r>
            <a:endParaRPr lang="en-US" dirty="0" smtClean="0"/>
          </a:p>
          <a:p>
            <a:pPr lvl="1"/>
            <a:r>
              <a:rPr lang="en-GB" dirty="0" smtClean="0"/>
              <a:t>Attending trainings as organized by IAMP Coordinating Agency </a:t>
            </a:r>
          </a:p>
          <a:p>
            <a:pPr lvl="1"/>
            <a:r>
              <a:rPr lang="en-GB" dirty="0" smtClean="0"/>
              <a:t>Active participation in any meetings related to further development of the project</a:t>
            </a:r>
            <a:endParaRPr lang="en-US" dirty="0" smtClean="0"/>
          </a:p>
          <a:p>
            <a:pPr lvl="1"/>
            <a:r>
              <a:rPr lang="en-GB" dirty="0" smtClean="0"/>
              <a:t>Advocating for the identification and use of IAMP </a:t>
            </a:r>
            <a:r>
              <a:rPr lang="en-GB" dirty="0" err="1" smtClean="0"/>
              <a:t>PCodes</a:t>
            </a:r>
            <a:r>
              <a:rPr lang="en-GB" dirty="0" smtClean="0"/>
              <a:t> in their area of operation</a:t>
            </a:r>
          </a:p>
          <a:p>
            <a:pPr lvl="1"/>
            <a:endParaRPr lang="en-GB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GB" dirty="0" smtClean="0"/>
              <a:t>Daily (or as data is collected) communication with the IAMP Coordinating Agency – data collection sheets, issues, sweep progress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dirty="0" smtClean="0"/>
              <a:t>Promotion of IAMP in local WGs and mapping implementation in their area of coverage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dirty="0" smtClean="0"/>
              <a:t>Communication of best practices, bottlenecks, issues in the field and proposed changes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dirty="0" smtClean="0"/>
              <a:t>Communicating with partners regarding any sites missing </a:t>
            </a:r>
            <a:r>
              <a:rPr lang="en-GB" dirty="0" err="1" smtClean="0"/>
              <a:t>pcodes</a:t>
            </a:r>
            <a:endParaRPr lang="en-GB" dirty="0" smtClean="0"/>
          </a:p>
          <a:p>
            <a:pPr lvl="0"/>
            <a:endParaRPr lang="en-US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4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Using ArcGIS Online to verify data</a:t>
            </a:r>
          </a:p>
          <a:p>
            <a:pPr lvl="1"/>
            <a:r>
              <a:rPr lang="en-GB" dirty="0" smtClean="0"/>
              <a:t>Online IAMP Viewer (can be filtered by area)</a:t>
            </a:r>
          </a:p>
          <a:p>
            <a:pPr lvl="1"/>
            <a:r>
              <a:rPr lang="en-GB" dirty="0" smtClean="0"/>
              <a:t>Dots on Map </a:t>
            </a:r>
          </a:p>
          <a:p>
            <a:pPr lvl="2"/>
            <a:r>
              <a:rPr lang="en-GB" dirty="0" smtClean="0"/>
              <a:t>Red- Needs to be updated</a:t>
            </a:r>
          </a:p>
          <a:p>
            <a:pPr lvl="2"/>
            <a:r>
              <a:rPr lang="en-GB" dirty="0" smtClean="0"/>
              <a:t>Blue- Has been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0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0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03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87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43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4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71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88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66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Collect the following information District</a:t>
            </a:r>
            <a:endParaRPr lang="en-US" sz="3200" dirty="0" smtClean="0"/>
          </a:p>
          <a:p>
            <a:pPr lvl="1"/>
            <a:r>
              <a:rPr lang="en-GB" dirty="0" smtClean="0"/>
              <a:t>Cadastral</a:t>
            </a:r>
            <a:endParaRPr lang="en-US" sz="3200" dirty="0" smtClean="0"/>
          </a:p>
          <a:p>
            <a:pPr lvl="1"/>
            <a:r>
              <a:rPr lang="en-GB" dirty="0" smtClean="0"/>
              <a:t>GPS- Latitude and Longitude</a:t>
            </a:r>
            <a:r>
              <a:rPr lang="en-US" dirty="0" smtClean="0"/>
              <a:t> </a:t>
            </a:r>
            <a:r>
              <a:rPr lang="en-GB" dirty="0" smtClean="0"/>
              <a:t>Number of Tents</a:t>
            </a:r>
            <a:endParaRPr lang="en-US" sz="3200" dirty="0" smtClean="0"/>
          </a:p>
          <a:p>
            <a:pPr lvl="1"/>
            <a:r>
              <a:rPr lang="en-GB" dirty="0" smtClean="0"/>
              <a:t>Contact name and number for </a:t>
            </a:r>
            <a:r>
              <a:rPr lang="en-GB" dirty="0" err="1" smtClean="0"/>
              <a:t>Shawish</a:t>
            </a:r>
            <a:endParaRPr lang="en-US" sz="3200" dirty="0" smtClean="0"/>
          </a:p>
          <a:p>
            <a:pPr lvl="1"/>
            <a:r>
              <a:rPr lang="en-GB" dirty="0" smtClean="0"/>
              <a:t>Near another settlement that is </a:t>
            </a:r>
            <a:r>
              <a:rPr lang="en-GB" dirty="0" err="1" smtClean="0"/>
              <a:t>PCoded</a:t>
            </a:r>
            <a:r>
              <a:rPr lang="en-GB" dirty="0" smtClean="0"/>
              <a:t>? Yes, what </a:t>
            </a:r>
            <a:r>
              <a:rPr lang="en-GB" dirty="0" err="1" smtClean="0"/>
              <a:t>PCode</a:t>
            </a:r>
            <a:r>
              <a:rPr lang="en-GB" dirty="0" smtClean="0"/>
              <a:t>?</a:t>
            </a:r>
            <a:endParaRPr lang="en-US" sz="3200" dirty="0" smtClean="0"/>
          </a:p>
          <a:p>
            <a:pPr lvl="1"/>
            <a:r>
              <a:rPr lang="en-GB" dirty="0" smtClean="0"/>
              <a:t>Any distinguishing features to help relocate the site: near a fuel station, near a road junction, etc. </a:t>
            </a:r>
            <a:endParaRPr lang="en-US" sz="3200" dirty="0" smtClean="0"/>
          </a:p>
          <a:p>
            <a:pPr lvl="0"/>
            <a:r>
              <a:rPr lang="en-GB" dirty="0" smtClean="0"/>
              <a:t>Fill out the </a:t>
            </a:r>
            <a:r>
              <a:rPr lang="en-GB" dirty="0" err="1" smtClean="0"/>
              <a:t>PCode</a:t>
            </a:r>
            <a:r>
              <a:rPr lang="en-GB" dirty="0" smtClean="0"/>
              <a:t> referral form (</a:t>
            </a:r>
            <a:r>
              <a:rPr lang="en-GB" u="sng" dirty="0" smtClean="0">
                <a:hlinkClick r:id="rId3"/>
              </a:rPr>
              <a:t>on the UNHCR IM </a:t>
            </a:r>
            <a:r>
              <a:rPr lang="en-GB" u="sng" dirty="0" err="1" smtClean="0">
                <a:hlinkClick r:id="rId3"/>
              </a:rPr>
              <a:t>Databox</a:t>
            </a:r>
            <a:r>
              <a:rPr lang="en-GB" u="sng" dirty="0" smtClean="0"/>
              <a:t>)</a:t>
            </a:r>
            <a:r>
              <a:rPr lang="en-GB" dirty="0" smtClean="0"/>
              <a:t> and email to both the local mapping partner, the IAMP coordinating agency (</a:t>
            </a:r>
            <a:r>
              <a:rPr lang="en-GB" dirty="0" err="1" smtClean="0"/>
              <a:t>Medair</a:t>
            </a:r>
            <a:r>
              <a:rPr lang="en-GB" dirty="0" smtClean="0"/>
              <a:t>, </a:t>
            </a:r>
            <a:r>
              <a:rPr lang="en-GB" u="sng" dirty="0" smtClean="0">
                <a:hlinkClick r:id="rId4"/>
              </a:rPr>
              <a:t>gis2-zah@medair.org</a:t>
            </a:r>
            <a:r>
              <a:rPr lang="en-GB" dirty="0" smtClean="0"/>
              <a:t> and </a:t>
            </a:r>
            <a:r>
              <a:rPr lang="en-GB" u="sng" dirty="0" smtClean="0">
                <a:hlinkClick r:id="rId5"/>
              </a:rPr>
              <a:t>gispm-zah@medair.org</a:t>
            </a:r>
            <a:r>
              <a:rPr lang="en-GB" dirty="0" smtClean="0"/>
              <a:t>), and your relevant shelter and WASH sector focal points. 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19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Field verification of all referrals within their area of coverage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Communicate with referral agency if information concerning the site is unclear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Field verifications should be done within 1 sweep, and ideally within 1 month. A high priority should be given to verifying referrals, but this should not greatly disturb normal mapping activities.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Keeping a record of all referrals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F632-EDF6-4A6E-A64B-7969FA2EF13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2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53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57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82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9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To </a:t>
            </a:r>
            <a:r>
              <a:rPr lang="en-GB" sz="1200" b="0" i="1" dirty="0" smtClean="0"/>
              <a:t>identify</a:t>
            </a:r>
            <a:r>
              <a:rPr lang="en-GB" sz="1200" dirty="0" smtClean="0"/>
              <a:t> and </a:t>
            </a:r>
            <a:r>
              <a:rPr lang="en-GB" sz="1200" b="0" i="1" dirty="0" smtClean="0"/>
              <a:t>collect basic information</a:t>
            </a:r>
            <a:r>
              <a:rPr lang="en-GB" sz="1200" dirty="0" smtClean="0"/>
              <a:t> about each Informal Settlement on a </a:t>
            </a:r>
            <a:r>
              <a:rPr lang="en-GB" sz="1200" b="0" i="1" dirty="0" smtClean="0"/>
              <a:t>regular basis</a:t>
            </a:r>
            <a:r>
              <a:rPr lang="en-GB" sz="1200" dirty="0" smtClean="0"/>
              <a:t> (monthly in </a:t>
            </a:r>
            <a:r>
              <a:rPr lang="en-GB" sz="1200" dirty="0" err="1" smtClean="0"/>
              <a:t>Bekaa</a:t>
            </a:r>
            <a:r>
              <a:rPr lang="en-GB" sz="1200" dirty="0" smtClean="0"/>
              <a:t>; Bi-monthly in the rest of Lebanon)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To provide common language and dataset for informal settlements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To identify remote, vulnerable communities, and track size and locations of these communities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Serve as a common baseline for activity planning, gap identification, assessments, monitoring, and </a:t>
            </a:r>
            <a:r>
              <a:rPr lang="en-GB" sz="1200" u="sng" dirty="0" smtClean="0"/>
              <a:t>coordination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36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actors used to collect data independently as part of their work</a:t>
            </a:r>
            <a:r>
              <a:rPr lang="en-US" baseline="0" dirty="0" smtClean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same settlement under different names, areas were ignored due to miscommunication between NGOs, etc…)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Gap in consistent, high quality, and comprehensive informal settlement data</a:t>
            </a:r>
          </a:p>
          <a:p>
            <a:endParaRPr lang="en-GB" dirty="0" smtClean="0"/>
          </a:p>
          <a:p>
            <a:r>
              <a:rPr lang="en-US" dirty="0" err="1" smtClean="0"/>
              <a:t>Medair’s</a:t>
            </a:r>
            <a:r>
              <a:rPr lang="en-US" dirty="0" smtClean="0"/>
              <a:t> independent mapping was highlighted as a best practice, the methodology was formalized, and mapping partners were designated throughout the country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2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8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9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57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Data is</a:t>
            </a:r>
            <a:r>
              <a:rPr lang="en-GB" baseline="0" dirty="0" smtClean="0"/>
              <a:t> collected nationally</a:t>
            </a:r>
          </a:p>
          <a:p>
            <a:r>
              <a:rPr lang="en-GB" baseline="0" dirty="0" smtClean="0"/>
              <a:t>Data is collected by different mapping partners across different operational areas but the same methodology, training, and core datasets are collected across the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6616-4339-49AD-9FC0-0C74321EC90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5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4673" y="5257563"/>
            <a:ext cx="5302567" cy="1600438"/>
          </a:xfrm>
          <a:solidFill>
            <a:schemeClr val="accent3"/>
          </a:solidFill>
        </p:spPr>
        <p:txBody>
          <a:bodyPr lIns="274320" tIns="182880" rIns="182880" bIns="914400" anchor="b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4671" y="6073629"/>
            <a:ext cx="4996768" cy="640080"/>
          </a:xfrm>
          <a:noFill/>
        </p:spPr>
        <p:txBody>
          <a:bodyPr l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9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60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-1"/>
            <a:ext cx="12187238" cy="6350467"/>
          </a:xfrm>
          <a:prstGeom prst="rect">
            <a:avLst/>
          </a:prstGeom>
          <a:solidFill>
            <a:srgbClr val="FFF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2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965" y="2546335"/>
            <a:ext cx="5118640" cy="338328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-182880">
              <a:spcBef>
                <a:spcPts val="480"/>
              </a:spcBef>
              <a:defRPr sz="2000"/>
            </a:lvl2pPr>
            <a:lvl3pPr marL="731520" indent="-137160">
              <a:spcBef>
                <a:spcPts val="432"/>
              </a:spcBef>
              <a:defRPr sz="1800"/>
            </a:lvl3pPr>
            <a:lvl4pPr marL="1188720" indent="-182880">
              <a:spcBef>
                <a:spcPts val="600"/>
              </a:spcBef>
              <a:defRPr sz="1600"/>
            </a:lvl4pPr>
            <a:lvl5pPr marL="1371600" indent="0"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68589" y="6502393"/>
            <a:ext cx="4952822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702981" y="914400"/>
            <a:ext cx="5484257" cy="5486400"/>
          </a:xfrm>
        </p:spPr>
        <p:txBody>
          <a:bodyPr rtlCol="0">
            <a:norm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7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12187238" cy="6858000"/>
          </a:xfrm>
          <a:prstGeom prst="rect">
            <a:avLst/>
          </a:prstGeom>
          <a:solidFill>
            <a:srgbClr val="FFF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8412"/>
            <a:ext cx="12187238" cy="679508"/>
          </a:xfrm>
          <a:solidFill>
            <a:srgbClr val="008997">
              <a:alpha val="85098"/>
            </a:srgbClr>
          </a:solidFill>
        </p:spPr>
        <p:txBody>
          <a:bodyPr lIns="274320" anchor="ctr" anchorCtr="0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3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848" y="934862"/>
            <a:ext cx="10968516" cy="418576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280"/>
              </a:spcBef>
              <a:defRPr lang="en-US" sz="3400" b="0" spc="-43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767894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848" y="934862"/>
            <a:ext cx="10968516" cy="418576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280"/>
              </a:spcBef>
              <a:defRPr lang="en-US" sz="3400" b="0" spc="-43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767894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848" y="934862"/>
            <a:ext cx="10968516" cy="418576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280"/>
              </a:spcBef>
              <a:defRPr lang="en-US" sz="3400" b="0" spc="-43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767894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848" y="934862"/>
            <a:ext cx="10968516" cy="418576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280"/>
              </a:spcBef>
              <a:defRPr lang="en-US" sz="3400" b="0" spc="-43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767894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848" y="934862"/>
            <a:ext cx="10968516" cy="418576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280"/>
              </a:spcBef>
              <a:defRPr lang="en-US" sz="3400" b="0" spc="-43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767894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4673" y="5257563"/>
            <a:ext cx="5302567" cy="1600438"/>
          </a:xfrm>
          <a:solidFill>
            <a:schemeClr val="accent3"/>
          </a:solidFill>
        </p:spPr>
        <p:txBody>
          <a:bodyPr lIns="274320" tIns="182880" rIns="182880" bIns="914400" anchor="b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4671" y="6073629"/>
            <a:ext cx="4996768" cy="640080"/>
          </a:xfrm>
          <a:noFill/>
        </p:spPr>
        <p:txBody>
          <a:bodyPr l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9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3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3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765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362" y="1407255"/>
            <a:ext cx="10968514" cy="40372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8468" y="5599112"/>
            <a:ext cx="10968514" cy="73152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48913" y="5528345"/>
            <a:ext cx="108466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748913" y="5528345"/>
            <a:ext cx="108466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15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2187238" cy="6858000"/>
          </a:xfrm>
          <a:prstGeom prst="rect">
            <a:avLst/>
          </a:prstGeom>
          <a:solidFill>
            <a:srgbClr val="FFF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7238" cy="640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2672"/>
            <a:ext cx="12187238" cy="679508"/>
          </a:xfrm>
          <a:solidFill>
            <a:srgbClr val="008997">
              <a:alpha val="85098"/>
            </a:srgbClr>
          </a:solidFill>
        </p:spPr>
        <p:txBody>
          <a:bodyPr lIns="274320" anchor="ctr" anchorCtr="0">
            <a:normAutofit/>
          </a:bodyPr>
          <a:lstStyle>
            <a:lvl1pPr algn="l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2691" y="6501468"/>
            <a:ext cx="1005999" cy="274316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 userDrawn="1"/>
        </p:nvSpPr>
        <p:spPr>
          <a:xfrm>
            <a:off x="0" y="1"/>
            <a:ext cx="12187238" cy="6858000"/>
          </a:xfrm>
          <a:prstGeom prst="rect">
            <a:avLst/>
          </a:prstGeom>
          <a:solidFill>
            <a:srgbClr val="FFF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2691" y="6501468"/>
            <a:ext cx="1005999" cy="2743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32934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2187238" cy="6858000"/>
          </a:xfrm>
          <a:prstGeom prst="rect">
            <a:avLst/>
          </a:prstGeom>
          <a:solidFill>
            <a:srgbClr val="FFF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7238" cy="640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3629027"/>
            <a:ext cx="4813535" cy="2778125"/>
          </a:xfrm>
          <a:solidFill>
            <a:srgbClr val="008997">
              <a:alpha val="85098"/>
            </a:srgbClr>
          </a:solidFill>
        </p:spPr>
        <p:txBody>
          <a:bodyPr lIns="274320" tIns="182880" rIns="274320" bIns="182880" anchor="ctr" anchorCtr="1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>
              <a:defRPr sz="1600" i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2691" y="6501468"/>
            <a:ext cx="1005999" cy="274316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 userDrawn="1"/>
        </p:nvSpPr>
        <p:spPr>
          <a:xfrm>
            <a:off x="0" y="1"/>
            <a:ext cx="12187238" cy="6858000"/>
          </a:xfrm>
          <a:prstGeom prst="rect">
            <a:avLst/>
          </a:prstGeom>
          <a:solidFill>
            <a:srgbClr val="FFF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2691" y="6501468"/>
            <a:ext cx="1005999" cy="2743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6715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2187238" cy="6858000"/>
          </a:xfrm>
          <a:prstGeom prst="rect">
            <a:avLst/>
          </a:prstGeom>
          <a:solidFill>
            <a:srgbClr val="FFF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 bwMode="ltGray">
          <a:xfrm>
            <a:off x="0" y="0"/>
            <a:ext cx="12187238" cy="6407150"/>
          </a:xfrm>
          <a:solidFill>
            <a:srgbClr val="008997"/>
          </a:solidFill>
        </p:spPr>
        <p:txBody>
          <a:bodyPr lIns="457200" tIns="182880" rIns="457200" bIns="182880" anchor="ctr" anchorCtr="1"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2691" y="6501468"/>
            <a:ext cx="1005999" cy="274316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 userDrawn="1"/>
        </p:nvSpPr>
        <p:spPr>
          <a:xfrm>
            <a:off x="0" y="1"/>
            <a:ext cx="12187238" cy="6858000"/>
          </a:xfrm>
          <a:prstGeom prst="rect">
            <a:avLst/>
          </a:prstGeom>
          <a:solidFill>
            <a:srgbClr val="FFF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2691" y="6501468"/>
            <a:ext cx="1005999" cy="2743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88501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362" y="1407252"/>
            <a:ext cx="5382697" cy="48463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179" y="1407252"/>
            <a:ext cx="5382697" cy="48463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699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24720"/>
            <a:ext cx="53848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62" y="1864482"/>
            <a:ext cx="5384813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0949" y="1224720"/>
            <a:ext cx="53869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0949" y="1864482"/>
            <a:ext cx="5386928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585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603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-1"/>
            <a:ext cx="12187238" cy="6350467"/>
          </a:xfrm>
          <a:prstGeom prst="rect">
            <a:avLst/>
          </a:prstGeom>
          <a:solidFill>
            <a:srgbClr val="FFF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"/>
            <a:ext cx="12187238" cy="6350467"/>
          </a:xfrm>
          <a:prstGeom prst="rect">
            <a:avLst/>
          </a:prstGeom>
          <a:solidFill>
            <a:srgbClr val="FFF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2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765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3990" y="1457931"/>
            <a:ext cx="4509278" cy="1463040"/>
          </a:xfrm>
        </p:spPr>
        <p:txBody>
          <a:bodyPr>
            <a:normAutofit/>
          </a:bodyPr>
          <a:lstStyle>
            <a:lvl1pPr algn="l">
              <a:spcBef>
                <a:spcPts val="600"/>
              </a:spcBef>
              <a:defRPr sz="2000">
                <a:solidFill>
                  <a:schemeClr val="accent3"/>
                </a:solidFill>
              </a:defRPr>
            </a:lvl1pPr>
            <a:lvl2pPr marL="231775" indent="-231775">
              <a:spcBef>
                <a:spcPts val="600"/>
              </a:spcBef>
              <a:defRPr sz="1800"/>
            </a:lvl2pPr>
            <a:lvl3pPr marL="231775" indent="0">
              <a:spcBef>
                <a:spcPts val="600"/>
              </a:spcBef>
              <a:defRPr sz="1800"/>
            </a:lvl3pPr>
            <a:lvl4pPr marL="917575" indent="-228600">
              <a:spcBef>
                <a:spcPts val="600"/>
              </a:spcBef>
              <a:defRPr sz="1600"/>
            </a:lvl4pPr>
            <a:lvl5pPr marL="914400" indent="0"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68589" y="6502393"/>
            <a:ext cx="4952822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85889" y="1137611"/>
            <a:ext cx="5728002" cy="246888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085889" y="3709186"/>
            <a:ext cx="5728002" cy="246888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833990" y="4044746"/>
            <a:ext cx="4509278" cy="1463040"/>
          </a:xfrm>
        </p:spPr>
        <p:txBody>
          <a:bodyPr>
            <a:normAutofit/>
          </a:bodyPr>
          <a:lstStyle>
            <a:lvl1pPr algn="l">
              <a:spcBef>
                <a:spcPts val="600"/>
              </a:spcBef>
              <a:defRPr sz="2000">
                <a:solidFill>
                  <a:schemeClr val="accent3"/>
                </a:solidFill>
              </a:defRPr>
            </a:lvl1pPr>
            <a:lvl2pPr marL="231775" indent="-231775">
              <a:spcBef>
                <a:spcPts val="600"/>
              </a:spcBef>
              <a:defRPr sz="1800"/>
            </a:lvl2pPr>
            <a:lvl3pPr marL="231775" indent="0">
              <a:spcBef>
                <a:spcPts val="600"/>
              </a:spcBef>
              <a:defRPr sz="1800"/>
            </a:lvl3pPr>
            <a:lvl4pPr marL="917575" indent="-228600">
              <a:spcBef>
                <a:spcPts val="600"/>
              </a:spcBef>
              <a:defRPr sz="1600"/>
            </a:lvl4pPr>
            <a:lvl5pPr marL="914400" indent="0"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963" y="1403333"/>
            <a:ext cx="5385115" cy="484632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400"/>
            </a:lvl1pPr>
            <a:lvl2pPr marL="457200" indent="-182880">
              <a:spcBef>
                <a:spcPts val="480"/>
              </a:spcBef>
              <a:defRPr sz="2000"/>
            </a:lvl2pPr>
            <a:lvl3pPr marL="731520" indent="-137160">
              <a:spcBef>
                <a:spcPts val="432"/>
              </a:spcBef>
              <a:defRPr sz="1800"/>
            </a:lvl3pPr>
            <a:lvl4pPr marL="1188720" indent="-182880">
              <a:spcBef>
                <a:spcPts val="600"/>
              </a:spcBef>
              <a:defRPr sz="1600"/>
            </a:lvl4pPr>
            <a:lvl5pPr marL="1371600" indent="0"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68589" y="6502393"/>
            <a:ext cx="4952822" cy="274320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702981" y="914400"/>
            <a:ext cx="5484257" cy="5486400"/>
          </a:xfrm>
        </p:spPr>
        <p:txBody>
          <a:bodyPr rtlCol="0">
            <a:norm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31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o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965" y="2546335"/>
            <a:ext cx="5118640" cy="338328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-182880">
              <a:spcBef>
                <a:spcPts val="480"/>
              </a:spcBef>
              <a:defRPr sz="2000"/>
            </a:lvl2pPr>
            <a:lvl3pPr marL="731520" indent="-137160">
              <a:spcBef>
                <a:spcPts val="432"/>
              </a:spcBef>
              <a:defRPr sz="1800"/>
            </a:lvl3pPr>
            <a:lvl4pPr marL="1188720" indent="-182880">
              <a:spcBef>
                <a:spcPts val="600"/>
              </a:spcBef>
              <a:defRPr sz="1600"/>
            </a:lvl4pPr>
            <a:lvl5pPr marL="1371600" indent="0"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68589" y="6502393"/>
            <a:ext cx="4952822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702981" y="914400"/>
            <a:ext cx="5484257" cy="5486400"/>
          </a:xfrm>
        </p:spPr>
        <p:txBody>
          <a:bodyPr rtlCol="0">
            <a:norm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79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2187238" cy="6858000"/>
          </a:xfrm>
          <a:prstGeom prst="rect">
            <a:avLst/>
          </a:prstGeom>
          <a:solidFill>
            <a:srgbClr val="FFF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8412"/>
            <a:ext cx="12187238" cy="679508"/>
          </a:xfrm>
          <a:solidFill>
            <a:srgbClr val="008997">
              <a:alpha val="85098"/>
            </a:srgbClr>
          </a:solidFill>
        </p:spPr>
        <p:txBody>
          <a:bodyPr lIns="274320" anchor="ctr" anchorCtr="0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12187238" cy="6858000"/>
          </a:xfrm>
          <a:prstGeom prst="rect">
            <a:avLst/>
          </a:prstGeom>
          <a:solidFill>
            <a:srgbClr val="FFF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35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043" y="2130426"/>
            <a:ext cx="103591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086" y="3886200"/>
            <a:ext cx="85310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362" y="6356351"/>
            <a:ext cx="2843689" cy="365125"/>
          </a:xfrm>
          <a:prstGeom prst="rect">
            <a:avLst/>
          </a:prstGeom>
        </p:spPr>
        <p:txBody>
          <a:bodyPr/>
          <a:lstStyle/>
          <a:p>
            <a:fld id="{0562D831-6276-4161-9D5E-3265EE78D18B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3973" y="6356351"/>
            <a:ext cx="38592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4187" y="6356351"/>
            <a:ext cx="2843689" cy="365125"/>
          </a:xfrm>
          <a:prstGeom prst="rect">
            <a:avLst/>
          </a:prstGeom>
        </p:spPr>
        <p:txBody>
          <a:bodyPr/>
          <a:lstStyle/>
          <a:p>
            <a:fld id="{DA96288A-1E5A-4F5B-9945-6458CEA12B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3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362" y="1407255"/>
            <a:ext cx="10968514" cy="40372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8468" y="5599112"/>
            <a:ext cx="10968514" cy="73152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8913" y="5528345"/>
            <a:ext cx="108466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1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12187238" cy="6858000"/>
          </a:xfrm>
          <a:prstGeom prst="rect">
            <a:avLst/>
          </a:prstGeom>
          <a:solidFill>
            <a:srgbClr val="FFF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7238" cy="640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2672"/>
            <a:ext cx="12187238" cy="679508"/>
          </a:xfrm>
          <a:solidFill>
            <a:srgbClr val="008997">
              <a:alpha val="85098"/>
            </a:srgbClr>
          </a:solidFill>
        </p:spPr>
        <p:txBody>
          <a:bodyPr lIns="274320" anchor="ctr" anchorCtr="0">
            <a:normAutofit/>
          </a:bodyPr>
          <a:lstStyle>
            <a:lvl1pPr algn="l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2691" y="6501468"/>
            <a:ext cx="1005999" cy="2743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3293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12187238" cy="6858000"/>
          </a:xfrm>
          <a:prstGeom prst="rect">
            <a:avLst/>
          </a:prstGeom>
          <a:solidFill>
            <a:srgbClr val="FFF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7238" cy="640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3629027"/>
            <a:ext cx="4813535" cy="2778125"/>
          </a:xfrm>
          <a:solidFill>
            <a:srgbClr val="008997">
              <a:alpha val="85098"/>
            </a:srgbClr>
          </a:solidFill>
        </p:spPr>
        <p:txBody>
          <a:bodyPr lIns="274320" tIns="182880" rIns="274320" bIns="182880" anchor="ctr" anchorCtr="1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>
              <a:defRPr sz="1600" i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2691" y="6501468"/>
            <a:ext cx="1005999" cy="2743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671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12187238" cy="6858000"/>
          </a:xfrm>
          <a:prstGeom prst="rect">
            <a:avLst/>
          </a:prstGeom>
          <a:solidFill>
            <a:srgbClr val="FFF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 bwMode="ltGray">
          <a:xfrm>
            <a:off x="0" y="0"/>
            <a:ext cx="12187238" cy="6407150"/>
          </a:xfrm>
          <a:solidFill>
            <a:srgbClr val="008997"/>
          </a:solidFill>
        </p:spPr>
        <p:txBody>
          <a:bodyPr lIns="457200" tIns="182880" rIns="457200" bIns="182880" anchor="ctr" anchorCtr="1"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2691" y="6501468"/>
            <a:ext cx="1005999" cy="2743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8850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362" y="1407252"/>
            <a:ext cx="5382697" cy="48463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179" y="1407252"/>
            <a:ext cx="5382697" cy="48463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69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24720"/>
            <a:ext cx="53848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62" y="1864482"/>
            <a:ext cx="5384813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0949" y="1224720"/>
            <a:ext cx="53869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0949" y="1864482"/>
            <a:ext cx="5386928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58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87238" cy="6858000"/>
          </a:xfrm>
          <a:prstGeom prst="rect">
            <a:avLst/>
          </a:prstGeom>
          <a:solidFill>
            <a:srgbClr val="FFF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87238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09362" y="283027"/>
            <a:ext cx="10968514" cy="64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407252"/>
            <a:ext cx="10968514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2691" y="6501468"/>
            <a:ext cx="1005999" cy="2743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9049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3" r:id="rId4"/>
    <p:sldLayoutId id="2147483651" r:id="rId5"/>
    <p:sldLayoutId id="2147483664" r:id="rId6"/>
    <p:sldLayoutId id="2147483665" r:id="rId7"/>
    <p:sldLayoutId id="2147483652" r:id="rId8"/>
    <p:sldLayoutId id="2147483653" r:id="rId9"/>
    <p:sldLayoutId id="2147483654" r:id="rId10"/>
    <p:sldLayoutId id="2147483655" r:id="rId11"/>
    <p:sldLayoutId id="2147483666" r:id="rId12"/>
    <p:sldLayoutId id="2147483667" r:id="rId13"/>
    <p:sldLayoutId id="2147483686" r:id="rId14"/>
    <p:sldLayoutId id="2147483687" r:id="rId15"/>
    <p:sldLayoutId id="2147483690" r:id="rId16"/>
    <p:sldLayoutId id="2147483691" r:id="rId17"/>
    <p:sldLayoutId id="2147483692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E6EFFA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sz="24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457200" indent="-182563" algn="l" defTabSz="914400" rtl="0" eaLnBrk="1" latinLnBrk="0" hangingPunct="1">
        <a:spcBef>
          <a:spcPct val="20000"/>
        </a:spcBef>
        <a:buSzPct val="90000"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37160" algn="l" defTabSz="914400" rtl="0" eaLnBrk="1" latinLnBrk="0" hangingPunct="1">
        <a:spcBef>
          <a:spcPct val="20000"/>
        </a:spcBef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spcBef>
          <a:spcPct val="20000"/>
        </a:spcBef>
        <a:buFont typeface="Museo Sans For Dell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914400" rtl="0" eaLnBrk="1" latinLnBrk="0" hangingPunct="1">
        <a:spcBef>
          <a:spcPct val="20000"/>
        </a:spcBef>
        <a:buSzPct val="9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87238" cy="6858000"/>
          </a:xfrm>
          <a:prstGeom prst="rect">
            <a:avLst/>
          </a:prstGeom>
          <a:solidFill>
            <a:srgbClr val="FFF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87238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09362" y="283027"/>
            <a:ext cx="10968514" cy="64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407252"/>
            <a:ext cx="10968514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2691" y="6501468"/>
            <a:ext cx="1005999" cy="2743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9049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E6EFFA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sz="24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457200" indent="-182563" algn="l" defTabSz="914400" rtl="0" eaLnBrk="1" latinLnBrk="0" hangingPunct="1">
        <a:spcBef>
          <a:spcPct val="20000"/>
        </a:spcBef>
        <a:buSzPct val="90000"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37160" algn="l" defTabSz="914400" rtl="0" eaLnBrk="1" latinLnBrk="0" hangingPunct="1">
        <a:spcBef>
          <a:spcPct val="20000"/>
        </a:spcBef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spcBef>
          <a:spcPct val="20000"/>
        </a:spcBef>
        <a:buFont typeface="Museo Sans For Dell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914400" rtl="0" eaLnBrk="1" latinLnBrk="0" hangingPunct="1">
        <a:spcBef>
          <a:spcPct val="20000"/>
        </a:spcBef>
        <a:buSzPct val="9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" r="5639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84673" y="5380674"/>
            <a:ext cx="5302567" cy="1477328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GB" sz="2400" dirty="0" smtClean="0"/>
              <a:t>Mapping </a:t>
            </a:r>
            <a:r>
              <a:rPr lang="en-GB" sz="2400" dirty="0" smtClean="0"/>
              <a:t>Informal Settlements (</a:t>
            </a:r>
            <a:r>
              <a:rPr lang="en-GB" sz="2400" dirty="0" err="1" smtClean="0"/>
              <a:t>IAMP</a:t>
            </a:r>
            <a:r>
              <a:rPr lang="en-GB" sz="2400" dirty="0" smtClean="0"/>
              <a:t>)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41" y="6260856"/>
            <a:ext cx="207140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10" y="6198149"/>
            <a:ext cx="1790001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DF4"/>
                </a:solidFill>
              </a:rPr>
              <a:t>IAMP Update</a:t>
            </a:r>
            <a:endParaRPr lang="en-US" dirty="0">
              <a:solidFill>
                <a:srgbClr val="FFFDF4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27989" y="1079006"/>
            <a:ext cx="5656129" cy="5110779"/>
          </a:xfrm>
          <a:prstGeom prst="rect">
            <a:avLst/>
          </a:prstGeom>
        </p:spPr>
        <p:txBody>
          <a:bodyPr>
            <a:normAutofit/>
          </a:bodyPr>
          <a:lstStyle>
            <a:lvl1pPr marL="168275" indent="-168275" algn="l" defTabSz="914400" rtl="0" eaLnBrk="1" latinLnBrk="0" hangingPunct="1">
              <a:spcBef>
                <a:spcPts val="1800"/>
              </a:spcBef>
              <a:buSzPct val="90000"/>
              <a:buFont typeface="Arial" pitchFamily="34" charset="0"/>
              <a:buChar char="•"/>
              <a:defRPr sz="2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-182563" algn="l" defTabSz="914400" rtl="0" eaLnBrk="1" latinLnBrk="0" hangingPunct="1">
              <a:spcBef>
                <a:spcPct val="20000"/>
              </a:spcBef>
              <a:buSzPct val="90000"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37160" algn="l" defTabSz="914400" rtl="0" eaLnBrk="1" latinLnBrk="0" hangingPunct="1"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spcBef>
                <a:spcPct val="20000"/>
              </a:spcBef>
              <a:buFont typeface="Museo Sans For Dell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Nationally 23.26% of Registered Syrian Population lives in Informal Settlements*</a:t>
            </a:r>
          </a:p>
          <a:p>
            <a:pPr lvl="1"/>
            <a:r>
              <a:rPr lang="en-GB" dirty="0" smtClean="0"/>
              <a:t>65.77% in the Bekaa</a:t>
            </a:r>
          </a:p>
          <a:p>
            <a:pPr lvl="1"/>
            <a:r>
              <a:rPr lang="en-GB" dirty="0" smtClean="0"/>
              <a:t>26.36% in the North</a:t>
            </a:r>
          </a:p>
          <a:p>
            <a:pPr lvl="1"/>
            <a:r>
              <a:rPr lang="en-GB" dirty="0" smtClean="0"/>
              <a:t>5.08% in the South</a:t>
            </a:r>
          </a:p>
          <a:p>
            <a:pPr lvl="1"/>
            <a:r>
              <a:rPr lang="en-GB" dirty="0" smtClean="0"/>
              <a:t>2.79% in Beirut/Mt. Lebanon</a:t>
            </a:r>
            <a:endParaRPr lang="en-GB" dirty="0"/>
          </a:p>
          <a:p>
            <a:r>
              <a:rPr lang="en-GB" dirty="0" smtClean="0"/>
              <a:t>236,662Individuals</a:t>
            </a:r>
          </a:p>
          <a:p>
            <a:r>
              <a:rPr lang="en-GB" dirty="0" smtClean="0"/>
              <a:t>41,613 Tents</a:t>
            </a:r>
          </a:p>
          <a:p>
            <a:r>
              <a:rPr lang="en-GB" dirty="0" smtClean="0"/>
              <a:t>4,373 Settlements</a:t>
            </a:r>
          </a:p>
          <a:p>
            <a:pPr marL="0" indent="0">
              <a:buNone/>
            </a:pPr>
            <a:r>
              <a:rPr lang="en-GB" sz="1400" dirty="0" smtClean="0"/>
              <a:t>*Based off number of registered </a:t>
            </a:r>
            <a:r>
              <a:rPr lang="en-GB" sz="1400" dirty="0"/>
              <a:t>S</a:t>
            </a:r>
            <a:r>
              <a:rPr lang="en-GB" sz="1400" dirty="0" smtClean="0"/>
              <a:t>yrian population as of 30 Sep 2016 and IAMP 34</a:t>
            </a:r>
            <a:endParaRPr lang="en-GB" sz="14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 Agency Mapping Platform</a:t>
            </a:r>
            <a:endParaRPr lang="en-GB" dirty="0"/>
          </a:p>
        </p:txBody>
      </p:sp>
      <p:grpSp>
        <p:nvGrpSpPr>
          <p:cNvPr id="9" name="Gruppieren 47"/>
          <p:cNvGrpSpPr/>
          <p:nvPr/>
        </p:nvGrpSpPr>
        <p:grpSpPr bwMode="gray">
          <a:xfrm>
            <a:off x="3085309" y="3592388"/>
            <a:ext cx="2668704" cy="2051995"/>
            <a:chOff x="3209401" y="3798910"/>
            <a:chExt cx="2669399" cy="2051995"/>
          </a:xfrm>
        </p:grpSpPr>
        <p:sp>
          <p:nvSpPr>
            <p:cNvPr id="10" name="Rechteck 48"/>
            <p:cNvSpPr/>
            <p:nvPr/>
          </p:nvSpPr>
          <p:spPr bwMode="gray">
            <a:xfrm>
              <a:off x="3209401" y="3798910"/>
              <a:ext cx="2669399" cy="2051995"/>
            </a:xfrm>
            <a:prstGeom prst="rect">
              <a:avLst/>
            </a:prstGeom>
            <a:solidFill>
              <a:srgbClr val="144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108000" rtlCol="0" anchor="t" anchorCtr="0"/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sz="1200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grpSp>
          <p:nvGrpSpPr>
            <p:cNvPr id="13" name="Gruppieren 49"/>
            <p:cNvGrpSpPr/>
            <p:nvPr/>
          </p:nvGrpSpPr>
          <p:grpSpPr bwMode="gray">
            <a:xfrm>
              <a:off x="3464100" y="4092347"/>
              <a:ext cx="2414700" cy="1465121"/>
              <a:chOff x="784351" y="1975398"/>
              <a:chExt cx="2414700" cy="1465121"/>
            </a:xfrm>
          </p:grpSpPr>
          <p:sp>
            <p:nvSpPr>
              <p:cNvPr id="14" name="Rechteck 50"/>
              <p:cNvSpPr/>
              <p:nvPr/>
            </p:nvSpPr>
            <p:spPr bwMode="gray">
              <a:xfrm>
                <a:off x="784351" y="1975398"/>
                <a:ext cx="2160000" cy="86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4000" dirty="0" smtClean="0">
                    <a:solidFill>
                      <a:prstClr val="white"/>
                    </a:solidFill>
                    <a:latin typeface="Bebas Neue" panose="020B0506020202020201" pitchFamily="34" charset="0"/>
                  </a:rPr>
                  <a:t>19.1%</a:t>
                </a:r>
                <a:endParaRPr lang="en-US" sz="4000" dirty="0">
                  <a:solidFill>
                    <a:prstClr val="white"/>
                  </a:solidFill>
                  <a:latin typeface="Bebas Neue" panose="020B0506020202020201" pitchFamily="34" charset="0"/>
                </a:endParaRPr>
              </a:p>
            </p:txBody>
          </p:sp>
          <p:sp>
            <p:nvSpPr>
              <p:cNvPr id="15" name="Rechteck 51"/>
              <p:cNvSpPr/>
              <p:nvPr/>
            </p:nvSpPr>
            <p:spPr bwMode="gray">
              <a:xfrm>
                <a:off x="1462401" y="2852069"/>
                <a:ext cx="1736650" cy="5884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ct val="90000"/>
                  </a:lnSpc>
                </a:pPr>
                <a:r>
                  <a:rPr lang="en-GB" sz="1200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Increase in Number of </a:t>
                </a:r>
                <a:r>
                  <a:rPr lang="en-GB" sz="1200" dirty="0" smtClean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Individuals.</a:t>
                </a:r>
                <a:r>
                  <a:rPr lang="en-US" sz="1200" dirty="0" smtClean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.</a:t>
                </a:r>
                <a:endParaRPr lang="en-US" sz="1200" dirty="0">
                  <a:solidFill>
                    <a:srgbClr val="FFFFFF"/>
                  </a:solidFill>
                  <a:latin typeface="Calibri Light" panose="020F0302020204030204" pitchFamily="34" charset="0"/>
                </a:endParaRPr>
              </a:p>
            </p:txBody>
          </p:sp>
        </p:grpSp>
      </p:grpSp>
      <p:grpSp>
        <p:nvGrpSpPr>
          <p:cNvPr id="16" name="Gruppieren 57"/>
          <p:cNvGrpSpPr/>
          <p:nvPr/>
        </p:nvGrpSpPr>
        <p:grpSpPr bwMode="gray">
          <a:xfrm>
            <a:off x="416604" y="3592386"/>
            <a:ext cx="2668704" cy="2051995"/>
            <a:chOff x="3209401" y="1550521"/>
            <a:chExt cx="2669399" cy="2051995"/>
          </a:xfrm>
        </p:grpSpPr>
        <p:sp>
          <p:nvSpPr>
            <p:cNvPr id="17" name="Rechteck 58"/>
            <p:cNvSpPr/>
            <p:nvPr/>
          </p:nvSpPr>
          <p:spPr bwMode="gray">
            <a:xfrm>
              <a:off x="3209401" y="1550521"/>
              <a:ext cx="2669399" cy="2051995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108000" rtlCol="0" anchor="t" anchorCtr="0"/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sz="1200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grpSp>
          <p:nvGrpSpPr>
            <p:cNvPr id="18" name="Gruppieren 59"/>
            <p:cNvGrpSpPr/>
            <p:nvPr/>
          </p:nvGrpSpPr>
          <p:grpSpPr bwMode="gray">
            <a:xfrm>
              <a:off x="3464100" y="1843958"/>
              <a:ext cx="2414700" cy="1465121"/>
              <a:chOff x="784351" y="1975398"/>
              <a:chExt cx="2414700" cy="1465121"/>
            </a:xfrm>
          </p:grpSpPr>
          <p:sp>
            <p:nvSpPr>
              <p:cNvPr id="19" name="Rechteck 60"/>
              <p:cNvSpPr/>
              <p:nvPr/>
            </p:nvSpPr>
            <p:spPr bwMode="gray">
              <a:xfrm>
                <a:off x="784351" y="1975398"/>
                <a:ext cx="2160000" cy="86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4000" dirty="0" smtClean="0">
                    <a:solidFill>
                      <a:srgbClr val="000000"/>
                    </a:solidFill>
                    <a:latin typeface="Bebas Neue" panose="020B0506020202020201" pitchFamily="34" charset="0"/>
                  </a:rPr>
                  <a:t>19.71%</a:t>
                </a:r>
                <a:endParaRPr lang="en-US" sz="4000" dirty="0">
                  <a:solidFill>
                    <a:srgbClr val="000000"/>
                  </a:solidFill>
                  <a:latin typeface="Bebas Neue" panose="020B0506020202020201" pitchFamily="34" charset="0"/>
                </a:endParaRPr>
              </a:p>
            </p:txBody>
          </p:sp>
          <p:sp>
            <p:nvSpPr>
              <p:cNvPr id="20" name="Rechteck 61"/>
              <p:cNvSpPr/>
              <p:nvPr/>
            </p:nvSpPr>
            <p:spPr bwMode="gray">
              <a:xfrm>
                <a:off x="1462401" y="2951391"/>
                <a:ext cx="1736650" cy="489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200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Increase in Number of </a:t>
                </a:r>
                <a:r>
                  <a:rPr lang="en-GB" sz="1200" dirty="0" smtClean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Tents.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.</a:t>
                </a:r>
                <a:endParaRPr lang="en-US" sz="1200" dirty="0">
                  <a:solidFill>
                    <a:srgbClr val="000000"/>
                  </a:solidFill>
                  <a:latin typeface="Calibri Light" panose="020F0302020204030204" pitchFamily="34" charset="0"/>
                </a:endParaRPr>
              </a:p>
            </p:txBody>
          </p:sp>
        </p:grpSp>
      </p:grpSp>
      <p:grpSp>
        <p:nvGrpSpPr>
          <p:cNvPr id="21" name="Gruppieren 62"/>
          <p:cNvGrpSpPr/>
          <p:nvPr/>
        </p:nvGrpSpPr>
        <p:grpSpPr bwMode="gray">
          <a:xfrm>
            <a:off x="3091576" y="1463527"/>
            <a:ext cx="2642781" cy="2051996"/>
            <a:chOff x="540003" y="1550521"/>
            <a:chExt cx="2669399" cy="2051996"/>
          </a:xfrm>
          <a:solidFill>
            <a:srgbClr val="B6B88C"/>
          </a:solidFill>
        </p:grpSpPr>
        <p:sp>
          <p:nvSpPr>
            <p:cNvPr id="22" name="Rechteck 63" descr="PresentationLoad.com"/>
            <p:cNvSpPr/>
            <p:nvPr/>
          </p:nvSpPr>
          <p:spPr bwMode="gray">
            <a:xfrm>
              <a:off x="540003" y="1550521"/>
              <a:ext cx="2669399" cy="2051996"/>
            </a:xfrm>
            <a:prstGeom prst="rect">
              <a:avLst/>
            </a:prstGeom>
            <a:grpFill/>
            <a:ln>
              <a:solidFill>
                <a:srgbClr val="B6B8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108000" rtlCol="0" anchor="t" anchorCtr="0"/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sz="1500" dirty="0">
                <a:solidFill>
                  <a:srgbClr val="000000"/>
                </a:solidFill>
              </a:endParaRPr>
            </a:p>
          </p:txBody>
        </p:sp>
        <p:grpSp>
          <p:nvGrpSpPr>
            <p:cNvPr id="23" name="Gruppieren 64"/>
            <p:cNvGrpSpPr/>
            <p:nvPr/>
          </p:nvGrpSpPr>
          <p:grpSpPr bwMode="gray">
            <a:xfrm>
              <a:off x="794702" y="1843959"/>
              <a:ext cx="2388770" cy="1465121"/>
              <a:chOff x="784351" y="1975398"/>
              <a:chExt cx="2388770" cy="1465121"/>
            </a:xfrm>
            <a:grpFill/>
          </p:grpSpPr>
          <p:sp>
            <p:nvSpPr>
              <p:cNvPr id="24" name="Rechteck 65"/>
              <p:cNvSpPr/>
              <p:nvPr/>
            </p:nvSpPr>
            <p:spPr bwMode="gray">
              <a:xfrm>
                <a:off x="784351" y="1975398"/>
                <a:ext cx="2160000" cy="864000"/>
              </a:xfrm>
              <a:prstGeom prst="rect">
                <a:avLst/>
              </a:prstGeom>
              <a:grpFill/>
              <a:ln>
                <a:solidFill>
                  <a:srgbClr val="B6B8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4000" dirty="0" smtClean="0">
                    <a:solidFill>
                      <a:prstClr val="white"/>
                    </a:solidFill>
                    <a:latin typeface="Bebas Neue" panose="020B0506020202020201" pitchFamily="34" charset="0"/>
                  </a:rPr>
                  <a:t>13.61%</a:t>
                </a:r>
                <a:endParaRPr lang="en-US" sz="4000" dirty="0">
                  <a:solidFill>
                    <a:prstClr val="white"/>
                  </a:solidFill>
                  <a:latin typeface="Bebas Neue" panose="020B0506020202020201" pitchFamily="34" charset="0"/>
                </a:endParaRPr>
              </a:p>
            </p:txBody>
          </p:sp>
          <p:sp>
            <p:nvSpPr>
              <p:cNvPr id="25" name="Rechteck 66"/>
              <p:cNvSpPr/>
              <p:nvPr/>
            </p:nvSpPr>
            <p:spPr bwMode="gray">
              <a:xfrm>
                <a:off x="1462401" y="2852069"/>
                <a:ext cx="1710720" cy="588450"/>
              </a:xfrm>
              <a:prstGeom prst="rect">
                <a:avLst/>
              </a:prstGeom>
              <a:grpFill/>
              <a:ln>
                <a:solidFill>
                  <a:srgbClr val="B6B8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1200" dirty="0" smtClean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Increase in Number of Settlements.</a:t>
                </a:r>
                <a:endParaRPr lang="en-US" sz="1200" dirty="0">
                  <a:solidFill>
                    <a:srgbClr val="FFFFFF"/>
                  </a:solidFill>
                  <a:latin typeface="Calibri Light" panose="020F0302020204030204" pitchFamily="34" charset="0"/>
                </a:endParaRPr>
              </a:p>
            </p:txBody>
          </p:sp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43" y="2609055"/>
            <a:ext cx="81248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604" y="1655252"/>
            <a:ext cx="26687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Changes between IAMP24 and IAMP34</a:t>
            </a:r>
            <a:endParaRPr lang="en-US" sz="2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1" y="4720327"/>
            <a:ext cx="811869" cy="58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96" y="4861817"/>
            <a:ext cx="584943" cy="44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8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72432" y="1302327"/>
            <a:ext cx="5350321" cy="1142693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  <a:miter lim="800000"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Responsibilities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72432" y="2257984"/>
            <a:ext cx="5350321" cy="404583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miter lim="800000"/>
          </a:ln>
          <a:effectLst>
            <a:outerShdw blurRad="190500" dist="63500" dir="5400000" algn="t" rotWithShape="0">
              <a:prstClr val="black">
                <a:alpha val="15000"/>
              </a:prstClr>
            </a:outerShdw>
          </a:effectLst>
        </p:spPr>
        <p:txBody>
          <a:bodyPr lIns="192024" tIns="192024" rIns="192024" bIns="192024"/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02920" indent="-228600" defTabSz="9144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800"/>
            </a:lvl2pPr>
            <a:lvl3pPr marL="7315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600"/>
            </a:lvl3pPr>
            <a:lvl4pPr marL="9601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4pPr>
            <a:lvl5pPr marL="11887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13716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6pPr>
            <a:lvl7pPr marL="16002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7pPr>
            <a:lvl8pPr marL="18288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8pPr>
            <a:lvl9pPr marL="20574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r>
              <a:rPr lang="en-GB" sz="1600" dirty="0"/>
              <a:t>Training Mapping Partners </a:t>
            </a:r>
          </a:p>
          <a:p>
            <a:r>
              <a:rPr lang="en-GB" sz="1600" dirty="0"/>
              <a:t>Cleaning and verifying the data received nationally</a:t>
            </a:r>
          </a:p>
          <a:p>
            <a:r>
              <a:rPr lang="en-GB" sz="1600" dirty="0"/>
              <a:t>Collating data and issuing to UNHCR once a month</a:t>
            </a:r>
          </a:p>
          <a:p>
            <a:r>
              <a:rPr lang="en-GB" sz="1600" dirty="0"/>
              <a:t>Sole responsibility to create </a:t>
            </a:r>
            <a:r>
              <a:rPr lang="en-GB" sz="1600" dirty="0" err="1"/>
              <a:t>PCodes</a:t>
            </a:r>
            <a:r>
              <a:rPr lang="en-GB" sz="1600" dirty="0"/>
              <a:t> for each Informal Settlement</a:t>
            </a:r>
          </a:p>
          <a:p>
            <a:r>
              <a:rPr lang="en-GB" sz="1600" dirty="0"/>
              <a:t>Facilitating access to and managing the online web maps</a:t>
            </a:r>
          </a:p>
          <a:p>
            <a:r>
              <a:rPr lang="en-GB" sz="1600" dirty="0"/>
              <a:t>Lead collation of best practices and lessons learned for the improvement of </a:t>
            </a:r>
            <a:r>
              <a:rPr lang="en-GB" sz="1600" dirty="0" smtClean="0"/>
              <a:t>methodology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264485" y="1302327"/>
            <a:ext cx="5498045" cy="1142693"/>
          </a:xfrm>
          <a:prstGeom prst="rect">
            <a:avLst/>
          </a:prstGeom>
          <a:solidFill>
            <a:srgbClr val="00527A"/>
          </a:solidFill>
          <a:ln w="6350">
            <a:solidFill>
              <a:schemeClr val="accent6"/>
            </a:solidFill>
            <a:miter lim="800000"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Communication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264485" y="2257984"/>
            <a:ext cx="5498045" cy="404583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miter lim="800000"/>
          </a:ln>
          <a:effectLst>
            <a:outerShdw blurRad="190500" dist="63500" dir="5400000" algn="t" rotWithShape="0">
              <a:prstClr val="black">
                <a:alpha val="15000"/>
              </a:prstClr>
            </a:outerShdw>
          </a:effectLst>
        </p:spPr>
        <p:txBody>
          <a:bodyPr lIns="192024" tIns="192024" rIns="192024" bIns="192024"/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02920" indent="-228600" defTabSz="9144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800"/>
            </a:lvl2pPr>
            <a:lvl3pPr marL="7315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600"/>
            </a:lvl3pPr>
            <a:lvl4pPr marL="9601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4pPr>
            <a:lvl5pPr marL="11887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13716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6pPr>
            <a:lvl7pPr marL="16002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7pPr>
            <a:lvl8pPr marL="18288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8pPr>
            <a:lvl9pPr marL="20574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r>
              <a:rPr lang="en-GB" sz="1600" dirty="0"/>
              <a:t>Regular feedback to mapping partners on data collected</a:t>
            </a:r>
          </a:p>
          <a:p>
            <a:r>
              <a:rPr lang="en-GB" sz="1600" dirty="0"/>
              <a:t>Periodic review of dataset after IAMP release to communicate issues – to Mapping Partners and FPs</a:t>
            </a:r>
          </a:p>
          <a:p>
            <a:r>
              <a:rPr lang="en-GB" sz="1600" dirty="0"/>
              <a:t>Regular communication/advocacy with national level working groups on updated status of the IAMP</a:t>
            </a:r>
          </a:p>
          <a:p>
            <a:r>
              <a:rPr lang="en-GB" sz="1600" dirty="0"/>
              <a:t>Ad-hoc updates on IAMP data collection nationally for IAMP Key Contacts</a:t>
            </a:r>
          </a:p>
          <a:p>
            <a:r>
              <a:rPr lang="en-GB" sz="1600" dirty="0"/>
              <a:t>Forwarding as appropriate issues faced in the field, referrals, and other matters related to the IAMP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362" y="452209"/>
            <a:ext cx="10968514" cy="470898"/>
          </a:xfrm>
        </p:spPr>
        <p:txBody>
          <a:bodyPr/>
          <a:lstStyle/>
          <a:p>
            <a:r>
              <a:rPr lang="en-GB" dirty="0" smtClean="0">
                <a:solidFill>
                  <a:srgbClr val="FFFDF4"/>
                </a:solidFill>
              </a:rPr>
              <a:t>IAMP Coordinating Agency</a:t>
            </a:r>
            <a:endParaRPr lang="en-US" dirty="0">
              <a:solidFill>
                <a:srgbClr val="FFFDF4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7" y="6559550"/>
            <a:ext cx="4949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7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5439" y="1302327"/>
            <a:ext cx="6869180" cy="1142693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  <a:miter lim="800000"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Responsibilities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95439" y="2257984"/>
            <a:ext cx="6869180" cy="404583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miter lim="800000"/>
          </a:ln>
          <a:effectLst>
            <a:outerShdw blurRad="190500" dist="63500" dir="5400000" algn="t" rotWithShape="0">
              <a:prstClr val="black">
                <a:alpha val="15000"/>
              </a:prstClr>
            </a:outerShdw>
          </a:effectLst>
        </p:spPr>
        <p:txBody>
          <a:bodyPr lIns="192024" tIns="192024" rIns="192024" bIns="192024"/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02920" indent="-228600" defTabSz="9144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800"/>
            </a:lvl2pPr>
            <a:lvl3pPr marL="7315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600"/>
            </a:lvl3pPr>
            <a:lvl4pPr marL="9601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4pPr>
            <a:lvl5pPr marL="11887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13716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6pPr>
            <a:lvl7pPr marL="16002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7pPr>
            <a:lvl8pPr marL="18288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8pPr>
            <a:lvl9pPr marL="20574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r>
              <a:rPr lang="en-GB" sz="1600" dirty="0"/>
              <a:t>Promotion of the IAMP as a core data set and tool for coordination in informal settlements</a:t>
            </a:r>
          </a:p>
          <a:p>
            <a:r>
              <a:rPr lang="en-GB" sz="1600" dirty="0"/>
              <a:t>Hosting and retaining ownership of the data</a:t>
            </a:r>
          </a:p>
          <a:p>
            <a:r>
              <a:rPr lang="en-GB" sz="1600" dirty="0"/>
              <a:t>Releasing the IAMP dataset on a monthly basis</a:t>
            </a:r>
          </a:p>
          <a:p>
            <a:r>
              <a:rPr lang="en-GB" sz="1600" dirty="0"/>
              <a:t>Designating an IAMP focal point at each UNHCR field- or sub-office for purposes of monitoring implementation of IAMP methodology and promotion of the IAMP at the local </a:t>
            </a:r>
            <a:r>
              <a:rPr lang="en-GB" sz="1600" dirty="0" smtClean="0"/>
              <a:t>level</a:t>
            </a:r>
          </a:p>
          <a:p>
            <a:r>
              <a:rPr lang="en-GB" sz="1600" dirty="0"/>
              <a:t>Collate all existing information on Informal Settlements as part of the initial set-up process for mapping in a new area</a:t>
            </a:r>
          </a:p>
          <a:p>
            <a:r>
              <a:rPr lang="en-GB" sz="1600" dirty="0"/>
              <a:t>Facilitating access to politically difficult areas and helping address problems in the field</a:t>
            </a:r>
          </a:p>
          <a:p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497003" y="1302327"/>
            <a:ext cx="4413256" cy="1142693"/>
          </a:xfrm>
          <a:prstGeom prst="rect">
            <a:avLst/>
          </a:prstGeom>
          <a:solidFill>
            <a:srgbClr val="00527A"/>
          </a:solidFill>
          <a:ln w="6350">
            <a:solidFill>
              <a:schemeClr val="accent6"/>
            </a:solidFill>
            <a:miter lim="800000"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Communication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497003" y="2257984"/>
            <a:ext cx="4413256" cy="404583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miter lim="800000"/>
          </a:ln>
          <a:effectLst>
            <a:outerShdw blurRad="190500" dist="63500" dir="5400000" algn="t" rotWithShape="0">
              <a:prstClr val="black">
                <a:alpha val="15000"/>
              </a:prstClr>
            </a:outerShdw>
          </a:effectLst>
        </p:spPr>
        <p:txBody>
          <a:bodyPr lIns="192024" tIns="192024" rIns="192024" bIns="192024"/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02920" indent="-228600" defTabSz="9144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800"/>
            </a:lvl2pPr>
            <a:lvl3pPr marL="7315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600"/>
            </a:lvl3pPr>
            <a:lvl4pPr marL="9601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4pPr>
            <a:lvl5pPr marL="11887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13716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6pPr>
            <a:lvl7pPr marL="16002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7pPr>
            <a:lvl8pPr marL="18288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8pPr>
            <a:lvl9pPr marL="20574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r>
              <a:rPr lang="en-GB" sz="1600" dirty="0"/>
              <a:t>Dissemination of the IAMP dataset to all relevant parties</a:t>
            </a:r>
          </a:p>
          <a:p>
            <a:r>
              <a:rPr lang="en-GB" sz="1600" dirty="0"/>
              <a:t>Dissemination of the restricted access IAMP data as needed</a:t>
            </a:r>
          </a:p>
          <a:p>
            <a:r>
              <a:rPr lang="en-GB" sz="1600" dirty="0"/>
              <a:t>Regular communication with the IAMP Coordinating Agency on overall progress, bottlenecks, changes to the methodology and other issues</a:t>
            </a:r>
          </a:p>
          <a:p>
            <a:r>
              <a:rPr lang="en-GB" sz="1600" dirty="0"/>
              <a:t>Ensuring connection between various sector WGs and the IAMP at national and local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362" y="452209"/>
            <a:ext cx="10968514" cy="470898"/>
          </a:xfrm>
        </p:spPr>
        <p:txBody>
          <a:bodyPr/>
          <a:lstStyle/>
          <a:p>
            <a:r>
              <a:rPr lang="en-GB" dirty="0">
                <a:solidFill>
                  <a:srgbClr val="FFFDF4"/>
                </a:solidFill>
              </a:rPr>
              <a:t>Humanitarian Coordinating Agency</a:t>
            </a:r>
            <a:endParaRPr lang="en-US" dirty="0">
              <a:solidFill>
                <a:srgbClr val="FFFDF4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7" y="6559550"/>
            <a:ext cx="4949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75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72432" y="1302327"/>
            <a:ext cx="5350321" cy="1142693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  <a:miter lim="800000"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Responsibilities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72432" y="2257984"/>
            <a:ext cx="5350321" cy="404583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miter lim="800000"/>
          </a:ln>
          <a:effectLst>
            <a:outerShdw blurRad="190500" dist="63500" dir="5400000" algn="t" rotWithShape="0">
              <a:prstClr val="black">
                <a:alpha val="15000"/>
              </a:prstClr>
            </a:outerShdw>
          </a:effectLst>
        </p:spPr>
        <p:txBody>
          <a:bodyPr lIns="192024" tIns="192024" rIns="192024" bIns="192024"/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02920" indent="-228600" defTabSz="9144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800"/>
            </a:lvl2pPr>
            <a:lvl3pPr marL="7315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600"/>
            </a:lvl3pPr>
            <a:lvl4pPr marL="9601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4pPr>
            <a:lvl5pPr marL="11887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13716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6pPr>
            <a:lvl7pPr marL="16002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7pPr>
            <a:lvl8pPr marL="18288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8pPr>
            <a:lvl9pPr marL="20574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r>
              <a:rPr lang="en-GB" sz="1600" dirty="0"/>
              <a:t>Collecting data according to the methodology </a:t>
            </a:r>
          </a:p>
          <a:p>
            <a:r>
              <a:rPr lang="en-GB" sz="1600" dirty="0"/>
              <a:t>Reporting challenges to the IAMP Coordinating Agency</a:t>
            </a:r>
          </a:p>
          <a:p>
            <a:r>
              <a:rPr lang="en-GB" sz="1600" dirty="0"/>
              <a:t>Ensuring </a:t>
            </a:r>
            <a:r>
              <a:rPr lang="en-GB" sz="1600" dirty="0" err="1"/>
              <a:t>Pcode</a:t>
            </a:r>
            <a:r>
              <a:rPr lang="en-GB" sz="1600" dirty="0"/>
              <a:t> Business Cards are available in every settlement</a:t>
            </a:r>
          </a:p>
          <a:p>
            <a:r>
              <a:rPr lang="en-GB" sz="1600" dirty="0"/>
              <a:t>Attending trainings as organized by IAMP Coordinating Agency </a:t>
            </a:r>
          </a:p>
          <a:p>
            <a:r>
              <a:rPr lang="en-GB" sz="1600" dirty="0"/>
              <a:t>Active participation in any meetings related to further development of the project</a:t>
            </a:r>
          </a:p>
          <a:p>
            <a:r>
              <a:rPr lang="en-GB" sz="1600" dirty="0"/>
              <a:t>Advocating for the identification and use of IAMP </a:t>
            </a:r>
            <a:r>
              <a:rPr lang="en-GB" sz="1600" dirty="0" err="1"/>
              <a:t>PCodes</a:t>
            </a:r>
            <a:r>
              <a:rPr lang="en-GB" sz="1600" dirty="0"/>
              <a:t> in their area of operation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64485" y="1302327"/>
            <a:ext cx="5498045" cy="1142693"/>
          </a:xfrm>
          <a:prstGeom prst="rect">
            <a:avLst/>
          </a:prstGeom>
          <a:solidFill>
            <a:srgbClr val="00527A"/>
          </a:solidFill>
          <a:ln w="6350">
            <a:solidFill>
              <a:schemeClr val="accent6"/>
            </a:solidFill>
            <a:miter lim="800000"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Communication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264485" y="2257984"/>
            <a:ext cx="5498045" cy="404583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miter lim="800000"/>
          </a:ln>
          <a:effectLst>
            <a:outerShdw blurRad="190500" dist="63500" dir="5400000" algn="t" rotWithShape="0">
              <a:prstClr val="black">
                <a:alpha val="15000"/>
              </a:prstClr>
            </a:outerShdw>
          </a:effectLst>
        </p:spPr>
        <p:txBody>
          <a:bodyPr lIns="192024" tIns="192024" rIns="192024" bIns="192024"/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02920" indent="-228600" defTabSz="9144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800"/>
            </a:lvl2pPr>
            <a:lvl3pPr marL="7315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600"/>
            </a:lvl3pPr>
            <a:lvl4pPr marL="9601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4pPr>
            <a:lvl5pPr marL="11887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13716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6pPr>
            <a:lvl7pPr marL="16002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7pPr>
            <a:lvl8pPr marL="18288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8pPr>
            <a:lvl9pPr marL="20574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r>
              <a:rPr lang="en-GB" sz="1600" dirty="0"/>
              <a:t>Daily (or as data is collected) communication with the IAMP Coordinating Agency – data collection sheets, issues, sweep progress</a:t>
            </a:r>
          </a:p>
          <a:p>
            <a:r>
              <a:rPr lang="en-GB" sz="1600" dirty="0"/>
              <a:t>P</a:t>
            </a:r>
            <a:r>
              <a:rPr lang="en-GB" sz="1600" dirty="0" smtClean="0"/>
              <a:t>romotion </a:t>
            </a:r>
            <a:r>
              <a:rPr lang="en-GB" sz="1600" dirty="0"/>
              <a:t>of IAMP in local WGs and </a:t>
            </a:r>
            <a:r>
              <a:rPr lang="en-GB" sz="1600" dirty="0" smtClean="0"/>
              <a:t>mapping </a:t>
            </a:r>
            <a:r>
              <a:rPr lang="en-GB" sz="1600" dirty="0"/>
              <a:t>implementation in their area of coverage</a:t>
            </a:r>
          </a:p>
          <a:p>
            <a:r>
              <a:rPr lang="en-GB" sz="1600" dirty="0" smtClean="0"/>
              <a:t>Communication </a:t>
            </a:r>
            <a:r>
              <a:rPr lang="en-GB" sz="1600" dirty="0"/>
              <a:t>of best practices, bottlenecks, issues in the field and proposed changes </a:t>
            </a:r>
            <a:endParaRPr lang="en-GB" sz="1600" dirty="0" smtClean="0"/>
          </a:p>
          <a:p>
            <a:r>
              <a:rPr lang="en-GB" sz="1600" dirty="0" smtClean="0"/>
              <a:t>Communicating </a:t>
            </a:r>
            <a:r>
              <a:rPr lang="en-GB" sz="1600" dirty="0"/>
              <a:t>with partners regarding any sites missing </a:t>
            </a:r>
            <a:r>
              <a:rPr lang="en-GB" sz="1600" dirty="0" err="1"/>
              <a:t>pcodes</a:t>
            </a:r>
            <a:endParaRPr lang="en-GB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362" y="452209"/>
            <a:ext cx="10968514" cy="470898"/>
          </a:xfrm>
        </p:spPr>
        <p:txBody>
          <a:bodyPr/>
          <a:lstStyle/>
          <a:p>
            <a:r>
              <a:rPr lang="en-GB" dirty="0">
                <a:solidFill>
                  <a:srgbClr val="FFFDF4"/>
                </a:solidFill>
              </a:rPr>
              <a:t>Mapping Partner</a:t>
            </a:r>
            <a:endParaRPr lang="en-US" dirty="0">
              <a:solidFill>
                <a:srgbClr val="FFFDF4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7" y="6559550"/>
            <a:ext cx="4949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9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 b="1036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969784" y="6146884"/>
            <a:ext cx="14476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©Medair/Kate Holt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12187238" cy="679508"/>
          </a:xfrm>
          <a:solidFill>
            <a:srgbClr val="008997">
              <a:alpha val="85098"/>
            </a:srgbClr>
          </a:solidFill>
        </p:spPr>
        <p:txBody>
          <a:bodyPr/>
          <a:lstStyle/>
          <a:p>
            <a:r>
              <a:rPr lang="en-US" dirty="0" smtClean="0"/>
              <a:t>ArcGIS Online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/>
          <a:lstStyle/>
          <a:p>
            <a:r>
              <a:rPr lang="en-US" dirty="0" smtClean="0"/>
              <a:t>Inter Agency Mapping Platform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5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6" b="949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969784" y="6146884"/>
            <a:ext cx="14476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©Medair/Kate Holt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12187238" cy="679508"/>
          </a:xfrm>
          <a:solidFill>
            <a:srgbClr val="008997">
              <a:alpha val="85098"/>
            </a:srgbClr>
          </a:solidFill>
        </p:spPr>
        <p:txBody>
          <a:bodyPr/>
          <a:lstStyle/>
          <a:p>
            <a:r>
              <a:rPr lang="en-US" dirty="0" smtClean="0"/>
              <a:t>Collector (Public Viewer Account)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7" y="6559550"/>
            <a:ext cx="4949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7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DF4"/>
                </a:solidFill>
              </a:rPr>
              <a:t>Important</a:t>
            </a:r>
            <a:endParaRPr lang="en-US" dirty="0">
              <a:solidFill>
                <a:srgbClr val="FFFDF4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mapping teams are conducting mapping, they should be doing this </a:t>
            </a:r>
            <a:r>
              <a:rPr lang="en-US" sz="3600" i="1" dirty="0" smtClean="0"/>
              <a:t>independently from other projects</a:t>
            </a:r>
            <a:endParaRPr lang="en-US" sz="3600" dirty="0" smtClean="0"/>
          </a:p>
          <a:p>
            <a:pPr lvl="1"/>
            <a:r>
              <a:rPr lang="en-US" sz="3600" dirty="0" smtClean="0"/>
              <a:t>This is to ensure active and impartial identification of new settlements, regardless of the agency’s coverage of those settlements</a:t>
            </a:r>
            <a:endParaRPr lang="en-GB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Inter Agency Mapping </a:t>
            </a:r>
            <a:r>
              <a:rPr lang="en-US" dirty="0" smtClean="0"/>
              <a:t>Platform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116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DF4"/>
                </a:solidFill>
              </a:rPr>
              <a:t>Field Operation Procedures</a:t>
            </a:r>
            <a:endParaRPr lang="en-US" dirty="0">
              <a:solidFill>
                <a:srgbClr val="FFFDF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dirty="0"/>
              <a:t>Arrive</a:t>
            </a:r>
            <a:r>
              <a:rPr lang="en-GB" dirty="0"/>
              <a:t> to the site </a:t>
            </a:r>
            <a:endParaRPr lang="en-GB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Identify</a:t>
            </a:r>
            <a:r>
              <a:rPr lang="en-GB" dirty="0" smtClean="0"/>
              <a:t> </a:t>
            </a:r>
            <a:r>
              <a:rPr lang="en-GB" dirty="0"/>
              <a:t>the focal point /Shawish, and introduce </a:t>
            </a:r>
            <a:r>
              <a:rPr lang="en-GB" dirty="0" smtClean="0"/>
              <a:t>the staff</a:t>
            </a:r>
            <a:r>
              <a:rPr lang="en-GB" dirty="0" smtClean="0"/>
              <a:t> </a:t>
            </a:r>
            <a:r>
              <a:rPr lang="en-GB" dirty="0"/>
              <a:t>and the project. </a:t>
            </a:r>
            <a:endParaRPr lang="en-US" dirty="0"/>
          </a:p>
          <a:p>
            <a:pPr marL="746125" lvl="1" indent="-457200">
              <a:buFont typeface="Calibri" panose="020F0502020204030204" pitchFamily="34" charset="0"/>
              <a:buChar char="–"/>
            </a:pPr>
            <a:r>
              <a:rPr lang="en-GB" dirty="0" smtClean="0"/>
              <a:t>Identify </a:t>
            </a:r>
            <a:r>
              <a:rPr lang="en-GB" dirty="0"/>
              <a:t>the Shawish </a:t>
            </a:r>
            <a:r>
              <a:rPr lang="en-GB" dirty="0" smtClean="0"/>
              <a:t>or Community Focal Point</a:t>
            </a:r>
            <a:endParaRPr lang="en-US" dirty="0"/>
          </a:p>
          <a:p>
            <a:pPr marL="746125" lvl="1" indent="-457200">
              <a:buFont typeface="Calibri" panose="020F0502020204030204" pitchFamily="34" charset="0"/>
              <a:buChar char="–"/>
            </a:pPr>
            <a:r>
              <a:rPr lang="en-US" dirty="0"/>
              <a:t>I</a:t>
            </a:r>
            <a:r>
              <a:rPr lang="en-GB" dirty="0" err="1" smtClean="0"/>
              <a:t>ntroduce</a:t>
            </a:r>
            <a:r>
              <a:rPr lang="en-GB" dirty="0" smtClean="0"/>
              <a:t> the staff and project</a:t>
            </a:r>
            <a:r>
              <a:rPr lang="en-GB" dirty="0" smtClean="0"/>
              <a:t>: </a:t>
            </a:r>
            <a:r>
              <a:rPr lang="en-GB" dirty="0" smtClean="0"/>
              <a:t>explaining </a:t>
            </a:r>
            <a:r>
              <a:rPr lang="en-GB" dirty="0"/>
              <a:t>why </a:t>
            </a:r>
            <a:r>
              <a:rPr lang="en-GB" dirty="0" smtClean="0"/>
              <a:t>the staff is</a:t>
            </a:r>
            <a:r>
              <a:rPr lang="en-GB" dirty="0" smtClean="0"/>
              <a:t> </a:t>
            </a:r>
            <a:r>
              <a:rPr lang="en-GB" dirty="0"/>
              <a:t>there and </a:t>
            </a:r>
            <a:r>
              <a:rPr lang="en-GB" dirty="0" smtClean="0"/>
              <a:t>also ask </a:t>
            </a:r>
            <a:r>
              <a:rPr lang="en-GB" dirty="0"/>
              <a:t>permission to conduct the </a:t>
            </a:r>
            <a:r>
              <a:rPr lang="en-GB" dirty="0" smtClean="0"/>
              <a:t>assessment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Inter Agency Mapping Platform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4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FFFDF4"/>
                </a:solidFill>
              </a:rPr>
              <a:t>Pcode</a:t>
            </a:r>
            <a:r>
              <a:rPr lang="en-GB" dirty="0" smtClean="0">
                <a:solidFill>
                  <a:srgbClr val="FFFDF4"/>
                </a:solidFill>
              </a:rPr>
              <a:t> Visibility</a:t>
            </a:r>
            <a:endParaRPr lang="en-US" dirty="0">
              <a:solidFill>
                <a:srgbClr val="FFFDF4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Inter Agency Mapping Platform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>
          <a:xfrm>
            <a:off x="1160012" y="1504018"/>
            <a:ext cx="9901278" cy="32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  <a:buSzPct val="90000"/>
            </a:pPr>
            <a:r>
              <a:rPr lang="en-GB" sz="2800" b="1" dirty="0">
                <a:solidFill>
                  <a:srgbClr val="008997"/>
                </a:solidFill>
              </a:rPr>
              <a:t>Creating  or Checking PCode Visibility</a:t>
            </a:r>
            <a:endParaRPr lang="en-US" sz="2800" b="1" dirty="0">
              <a:solidFill>
                <a:srgbClr val="008997"/>
              </a:solidFill>
            </a:endParaRPr>
          </a:p>
          <a:p>
            <a:pPr marL="746125" lvl="1" indent="-457200">
              <a:spcBef>
                <a:spcPct val="20000"/>
              </a:spcBef>
              <a:buSzPct val="90000"/>
              <a:buFont typeface="Calibri" panose="020F0502020204030204" pitchFamily="34" charset="0"/>
              <a:buChar char="–"/>
            </a:pPr>
            <a:r>
              <a:rPr lang="en-GB" sz="2800" dirty="0" smtClean="0">
                <a:solidFill>
                  <a:srgbClr val="463200"/>
                </a:solidFill>
              </a:rPr>
              <a:t>In </a:t>
            </a:r>
            <a:r>
              <a:rPr lang="en-GB" sz="2800" dirty="0">
                <a:solidFill>
                  <a:srgbClr val="463200"/>
                </a:solidFill>
              </a:rPr>
              <a:t>second visit the </a:t>
            </a:r>
            <a:r>
              <a:rPr lang="en-GB" sz="2800" dirty="0" err="1">
                <a:solidFill>
                  <a:srgbClr val="463200"/>
                </a:solidFill>
              </a:rPr>
              <a:t>PCode</a:t>
            </a:r>
            <a:r>
              <a:rPr lang="en-GB" sz="2800" dirty="0">
                <a:solidFill>
                  <a:srgbClr val="463200"/>
                </a:solidFill>
              </a:rPr>
              <a:t> </a:t>
            </a:r>
            <a:r>
              <a:rPr lang="en-GB" sz="2800" dirty="0" smtClean="0">
                <a:solidFill>
                  <a:srgbClr val="463200"/>
                </a:solidFill>
              </a:rPr>
              <a:t>Card / </a:t>
            </a:r>
            <a:r>
              <a:rPr lang="en-GB" sz="2800" dirty="0" err="1" smtClean="0">
                <a:solidFill>
                  <a:srgbClr val="463200"/>
                </a:solidFill>
              </a:rPr>
              <a:t>Shawish</a:t>
            </a:r>
            <a:r>
              <a:rPr lang="en-GB" sz="2800" dirty="0" smtClean="0">
                <a:solidFill>
                  <a:srgbClr val="463200"/>
                </a:solidFill>
              </a:rPr>
              <a:t> business Card should be given to the </a:t>
            </a:r>
            <a:r>
              <a:rPr lang="en-GB" sz="2800" dirty="0" err="1" smtClean="0">
                <a:solidFill>
                  <a:srgbClr val="463200"/>
                </a:solidFill>
              </a:rPr>
              <a:t>Shawish</a:t>
            </a:r>
            <a:r>
              <a:rPr lang="en-GB" sz="2800" dirty="0" smtClean="0">
                <a:solidFill>
                  <a:srgbClr val="463200"/>
                </a:solidFill>
              </a:rPr>
              <a:t> that contains the </a:t>
            </a:r>
            <a:r>
              <a:rPr lang="en-GB" sz="2800" dirty="0" err="1" smtClean="0">
                <a:solidFill>
                  <a:srgbClr val="463200"/>
                </a:solidFill>
              </a:rPr>
              <a:t>Pcode</a:t>
            </a:r>
            <a:r>
              <a:rPr lang="en-GB" sz="2800" dirty="0" smtClean="0">
                <a:solidFill>
                  <a:srgbClr val="463200"/>
                </a:solidFill>
              </a:rPr>
              <a:t>, the FP and the FP’s Phone number among other data.</a:t>
            </a:r>
            <a:endParaRPr lang="en-US" sz="2800" dirty="0">
              <a:solidFill>
                <a:srgbClr val="463200"/>
              </a:solidFill>
            </a:endParaRPr>
          </a:p>
          <a:p>
            <a:pPr marL="746125" lvl="1" indent="-457200">
              <a:spcBef>
                <a:spcPct val="20000"/>
              </a:spcBef>
              <a:buSzPct val="90000"/>
              <a:buFont typeface="Calibri" panose="020F0502020204030204" pitchFamily="34" charset="0"/>
              <a:buChar char="–"/>
            </a:pPr>
            <a:r>
              <a:rPr lang="en-GB" sz="2800" dirty="0">
                <a:solidFill>
                  <a:srgbClr val="463200"/>
                </a:solidFill>
              </a:rPr>
              <a:t>On every visit, check that the </a:t>
            </a:r>
            <a:r>
              <a:rPr lang="en-GB" sz="2800" dirty="0" err="1">
                <a:solidFill>
                  <a:srgbClr val="463200"/>
                </a:solidFill>
              </a:rPr>
              <a:t>PCode</a:t>
            </a:r>
            <a:r>
              <a:rPr lang="en-GB" sz="2800" dirty="0">
                <a:solidFill>
                  <a:srgbClr val="463200"/>
                </a:solidFill>
              </a:rPr>
              <a:t> </a:t>
            </a:r>
            <a:r>
              <a:rPr lang="en-GB" sz="2800" dirty="0" smtClean="0">
                <a:solidFill>
                  <a:srgbClr val="463200"/>
                </a:solidFill>
              </a:rPr>
              <a:t>Card is available and correct, if not issue a new one.</a:t>
            </a:r>
          </a:p>
          <a:p>
            <a:pPr marL="746125" lvl="1" indent="-457200">
              <a:spcBef>
                <a:spcPct val="20000"/>
              </a:spcBef>
              <a:buSzPct val="90000"/>
              <a:buFont typeface="Calibri" panose="020F0502020204030204" pitchFamily="34" charset="0"/>
              <a:buChar char="–"/>
            </a:pPr>
            <a:endParaRPr lang="en-US" sz="2000" dirty="0">
              <a:solidFill>
                <a:srgbClr val="463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3" y="284636"/>
            <a:ext cx="10968514" cy="640080"/>
          </a:xfrm>
        </p:spPr>
        <p:txBody>
          <a:bodyPr/>
          <a:lstStyle/>
          <a:p>
            <a:r>
              <a:rPr lang="en-GB" dirty="0" smtClean="0">
                <a:solidFill>
                  <a:srgbClr val="FFFDF4"/>
                </a:solidFill>
              </a:rPr>
              <a:t>Counting </a:t>
            </a:r>
            <a:r>
              <a:rPr lang="en-GB" dirty="0" smtClean="0">
                <a:solidFill>
                  <a:srgbClr val="FFFDF4"/>
                </a:solidFill>
              </a:rPr>
              <a:t>Tents or </a:t>
            </a:r>
            <a:r>
              <a:rPr lang="en-GB" dirty="0" smtClean="0">
                <a:solidFill>
                  <a:srgbClr val="FFFDF4"/>
                </a:solidFill>
              </a:rPr>
              <a:t>Closed/Empty </a:t>
            </a:r>
            <a:r>
              <a:rPr lang="en-GB" dirty="0" smtClean="0">
                <a:solidFill>
                  <a:srgbClr val="FFFDF4"/>
                </a:solidFill>
              </a:rPr>
              <a:t>Tents</a:t>
            </a:r>
            <a:endParaRPr lang="en-US" dirty="0">
              <a:solidFill>
                <a:srgbClr val="FFFDF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 tents regardless of its occupancy status</a:t>
            </a:r>
          </a:p>
          <a:p>
            <a:pPr lvl="1"/>
            <a:r>
              <a:rPr lang="en-GB" dirty="0" smtClean="0"/>
              <a:t>If a tent is empty but liveable, count it as a tent</a:t>
            </a:r>
          </a:p>
          <a:p>
            <a:pPr lvl="1"/>
            <a:r>
              <a:rPr lang="en-GB" dirty="0" smtClean="0"/>
              <a:t>Mention the number of empty tents in the notes as empty tents can influence the ratio of  individuals to tents and can make the results appear strange</a:t>
            </a:r>
          </a:p>
          <a:p>
            <a:pPr lvl="1"/>
            <a:r>
              <a:rPr lang="en-GB" dirty="0" smtClean="0"/>
              <a:t>Do not count tents if they are a Mosque, kitchen, shop or anything else that in not intended to be a dwelling</a:t>
            </a:r>
            <a:endParaRPr lang="en-US" dirty="0"/>
          </a:p>
          <a:p>
            <a:r>
              <a:rPr lang="en-GB" dirty="0" smtClean="0"/>
              <a:t>If tents are empty (and door closed up)</a:t>
            </a:r>
          </a:p>
          <a:p>
            <a:pPr lvl="1"/>
            <a:r>
              <a:rPr lang="en-GB" dirty="0" smtClean="0"/>
              <a:t>Ask a nearby neighbour regarding the tent</a:t>
            </a:r>
          </a:p>
          <a:p>
            <a:pPr lvl="1"/>
            <a:r>
              <a:rPr lang="en-GB" dirty="0" smtClean="0"/>
              <a:t>If no one is available to ask about the closed tent, leave the site to sweep on another day.</a:t>
            </a:r>
          </a:p>
          <a:p>
            <a:pPr lvl="1"/>
            <a:r>
              <a:rPr lang="en-GB" dirty="0" smtClean="0"/>
              <a:t>If no one is available on the second attempt to sweep the site, write down the number of empty tents and any directly observable information and make a note “after a second sweep attempt, no one was found on the site.” In this case the size would still be considered Active/Less than 4 not Inactive.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Inter Agency Mapping Platform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586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DF4"/>
                </a:solidFill>
              </a:rPr>
              <a:t>Definition of an Informal Settlement</a:t>
            </a:r>
            <a:endParaRPr lang="en-US" dirty="0">
              <a:solidFill>
                <a:srgbClr val="FFFDF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i="1" dirty="0"/>
              <a:t>An Informal Settlement is </a:t>
            </a:r>
            <a:endParaRPr lang="en-GB" i="1" dirty="0" smtClean="0"/>
          </a:p>
          <a:p>
            <a:pPr lvl="1"/>
            <a:r>
              <a:rPr lang="en-GB" sz="2400" i="1" dirty="0" smtClean="0"/>
              <a:t>An unofficial </a:t>
            </a:r>
            <a:r>
              <a:rPr lang="en-GB" sz="2400" i="1" dirty="0"/>
              <a:t>group of temporary residential </a:t>
            </a:r>
            <a:r>
              <a:rPr lang="en-GB" sz="2400" i="1" dirty="0" smtClean="0"/>
              <a:t>structures</a:t>
            </a:r>
          </a:p>
          <a:p>
            <a:pPr lvl="1"/>
            <a:r>
              <a:rPr lang="en-GB" sz="2400" i="1" dirty="0" smtClean="0"/>
              <a:t>Structure: plastic-sheeting </a:t>
            </a:r>
            <a:r>
              <a:rPr lang="en-GB" sz="2400" i="1" dirty="0"/>
              <a:t>and timber </a:t>
            </a:r>
            <a:r>
              <a:rPr lang="en-GB" sz="2400" i="1" dirty="0" smtClean="0"/>
              <a:t>structures built for human habitation, with limited or no masonry</a:t>
            </a:r>
          </a:p>
          <a:p>
            <a:pPr lvl="1"/>
            <a:r>
              <a:rPr lang="en-GB" sz="2400" i="1" dirty="0"/>
              <a:t>Size: Any number of tents, including single tents. </a:t>
            </a:r>
          </a:p>
          <a:p>
            <a:pPr lvl="1"/>
            <a:r>
              <a:rPr lang="en-GB" sz="2400" i="1" dirty="0"/>
              <a:t>Area: Contiguous site of any size, or non-contiguous tents within 300 </a:t>
            </a:r>
            <a:r>
              <a:rPr lang="en-GB" sz="2400" i="1" dirty="0" smtClean="0"/>
              <a:t>m2</a:t>
            </a:r>
            <a:endParaRPr lang="en-GB" sz="2400" i="1" dirty="0"/>
          </a:p>
          <a:p>
            <a:pPr lvl="1"/>
            <a:r>
              <a:rPr lang="en-GB" sz="2400" i="1" dirty="0" smtClean="0"/>
              <a:t>Management:  none or informal </a:t>
            </a:r>
            <a:r>
              <a:rPr lang="en-GB" sz="2400" i="1" dirty="0"/>
              <a:t>community-led </a:t>
            </a:r>
            <a:r>
              <a:rPr lang="en-GB" sz="2400" i="1" dirty="0" smtClean="0"/>
              <a:t>management</a:t>
            </a:r>
            <a:r>
              <a:rPr lang="en-GB" sz="2400" i="1" dirty="0"/>
              <a:t> </a:t>
            </a:r>
            <a:r>
              <a:rPr lang="en-GB" sz="2400" i="1" dirty="0" smtClean="0"/>
              <a:t> (Shawish or focal point)</a:t>
            </a:r>
          </a:p>
          <a:p>
            <a:pPr lvl="1"/>
            <a:r>
              <a:rPr lang="en-GB" sz="2400" i="1" dirty="0" smtClean="0"/>
              <a:t>Demographics</a:t>
            </a:r>
            <a:r>
              <a:rPr lang="en-GB" sz="2400" i="1" dirty="0"/>
              <a:t>: Not restricted to refugees or any particular ethnicity or </a:t>
            </a:r>
            <a:r>
              <a:rPr lang="en-GB" sz="2400" i="1" dirty="0" smtClean="0"/>
              <a:t>nationality</a:t>
            </a:r>
            <a:endParaRPr lang="en-GB" sz="2400" i="1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Inter Agency Mapping Platform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881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DF4"/>
                </a:solidFill>
              </a:rPr>
              <a:t>Areas with Restricted Access</a:t>
            </a:r>
            <a:endParaRPr lang="en-US" dirty="0">
              <a:solidFill>
                <a:srgbClr val="FFFDF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Alternative Mapping Procedure in the South</a:t>
            </a:r>
          </a:p>
          <a:p>
            <a:pPr lvl="1"/>
            <a:r>
              <a:rPr lang="en-GB" dirty="0" smtClean="0"/>
              <a:t>Due to restrains in using all mobile devices, CISP is using Google earth to assign longitude and latitude</a:t>
            </a:r>
          </a:p>
          <a:p>
            <a:r>
              <a:rPr lang="en-GB" dirty="0" smtClean="0"/>
              <a:t>Restricted access due to security constraints</a:t>
            </a:r>
          </a:p>
          <a:p>
            <a:pPr lvl="1"/>
            <a:r>
              <a:rPr lang="en-GB" dirty="0" smtClean="0"/>
              <a:t>Alternative means of collecting data in areas with limited access</a:t>
            </a:r>
          </a:p>
          <a:p>
            <a:pPr lvl="2"/>
            <a:r>
              <a:rPr lang="en-GB" dirty="0" smtClean="0"/>
              <a:t>Issues of ensuring data quality</a:t>
            </a:r>
          </a:p>
          <a:p>
            <a:pPr lvl="2"/>
            <a:r>
              <a:rPr lang="en-GB" dirty="0" smtClean="0"/>
              <a:t>Mapping partner versus temporary and limited secondment</a:t>
            </a:r>
          </a:p>
          <a:p>
            <a:pPr lvl="2"/>
            <a:r>
              <a:rPr lang="en-GB" dirty="0" smtClean="0"/>
              <a:t>Long-term affect on resource advocacy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Inter Agency Mapping Platform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33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DF4"/>
                </a:solidFill>
              </a:rPr>
              <a:t>Data Validation Procedure</a:t>
            </a:r>
            <a:endParaRPr lang="en-GB" dirty="0">
              <a:solidFill>
                <a:srgbClr val="FFFDF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Flow chart of processes.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4520"/>
            <a:ext cx="12187238" cy="512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Inter Agency Mapping Platform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4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 txBox="1">
            <a:spLocks/>
          </p:cNvSpPr>
          <p:nvPr/>
        </p:nvSpPr>
        <p:spPr>
          <a:xfrm>
            <a:off x="229949" y="3528592"/>
            <a:ext cx="3583476" cy="299690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miter lim="800000"/>
          </a:ln>
          <a:effectLst>
            <a:outerShdw blurRad="190500" dist="63500" dir="5400000" algn="t" rotWithShape="0">
              <a:prstClr val="black">
                <a:alpha val="15000"/>
              </a:prstClr>
            </a:outerShdw>
          </a:effectLst>
        </p:spPr>
        <p:txBody>
          <a:bodyPr lIns="128016" tIns="192024" rIns="128016" bIns="192024"/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02920" indent="-228600" defTabSz="9144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800"/>
            </a:lvl2pPr>
            <a:lvl3pPr marL="7315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600"/>
            </a:lvl3pPr>
            <a:lvl4pPr marL="9601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4pPr>
            <a:lvl5pPr marL="11887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13716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6pPr>
            <a:lvl7pPr marL="16002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7pPr>
            <a:lvl8pPr marL="18288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8pPr>
            <a:lvl9pPr marL="20574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r>
              <a:rPr lang="en-US" dirty="0" smtClean="0"/>
              <a:t>Cadaster</a:t>
            </a:r>
          </a:p>
          <a:p>
            <a:r>
              <a:rPr lang="en-GB" dirty="0" smtClean="0"/>
              <a:t>Coordinates</a:t>
            </a:r>
          </a:p>
          <a:p>
            <a:r>
              <a:rPr lang="en-GB" dirty="0" err="1" smtClean="0"/>
              <a:t>Nbr</a:t>
            </a:r>
            <a:r>
              <a:rPr lang="en-GB" dirty="0" smtClean="0"/>
              <a:t> of tents</a:t>
            </a:r>
          </a:p>
          <a:p>
            <a:r>
              <a:rPr lang="en-GB" dirty="0" smtClean="0"/>
              <a:t>FP name and phone</a:t>
            </a:r>
          </a:p>
          <a:p>
            <a:r>
              <a:rPr lang="en-GB" dirty="0" smtClean="0"/>
              <a:t>Nearest </a:t>
            </a:r>
            <a:r>
              <a:rPr lang="en-GB" dirty="0" err="1" smtClean="0"/>
              <a:t>Pcoded</a:t>
            </a:r>
            <a:r>
              <a:rPr lang="en-GB" dirty="0" smtClean="0"/>
              <a:t> site</a:t>
            </a:r>
          </a:p>
          <a:p>
            <a:r>
              <a:rPr lang="en-GB" dirty="0" smtClean="0"/>
              <a:t>Distinguishing features near by</a:t>
            </a:r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008362" y="3528590"/>
            <a:ext cx="3559520" cy="29969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miter lim="800000"/>
          </a:ln>
          <a:effectLst>
            <a:outerShdw blurRad="190500" dist="63500" dir="5400000" algn="t" rotWithShape="0">
              <a:prstClr val="black">
                <a:alpha val="15000"/>
              </a:prstClr>
            </a:outerShdw>
          </a:effectLst>
        </p:spPr>
        <p:txBody>
          <a:bodyPr lIns="128016" tIns="192024" rIns="128016" bIns="192024"/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02920" indent="-228600" defTabSz="9144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800"/>
            </a:lvl2pPr>
            <a:lvl3pPr marL="7315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600"/>
            </a:lvl3pPr>
            <a:lvl4pPr marL="9601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4pPr>
            <a:lvl5pPr marL="11887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13716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6pPr>
            <a:lvl7pPr marL="16002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7pPr>
            <a:lvl8pPr marL="18288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8pPr>
            <a:lvl9pPr marL="20574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r>
              <a:rPr lang="en-GB" dirty="0" smtClean="0"/>
              <a:t>Find it on the UNHCR IM </a:t>
            </a:r>
            <a:r>
              <a:rPr lang="en-GB" dirty="0" err="1" smtClean="0"/>
              <a:t>DropBox</a:t>
            </a:r>
            <a:r>
              <a:rPr lang="en-GB" dirty="0" smtClean="0"/>
              <a:t> under Mapping and </a:t>
            </a:r>
            <a:r>
              <a:rPr lang="en-GB" dirty="0" err="1" smtClean="0"/>
              <a:t>PCodes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7764451" y="3528591"/>
            <a:ext cx="3518549" cy="299689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miter lim="800000"/>
          </a:ln>
          <a:effectLst>
            <a:outerShdw blurRad="190500" dist="63500" dir="5400000" algn="t" rotWithShape="0">
              <a:prstClr val="black">
                <a:alpha val="15000"/>
              </a:prstClr>
            </a:outerShdw>
          </a:effectLst>
        </p:spPr>
        <p:txBody>
          <a:bodyPr lIns="128016" tIns="192024" rIns="128016" bIns="192024"/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02920" indent="-228600" defTabSz="9144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800"/>
            </a:lvl2pPr>
            <a:lvl3pPr marL="7315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600"/>
            </a:lvl3pPr>
            <a:lvl4pPr marL="9601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4pPr>
            <a:lvl5pPr marL="11887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13716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6pPr>
            <a:lvl7pPr marL="16002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7pPr>
            <a:lvl8pPr marL="18288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8pPr>
            <a:lvl9pPr marL="20574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r>
              <a:rPr lang="en-GB" dirty="0" smtClean="0"/>
              <a:t>Local Implementing Partner</a:t>
            </a:r>
            <a:endParaRPr lang="en-US" dirty="0"/>
          </a:p>
          <a:p>
            <a:r>
              <a:rPr lang="en-GB" dirty="0" smtClean="0"/>
              <a:t>IAMP Coordinating Agency</a:t>
            </a:r>
          </a:p>
          <a:p>
            <a:r>
              <a:rPr lang="en-GB" dirty="0" smtClean="0"/>
              <a:t>Relevant shelter and WASH Sector FP</a:t>
            </a:r>
            <a:endParaRPr lang="en-US" dirty="0"/>
          </a:p>
        </p:txBody>
      </p:sp>
      <p:sp>
        <p:nvSpPr>
          <p:cNvPr id="31" name="Pentagon 30"/>
          <p:cNvSpPr/>
          <p:nvPr/>
        </p:nvSpPr>
        <p:spPr bwMode="gray">
          <a:xfrm>
            <a:off x="1" y="1575693"/>
            <a:ext cx="12057978" cy="1952896"/>
          </a:xfrm>
          <a:prstGeom prst="homePlate">
            <a:avLst>
              <a:gd name="adj" fmla="val 23012"/>
            </a:avLst>
          </a:prstGeom>
          <a:solidFill>
            <a:srgbClr val="E6EFFA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822" tIns="38411" rIns="76822" bIns="384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9949" y="1652587"/>
            <a:ext cx="3586156" cy="187600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  <a:miter lim="800000"/>
          </a:ln>
        </p:spPr>
        <p:txBody>
          <a:bodyPr wrap="square" lIns="76822" tIns="307290" rIns="76822" bIns="76822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</a:rPr>
              <a:t>Collect Information while in the field</a:t>
            </a:r>
            <a:endParaRPr lang="en-US" sz="1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 bwMode="gray">
          <a:xfrm>
            <a:off x="1774863" y="1405731"/>
            <a:ext cx="493647" cy="4937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822" tIns="38411" rIns="76822" bIns="384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700" dirty="0">
                <a:solidFill>
                  <a:schemeClr val="accent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08365" y="1666442"/>
            <a:ext cx="3562181" cy="1848292"/>
          </a:xfrm>
          <a:prstGeom prst="rect">
            <a:avLst/>
          </a:prstGeom>
          <a:solidFill>
            <a:schemeClr val="accent5"/>
          </a:solidFill>
          <a:ln w="6350">
            <a:solidFill>
              <a:schemeClr val="accent5"/>
            </a:solidFill>
            <a:miter lim="800000"/>
          </a:ln>
        </p:spPr>
        <p:txBody>
          <a:bodyPr wrap="square" lIns="76822" tIns="307290" rIns="76822" bIns="76822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700" dirty="0" smtClean="0">
                <a:solidFill>
                  <a:schemeClr val="bg1"/>
                </a:solidFill>
                <a:latin typeface="Arial" panose="020B0604020202020204" pitchFamily="34" charset="0"/>
              </a:rPr>
              <a:t>Download the referral form</a:t>
            </a:r>
            <a:endParaRPr lang="en-US" sz="1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64308" y="1680298"/>
            <a:ext cx="3521180" cy="1834437"/>
          </a:xfrm>
          <a:prstGeom prst="rect">
            <a:avLst/>
          </a:prstGeom>
          <a:solidFill>
            <a:schemeClr val="accent4"/>
          </a:solidFill>
          <a:ln w="6350">
            <a:solidFill>
              <a:schemeClr val="accent4"/>
            </a:solidFill>
            <a:miter lim="800000"/>
          </a:ln>
        </p:spPr>
        <p:txBody>
          <a:bodyPr wrap="square" lIns="76822" tIns="307290" rIns="76822" bIns="76822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700" dirty="0" smtClean="0">
                <a:solidFill>
                  <a:schemeClr val="bg1"/>
                </a:solidFill>
                <a:latin typeface="Arial" panose="020B0604020202020204" pitchFamily="34" charset="0"/>
              </a:rPr>
              <a:t>Email it to the correct people</a:t>
            </a:r>
            <a:endParaRPr lang="en-US" sz="1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 bwMode="gray">
          <a:xfrm>
            <a:off x="5462652" y="1405732"/>
            <a:ext cx="493647" cy="4937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822" tIns="38411" rIns="76822" bIns="384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700" dirty="0">
                <a:solidFill>
                  <a:schemeClr val="accent5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0" name="Oval 39"/>
          <p:cNvSpPr/>
          <p:nvPr/>
        </p:nvSpPr>
        <p:spPr bwMode="gray">
          <a:xfrm>
            <a:off x="9372786" y="1419587"/>
            <a:ext cx="493647" cy="4937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822" tIns="38411" rIns="76822" bIns="384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700" dirty="0">
                <a:solidFill>
                  <a:schemeClr val="accent4"/>
                </a:solidFill>
                <a:latin typeface="Arial" panose="020B0604020202020204" pitchFamily="34" charset="0"/>
              </a:rPr>
              <a:t>3</a:t>
            </a:r>
            <a:endParaRPr lang="en-US" sz="170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white">
          <a:xfrm>
            <a:off x="609362" y="452209"/>
            <a:ext cx="10968514" cy="47089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280"/>
              </a:spcBef>
              <a:buNone/>
              <a:defRPr lang="en-US" sz="3400" b="0" kern="1200" spc="-43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r>
              <a:rPr lang="en-GB" smtClean="0">
                <a:solidFill>
                  <a:srgbClr val="FFFDF4"/>
                </a:solidFill>
              </a:rPr>
              <a:t>Referral Procedure </a:t>
            </a:r>
            <a:r>
              <a:rPr lang="en-GB" sz="2800" smtClean="0">
                <a:solidFill>
                  <a:srgbClr val="FFFDF4"/>
                </a:solidFill>
              </a:rPr>
              <a:t>(Implementing Partners)</a:t>
            </a:r>
            <a:endParaRPr lang="en-GB" dirty="0">
              <a:solidFill>
                <a:srgbClr val="FFFDF4"/>
              </a:solidFill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19" y="6525489"/>
            <a:ext cx="4949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6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 bwMode="gray">
          <a:xfrm>
            <a:off x="8760541" y="2362200"/>
            <a:ext cx="3186645" cy="1690116"/>
          </a:xfrm>
          <a:prstGeom prst="homePlate">
            <a:avLst>
              <a:gd name="adj" fmla="val 22977"/>
            </a:avLst>
          </a:prstGeom>
          <a:solidFill>
            <a:schemeClr val="accent4"/>
          </a:solidFill>
          <a:ln w="635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822" tIns="38411" rIns="76822" bIns="384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700" dirty="0" smtClean="0">
                <a:latin typeface="Arial" panose="020B0604020202020204" pitchFamily="34" charset="0"/>
              </a:rPr>
              <a:t>Keep a Record</a:t>
            </a:r>
            <a:endParaRPr lang="en-US" sz="1700" dirty="0">
              <a:latin typeface="Arial" panose="020B0604020202020204" pitchFamily="34" charset="0"/>
            </a:endParaRPr>
          </a:p>
        </p:txBody>
      </p:sp>
      <p:sp>
        <p:nvSpPr>
          <p:cNvPr id="17" name="Pentagon 16"/>
          <p:cNvSpPr/>
          <p:nvPr/>
        </p:nvSpPr>
        <p:spPr bwMode="gray">
          <a:xfrm>
            <a:off x="5853568" y="2362200"/>
            <a:ext cx="3403229" cy="1690116"/>
          </a:xfrm>
          <a:prstGeom prst="homePlate">
            <a:avLst>
              <a:gd name="adj" fmla="val 22977"/>
            </a:avLst>
          </a:prstGeom>
          <a:solidFill>
            <a:schemeClr val="accent6"/>
          </a:solidFill>
          <a:ln w="635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822" tIns="38411" rIns="76822" bIns="384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700" dirty="0" smtClean="0">
                <a:latin typeface="Arial" panose="020B0604020202020204" pitchFamily="34" charset="0"/>
              </a:rPr>
              <a:t>Send the </a:t>
            </a:r>
            <a:r>
              <a:rPr lang="en-GB" sz="1700" dirty="0" err="1" smtClean="0">
                <a:latin typeface="Arial" panose="020B0604020202020204" pitchFamily="34" charset="0"/>
              </a:rPr>
              <a:t>PCode</a:t>
            </a:r>
            <a:endParaRPr lang="en-US" sz="1700" dirty="0">
              <a:latin typeface="Arial" panose="020B0604020202020204" pitchFamily="34" charset="0"/>
            </a:endParaRPr>
          </a:p>
        </p:txBody>
      </p:sp>
      <p:sp>
        <p:nvSpPr>
          <p:cNvPr id="16" name="Pentagon 15"/>
          <p:cNvSpPr/>
          <p:nvPr/>
        </p:nvSpPr>
        <p:spPr bwMode="gray">
          <a:xfrm>
            <a:off x="2991413" y="2362200"/>
            <a:ext cx="3416120" cy="1690116"/>
          </a:xfrm>
          <a:prstGeom prst="homePlate">
            <a:avLst>
              <a:gd name="adj" fmla="val 22977"/>
            </a:avLst>
          </a:prstGeom>
          <a:solidFill>
            <a:schemeClr val="accent5"/>
          </a:solidFill>
          <a:ln w="6350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822" tIns="38411" rIns="76822" bIns="384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700" dirty="0" smtClean="0">
                <a:latin typeface="Arial" panose="020B0604020202020204" pitchFamily="34" charset="0"/>
              </a:rPr>
              <a:t>Field Verification</a:t>
            </a:r>
            <a:endParaRPr lang="en-US" sz="1700" dirty="0">
              <a:latin typeface="Arial" panose="020B0604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 bwMode="gray">
          <a:xfrm>
            <a:off x="166190" y="2362200"/>
            <a:ext cx="3342258" cy="1690116"/>
          </a:xfrm>
          <a:prstGeom prst="homePlate">
            <a:avLst>
              <a:gd name="adj" fmla="val 22977"/>
            </a:avLst>
          </a:prstGeom>
          <a:solidFill>
            <a:schemeClr val="accent1"/>
          </a:solidFill>
          <a:ln w="63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822" tIns="38411" rIns="76822" bIns="384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700" dirty="0" smtClean="0">
                <a:latin typeface="Arial" panose="020B0604020202020204" pitchFamily="34" charset="0"/>
              </a:rPr>
              <a:t>Receive Referral Form</a:t>
            </a:r>
            <a:endParaRPr lang="en-US" sz="1700" dirty="0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362" y="452209"/>
            <a:ext cx="10968514" cy="470898"/>
          </a:xfrm>
        </p:spPr>
        <p:txBody>
          <a:bodyPr/>
          <a:lstStyle/>
          <a:p>
            <a:r>
              <a:rPr lang="en-GB" dirty="0" smtClean="0">
                <a:solidFill>
                  <a:srgbClr val="FFFDF4"/>
                </a:solidFill>
              </a:rPr>
              <a:t>Referral Procedure </a:t>
            </a:r>
            <a:r>
              <a:rPr lang="en-GB" sz="2800" dirty="0" smtClean="0">
                <a:solidFill>
                  <a:srgbClr val="FFFDF4"/>
                </a:solidFill>
              </a:rPr>
              <a:t>(Mapping Partner)</a:t>
            </a:r>
            <a:endParaRPr lang="en-US" dirty="0">
              <a:solidFill>
                <a:srgbClr val="FFFDF4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7" y="6536911"/>
            <a:ext cx="4949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69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667" r="3851" b="6500"/>
          <a:stretch/>
        </p:blipFill>
        <p:spPr>
          <a:xfrm>
            <a:off x="1" y="1305329"/>
            <a:ext cx="12187238" cy="547812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white">
          <a:xfrm>
            <a:off x="609362" y="452209"/>
            <a:ext cx="10968514" cy="47089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280"/>
              </a:spcBef>
              <a:buNone/>
              <a:defRPr lang="en-US" sz="3400" b="0" kern="1200" spc="-43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r>
              <a:rPr lang="en-GB" dirty="0" err="1" smtClean="0">
                <a:solidFill>
                  <a:srgbClr val="FFFDF4"/>
                </a:solidFill>
              </a:rPr>
              <a:t>IAMP</a:t>
            </a:r>
            <a:r>
              <a:rPr lang="en-GB" dirty="0" smtClean="0">
                <a:solidFill>
                  <a:srgbClr val="FFFDF4"/>
                </a:solidFill>
              </a:rPr>
              <a:t> Sample</a:t>
            </a:r>
            <a:endParaRPr lang="en-GB" dirty="0">
              <a:solidFill>
                <a:srgbClr val="FFFD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078" t="30819" r="33734" b="5500"/>
          <a:stretch/>
        </p:blipFill>
        <p:spPr>
          <a:xfrm>
            <a:off x="1739394" y="0"/>
            <a:ext cx="86513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362" y="1962615"/>
            <a:ext cx="10968514" cy="4290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 dirty="0" smtClean="0"/>
              <a:t>Any Questions</a:t>
            </a:r>
            <a:r>
              <a:rPr lang="en-GB" sz="8800" dirty="0" smtClean="0"/>
              <a:t>?</a:t>
            </a:r>
            <a:endParaRPr lang="en-US" sz="88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/>
          <a:lstStyle/>
          <a:p>
            <a:r>
              <a:rPr lang="en-US" dirty="0" smtClean="0"/>
              <a:t>Inter Agency Mapping Platform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4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Inter Agency Mapping Platform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23765"/>
            <a:ext cx="12187239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0759" y="1962615"/>
            <a:ext cx="10968514" cy="4290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/>
              <a:t>Thank You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1404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DF4"/>
                </a:solidFill>
              </a:rPr>
              <a:t>Benefits of the Project</a:t>
            </a:r>
            <a:endParaRPr lang="en-US" dirty="0">
              <a:solidFill>
                <a:srgbClr val="FFFDF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NGOs </a:t>
            </a:r>
            <a:r>
              <a:rPr lang="en-US" dirty="0"/>
              <a:t>can plan </a:t>
            </a:r>
            <a:r>
              <a:rPr lang="en-US" dirty="0" smtClean="0"/>
              <a:t>work </a:t>
            </a:r>
            <a:r>
              <a:rPr lang="en-US" dirty="0"/>
              <a:t>in additional </a:t>
            </a:r>
            <a:r>
              <a:rPr lang="en-US" dirty="0" smtClean="0"/>
              <a:t>settlements, closing gaps, as basic information </a:t>
            </a:r>
            <a:r>
              <a:rPr lang="en-US" dirty="0"/>
              <a:t>and </a:t>
            </a:r>
            <a:r>
              <a:rPr lang="en-US" dirty="0" smtClean="0"/>
              <a:t>location </a:t>
            </a:r>
            <a:r>
              <a:rPr lang="en-US" dirty="0"/>
              <a:t>is </a:t>
            </a:r>
            <a:r>
              <a:rPr lang="en-US" dirty="0" smtClean="0"/>
              <a:t>provided</a:t>
            </a:r>
            <a:endParaRPr lang="en-US" dirty="0"/>
          </a:p>
          <a:p>
            <a:r>
              <a:rPr lang="en-US" dirty="0" smtClean="0"/>
              <a:t>Regular detection of </a:t>
            </a:r>
            <a:r>
              <a:rPr lang="en-US" dirty="0"/>
              <a:t>new </a:t>
            </a:r>
            <a:r>
              <a:rPr lang="en-US" dirty="0" smtClean="0"/>
              <a:t>settlements, inactivation of missing settlements</a:t>
            </a:r>
            <a:endParaRPr lang="en-US" dirty="0"/>
          </a:p>
          <a:p>
            <a:r>
              <a:rPr lang="en-US" dirty="0" smtClean="0"/>
              <a:t>Same </a:t>
            </a:r>
            <a:r>
              <a:rPr lang="en-US" dirty="0"/>
              <a:t>coding </a:t>
            </a:r>
            <a:r>
              <a:rPr lang="en-US" dirty="0" smtClean="0"/>
              <a:t>system allows for easier </a:t>
            </a:r>
            <a:r>
              <a:rPr lang="en-US" dirty="0"/>
              <a:t>coordination </a:t>
            </a:r>
            <a:r>
              <a:rPr lang="en-US" dirty="0" smtClean="0"/>
              <a:t>on the </a:t>
            </a:r>
            <a:r>
              <a:rPr lang="en-US" dirty="0"/>
              <a:t>national </a:t>
            </a:r>
            <a:r>
              <a:rPr lang="en-US" dirty="0" smtClean="0"/>
              <a:t>and local level as well as a common approach to reporting</a:t>
            </a:r>
          </a:p>
          <a:p>
            <a:r>
              <a:rPr lang="en-US" dirty="0" smtClean="0"/>
              <a:t>One coherent and unified approach to mapping which creates a reliable baseline of data to build upon</a:t>
            </a:r>
          </a:p>
          <a:p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6096043" y="6583680"/>
            <a:ext cx="4952823" cy="274320"/>
          </a:xfrm>
        </p:spPr>
        <p:txBody>
          <a:bodyPr/>
          <a:lstStyle/>
          <a:p>
            <a:r>
              <a:rPr lang="en-US" dirty="0" smtClean="0"/>
              <a:t>Inter Agency Mapping Platform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/>
          <p:cNvSpPr txBox="1">
            <a:spLocks/>
          </p:cNvSpPr>
          <p:nvPr/>
        </p:nvSpPr>
        <p:spPr>
          <a:xfrm>
            <a:off x="2971075" y="1676400"/>
            <a:ext cx="7159824" cy="85767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miter lim="800000"/>
          </a:ln>
          <a:effectLst>
            <a:outerShdw blurRad="190500" dist="63500" dir="5400000" algn="t" rotWithShape="0">
              <a:prstClr val="black">
                <a:alpha val="15000"/>
              </a:prstClr>
            </a:outerShdw>
          </a:effectLst>
        </p:spPr>
        <p:txBody>
          <a:bodyPr lIns="192024" tIns="192024" rIns="192024" bIns="192024" anchor="ctr"/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02920" indent="-228600" defTabSz="9144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800"/>
            </a:lvl2pPr>
            <a:lvl3pPr marL="7315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600"/>
            </a:lvl3pPr>
            <a:lvl4pPr marL="9601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4pPr>
            <a:lvl5pPr marL="11887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13716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6pPr>
            <a:lvl7pPr marL="16002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7pPr>
            <a:lvl8pPr marL="18288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8pPr>
            <a:lvl9pPr marL="20574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r>
              <a:rPr lang="en-US" sz="2400" dirty="0" smtClean="0"/>
              <a:t>Identify and collect basic Information on a regular Basis</a:t>
            </a:r>
            <a:endParaRPr lang="en-US" sz="2400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2971075" y="2743200"/>
            <a:ext cx="7159824" cy="85767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miter lim="800000"/>
          </a:ln>
          <a:effectLst>
            <a:outerShdw blurRad="190500" dist="63500" dir="5400000" algn="t" rotWithShape="0">
              <a:prstClr val="black">
                <a:alpha val="15000"/>
              </a:prstClr>
            </a:outerShdw>
          </a:effectLst>
        </p:spPr>
        <p:txBody>
          <a:bodyPr lIns="192024" tIns="192024" rIns="192024" bIns="192024" anchor="ctr"/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sz="36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02920" indent="-228600" defTabSz="9144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800"/>
            </a:lvl2pPr>
            <a:lvl3pPr marL="7315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600"/>
            </a:lvl3pPr>
            <a:lvl4pPr marL="9601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4pPr>
            <a:lvl5pPr marL="11887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13716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6pPr>
            <a:lvl7pPr marL="16002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7pPr>
            <a:lvl8pPr marL="18288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8pPr>
            <a:lvl9pPr marL="20574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r>
              <a:rPr lang="en-GB" sz="2400" dirty="0" smtClean="0"/>
              <a:t>Common Language and data set</a:t>
            </a:r>
            <a:endParaRPr lang="en-US" sz="24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2971075" y="3810000"/>
            <a:ext cx="7159824" cy="85767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miter lim="800000"/>
          </a:ln>
          <a:effectLst>
            <a:outerShdw blurRad="190500" dist="63500" dir="5400000" algn="t" rotWithShape="0">
              <a:prstClr val="black">
                <a:alpha val="15000"/>
              </a:prstClr>
            </a:outerShdw>
          </a:effectLst>
        </p:spPr>
        <p:txBody>
          <a:bodyPr lIns="192024" tIns="192024" rIns="192024" bIns="192024" anchor="ctr"/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sz="36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02920" indent="-228600" defTabSz="9144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800"/>
            </a:lvl2pPr>
            <a:lvl3pPr marL="7315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600"/>
            </a:lvl3pPr>
            <a:lvl4pPr marL="9601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4pPr>
            <a:lvl5pPr marL="11887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13716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6pPr>
            <a:lvl7pPr marL="16002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7pPr>
            <a:lvl8pPr marL="18288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8pPr>
            <a:lvl9pPr marL="20574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r>
              <a:rPr lang="en-GB" sz="2400" dirty="0" smtClean="0"/>
              <a:t>Identify, track and locate vulnerable communities</a:t>
            </a:r>
            <a:endParaRPr lang="en-US" sz="24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2971075" y="4876800"/>
            <a:ext cx="7159824" cy="85767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miter lim="800000"/>
          </a:ln>
          <a:effectLst>
            <a:outerShdw blurRad="190500" dist="63500" dir="5400000" algn="t" rotWithShape="0">
              <a:prstClr val="black">
                <a:alpha val="15000"/>
              </a:prstClr>
            </a:outerShdw>
          </a:effectLst>
        </p:spPr>
        <p:txBody>
          <a:bodyPr lIns="192024" tIns="192024" rIns="192024" bIns="192024" anchor="ctr"/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sz="36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02920" indent="-228600" defTabSz="9144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800"/>
            </a:lvl2pPr>
            <a:lvl3pPr marL="7315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600"/>
            </a:lvl3pPr>
            <a:lvl4pPr marL="9601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4pPr>
            <a:lvl5pPr marL="118872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13716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6pPr>
            <a:lvl7pPr marL="16002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/>
            </a:lvl7pPr>
            <a:lvl8pPr marL="18288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–"/>
              <a:defRPr sz="1400"/>
            </a:lvl8pPr>
            <a:lvl9pPr marL="2057400" indent="-18288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r>
              <a:rPr lang="en-US" sz="2400" dirty="0" smtClean="0"/>
              <a:t>Serve as a common baseline for activities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056339" y="1676400"/>
            <a:ext cx="914737" cy="857678"/>
            <a:chOff x="457200" y="1676400"/>
            <a:chExt cx="1219200" cy="1143000"/>
          </a:xfrm>
        </p:grpSpPr>
        <p:sp>
          <p:nvSpPr>
            <p:cNvPr id="34" name="TextBox 33"/>
            <p:cNvSpPr txBox="1"/>
            <p:nvPr/>
          </p:nvSpPr>
          <p:spPr>
            <a:xfrm>
              <a:off x="457200" y="1676400"/>
              <a:ext cx="1219200" cy="11430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</a:ln>
          </p:spPr>
          <p:txBody>
            <a:bodyPr wrap="square" lIns="27432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04" t="21459" r="27381" b="41438"/>
            <a:stretch/>
          </p:blipFill>
          <p:spPr>
            <a:xfrm>
              <a:off x="725225" y="1905000"/>
              <a:ext cx="712177" cy="68580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2056339" y="2743200"/>
            <a:ext cx="914737" cy="857678"/>
            <a:chOff x="457200" y="1676400"/>
            <a:chExt cx="1219200" cy="1143000"/>
          </a:xfrm>
        </p:grpSpPr>
        <p:sp>
          <p:nvSpPr>
            <p:cNvPr id="38" name="TextBox 37"/>
            <p:cNvSpPr txBox="1"/>
            <p:nvPr/>
          </p:nvSpPr>
          <p:spPr>
            <a:xfrm>
              <a:off x="457200" y="1676400"/>
              <a:ext cx="1219200" cy="11430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accent5"/>
              </a:solidFill>
              <a:miter lim="800000"/>
            </a:ln>
          </p:spPr>
          <p:txBody>
            <a:bodyPr wrap="square" lIns="27432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04" t="21459" r="27381" b="41438"/>
            <a:stretch/>
          </p:blipFill>
          <p:spPr>
            <a:xfrm>
              <a:off x="725225" y="1905000"/>
              <a:ext cx="712177" cy="68580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2056339" y="3810000"/>
            <a:ext cx="914737" cy="857678"/>
            <a:chOff x="457200" y="1676400"/>
            <a:chExt cx="1219200" cy="1143000"/>
          </a:xfrm>
          <a:solidFill>
            <a:srgbClr val="008997"/>
          </a:solidFill>
        </p:grpSpPr>
        <p:sp>
          <p:nvSpPr>
            <p:cNvPr id="42" name="TextBox 41"/>
            <p:cNvSpPr txBox="1"/>
            <p:nvPr/>
          </p:nvSpPr>
          <p:spPr>
            <a:xfrm>
              <a:off x="457200" y="1676400"/>
              <a:ext cx="1219200" cy="1143000"/>
            </a:xfrm>
            <a:prstGeom prst="rect">
              <a:avLst/>
            </a:prstGeom>
            <a:grpFill/>
            <a:ln w="19050">
              <a:solidFill>
                <a:srgbClr val="008997"/>
              </a:solidFill>
              <a:miter lim="800000"/>
            </a:ln>
          </p:spPr>
          <p:txBody>
            <a:bodyPr wrap="square" lIns="27432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04" t="21459" r="27381" b="41438"/>
            <a:stretch/>
          </p:blipFill>
          <p:spPr>
            <a:xfrm>
              <a:off x="725225" y="1905000"/>
              <a:ext cx="712177" cy="685800"/>
            </a:xfrm>
            <a:prstGeom prst="rect">
              <a:avLst/>
            </a:prstGeom>
            <a:grpFill/>
            <a:ln>
              <a:solidFill>
                <a:srgbClr val="008997"/>
              </a:solidFill>
            </a:ln>
          </p:spPr>
        </p:pic>
      </p:grpSp>
      <p:grpSp>
        <p:nvGrpSpPr>
          <p:cNvPr id="45" name="Group 44"/>
          <p:cNvGrpSpPr/>
          <p:nvPr/>
        </p:nvGrpSpPr>
        <p:grpSpPr>
          <a:xfrm>
            <a:off x="2056339" y="4876800"/>
            <a:ext cx="914737" cy="857678"/>
            <a:chOff x="457200" y="1676400"/>
            <a:chExt cx="1219200" cy="1143000"/>
          </a:xfrm>
        </p:grpSpPr>
        <p:sp>
          <p:nvSpPr>
            <p:cNvPr id="46" name="TextBox 45"/>
            <p:cNvSpPr txBox="1"/>
            <p:nvPr/>
          </p:nvSpPr>
          <p:spPr>
            <a:xfrm>
              <a:off x="457200" y="1676400"/>
              <a:ext cx="1219200" cy="11430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  <a:miter lim="800000"/>
            </a:ln>
          </p:spPr>
          <p:txBody>
            <a:bodyPr wrap="square" lIns="27432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04" t="21459" r="27381" b="41438"/>
            <a:stretch/>
          </p:blipFill>
          <p:spPr>
            <a:xfrm>
              <a:off x="725225" y="1905000"/>
              <a:ext cx="712177" cy="685800"/>
            </a:xfrm>
            <a:prstGeom prst="rect">
              <a:avLst/>
            </a:prstGeom>
          </p:spPr>
        </p:pic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362" y="452209"/>
            <a:ext cx="10968514" cy="470898"/>
          </a:xfrm>
        </p:spPr>
        <p:txBody>
          <a:bodyPr/>
          <a:lstStyle/>
          <a:p>
            <a:r>
              <a:rPr lang="en-GB" dirty="0" smtClean="0">
                <a:solidFill>
                  <a:srgbClr val="FFFDF4"/>
                </a:solidFill>
              </a:rPr>
              <a:t>Purpose of IAMP</a:t>
            </a:r>
            <a:endParaRPr lang="en-US" dirty="0">
              <a:solidFill>
                <a:srgbClr val="FFFDF4"/>
              </a:solidFill>
            </a:endParaRPr>
          </a:p>
        </p:txBody>
      </p:sp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7" y="6559550"/>
            <a:ext cx="4949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0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entagon 47"/>
          <p:cNvSpPr>
            <a:spLocks/>
          </p:cNvSpPr>
          <p:nvPr/>
        </p:nvSpPr>
        <p:spPr>
          <a:xfrm>
            <a:off x="10332460" y="1676580"/>
            <a:ext cx="1245257" cy="514484"/>
          </a:xfrm>
          <a:prstGeom prst="homePlate">
            <a:avLst>
              <a:gd name="adj" fmla="val 40839"/>
            </a:avLst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32" tIns="28816" rIns="57632" bIns="28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700" dirty="0" smtClean="0">
                <a:latin typeface="Arial" panose="020B0604020202020204" pitchFamily="34" charset="0"/>
              </a:rPr>
              <a:t>2017</a:t>
            </a:r>
            <a:endParaRPr lang="en-US" sz="1700" dirty="0"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/>
          </p:cNvSpPr>
          <p:nvPr/>
        </p:nvSpPr>
        <p:spPr>
          <a:xfrm>
            <a:off x="609521" y="1676580"/>
            <a:ext cx="2363062" cy="514484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32" tIns="28816" rIns="57632" bIns="28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700" dirty="0" smtClean="0">
                <a:latin typeface="Arial" panose="020B0604020202020204" pitchFamily="34" charset="0"/>
              </a:rPr>
              <a:t>2013</a:t>
            </a:r>
            <a:endParaRPr lang="en-US" sz="1700" dirty="0">
              <a:latin typeface="Arial" panose="020B0604020202020204" pitchFamily="34" charset="0"/>
            </a:endParaRPr>
          </a:p>
        </p:txBody>
      </p:sp>
      <p:sp>
        <p:nvSpPr>
          <p:cNvPr id="50" name="Rectangle 49"/>
          <p:cNvSpPr>
            <a:spLocks/>
          </p:cNvSpPr>
          <p:nvPr/>
        </p:nvSpPr>
        <p:spPr>
          <a:xfrm>
            <a:off x="2972582" y="1676580"/>
            <a:ext cx="2453293" cy="514484"/>
          </a:xfrm>
          <a:prstGeom prst="rect">
            <a:avLst/>
          </a:prstGeom>
          <a:solidFill>
            <a:srgbClr val="00527A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32" tIns="28816" rIns="57632" bIns="28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700" dirty="0" smtClean="0">
                <a:latin typeface="Arial" panose="020B0604020202020204" pitchFamily="34" charset="0"/>
              </a:rPr>
              <a:t>2014</a:t>
            </a:r>
            <a:endParaRPr lang="en-US" sz="1700" dirty="0">
              <a:latin typeface="Arial" panose="020B0604020202020204" pitchFamily="34" charset="0"/>
            </a:endParaRPr>
          </a:p>
        </p:txBody>
      </p:sp>
      <p:sp>
        <p:nvSpPr>
          <p:cNvPr id="51" name="Rectangle 50"/>
          <p:cNvSpPr>
            <a:spLocks/>
          </p:cNvSpPr>
          <p:nvPr/>
        </p:nvSpPr>
        <p:spPr>
          <a:xfrm>
            <a:off x="5425875" y="1676580"/>
            <a:ext cx="2453293" cy="514484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32" tIns="28816" rIns="57632" bIns="28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700" dirty="0" smtClean="0">
                <a:latin typeface="Arial" panose="020B0604020202020204" pitchFamily="34" charset="0"/>
              </a:rPr>
              <a:t>2015</a:t>
            </a:r>
            <a:endParaRPr lang="en-US" sz="1700" dirty="0">
              <a:latin typeface="Arial" panose="020B0604020202020204" pitchFamily="34" charset="0"/>
            </a:endParaRPr>
          </a:p>
        </p:txBody>
      </p:sp>
      <p:sp>
        <p:nvSpPr>
          <p:cNvPr id="52" name="Rectangle 51"/>
          <p:cNvSpPr>
            <a:spLocks/>
          </p:cNvSpPr>
          <p:nvPr/>
        </p:nvSpPr>
        <p:spPr>
          <a:xfrm>
            <a:off x="7879168" y="1676580"/>
            <a:ext cx="2453293" cy="514484"/>
          </a:xfrm>
          <a:prstGeom prst="rect">
            <a:avLst/>
          </a:prstGeom>
          <a:solidFill>
            <a:srgbClr val="00527A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32" tIns="28816" rIns="57632" bIns="28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700" dirty="0" smtClean="0">
                <a:latin typeface="Arial" panose="020B0604020202020204" pitchFamily="34" charset="0"/>
              </a:rPr>
              <a:t>2016</a:t>
            </a:r>
            <a:endParaRPr lang="en-US" sz="1700" dirty="0">
              <a:latin typeface="Arial" panose="020B0604020202020204" pitchFamily="34" charset="0"/>
            </a:endParaRPr>
          </a:p>
        </p:txBody>
      </p:sp>
      <p:sp>
        <p:nvSpPr>
          <p:cNvPr id="53" name="TextBox 52"/>
          <p:cNvSpPr txBox="1">
            <a:spLocks/>
          </p:cNvSpPr>
          <p:nvPr/>
        </p:nvSpPr>
        <p:spPr>
          <a:xfrm>
            <a:off x="505324" y="2631901"/>
            <a:ext cx="874476" cy="1538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13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May</a:t>
            </a:r>
            <a:endParaRPr lang="en-US" sz="13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378"/>
              </a:spcBef>
            </a:pPr>
            <a:r>
              <a:rPr lang="en-GB" sz="13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Partners used </a:t>
            </a:r>
            <a:r>
              <a:rPr lang="en-GB" sz="1300" dirty="0">
                <a:solidFill>
                  <a:schemeClr val="accent2"/>
                </a:solidFill>
                <a:latin typeface="Arial" panose="020B0604020202020204" pitchFamily="34" charset="0"/>
              </a:rPr>
              <a:t>to collect data </a:t>
            </a:r>
            <a:r>
              <a:rPr lang="en-GB" sz="13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as </a:t>
            </a:r>
            <a:r>
              <a:rPr lang="en-GB" sz="1300" dirty="0">
                <a:solidFill>
                  <a:schemeClr val="accent2"/>
                </a:solidFill>
                <a:latin typeface="Arial" panose="020B0604020202020204" pitchFamily="34" charset="0"/>
              </a:rPr>
              <a:t>part of their work</a:t>
            </a:r>
          </a:p>
        </p:txBody>
      </p:sp>
      <p:sp>
        <p:nvSpPr>
          <p:cNvPr id="54" name="TextBox 53"/>
          <p:cNvSpPr txBox="1">
            <a:spLocks/>
          </p:cNvSpPr>
          <p:nvPr/>
        </p:nvSpPr>
        <p:spPr>
          <a:xfrm>
            <a:off x="3046815" y="2591221"/>
            <a:ext cx="924319" cy="14404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300" b="1" dirty="0" smtClean="0">
                <a:solidFill>
                  <a:srgbClr val="00527A"/>
                </a:solidFill>
                <a:latin typeface="Arial" panose="020B0604020202020204" pitchFamily="34" charset="0"/>
              </a:rPr>
              <a:t>January</a:t>
            </a:r>
            <a:endParaRPr lang="en-US" sz="1300" b="1" dirty="0">
              <a:solidFill>
                <a:srgbClr val="00527A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378"/>
              </a:spcBef>
            </a:pPr>
            <a:r>
              <a:rPr lang="en-US" sz="13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Mapping Project highlighted as best Practice</a:t>
            </a:r>
            <a:endParaRPr lang="en-US" sz="13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4063945" y="4713904"/>
            <a:ext cx="929702" cy="1162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300" b="1" dirty="0" smtClean="0">
                <a:solidFill>
                  <a:srgbClr val="00527A"/>
                </a:solidFill>
                <a:latin typeface="Arial" panose="020B0604020202020204" pitchFamily="34" charset="0"/>
              </a:rPr>
              <a:t>January</a:t>
            </a:r>
            <a:endParaRPr lang="en-US" sz="1300" b="1" dirty="0">
              <a:solidFill>
                <a:srgbClr val="00527A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378"/>
              </a:spcBef>
            </a:pPr>
            <a:r>
              <a:rPr lang="en-US" sz="13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IAMP project started in all of Lebanon</a:t>
            </a:r>
            <a:endParaRPr lang="en-US" sz="13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Box 58"/>
          <p:cNvSpPr txBox="1">
            <a:spLocks/>
          </p:cNvSpPr>
          <p:nvPr/>
        </p:nvSpPr>
        <p:spPr>
          <a:xfrm>
            <a:off x="6376006" y="4713904"/>
            <a:ext cx="1057130" cy="76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3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Jan - Dec</a:t>
            </a:r>
            <a:endParaRPr lang="en-US" sz="13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378"/>
              </a:spcBef>
            </a:pPr>
            <a:r>
              <a:rPr lang="en-GB" sz="13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Monthly and Bimonthly sweeps</a:t>
            </a:r>
            <a:endParaRPr lang="en-US" sz="13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0" name="TextBox 59"/>
          <p:cNvSpPr txBox="1">
            <a:spLocks/>
          </p:cNvSpPr>
          <p:nvPr/>
        </p:nvSpPr>
        <p:spPr>
          <a:xfrm>
            <a:off x="8918851" y="4713904"/>
            <a:ext cx="1068740" cy="76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300" b="1" dirty="0" smtClean="0">
                <a:solidFill>
                  <a:srgbClr val="00527A"/>
                </a:solidFill>
                <a:latin typeface="Arial" panose="020B0604020202020204" pitchFamily="34" charset="0"/>
              </a:rPr>
              <a:t>Jan – Dec </a:t>
            </a:r>
            <a:r>
              <a:rPr lang="en-US" sz="13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Bimonthly sweeps</a:t>
            </a:r>
            <a:endParaRPr lang="en-US" sz="1300" b="1" dirty="0">
              <a:solidFill>
                <a:srgbClr val="00527A"/>
              </a:solidFill>
              <a:latin typeface="Arial" panose="020B060402020202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90376" y="2231744"/>
            <a:ext cx="0" cy="34608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235765" y="2191064"/>
            <a:ext cx="0" cy="346080"/>
          </a:xfrm>
          <a:prstGeom prst="line">
            <a:avLst/>
          </a:prstGeom>
          <a:ln w="19050">
            <a:solidFill>
              <a:srgbClr val="D09A0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128549" y="2191065"/>
            <a:ext cx="0" cy="2457316"/>
          </a:xfrm>
          <a:prstGeom prst="line">
            <a:avLst/>
          </a:prstGeom>
          <a:ln w="19050">
            <a:solidFill>
              <a:srgbClr val="D09A0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567699" y="2191065"/>
            <a:ext cx="0" cy="2457316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982755" y="2191065"/>
            <a:ext cx="0" cy="2457316"/>
          </a:xfrm>
          <a:prstGeom prst="line">
            <a:avLst/>
          </a:prstGeom>
          <a:ln w="19050">
            <a:solidFill>
              <a:srgbClr val="D09A0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>
            <a:spLocks/>
          </p:cNvSpPr>
          <p:nvPr/>
        </p:nvSpPr>
        <p:spPr>
          <a:xfrm>
            <a:off x="633218" y="2174578"/>
            <a:ext cx="114315" cy="114330"/>
          </a:xfrm>
          <a:prstGeom prst="ellipse">
            <a:avLst/>
          </a:prstGeom>
          <a:solidFill>
            <a:schemeClr val="accent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822" tIns="38411" rIns="76822" bIns="384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2" name="Oval 71"/>
          <p:cNvSpPr>
            <a:spLocks/>
          </p:cNvSpPr>
          <p:nvPr/>
        </p:nvSpPr>
        <p:spPr>
          <a:xfrm>
            <a:off x="3178608" y="2133898"/>
            <a:ext cx="114315" cy="114330"/>
          </a:xfrm>
          <a:prstGeom prst="ellipse">
            <a:avLst/>
          </a:prstGeom>
          <a:solidFill>
            <a:srgbClr val="D09A0F"/>
          </a:solidFill>
          <a:ln w="19050">
            <a:solidFill>
              <a:srgbClr val="D09A0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822" tIns="38411" rIns="76822" bIns="384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3" name="Oval 72"/>
          <p:cNvSpPr>
            <a:spLocks/>
          </p:cNvSpPr>
          <p:nvPr/>
        </p:nvSpPr>
        <p:spPr>
          <a:xfrm>
            <a:off x="4071392" y="2133898"/>
            <a:ext cx="114315" cy="114330"/>
          </a:xfrm>
          <a:prstGeom prst="ellipse">
            <a:avLst/>
          </a:prstGeom>
          <a:solidFill>
            <a:srgbClr val="D09A0F"/>
          </a:solidFill>
          <a:ln w="19050">
            <a:solidFill>
              <a:srgbClr val="D09A0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822" tIns="38411" rIns="76822" bIns="384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5" name="Oval 74"/>
          <p:cNvSpPr>
            <a:spLocks/>
          </p:cNvSpPr>
          <p:nvPr/>
        </p:nvSpPr>
        <p:spPr>
          <a:xfrm>
            <a:off x="6510542" y="2133898"/>
            <a:ext cx="114315" cy="114330"/>
          </a:xfrm>
          <a:prstGeom prst="ellipse">
            <a:avLst/>
          </a:prstGeom>
          <a:solidFill>
            <a:schemeClr val="accent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822" tIns="38411" rIns="76822" bIns="384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7" name="Oval 76"/>
          <p:cNvSpPr>
            <a:spLocks/>
          </p:cNvSpPr>
          <p:nvPr/>
        </p:nvSpPr>
        <p:spPr>
          <a:xfrm>
            <a:off x="8925598" y="2133898"/>
            <a:ext cx="114315" cy="114330"/>
          </a:xfrm>
          <a:prstGeom prst="ellipse">
            <a:avLst/>
          </a:prstGeom>
          <a:solidFill>
            <a:srgbClr val="D09A0F"/>
          </a:solidFill>
          <a:ln w="19050">
            <a:solidFill>
              <a:srgbClr val="D09A0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822" tIns="38411" rIns="76822" bIns="384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34152" y="144834"/>
            <a:ext cx="10968514" cy="6400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DF4"/>
                </a:solidFill>
              </a:rPr>
              <a:t>History of the IAMP</a:t>
            </a:r>
          </a:p>
        </p:txBody>
      </p:sp>
      <p:pic>
        <p:nvPicPr>
          <p:cNvPr id="37" name="Picture 3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694" y="146443"/>
            <a:ext cx="2070452" cy="3604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TextBox 37"/>
          <p:cNvSpPr txBox="1">
            <a:spLocks/>
          </p:cNvSpPr>
          <p:nvPr/>
        </p:nvSpPr>
        <p:spPr>
          <a:xfrm>
            <a:off x="1379799" y="3148786"/>
            <a:ext cx="869887" cy="13563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3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June</a:t>
            </a:r>
            <a:endParaRPr lang="en-US" sz="13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378"/>
              </a:spcBef>
            </a:pPr>
            <a:r>
              <a:rPr lang="en-US" sz="13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MEDAIR started with the pilot project</a:t>
            </a:r>
            <a:endParaRPr lang="en-US" sz="13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cxnSp>
        <p:nvCxnSpPr>
          <p:cNvPr id="39" name="Straight Connector 38"/>
          <p:cNvCxnSpPr>
            <a:stCxn id="40" idx="4"/>
          </p:cNvCxnSpPr>
          <p:nvPr/>
        </p:nvCxnSpPr>
        <p:spPr>
          <a:xfrm>
            <a:off x="1444911" y="2304000"/>
            <a:ext cx="0" cy="790711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/>
          </p:cNvSpPr>
          <p:nvPr/>
        </p:nvSpPr>
        <p:spPr>
          <a:xfrm>
            <a:off x="1387754" y="2189669"/>
            <a:ext cx="114315" cy="114330"/>
          </a:xfrm>
          <a:prstGeom prst="ellipse">
            <a:avLst/>
          </a:prstGeom>
          <a:solidFill>
            <a:schemeClr val="accent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822" tIns="38411" rIns="76822" bIns="384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5" name="TextBox 44"/>
          <p:cNvSpPr txBox="1">
            <a:spLocks/>
          </p:cNvSpPr>
          <p:nvPr/>
        </p:nvSpPr>
        <p:spPr>
          <a:xfrm>
            <a:off x="2185421" y="4740579"/>
            <a:ext cx="929702" cy="9688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3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August</a:t>
            </a:r>
            <a:endParaRPr lang="en-US" sz="13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378"/>
              </a:spcBef>
            </a:pPr>
            <a:r>
              <a:rPr lang="en-US" sz="13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Started Mapping after cleanup</a:t>
            </a:r>
            <a:endParaRPr lang="en-US" sz="13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249686" y="2217740"/>
            <a:ext cx="0" cy="2457316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>
            <a:spLocks/>
          </p:cNvSpPr>
          <p:nvPr/>
        </p:nvSpPr>
        <p:spPr>
          <a:xfrm>
            <a:off x="2192529" y="2160573"/>
            <a:ext cx="114315" cy="114330"/>
          </a:xfrm>
          <a:prstGeom prst="ellipse">
            <a:avLst/>
          </a:prstGeom>
          <a:solidFill>
            <a:schemeClr val="accent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822" tIns="38411" rIns="76822" bIns="384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0" name="TextBox 79"/>
          <p:cNvSpPr txBox="1">
            <a:spLocks/>
          </p:cNvSpPr>
          <p:nvPr/>
        </p:nvSpPr>
        <p:spPr>
          <a:xfrm>
            <a:off x="4666822" y="3687838"/>
            <a:ext cx="1035465" cy="752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300" b="1" dirty="0" smtClean="0">
                <a:solidFill>
                  <a:srgbClr val="00527A"/>
                </a:solidFill>
                <a:latin typeface="Arial" panose="020B0604020202020204" pitchFamily="34" charset="0"/>
              </a:rPr>
              <a:t>Jan - Dec</a:t>
            </a:r>
            <a:endParaRPr lang="en-US" sz="1300" b="1" dirty="0">
              <a:solidFill>
                <a:srgbClr val="00527A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378"/>
              </a:spcBef>
            </a:pPr>
            <a:r>
              <a:rPr lang="en-US" sz="13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One sweep per month</a:t>
            </a:r>
            <a:endParaRPr lang="en-US" sz="13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4836437" y="2223238"/>
            <a:ext cx="0" cy="1390516"/>
          </a:xfrm>
          <a:prstGeom prst="line">
            <a:avLst/>
          </a:prstGeom>
          <a:ln w="19050">
            <a:solidFill>
              <a:srgbClr val="D09A0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>
            <a:spLocks/>
          </p:cNvSpPr>
          <p:nvPr/>
        </p:nvSpPr>
        <p:spPr>
          <a:xfrm>
            <a:off x="4779279" y="2166071"/>
            <a:ext cx="114315" cy="114330"/>
          </a:xfrm>
          <a:prstGeom prst="ellipse">
            <a:avLst/>
          </a:prstGeom>
          <a:solidFill>
            <a:srgbClr val="D09A0F"/>
          </a:solidFill>
          <a:ln w="19050">
            <a:solidFill>
              <a:srgbClr val="D09A0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822" tIns="38411" rIns="76822" bIns="384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3" name="TextBox 82"/>
          <p:cNvSpPr txBox="1">
            <a:spLocks/>
          </p:cNvSpPr>
          <p:nvPr/>
        </p:nvSpPr>
        <p:spPr>
          <a:xfrm>
            <a:off x="10448327" y="2625448"/>
            <a:ext cx="906864" cy="685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3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January</a:t>
            </a:r>
            <a:endParaRPr lang="en-US" sz="13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3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One sweep every 3 months</a:t>
            </a:r>
            <a:endParaRPr lang="en-US" sz="13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10619436" y="2225291"/>
            <a:ext cx="0" cy="34608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>
            <a:spLocks/>
          </p:cNvSpPr>
          <p:nvPr/>
        </p:nvSpPr>
        <p:spPr>
          <a:xfrm>
            <a:off x="10562278" y="2168125"/>
            <a:ext cx="114315" cy="114330"/>
          </a:xfrm>
          <a:prstGeom prst="ellipse">
            <a:avLst/>
          </a:prstGeom>
          <a:solidFill>
            <a:schemeClr val="accent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822" tIns="38411" rIns="76822" bIns="384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7" y="6559550"/>
            <a:ext cx="4949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48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8" grpId="0"/>
      <p:bldP spid="59" grpId="0"/>
      <p:bldP spid="60" grpId="0"/>
      <p:bldP spid="71" grpId="0" animBg="1"/>
      <p:bldP spid="72" grpId="0" animBg="1"/>
      <p:bldP spid="73" grpId="0" animBg="1"/>
      <p:bldP spid="75" grpId="0" animBg="1"/>
      <p:bldP spid="77" grpId="0" animBg="1"/>
      <p:bldP spid="38" grpId="0"/>
      <p:bldP spid="40" grpId="0" animBg="1"/>
      <p:bldP spid="45" grpId="0"/>
      <p:bldP spid="47" grpId="0" animBg="1"/>
      <p:bldP spid="80" grpId="0"/>
      <p:bldP spid="82" grpId="0" animBg="1"/>
      <p:bldP spid="83" grpId="0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DF4"/>
                </a:solidFill>
              </a:rPr>
              <a:t>IAMP Roles and Responsibilities</a:t>
            </a:r>
            <a:endParaRPr lang="en-US" dirty="0">
              <a:solidFill>
                <a:srgbClr val="FFFDF4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IAMP Coordinating Agency (Medair)</a:t>
            </a:r>
          </a:p>
          <a:p>
            <a:r>
              <a:rPr lang="en-GB" sz="3600" dirty="0" smtClean="0"/>
              <a:t>Humanitarian Coordinating Agency (UNHCR)</a:t>
            </a:r>
          </a:p>
          <a:p>
            <a:r>
              <a:rPr lang="en-GB" sz="3600" dirty="0" smtClean="0"/>
              <a:t>Mapping Partners (Medair, REACH, Soliarites International, CISP, PU-AMI Beirut/Mt. Lebanon, and PU-AMI South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6125540" y="6583680"/>
            <a:ext cx="4952823" cy="274320"/>
          </a:xfrm>
        </p:spPr>
        <p:txBody>
          <a:bodyPr/>
          <a:lstStyle/>
          <a:p>
            <a:r>
              <a:rPr lang="en-US" dirty="0" smtClean="0"/>
              <a:t>Inter Agency Mapping Platform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0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DF4"/>
                </a:solidFill>
              </a:rPr>
              <a:t>Field Level Impacts</a:t>
            </a:r>
            <a:endParaRPr lang="en-US" dirty="0">
              <a:solidFill>
                <a:srgbClr val="FFFDF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The Public Viewer account on Collector has </a:t>
            </a:r>
            <a:r>
              <a:rPr lang="en-GB" dirty="0"/>
              <a:t>enabled field teams to locate settlements and plan more efficient distributions</a:t>
            </a:r>
          </a:p>
          <a:p>
            <a:r>
              <a:rPr lang="en-US" dirty="0" smtClean="0"/>
              <a:t>Database of key contacts for the refugee communities and focal points to base interventions upon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PCode system allows for the combining of multiple data sets together for gap analysis comparisons</a:t>
            </a:r>
          </a:p>
          <a:p>
            <a:r>
              <a:rPr lang="en-GB" dirty="0" smtClean="0"/>
              <a:t>Community self-identification during emergencies and in everyday interactions with the humanitarian community</a:t>
            </a:r>
            <a:endParaRPr lang="en-GB" dirty="0"/>
          </a:p>
          <a:p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6080781" y="6583680"/>
            <a:ext cx="4952823" cy="274320"/>
          </a:xfrm>
        </p:spPr>
        <p:txBody>
          <a:bodyPr/>
          <a:lstStyle/>
          <a:p>
            <a:r>
              <a:rPr lang="en-US" dirty="0" smtClean="0"/>
              <a:t>Inter Agency Mapping Platform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6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DF4"/>
                </a:solidFill>
              </a:rPr>
              <a:t>Coding System: </a:t>
            </a:r>
            <a:r>
              <a:rPr lang="en-US" dirty="0" err="1" smtClean="0">
                <a:solidFill>
                  <a:srgbClr val="FFFDF4"/>
                </a:solidFill>
              </a:rPr>
              <a:t>PCodes</a:t>
            </a:r>
            <a:endParaRPr lang="en-US" dirty="0">
              <a:solidFill>
                <a:srgbClr val="FFFDF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597" y="936234"/>
            <a:ext cx="105263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  3  2  1  1  – 01 – 001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1419478" y="1668022"/>
            <a:ext cx="471203" cy="1115363"/>
          </a:xfrm>
          <a:prstGeom prst="leftBrace">
            <a:avLst>
              <a:gd name="adj1" fmla="val 8333"/>
              <a:gd name="adj2" fmla="val 512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Left Brace 13"/>
          <p:cNvSpPr/>
          <p:nvPr/>
        </p:nvSpPr>
        <p:spPr>
          <a:xfrm rot="16200000">
            <a:off x="1850809" y="2042375"/>
            <a:ext cx="518983" cy="1495542"/>
          </a:xfrm>
          <a:prstGeom prst="leftBrace">
            <a:avLst>
              <a:gd name="adj1" fmla="val 8333"/>
              <a:gd name="adj2" fmla="val 512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Left Brace 14"/>
          <p:cNvSpPr/>
          <p:nvPr/>
        </p:nvSpPr>
        <p:spPr>
          <a:xfrm rot="16200000">
            <a:off x="3256219" y="1515638"/>
            <a:ext cx="695660" cy="4053420"/>
          </a:xfrm>
          <a:prstGeom prst="leftBrace">
            <a:avLst>
              <a:gd name="adj1" fmla="val 8333"/>
              <a:gd name="adj2" fmla="val 512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274986" y="1989729"/>
            <a:ext cx="342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Governorate   (ie: Bekaa)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847656" y="2463244"/>
            <a:ext cx="406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    (ie: Baalbek)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440803" y="2930325"/>
            <a:ext cx="39871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Cadastral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000" dirty="0" smtClean="0"/>
              <a:t>(ie</a:t>
            </a:r>
            <a:r>
              <a:rPr lang="en-US" sz="2000" dirty="0"/>
              <a:t>: Ras Baalbek </a:t>
            </a:r>
            <a:r>
              <a:rPr lang="en-US" sz="2000" dirty="0" smtClean="0"/>
              <a:t>Es-Sahel)</a:t>
            </a:r>
          </a:p>
        </p:txBody>
      </p:sp>
      <p:sp>
        <p:nvSpPr>
          <p:cNvPr id="20" name="Left Brace 19"/>
          <p:cNvSpPr/>
          <p:nvPr/>
        </p:nvSpPr>
        <p:spPr>
          <a:xfrm rot="16200000">
            <a:off x="6822869" y="1937170"/>
            <a:ext cx="364143" cy="1243825"/>
          </a:xfrm>
          <a:prstGeom prst="leftBrace">
            <a:avLst>
              <a:gd name="adj1" fmla="val 8333"/>
              <a:gd name="adj2" fmla="val 512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383025" y="2301025"/>
            <a:ext cx="342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Shelter Type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006380" y="2803667"/>
            <a:ext cx="324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01: Informal Settlement</a:t>
            </a:r>
          </a:p>
          <a:p>
            <a:endParaRPr lang="en-GB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8961599" y="1771731"/>
            <a:ext cx="364142" cy="1699729"/>
          </a:xfrm>
          <a:prstGeom prst="leftBrace">
            <a:avLst>
              <a:gd name="adj1" fmla="val 8333"/>
              <a:gd name="adj2" fmla="val 512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427713" y="2105790"/>
            <a:ext cx="159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Incremental Number inside each Cadaster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042570" y="4229392"/>
            <a:ext cx="10672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sz="2000" b="1" dirty="0" smtClean="0">
                <a:solidFill>
                  <a:srgbClr val="008997"/>
                </a:solidFill>
              </a:rPr>
              <a:t>The </a:t>
            </a:r>
            <a:r>
              <a:rPr lang="en-GB" sz="2000" b="1" dirty="0">
                <a:solidFill>
                  <a:srgbClr val="008997"/>
                </a:solidFill>
              </a:rPr>
              <a:t>new PCode will be defined as “12345_01_001”</a:t>
            </a:r>
          </a:p>
          <a:p>
            <a:endParaRPr lang="en-GB" b="1" dirty="0" smtClean="0">
              <a:solidFill>
                <a:srgbClr val="008997"/>
              </a:solidFill>
            </a:endParaRPr>
          </a:p>
          <a:p>
            <a:r>
              <a:rPr lang="en-GB" b="1" dirty="0" smtClean="0">
                <a:solidFill>
                  <a:srgbClr val="008997"/>
                </a:solidFill>
              </a:rPr>
              <a:t>-</a:t>
            </a:r>
            <a:r>
              <a:rPr lang="en-GB" b="1" dirty="0">
                <a:solidFill>
                  <a:srgbClr val="008997"/>
                </a:solidFill>
              </a:rPr>
              <a:t>The first 5 digits indicate the CAS-Code. The number is unique for every cadastral in Lebanon.</a:t>
            </a:r>
            <a:br>
              <a:rPr lang="en-GB" b="1" dirty="0">
                <a:solidFill>
                  <a:srgbClr val="008997"/>
                </a:solidFill>
              </a:rPr>
            </a:br>
            <a:r>
              <a:rPr lang="en-GB" b="1" dirty="0">
                <a:solidFill>
                  <a:srgbClr val="008997"/>
                </a:solidFill>
              </a:rPr>
              <a:t>-The second 2 digits indicate the type of the </a:t>
            </a:r>
            <a:r>
              <a:rPr lang="en-GB" b="1" dirty="0" smtClean="0">
                <a:solidFill>
                  <a:srgbClr val="008997"/>
                </a:solidFill>
              </a:rPr>
              <a:t>settlement</a:t>
            </a:r>
            <a:r>
              <a:rPr lang="en-GB" b="1" dirty="0">
                <a:solidFill>
                  <a:srgbClr val="008997"/>
                </a:solidFill>
              </a:rPr>
              <a:t/>
            </a:r>
            <a:br>
              <a:rPr lang="en-GB" b="1" dirty="0">
                <a:solidFill>
                  <a:srgbClr val="008997"/>
                </a:solidFill>
              </a:rPr>
            </a:br>
            <a:r>
              <a:rPr lang="en-GB" b="1" dirty="0">
                <a:solidFill>
                  <a:srgbClr val="008997"/>
                </a:solidFill>
              </a:rPr>
              <a:t>-The last 3 digits indicate the sequential number of the </a:t>
            </a:r>
            <a:r>
              <a:rPr lang="en-GB" b="1" dirty="0" smtClean="0">
                <a:solidFill>
                  <a:srgbClr val="008997"/>
                </a:solidFill>
              </a:rPr>
              <a:t>Informal Settlement </a:t>
            </a:r>
            <a:r>
              <a:rPr lang="en-GB" b="1" dirty="0">
                <a:solidFill>
                  <a:srgbClr val="008997"/>
                </a:solidFill>
              </a:rPr>
              <a:t>(within every cadastral).</a:t>
            </a:r>
          </a:p>
          <a:p>
            <a:endParaRPr lang="en-GB" dirty="0"/>
          </a:p>
        </p:txBody>
      </p:sp>
      <p:pic>
        <p:nvPicPr>
          <p:cNvPr id="25" name="Pictur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Content Placeholder 3"/>
          <p:cNvSpPr>
            <a:spLocks noGrp="1"/>
          </p:cNvSpPr>
          <p:nvPr>
            <p:ph sz="quarter" idx="11"/>
          </p:nvPr>
        </p:nvSpPr>
        <p:spPr>
          <a:xfrm>
            <a:off x="6068588" y="6502393"/>
            <a:ext cx="4952823" cy="274320"/>
          </a:xfrm>
        </p:spPr>
        <p:txBody>
          <a:bodyPr/>
          <a:lstStyle/>
          <a:p>
            <a:r>
              <a:rPr lang="en-US" dirty="0" smtClean="0"/>
              <a:t>Inter Agency Mapping Platform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7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DF4"/>
                </a:solidFill>
              </a:rPr>
              <a:t>Mapping Partners for 2017</a:t>
            </a:r>
            <a:endParaRPr lang="en-US" dirty="0">
              <a:solidFill>
                <a:srgbClr val="FFFDF4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85796" y="1266574"/>
            <a:ext cx="5382697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Mapping Partners are</a:t>
            </a:r>
            <a:r>
              <a:rPr lang="en-US" sz="2800" dirty="0" smtClean="0"/>
              <a:t>:</a:t>
            </a:r>
            <a:r>
              <a:rPr lang="en-US" sz="2800" dirty="0"/>
              <a:t>	</a:t>
            </a:r>
            <a:endParaRPr lang="en-US" sz="2800" dirty="0" smtClean="0"/>
          </a:p>
          <a:p>
            <a:r>
              <a:rPr lang="en-US" sz="2800" dirty="0" smtClean="0"/>
              <a:t>Solidarités </a:t>
            </a:r>
            <a:r>
              <a:rPr lang="en-US" sz="2800" dirty="0"/>
              <a:t>International</a:t>
            </a:r>
          </a:p>
          <a:p>
            <a:r>
              <a:rPr lang="en-US" sz="2800" dirty="0" smtClean="0"/>
              <a:t>PU-AMI, Beirut/Mt. Lebanon</a:t>
            </a:r>
          </a:p>
          <a:p>
            <a:r>
              <a:rPr lang="en-GB" sz="2800" dirty="0" smtClean="0"/>
              <a:t>PU-AMI, Jezzine/Saida</a:t>
            </a:r>
            <a:endParaRPr lang="en-US" sz="2800" dirty="0" smtClean="0"/>
          </a:p>
          <a:p>
            <a:r>
              <a:rPr lang="en-US" sz="2800" dirty="0" smtClean="0"/>
              <a:t>CISP</a:t>
            </a:r>
            <a:endParaRPr lang="en-US" sz="2800" dirty="0"/>
          </a:p>
          <a:p>
            <a:r>
              <a:rPr lang="en-US" sz="2800" dirty="0" smtClean="0"/>
              <a:t>Medair</a:t>
            </a:r>
            <a:endParaRPr lang="en-US" sz="2800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284637"/>
            <a:ext cx="2070452" cy="3604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Inter Agency Mapping Platform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0" y="935523"/>
            <a:ext cx="5521188" cy="5857204"/>
          </a:xfrm>
        </p:spPr>
      </p:pic>
    </p:spTree>
    <p:extLst>
      <p:ext uri="{BB962C8B-B14F-4D97-AF65-F5344CB8AC3E}">
        <p14:creationId xmlns:p14="http://schemas.microsoft.com/office/powerpoint/2010/main" val="4551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air Template 2013 Standard Final">
  <a:themeElements>
    <a:clrScheme name="Medair 2013 Theme">
      <a:dk1>
        <a:srgbClr val="463200"/>
      </a:dk1>
      <a:lt1>
        <a:srgbClr val="FFFFFF"/>
      </a:lt1>
      <a:dk2>
        <a:srgbClr val="000000"/>
      </a:dk2>
      <a:lt2>
        <a:srgbClr val="EE2E24"/>
      </a:lt2>
      <a:accent1>
        <a:srgbClr val="D09A0F"/>
      </a:accent1>
      <a:accent2>
        <a:srgbClr val="8C1F04"/>
      </a:accent2>
      <a:accent3>
        <a:srgbClr val="008997"/>
      </a:accent3>
      <a:accent4>
        <a:srgbClr val="9DA718"/>
      </a:accent4>
      <a:accent5>
        <a:srgbClr val="00527A"/>
      </a:accent5>
      <a:accent6>
        <a:srgbClr val="E1DE00"/>
      </a:accent6>
      <a:hlink>
        <a:srgbClr val="EE2E24"/>
      </a:hlink>
      <a:folHlink>
        <a:srgbClr val="4632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airTheme">
  <a:themeElements>
    <a:clrScheme name="Medair 2013 Theme">
      <a:dk1>
        <a:srgbClr val="463200"/>
      </a:dk1>
      <a:lt1>
        <a:srgbClr val="FFFFFF"/>
      </a:lt1>
      <a:dk2>
        <a:srgbClr val="000000"/>
      </a:dk2>
      <a:lt2>
        <a:srgbClr val="EE2E24"/>
      </a:lt2>
      <a:accent1>
        <a:srgbClr val="D09A0F"/>
      </a:accent1>
      <a:accent2>
        <a:srgbClr val="8C1F04"/>
      </a:accent2>
      <a:accent3>
        <a:srgbClr val="008997"/>
      </a:accent3>
      <a:accent4>
        <a:srgbClr val="9DA718"/>
      </a:accent4>
      <a:accent5>
        <a:srgbClr val="00527A"/>
      </a:accent5>
      <a:accent6>
        <a:srgbClr val="E1DE00"/>
      </a:accent6>
      <a:hlink>
        <a:srgbClr val="EE2E24"/>
      </a:hlink>
      <a:folHlink>
        <a:srgbClr val="4632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Medair Template 2013 Standard Final</Template>
  <TotalTime>13942</TotalTime>
  <Words>2302</Words>
  <Application>Microsoft Office PowerPoint</Application>
  <PresentationFormat>Custom</PresentationFormat>
  <Paragraphs>301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Bebas Neue</vt:lpstr>
      <vt:lpstr>Calibri</vt:lpstr>
      <vt:lpstr>Calibri Light</vt:lpstr>
      <vt:lpstr>Museo Sans For Dell</vt:lpstr>
      <vt:lpstr>Medair Template 2013 Standard Final</vt:lpstr>
      <vt:lpstr>MedairTheme</vt:lpstr>
      <vt:lpstr>Mapping Informal Settlements (IAMP)</vt:lpstr>
      <vt:lpstr>Definition of an Informal Settlement</vt:lpstr>
      <vt:lpstr>Benefits of the Project</vt:lpstr>
      <vt:lpstr>Purpose of IAMP</vt:lpstr>
      <vt:lpstr>History of the IAMP</vt:lpstr>
      <vt:lpstr>IAMP Roles and Responsibilities</vt:lpstr>
      <vt:lpstr>Field Level Impacts</vt:lpstr>
      <vt:lpstr>Coding System: PCodes</vt:lpstr>
      <vt:lpstr>Mapping Partners for 2017</vt:lpstr>
      <vt:lpstr>IAMP Update</vt:lpstr>
      <vt:lpstr>IAMP Coordinating Agency</vt:lpstr>
      <vt:lpstr>Humanitarian Coordinating Agency</vt:lpstr>
      <vt:lpstr>Mapping Partner</vt:lpstr>
      <vt:lpstr>ArcGIS Online</vt:lpstr>
      <vt:lpstr>Collector (Public Viewer Account)</vt:lpstr>
      <vt:lpstr>Important</vt:lpstr>
      <vt:lpstr>Field Operation Procedures</vt:lpstr>
      <vt:lpstr>Pcode Visibility</vt:lpstr>
      <vt:lpstr>Counting Tents or Closed/Empty Tents</vt:lpstr>
      <vt:lpstr>Areas with Restricted Access</vt:lpstr>
      <vt:lpstr>Data Validation Procedure</vt:lpstr>
      <vt:lpstr>PowerPoint Presentation</vt:lpstr>
      <vt:lpstr>Referral Procedure (Mapping Partner)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Aarsal_Mapping_Update_23April2015</dc:title>
  <dc:creator>Naomi Downs</dc:creator>
  <cp:lastModifiedBy>Abdulrahman Abdelghani</cp:lastModifiedBy>
  <cp:revision>302</cp:revision>
  <cp:lastPrinted>2015-05-05T08:48:35Z</cp:lastPrinted>
  <dcterms:created xsi:type="dcterms:W3CDTF">2013-02-24T10:13:35Z</dcterms:created>
  <dcterms:modified xsi:type="dcterms:W3CDTF">2017-10-02T10:31:12Z</dcterms:modified>
</cp:coreProperties>
</file>