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1" r:id="rId4"/>
    <p:sldId id="260" r:id="rId5"/>
    <p:sldId id="258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89055" autoAdjust="0"/>
  </p:normalViewPr>
  <p:slideViewPr>
    <p:cSldViewPr snapToGrid="0">
      <p:cViewPr>
        <p:scale>
          <a:sx n="70" d="100"/>
          <a:sy n="70" d="100"/>
        </p:scale>
        <p:origin x="533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FD841-B89C-4FB9-8929-87874230024F}" type="datetimeFigureOut">
              <a:rPr lang="nl-NL" smtClean="0"/>
              <a:t>2-10-2017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3020C-1C6B-4B9D-A89F-F74835D2E8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020C-1C6B-4B9D-A89F-F74835D2E8D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66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GB" dirty="0"/>
              <a:t>Approximate engineering: </a:t>
            </a:r>
            <a:br>
              <a:rPr lang="en-GB" dirty="0"/>
            </a:br>
            <a:r>
              <a:rPr lang="en-GB" dirty="0"/>
              <a:t>E.g. comprehensive set of engineering rue of thumbs; </a:t>
            </a:r>
          </a:p>
          <a:p>
            <a:pPr marL="914400" lvl="2" indent="0">
              <a:buNone/>
            </a:pPr>
            <a:r>
              <a:rPr lang="en-GB" dirty="0"/>
              <a:t>- simple (excel) tools with parameters such as shelter size, key design features, soil type, anchoring type, ty downs, etc.</a:t>
            </a:r>
          </a:p>
          <a:p>
            <a:pPr marL="914400" lvl="2" indent="0">
              <a:buNone/>
            </a:pPr>
            <a:r>
              <a:rPr lang="en-GB" dirty="0"/>
              <a:t>Work towards: special sector treatment / liability wafer for engineering community for humanitarian shelter. </a:t>
            </a:r>
          </a:p>
          <a:p>
            <a:pPr marL="914400" lvl="2" indent="0">
              <a:buNone/>
            </a:pPr>
            <a:r>
              <a:rPr lang="en-GB" dirty="0"/>
              <a:t>Objective = overcome ‘inactivity’ because of liability fear of engineering companies.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020C-1C6B-4B9D-A89F-F74835D2E8D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033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D82C2-1954-43D4-9728-CBDCF2148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D73C82-985A-414D-BBC3-64363E145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171E6C-866A-43F0-AE79-D7555C4F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864B29-7C7F-4A69-939B-699D34C5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0E7919-4A5E-4BAE-9D41-826DA94A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316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A523-9E63-4F7A-A2F0-B4A5C576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3549C4-F367-4F50-B1EB-F83AA190D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436414-1F1C-4C4B-9A86-CDFA67900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1FA1B2-9184-4CA2-9A1E-6D732E88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4F9DF7-FE86-4C30-B951-B0CCC948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357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B870157-51AF-4975-A3CD-75C13A805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6DB5C1-E5F7-4A21-993B-9FC83E5C9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D114BE-BB7B-436E-AD14-3CA9E4F4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388AEF-B72B-4635-980F-E62EFBF2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61D7D0-7A78-486D-A836-4F77764E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179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BBDBF-8138-4606-8BD4-EC276322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DF47AE-152D-42ED-982B-6EE7D6ECD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2AD402-5233-474A-88C2-1EA56016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90145D-359F-4EC8-A06E-A85FC62C1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E81E65-C4A9-4AEE-9B45-9BC0A553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243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F6D73-523A-4BFA-99DD-5A9D7D3A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C7BD59-C5C3-45EF-81B1-A219E295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1CF8CE-7B40-4558-8F43-56A46FCA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F757DE-4F0B-442D-B4EC-5A57CFD1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BEB95F-B679-49A8-AE9E-33EAF1D9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6034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E4EAA-13B3-43B4-A918-825666DE1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85E5B-C387-461A-9A83-0E7B71F23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6AA9B7-695B-44D0-9D07-9D31FEC0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98D6F9-DD5D-4AD7-9DEA-A3D13E50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C6F031-E1EF-49E1-A4D7-B5C2222D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C09020-8BBE-428D-8F34-3CF6A562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538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E6E1B-011E-4099-82B7-C0CD98EB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D5F110-8214-4A4D-ABF6-CF0658910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5F70D6-3E1D-4021-A947-5B1B86B3F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A31882-5D9D-40F5-A6A4-B4182DA2C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5AE79A-D94B-4EA5-A5CB-74D498C9F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890178-7638-473B-890E-B66D04D4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7636FB0-397A-4874-98B5-CA16C4AC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3BB4FBA-CEA1-418B-A764-5C78CAF7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550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546A3-9080-4E2D-884D-64FE91EC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13E1DE-C86E-45FF-A797-9F8302ED3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0F61708-60F7-4035-B064-6301BDFC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777219F-BEB5-4F9F-8924-908FE006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583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8B222BC-9480-47D5-B280-3740CEEE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5C95BD0-2C1C-4B32-8229-13003E49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07C6DF-4BB9-4018-8656-A1F17FA3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322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E65DF-EB82-4542-AE32-DB8C9590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E547FF-CDA2-4881-A7CD-91944FEF9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79019D-4F0C-479D-A70C-85D34764F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CEB4A2-479A-4DEE-B72A-26432DF7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057EE0-BBD6-4C71-8FF7-0C63302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C3134F-F139-4437-B63E-22D4210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744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E986F-B1E9-4A72-9AEC-B84F0ADB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7CD0786-38E0-4AE0-835E-47E3A5778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D6C805-4B86-4430-A2AA-009FBFC7C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52748B-EADE-4AFC-9573-5F3193EB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68674F-0712-4726-9409-DDFF7E0A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7025D3-7CA2-4DC6-8E2D-D4AE2384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831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74B5C8-2FB1-4EDB-88F2-2192F507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3A3BD4-161B-4B2A-8CB0-0C526FA0C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69C5C1-5E5E-4E78-98EB-90C723495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B72CB-E901-4976-9494-06C34E27BC1C}" type="datetimeFigureOut">
              <a:rPr lang="nl-NL" smtClean="0"/>
              <a:t>1-10-2017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89CC30-45AB-4130-B81F-FCB4555DF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EB61CC-5F68-45D1-AED8-317F37129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0ED85-39CE-4687-8A55-F0670CA5DB2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79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jpg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emf"/><Relationship Id="rId3" Type="http://schemas.openxmlformats.org/officeDocument/2006/relationships/image" Target="../media/image1.emf"/><Relationship Id="rId7" Type="http://schemas.microsoft.com/office/2007/relationships/hdphoto" Target="../media/hdphoto2.wdp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.emf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3E0AC-E8E0-4B50-BE41-5DF8068FEA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Shelter Cluster Coordination Workshop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B64298-C4F3-4E8C-A7EE-D331B75013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Sharing of experiences and idea’s </a:t>
            </a:r>
          </a:p>
          <a:p>
            <a:endParaRPr lang="en-GB" dirty="0"/>
          </a:p>
          <a:p>
            <a:pPr algn="r"/>
            <a:r>
              <a:rPr lang="en-GB" sz="1600" dirty="0"/>
              <a:t>Alexander van Leersum</a:t>
            </a:r>
          </a:p>
          <a:p>
            <a:pPr algn="r"/>
            <a:r>
              <a:rPr lang="en-GB" sz="1600" dirty="0"/>
              <a:t>2 Oct 2017</a:t>
            </a:r>
          </a:p>
        </p:txBody>
      </p:sp>
    </p:spTree>
    <p:extLst>
      <p:ext uri="{BB962C8B-B14F-4D97-AF65-F5344CB8AC3E}">
        <p14:creationId xmlns:p14="http://schemas.microsoft.com/office/powerpoint/2010/main" val="122906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C6C906FB-FA42-451E-A0E9-B6637C2D6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330" y="1656932"/>
            <a:ext cx="3118955" cy="22556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08A083-1D51-41D9-B19C-75A86A47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Technical </a:t>
            </a:r>
            <a:r>
              <a:rPr lang="en-GB" dirty="0"/>
              <a:t>support</a:t>
            </a:r>
            <a:r>
              <a:rPr lang="nl-NL" dirty="0"/>
              <a:t>: Bangladesh </a:t>
            </a:r>
            <a:r>
              <a:rPr lang="nl-NL" dirty="0" err="1"/>
              <a:t>July</a:t>
            </a:r>
            <a:r>
              <a:rPr lang="nl-NL" dirty="0"/>
              <a:t> 2017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C92A22-C637-4DB6-8AB7-E6793B36A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1050" cy="18700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IEC development</a:t>
            </a:r>
          </a:p>
          <a:p>
            <a:pPr marL="457200" lvl="1" indent="0"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86D53A-D0F4-42BE-A71B-0894D39EF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68" y="3978123"/>
            <a:ext cx="1507299" cy="13525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705185-BE73-4150-821C-CC60AAAEA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68" y="2438837"/>
            <a:ext cx="1507299" cy="13527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D4A911-69E8-4908-8CBD-B150A0EA4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508" y="2305378"/>
            <a:ext cx="2354068" cy="16727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9051B5F-D3F7-4F60-85ED-89AAA5C12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1" y="2950694"/>
            <a:ext cx="1762205" cy="128113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61DBD19-69D4-4046-A2D0-E77C25FFF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132" y="4047518"/>
            <a:ext cx="3120739" cy="216381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9EC7041-05A8-4B5D-AC7C-9AEEFAE6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930" y="1504532"/>
            <a:ext cx="3118955" cy="225564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0732072-1228-43A8-81CE-A9A230AF3C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508" y="4175452"/>
            <a:ext cx="2354068" cy="16611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69E36E-A51F-46CB-8644-AE6563FB7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5101" y="2681427"/>
            <a:ext cx="2177031" cy="30273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1264919-ECD1-4D59-B820-C45ADCB8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530" y="1352132"/>
            <a:ext cx="3118955" cy="2255649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13180937-58C4-4409-91EB-D236C2448423}"/>
              </a:ext>
            </a:extLst>
          </p:cNvPr>
          <p:cNvSpPr txBox="1">
            <a:spLocks/>
          </p:cNvSpPr>
          <p:nvPr/>
        </p:nvSpPr>
        <p:spPr>
          <a:xfrm>
            <a:off x="427151" y="6205955"/>
            <a:ext cx="1743788" cy="48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2007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FB41A1F4-AF93-4311-BCCD-E1754CB76106}"/>
              </a:ext>
            </a:extLst>
          </p:cNvPr>
          <p:cNvSpPr txBox="1">
            <a:spLocks/>
          </p:cNvSpPr>
          <p:nvPr/>
        </p:nvSpPr>
        <p:spPr>
          <a:xfrm>
            <a:off x="3476076" y="6205954"/>
            <a:ext cx="1743788" cy="48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2014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A5E9523E-33D7-4456-9C91-E02667CB7F48}"/>
              </a:ext>
            </a:extLst>
          </p:cNvPr>
          <p:cNvSpPr txBox="1">
            <a:spLocks/>
          </p:cNvSpPr>
          <p:nvPr/>
        </p:nvSpPr>
        <p:spPr>
          <a:xfrm>
            <a:off x="7396895" y="6205953"/>
            <a:ext cx="1743788" cy="48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2017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E341338-EB17-4B84-B7F6-B080AD30A89A}"/>
              </a:ext>
            </a:extLst>
          </p:cNvPr>
          <p:cNvCxnSpPr>
            <a:cxnSpLocks/>
          </p:cNvCxnSpPr>
          <p:nvPr/>
        </p:nvCxnSpPr>
        <p:spPr>
          <a:xfrm flipH="1">
            <a:off x="2230024" y="2438837"/>
            <a:ext cx="8041" cy="423099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91E904E9-F7F5-41CC-8C3B-22BFB9438490}"/>
              </a:ext>
            </a:extLst>
          </p:cNvPr>
          <p:cNvCxnSpPr>
            <a:stCxn id="19" idx="1"/>
          </p:cNvCxnSpPr>
          <p:nvPr/>
        </p:nvCxnSpPr>
        <p:spPr>
          <a:xfrm flipV="1">
            <a:off x="427151" y="6450592"/>
            <a:ext cx="10926649" cy="3"/>
          </a:xfrm>
          <a:prstGeom prst="line">
            <a:avLst/>
          </a:prstGeom>
          <a:ln w="25400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55B016C8-A977-4A6C-9E6F-37ECCDA559B4}"/>
              </a:ext>
            </a:extLst>
          </p:cNvPr>
          <p:cNvCxnSpPr>
            <a:cxnSpLocks/>
          </p:cNvCxnSpPr>
          <p:nvPr/>
        </p:nvCxnSpPr>
        <p:spPr>
          <a:xfrm flipH="1">
            <a:off x="6521206" y="2438837"/>
            <a:ext cx="9459" cy="423099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796007F-30FA-4598-A980-517828B89C4E}"/>
              </a:ext>
            </a:extLst>
          </p:cNvPr>
          <p:cNvGrpSpPr/>
          <p:nvPr/>
        </p:nvGrpSpPr>
        <p:grpSpPr>
          <a:xfrm>
            <a:off x="7702700" y="1789149"/>
            <a:ext cx="877880" cy="940308"/>
            <a:chOff x="7702700" y="1789149"/>
            <a:chExt cx="877880" cy="940308"/>
          </a:xfrm>
        </p:grpSpPr>
        <p:sp>
          <p:nvSpPr>
            <p:cNvPr id="35" name="Boog 34">
              <a:extLst>
                <a:ext uri="{FF2B5EF4-FFF2-40B4-BE49-F238E27FC236}">
                  <a16:creationId xmlns:a16="http://schemas.microsoft.com/office/drawing/2014/main" id="{D360AA1A-3137-4D7A-B119-D00DEA1AE743}"/>
                </a:ext>
              </a:extLst>
            </p:cNvPr>
            <p:cNvSpPr/>
            <p:nvPr/>
          </p:nvSpPr>
          <p:spPr>
            <a:xfrm rot="20285331">
              <a:off x="7939015" y="1891725"/>
              <a:ext cx="576943" cy="837732"/>
            </a:xfrm>
            <a:prstGeom prst="arc">
              <a:avLst>
                <a:gd name="adj1" fmla="val 16200000"/>
                <a:gd name="adj2" fmla="val 2664563"/>
              </a:avLst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Boog 35">
              <a:extLst>
                <a:ext uri="{FF2B5EF4-FFF2-40B4-BE49-F238E27FC236}">
                  <a16:creationId xmlns:a16="http://schemas.microsoft.com/office/drawing/2014/main" id="{9E89F3A9-060A-4A90-829D-5AD29F7865A0}"/>
                </a:ext>
              </a:extLst>
            </p:cNvPr>
            <p:cNvSpPr/>
            <p:nvPr/>
          </p:nvSpPr>
          <p:spPr>
            <a:xfrm rot="9655640">
              <a:off x="7702700" y="1789149"/>
              <a:ext cx="740969" cy="837732"/>
            </a:xfrm>
            <a:prstGeom prst="arc">
              <a:avLst>
                <a:gd name="adj1" fmla="val 16200000"/>
                <a:gd name="adj2" fmla="val 2664563"/>
              </a:avLst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Tijdelijke aanduiding voor inhoud 2">
              <a:extLst>
                <a:ext uri="{FF2B5EF4-FFF2-40B4-BE49-F238E27FC236}">
                  <a16:creationId xmlns:a16="http://schemas.microsoft.com/office/drawing/2014/main" id="{B017A47A-00D7-4508-BFC9-398FB275294B}"/>
                </a:ext>
              </a:extLst>
            </p:cNvPr>
            <p:cNvSpPr txBox="1">
              <a:spLocks/>
            </p:cNvSpPr>
            <p:nvPr/>
          </p:nvSpPr>
          <p:spPr>
            <a:xfrm>
              <a:off x="7763616" y="2060013"/>
              <a:ext cx="816964" cy="48927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dirty="0"/>
                <a:t>Version </a:t>
              </a:r>
              <a:r>
                <a:rPr lang="en-GB" sz="1600" dirty="0" err="1"/>
                <a:t>x,y,z</a:t>
              </a:r>
              <a:endParaRPr lang="en-GB" sz="1600" dirty="0"/>
            </a:p>
            <a:p>
              <a:pPr marL="457200" lvl="1" indent="0">
                <a:buFont typeface="Arial" panose="020B0604020202020204" pitchFamily="34" charset="0"/>
                <a:buNone/>
              </a:pPr>
              <a:r>
                <a:rPr lang="en-GB" sz="1600" dirty="0"/>
                <a:t>	</a:t>
              </a:r>
            </a:p>
            <a:p>
              <a:pPr marL="971550" lvl="1" indent="-514350">
                <a:buFont typeface="+mj-lt"/>
                <a:buAutoNum type="arabicPeriod"/>
              </a:pPr>
              <a:endParaRPr lang="en-GB" sz="1600" dirty="0"/>
            </a:p>
            <a:p>
              <a:pPr lvl="1"/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70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C6C906FB-FA42-451E-A0E9-B6637C2D6F2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994330" y="1656932"/>
            <a:ext cx="3118955" cy="22556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08A083-1D51-41D9-B19C-75A86A47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Technical </a:t>
            </a:r>
            <a:r>
              <a:rPr lang="en-GB" dirty="0"/>
              <a:t>support</a:t>
            </a:r>
            <a:r>
              <a:rPr lang="nl-NL" dirty="0"/>
              <a:t>: Bangladesh </a:t>
            </a:r>
            <a:r>
              <a:rPr lang="nl-NL" dirty="0" err="1"/>
              <a:t>July</a:t>
            </a:r>
            <a:r>
              <a:rPr lang="nl-NL" dirty="0"/>
              <a:t> 2017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C92A22-C637-4DB6-8AB7-E6793B36A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1050" cy="18700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IEC development</a:t>
            </a:r>
          </a:p>
          <a:p>
            <a:pPr marL="457200" lvl="1" indent="0"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86D53A-D0F4-42BE-A71B-0894D39EF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68" y="3978123"/>
            <a:ext cx="1507299" cy="13525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705185-BE73-4150-821C-CC60AAAEA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68" y="2438837"/>
            <a:ext cx="1507299" cy="13527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D4A911-69E8-4908-8CBD-B150A0EA4266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3962508" y="2305378"/>
            <a:ext cx="2354068" cy="16727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9051B5F-D3F7-4F60-85ED-89AAA5C129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1" y="2950694"/>
            <a:ext cx="1762205" cy="128113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61DBD19-69D4-4046-A2D0-E77C25FFF736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8852132" y="4047518"/>
            <a:ext cx="3120739" cy="216381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9EC7041-05A8-4B5D-AC7C-9AEEFAE6D0D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841930" y="1504532"/>
            <a:ext cx="3118955" cy="225564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0732072-1228-43A8-81CE-A9A230AF3C45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3962508" y="4175452"/>
            <a:ext cx="2354068" cy="16611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69E36E-A51F-46CB-8644-AE6563FB7B56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6675101" y="2681427"/>
            <a:ext cx="2177031" cy="30273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1264919-ECD1-4D59-B820-C45ADCB8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689530" y="1352132"/>
            <a:ext cx="3118955" cy="2255649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13180937-58C4-4409-91EB-D236C2448423}"/>
              </a:ext>
            </a:extLst>
          </p:cNvPr>
          <p:cNvSpPr txBox="1">
            <a:spLocks/>
          </p:cNvSpPr>
          <p:nvPr/>
        </p:nvSpPr>
        <p:spPr>
          <a:xfrm>
            <a:off x="427151" y="6205955"/>
            <a:ext cx="1743788" cy="48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2007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FB41A1F4-AF93-4311-BCCD-E1754CB76106}"/>
              </a:ext>
            </a:extLst>
          </p:cNvPr>
          <p:cNvSpPr txBox="1">
            <a:spLocks/>
          </p:cNvSpPr>
          <p:nvPr/>
        </p:nvSpPr>
        <p:spPr>
          <a:xfrm>
            <a:off x="3476076" y="6205954"/>
            <a:ext cx="1743788" cy="48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2014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A5E9523E-33D7-4456-9C91-E02667CB7F48}"/>
              </a:ext>
            </a:extLst>
          </p:cNvPr>
          <p:cNvSpPr txBox="1">
            <a:spLocks/>
          </p:cNvSpPr>
          <p:nvPr/>
        </p:nvSpPr>
        <p:spPr>
          <a:xfrm>
            <a:off x="7396895" y="6205953"/>
            <a:ext cx="1743788" cy="48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2017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CE341338-EB17-4B84-B7F6-B080AD30A89A}"/>
              </a:ext>
            </a:extLst>
          </p:cNvPr>
          <p:cNvCxnSpPr>
            <a:cxnSpLocks/>
          </p:cNvCxnSpPr>
          <p:nvPr/>
        </p:nvCxnSpPr>
        <p:spPr>
          <a:xfrm flipH="1">
            <a:off x="2230024" y="2438837"/>
            <a:ext cx="8041" cy="423099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91E904E9-F7F5-41CC-8C3B-22BFB9438490}"/>
              </a:ext>
            </a:extLst>
          </p:cNvPr>
          <p:cNvCxnSpPr>
            <a:stCxn id="19" idx="1"/>
          </p:cNvCxnSpPr>
          <p:nvPr/>
        </p:nvCxnSpPr>
        <p:spPr>
          <a:xfrm flipV="1">
            <a:off x="427151" y="6450592"/>
            <a:ext cx="10926649" cy="3"/>
          </a:xfrm>
          <a:prstGeom prst="line">
            <a:avLst/>
          </a:prstGeom>
          <a:ln w="25400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55B016C8-A977-4A6C-9E6F-37ECCDA559B4}"/>
              </a:ext>
            </a:extLst>
          </p:cNvPr>
          <p:cNvCxnSpPr>
            <a:cxnSpLocks/>
          </p:cNvCxnSpPr>
          <p:nvPr/>
        </p:nvCxnSpPr>
        <p:spPr>
          <a:xfrm flipH="1">
            <a:off x="6521206" y="2438837"/>
            <a:ext cx="9459" cy="423099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796007F-30FA-4598-A980-517828B89C4E}"/>
              </a:ext>
            </a:extLst>
          </p:cNvPr>
          <p:cNvGrpSpPr/>
          <p:nvPr/>
        </p:nvGrpSpPr>
        <p:grpSpPr>
          <a:xfrm>
            <a:off x="7702700" y="1789149"/>
            <a:ext cx="877880" cy="940308"/>
            <a:chOff x="7702700" y="1789149"/>
            <a:chExt cx="877880" cy="940308"/>
          </a:xfrm>
        </p:grpSpPr>
        <p:sp>
          <p:nvSpPr>
            <p:cNvPr id="35" name="Boog 34">
              <a:extLst>
                <a:ext uri="{FF2B5EF4-FFF2-40B4-BE49-F238E27FC236}">
                  <a16:creationId xmlns:a16="http://schemas.microsoft.com/office/drawing/2014/main" id="{D360AA1A-3137-4D7A-B119-D00DEA1AE743}"/>
                </a:ext>
              </a:extLst>
            </p:cNvPr>
            <p:cNvSpPr/>
            <p:nvPr/>
          </p:nvSpPr>
          <p:spPr>
            <a:xfrm rot="20285331">
              <a:off x="7939015" y="1891725"/>
              <a:ext cx="576943" cy="837732"/>
            </a:xfrm>
            <a:prstGeom prst="arc">
              <a:avLst>
                <a:gd name="adj1" fmla="val 16200000"/>
                <a:gd name="adj2" fmla="val 2664563"/>
              </a:avLst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Boog 35">
              <a:extLst>
                <a:ext uri="{FF2B5EF4-FFF2-40B4-BE49-F238E27FC236}">
                  <a16:creationId xmlns:a16="http://schemas.microsoft.com/office/drawing/2014/main" id="{9E89F3A9-060A-4A90-829D-5AD29F7865A0}"/>
                </a:ext>
              </a:extLst>
            </p:cNvPr>
            <p:cNvSpPr/>
            <p:nvPr/>
          </p:nvSpPr>
          <p:spPr>
            <a:xfrm rot="9655640">
              <a:off x="7702700" y="1789149"/>
              <a:ext cx="740969" cy="837732"/>
            </a:xfrm>
            <a:prstGeom prst="arc">
              <a:avLst>
                <a:gd name="adj1" fmla="val 16200000"/>
                <a:gd name="adj2" fmla="val 2664563"/>
              </a:avLst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Tijdelijke aanduiding voor inhoud 2">
              <a:extLst>
                <a:ext uri="{FF2B5EF4-FFF2-40B4-BE49-F238E27FC236}">
                  <a16:creationId xmlns:a16="http://schemas.microsoft.com/office/drawing/2014/main" id="{B017A47A-00D7-4508-BFC9-398FB275294B}"/>
                </a:ext>
              </a:extLst>
            </p:cNvPr>
            <p:cNvSpPr txBox="1">
              <a:spLocks/>
            </p:cNvSpPr>
            <p:nvPr/>
          </p:nvSpPr>
          <p:spPr>
            <a:xfrm>
              <a:off x="7763616" y="2060013"/>
              <a:ext cx="816964" cy="48927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dirty="0"/>
                <a:t>Version </a:t>
              </a:r>
              <a:r>
                <a:rPr lang="en-GB" sz="1600" dirty="0" err="1"/>
                <a:t>x,y,z</a:t>
              </a:r>
              <a:endParaRPr lang="en-GB" sz="1600" dirty="0"/>
            </a:p>
            <a:p>
              <a:pPr marL="457200" lvl="1" indent="0">
                <a:buFont typeface="Arial" panose="020B0604020202020204" pitchFamily="34" charset="0"/>
                <a:buNone/>
              </a:pPr>
              <a:r>
                <a:rPr lang="en-GB" sz="1600" dirty="0"/>
                <a:t>	</a:t>
              </a:r>
            </a:p>
            <a:p>
              <a:pPr marL="971550" lvl="1" indent="-514350">
                <a:buFont typeface="+mj-lt"/>
                <a:buAutoNum type="arabicPeriod"/>
              </a:pPr>
              <a:endParaRPr lang="en-GB" sz="1600" dirty="0"/>
            </a:p>
            <a:p>
              <a:pPr lvl="1"/>
              <a:endParaRPr lang="en-GB" sz="1600" dirty="0"/>
            </a:p>
          </p:txBody>
        </p: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081452F-BC3C-466A-913C-1AA8219625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7737"/>
          <a:stretch/>
        </p:blipFill>
        <p:spPr>
          <a:xfrm>
            <a:off x="4595515" y="2659713"/>
            <a:ext cx="7171171" cy="355557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1228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8A083-1D51-41D9-B19C-75A86A47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Technical </a:t>
            </a:r>
            <a:r>
              <a:rPr lang="en-GB" dirty="0"/>
              <a:t>support</a:t>
            </a:r>
            <a:r>
              <a:rPr lang="nl-NL" dirty="0"/>
              <a:t>: Bangladesh </a:t>
            </a:r>
            <a:r>
              <a:rPr lang="nl-NL" dirty="0" err="1"/>
              <a:t>July</a:t>
            </a:r>
            <a:r>
              <a:rPr lang="nl-NL" dirty="0"/>
              <a:t> 2017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C92A22-C637-4DB6-8AB7-E6793B36A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46630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IEC development</a:t>
            </a:r>
          </a:p>
          <a:p>
            <a:pPr marL="457200" lvl="1" indent="0">
              <a:buNone/>
            </a:pPr>
            <a:r>
              <a:rPr lang="en-GB" dirty="0"/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Shelter Resilience training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Anchor pulling exercise</a:t>
            </a:r>
            <a:br>
              <a:rPr lang="en-GB" dirty="0"/>
            </a:br>
            <a:endParaRPr lang="en-GB" dirty="0"/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Sand-cement stabilisation</a:t>
            </a:r>
          </a:p>
          <a:p>
            <a:pPr marL="914400" lvl="2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Q: any relevant experience </a:t>
            </a:r>
            <a:r>
              <a:rPr lang="en-GB" b="1" dirty="0"/>
              <a:t>with </a:t>
            </a:r>
            <a:r>
              <a:rPr lang="en-GB" b="1" dirty="0" err="1"/>
              <a:t>fiber</a:t>
            </a:r>
            <a:r>
              <a:rPr lang="en-GB" b="1" dirty="0"/>
              <a:t> strengthening</a:t>
            </a:r>
            <a:r>
              <a:rPr lang="en-GB" dirty="0"/>
              <a:t>? </a:t>
            </a:r>
          </a:p>
          <a:p>
            <a:pPr marL="914400" lvl="2" indent="0">
              <a:buNone/>
            </a:pPr>
            <a:endParaRPr lang="en-GB" dirty="0"/>
          </a:p>
          <a:p>
            <a:pPr marL="971550" lvl="1" indent="-514350">
              <a:buFont typeface="+mj-lt"/>
              <a:buAutoNum type="arabicPeriod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A482883-567C-4FA9-A79E-D9F017108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/>
          <a:stretch/>
        </p:blipFill>
        <p:spPr>
          <a:xfrm>
            <a:off x="5304510" y="1354138"/>
            <a:ext cx="2901663" cy="4672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9808F44-F4D6-4B72-BD78-E8653CEBD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/>
          <a:stretch/>
        </p:blipFill>
        <p:spPr>
          <a:xfrm>
            <a:off x="9204622" y="2409426"/>
            <a:ext cx="2854028" cy="1851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72FAE8-1988-4E84-8A7F-5F2ECDE93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0"/>
          <a:stretch/>
        </p:blipFill>
        <p:spPr>
          <a:xfrm>
            <a:off x="4751765" y="5482433"/>
            <a:ext cx="1582980" cy="12382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B0E331F-62AF-4A61-8947-4ADB170DD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7" b="11590"/>
          <a:stretch/>
        </p:blipFill>
        <p:spPr>
          <a:xfrm>
            <a:off x="8378410" y="1378940"/>
            <a:ext cx="1218059" cy="1471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77F8990-8927-47DF-991D-67A2E93C3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11111" r="21719"/>
          <a:stretch/>
        </p:blipFill>
        <p:spPr>
          <a:xfrm>
            <a:off x="8379980" y="4340479"/>
            <a:ext cx="3240520" cy="2367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4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8A083-1D51-41D9-B19C-75A86A47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Technical </a:t>
            </a:r>
            <a:r>
              <a:rPr lang="en-GB" dirty="0"/>
              <a:t>support: further </a:t>
            </a:r>
            <a:r>
              <a:rPr lang="nl-NL" dirty="0"/>
              <a:t>options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C92A22-C637-4DB6-8AB7-E6793B36A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274629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Monitoring framework (for cash-based shelter projects)</a:t>
            </a:r>
          </a:p>
          <a:p>
            <a:pPr marL="457200" lvl="1" indent="0">
              <a:buNone/>
            </a:pPr>
            <a:r>
              <a:rPr lang="en-GB" dirty="0"/>
              <a:t> Objective: short-cycle Plan-Do-Check-Act</a:t>
            </a:r>
          </a:p>
          <a:p>
            <a:pPr marL="514350" lvl="0" indent="-514350">
              <a:buFont typeface="+mj-lt"/>
              <a:buAutoNum type="arabicPeriod"/>
            </a:pPr>
            <a:endParaRPr lang="en-GB" sz="14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</a:rPr>
              <a:t>Approximate engineering + special sector treatment</a:t>
            </a:r>
          </a:p>
          <a:p>
            <a:pPr lvl="1"/>
            <a:r>
              <a:rPr lang="en-GB" sz="2000" dirty="0"/>
              <a:t>Fill gap of non-engineered vs engineered structures</a:t>
            </a:r>
          </a:p>
          <a:p>
            <a:pPr lvl="1"/>
            <a:r>
              <a:rPr lang="en-GB" sz="2000" dirty="0"/>
              <a:t>Fill gap in standards/norms and codes:  </a:t>
            </a:r>
          </a:p>
          <a:p>
            <a:pPr lvl="1"/>
            <a:r>
              <a:rPr lang="en-GB" sz="2000" dirty="0"/>
              <a:t>Overcome ‘fear of liability’</a:t>
            </a:r>
          </a:p>
          <a:p>
            <a:pPr marL="457200" lvl="1" indent="0">
              <a:buNone/>
            </a:pPr>
            <a:endParaRPr lang="en-GB" sz="1200" dirty="0"/>
          </a:p>
          <a:p>
            <a:pPr marL="514350" lvl="0" indent="-514350">
              <a:buFont typeface="+mj-lt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Baseline management</a:t>
            </a:r>
          </a:p>
          <a:p>
            <a:pPr lvl="1"/>
            <a:r>
              <a:rPr lang="en-GB" sz="2000" dirty="0"/>
              <a:t>Supports evidence based programming</a:t>
            </a:r>
          </a:p>
          <a:p>
            <a:pPr lvl="1"/>
            <a:r>
              <a:rPr lang="en-GB" sz="2000" dirty="0"/>
              <a:t>Feeds into discussion of output </a:t>
            </a:r>
            <a:r>
              <a:rPr lang="en-GB" sz="2000" dirty="0" err="1"/>
              <a:t>v.s</a:t>
            </a:r>
            <a:r>
              <a:rPr lang="en-GB" sz="2000" dirty="0"/>
              <a:t>. outcome</a:t>
            </a:r>
          </a:p>
          <a:p>
            <a:pPr lvl="1"/>
            <a:r>
              <a:rPr lang="en-GB" sz="2000" dirty="0"/>
              <a:t>Options for impact measurement (mid- and long term)</a:t>
            </a:r>
          </a:p>
          <a:p>
            <a:pPr marL="514350" lvl="0" indent="-514350">
              <a:buFont typeface="+mj-lt"/>
              <a:buAutoNum type="arabicPeriod"/>
            </a:pPr>
            <a:endParaRPr lang="en-GB" sz="2600" dirty="0">
              <a:solidFill>
                <a:prstClr val="black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08B75A-B691-489D-922F-5A3A651D06B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044" y="4827715"/>
            <a:ext cx="1377830" cy="1349248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18E834C7-C516-490D-B9EF-DA97C303F2BF}"/>
              </a:ext>
            </a:extLst>
          </p:cNvPr>
          <p:cNvGrpSpPr>
            <a:grpSpLocks noChangeAspect="1"/>
          </p:cNvGrpSpPr>
          <p:nvPr/>
        </p:nvGrpSpPr>
        <p:grpSpPr>
          <a:xfrm>
            <a:off x="9423913" y="1825625"/>
            <a:ext cx="1377830" cy="1349248"/>
            <a:chOff x="6095999" y="1109434"/>
            <a:chExt cx="5382151" cy="5270501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2BD8CB7-469B-4D6D-8F42-48628D338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999" y="1109434"/>
              <a:ext cx="5382151" cy="5270501"/>
            </a:xfrm>
            <a:prstGeom prst="rect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1A13BB21-FD54-4F70-BA9C-510DFFE200D6}"/>
                </a:ext>
              </a:extLst>
            </p:cNvPr>
            <p:cNvSpPr/>
            <p:nvPr/>
          </p:nvSpPr>
          <p:spPr>
            <a:xfrm>
              <a:off x="7249886" y="2119312"/>
              <a:ext cx="3200400" cy="32146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313322E2-CC35-47F4-8DD9-F51DE41CB671}"/>
              </a:ext>
            </a:extLst>
          </p:cNvPr>
          <p:cNvGrpSpPr/>
          <p:nvPr/>
        </p:nvGrpSpPr>
        <p:grpSpPr>
          <a:xfrm>
            <a:off x="5682343" y="3907973"/>
            <a:ext cx="4503966" cy="369332"/>
            <a:chOff x="5682343" y="3907973"/>
            <a:chExt cx="4503966" cy="369332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606954D2-F0EF-4485-81CA-96186FD7F49C}"/>
                </a:ext>
              </a:extLst>
            </p:cNvPr>
            <p:cNvSpPr txBox="1"/>
            <p:nvPr/>
          </p:nvSpPr>
          <p:spPr>
            <a:xfrm>
              <a:off x="5682343" y="3907973"/>
              <a:ext cx="82731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/>
                <a:t>Tents</a:t>
              </a:r>
              <a:endParaRPr lang="nl-NL" dirty="0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4DF136A-D68F-42F5-BC0B-78C855C2D0BF}"/>
                </a:ext>
              </a:extLst>
            </p:cNvPr>
            <p:cNvSpPr txBox="1"/>
            <p:nvPr/>
          </p:nvSpPr>
          <p:spPr>
            <a:xfrm>
              <a:off x="7233560" y="3907973"/>
              <a:ext cx="101237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Shelters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255CF028-D466-4AF4-B7D0-8D1514BF87D8}"/>
                </a:ext>
              </a:extLst>
            </p:cNvPr>
            <p:cNvSpPr txBox="1"/>
            <p:nvPr/>
          </p:nvSpPr>
          <p:spPr>
            <a:xfrm>
              <a:off x="9024258" y="3907973"/>
              <a:ext cx="96882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/>
                <a:t>Housing</a:t>
              </a:r>
              <a:endParaRPr lang="nl-NL" dirty="0"/>
            </a:p>
          </p:txBody>
        </p:sp>
        <p:pic>
          <p:nvPicPr>
            <p:cNvPr id="11" name="Picture 3" descr="C:\Users\Vera\Desktop\1417431903_Check.png">
              <a:extLst>
                <a:ext uri="{FF2B5EF4-FFF2-40B4-BE49-F238E27FC236}">
                  <a16:creationId xmlns:a16="http://schemas.microsoft.com/office/drawing/2014/main" id="{48AF6D6E-A5D6-4DED-8DD1-0447053B2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347" y="3907973"/>
              <a:ext cx="270595" cy="27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Vera\Desktop\1417431929_Delete.png">
              <a:extLst>
                <a:ext uri="{FF2B5EF4-FFF2-40B4-BE49-F238E27FC236}">
                  <a16:creationId xmlns:a16="http://schemas.microsoft.com/office/drawing/2014/main" id="{17D48D9E-DAFC-4B90-ADAA-441A9BEC5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9721" y="3934876"/>
              <a:ext cx="311244" cy="31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Vera\Desktop\1417431903_Check.png">
              <a:extLst>
                <a:ext uri="{FF2B5EF4-FFF2-40B4-BE49-F238E27FC236}">
                  <a16:creationId xmlns:a16="http://schemas.microsoft.com/office/drawing/2014/main" id="{5E4483E6-DEE8-4902-A05E-A68271A2D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714" y="3955201"/>
              <a:ext cx="270595" cy="27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139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137</Words>
  <Application>Microsoft Office PowerPoint</Application>
  <PresentationFormat>Breedbeeld</PresentationFormat>
  <Paragraphs>58</Paragraphs>
  <Slides>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Shelter Cluster Coordination Workshop</vt:lpstr>
      <vt:lpstr>Technical support: Bangladesh July 2017</vt:lpstr>
      <vt:lpstr>Technical support: Bangladesh July 2017</vt:lpstr>
      <vt:lpstr>Technical support: Bangladesh July 2017</vt:lpstr>
      <vt:lpstr>Technical support: further options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Alexander van Leersum</dc:creator>
  <cp:lastModifiedBy>Alexander van Leersum</cp:lastModifiedBy>
  <cp:revision>24</cp:revision>
  <dcterms:created xsi:type="dcterms:W3CDTF">2017-10-01T18:06:25Z</dcterms:created>
  <dcterms:modified xsi:type="dcterms:W3CDTF">2017-10-02T06:13:40Z</dcterms:modified>
</cp:coreProperties>
</file>