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8.xml" ContentType="application/vnd.openxmlformats-officedocument.them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9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10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695" r:id="rId2"/>
    <p:sldMasterId id="2147483701" r:id="rId3"/>
    <p:sldMasterId id="2147483697" r:id="rId4"/>
    <p:sldMasterId id="2147483703" r:id="rId5"/>
    <p:sldMasterId id="2147483723" r:id="rId6"/>
    <p:sldMasterId id="2147483733" r:id="rId7"/>
    <p:sldMasterId id="2147483752" r:id="rId8"/>
    <p:sldMasterId id="2147483739" r:id="rId9"/>
    <p:sldMasterId id="2147483688" r:id="rId10"/>
    <p:sldMasterId id="2147483833" r:id="rId11"/>
  </p:sldMasterIdLst>
  <p:notesMasterIdLst>
    <p:notesMasterId r:id="rId28"/>
  </p:notesMasterIdLst>
  <p:sldIdLst>
    <p:sldId id="343" r:id="rId12"/>
    <p:sldId id="384" r:id="rId13"/>
    <p:sldId id="438" r:id="rId14"/>
    <p:sldId id="423" r:id="rId15"/>
    <p:sldId id="376" r:id="rId16"/>
    <p:sldId id="408" r:id="rId17"/>
    <p:sldId id="412" r:id="rId18"/>
    <p:sldId id="424" r:id="rId19"/>
    <p:sldId id="436" r:id="rId20"/>
    <p:sldId id="406" r:id="rId21"/>
    <p:sldId id="426" r:id="rId22"/>
    <p:sldId id="430" r:id="rId23"/>
    <p:sldId id="433" r:id="rId24"/>
    <p:sldId id="434" r:id="rId25"/>
    <p:sldId id="435" r:id="rId26"/>
    <p:sldId id="437" r:id="rId2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789" userDrawn="1">
          <p15:clr>
            <a:srgbClr val="A4A3A4"/>
          </p15:clr>
        </p15:guide>
        <p15:guide id="3" orient="horz" pos="1616" userDrawn="1">
          <p15:clr>
            <a:srgbClr val="A4A3A4"/>
          </p15:clr>
        </p15:guide>
        <p15:guide id="4" pos="2245" userDrawn="1">
          <p15:clr>
            <a:srgbClr val="A4A3A4"/>
          </p15:clr>
        </p15:guide>
        <p15:guide id="5" orient="horz" pos="1366" userDrawn="1">
          <p15:clr>
            <a:srgbClr val="A4A3A4"/>
          </p15:clr>
        </p15:guide>
        <p15:guide id="6" orient="horz" pos="24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lmi, Mohamed" initials="HM" lastIdx="3" clrIdx="0">
    <p:extLst>
      <p:ext uri="{19B8F6BF-5375-455C-9EA6-DF929625EA0E}">
        <p15:presenceInfo xmlns:p15="http://schemas.microsoft.com/office/powerpoint/2012/main" userId="Hilmi, Mohame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1416"/>
    <a:srgbClr val="BCB8B1"/>
    <a:srgbClr val="DDD8C4"/>
    <a:srgbClr val="B8A498"/>
    <a:srgbClr val="55111C"/>
    <a:srgbClr val="D1D3D4"/>
    <a:srgbClr val="3D0B11"/>
    <a:srgbClr val="581421"/>
    <a:srgbClr val="000000"/>
    <a:srgbClr val="7972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25" autoAdjust="0"/>
    <p:restoredTop sz="96357" autoAdjust="0"/>
  </p:normalViewPr>
  <p:slideViewPr>
    <p:cSldViewPr snapToGrid="0">
      <p:cViewPr varScale="1">
        <p:scale>
          <a:sx n="69" d="100"/>
          <a:sy n="69" d="100"/>
        </p:scale>
        <p:origin x="1596" y="32"/>
      </p:cViewPr>
      <p:guideLst>
        <p:guide orient="horz" pos="2160"/>
        <p:guide pos="2789"/>
        <p:guide orient="horz" pos="1616"/>
        <p:guide pos="2245"/>
        <p:guide orient="horz" pos="1366"/>
        <p:guide orient="horz" pos="247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20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6E385A-87A1-4206-B4DD-06094F754068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21F6C2-60C5-4F12-865C-902F24AB221A}">
      <dgm:prSet phldrT="[Text]" phldr="1" custT="1"/>
      <dgm:spPr>
        <a:solidFill>
          <a:schemeClr val="tx1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D746B296-ABB7-45D2-9176-325795C24DEE}" type="parTrans" cxnId="{D722942E-6E96-4E01-B4B0-F439873F1872}">
      <dgm:prSet/>
      <dgm:spPr/>
      <dgm:t>
        <a:bodyPr/>
        <a:lstStyle/>
        <a:p>
          <a:endParaRPr lang="en-US"/>
        </a:p>
      </dgm:t>
    </dgm:pt>
    <dgm:pt modelId="{0273A9FB-FE90-4028-8AA4-30882672A62E}" type="sibTrans" cxnId="{D722942E-6E96-4E01-B4B0-F439873F1872}">
      <dgm:prSet/>
      <dgm:spPr/>
      <dgm:t>
        <a:bodyPr/>
        <a:lstStyle/>
        <a:p>
          <a:endParaRPr lang="en-US"/>
        </a:p>
      </dgm:t>
    </dgm:pt>
    <dgm:pt modelId="{70E3F231-63EE-41EF-9A8D-1C355E45F643}">
      <dgm:prSet phldrT="[Text]" phldr="1" custT="1"/>
      <dgm:spPr>
        <a:solidFill>
          <a:srgbClr val="581522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8014991C-3BA1-482C-8F60-42C9AD9CB624}" type="parTrans" cxnId="{514ED5D6-5D91-4731-B555-A41394B9E92A}">
      <dgm:prSet/>
      <dgm:spPr/>
      <dgm:t>
        <a:bodyPr/>
        <a:lstStyle/>
        <a:p>
          <a:endParaRPr lang="en-US"/>
        </a:p>
      </dgm:t>
    </dgm:pt>
    <dgm:pt modelId="{40EFEAC6-569C-482C-AF5C-53A4B8978EE8}" type="sibTrans" cxnId="{514ED5D6-5D91-4731-B555-A41394B9E92A}">
      <dgm:prSet/>
      <dgm:spPr/>
      <dgm:t>
        <a:bodyPr/>
        <a:lstStyle/>
        <a:p>
          <a:endParaRPr lang="en-US"/>
        </a:p>
      </dgm:t>
    </dgm:pt>
    <dgm:pt modelId="{FACC9926-4231-4E01-A9AB-E5DFED19C8FD}">
      <dgm:prSet phldrT="[Text]" phldr="1" custT="1"/>
      <dgm:spPr>
        <a:solidFill>
          <a:srgbClr val="B7AD99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0C711441-5BF4-4D4A-BBBF-F67CBFF2D5EB}" type="parTrans" cxnId="{F6EB394A-2E58-4252-BADE-E4168254D690}">
      <dgm:prSet/>
      <dgm:spPr/>
      <dgm:t>
        <a:bodyPr/>
        <a:lstStyle/>
        <a:p>
          <a:endParaRPr lang="en-US"/>
        </a:p>
      </dgm:t>
    </dgm:pt>
    <dgm:pt modelId="{6E4BD22F-C643-4283-A19D-4D334A5EED6D}" type="sibTrans" cxnId="{F6EB394A-2E58-4252-BADE-E4168254D690}">
      <dgm:prSet/>
      <dgm:spPr/>
      <dgm:t>
        <a:bodyPr/>
        <a:lstStyle/>
        <a:p>
          <a:endParaRPr lang="en-US"/>
        </a:p>
      </dgm:t>
    </dgm:pt>
    <dgm:pt modelId="{25D6640D-C921-4827-9C68-28FABCB989C1}">
      <dgm:prSet phldrT="[Text]" phldr="1" custT="1"/>
      <dgm:spPr>
        <a:solidFill>
          <a:srgbClr val="DDD8C4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6DE24966-6684-4AE6-944C-BA6EB6CE5A0D}" type="parTrans" cxnId="{A87A1630-B34D-4B01-AC99-7B7F143677F3}">
      <dgm:prSet/>
      <dgm:spPr/>
      <dgm:t>
        <a:bodyPr/>
        <a:lstStyle/>
        <a:p>
          <a:endParaRPr lang="en-US"/>
        </a:p>
      </dgm:t>
    </dgm:pt>
    <dgm:pt modelId="{A07BEC86-D4B4-4ACA-9D28-18E3CFF6205B}" type="sibTrans" cxnId="{A87A1630-B34D-4B01-AC99-7B7F143677F3}">
      <dgm:prSet/>
      <dgm:spPr/>
      <dgm:t>
        <a:bodyPr/>
        <a:lstStyle/>
        <a:p>
          <a:endParaRPr lang="en-US"/>
        </a:p>
      </dgm:t>
    </dgm:pt>
    <dgm:pt modelId="{19770A51-E882-4041-8689-E12E416E18B0}">
      <dgm:prSet phldrT="[Text]" phldr="1" custT="1"/>
      <dgm:spPr>
        <a:solidFill>
          <a:srgbClr val="BCB8B1"/>
        </a:solidFill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F8D44643-2EEE-4C0B-8D5E-7991F657DD12}" type="parTrans" cxnId="{4B908479-D3B3-4115-B14A-8D0C766009FF}">
      <dgm:prSet/>
      <dgm:spPr/>
      <dgm:t>
        <a:bodyPr/>
        <a:lstStyle/>
        <a:p>
          <a:endParaRPr lang="en-US"/>
        </a:p>
      </dgm:t>
    </dgm:pt>
    <dgm:pt modelId="{CA9D706E-AD53-4513-8AB1-DC3187D95985}" type="sibTrans" cxnId="{4B908479-D3B3-4115-B14A-8D0C766009FF}">
      <dgm:prSet/>
      <dgm:spPr/>
      <dgm:t>
        <a:bodyPr/>
        <a:lstStyle/>
        <a:p>
          <a:endParaRPr lang="en-US"/>
        </a:p>
      </dgm:t>
    </dgm:pt>
    <dgm:pt modelId="{7262C3E8-EB66-4EAB-8987-2136D95F56BF}">
      <dgm:prSet phldrT="[Text]" phldr="1" custT="1"/>
      <dgm:spPr>
        <a:solidFill>
          <a:schemeClr val="bg1">
            <a:lumMod val="75000"/>
          </a:schemeClr>
        </a:solidFill>
        <a:ln>
          <a:noFill/>
        </a:ln>
        <a:effectLst>
          <a:outerShdw blurRad="50800" dist="50800" dir="5400000" algn="ctr" rotWithShape="0">
            <a:schemeClr val="bg1"/>
          </a:outerShdw>
        </a:effectLst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8A32DD2A-57C2-4524-8F99-C8C192282BDD}" type="parTrans" cxnId="{F42D4BE9-D547-4641-9122-F20B9DFDCEDA}">
      <dgm:prSet/>
      <dgm:spPr/>
      <dgm:t>
        <a:bodyPr/>
        <a:lstStyle/>
        <a:p>
          <a:endParaRPr lang="en-US"/>
        </a:p>
      </dgm:t>
    </dgm:pt>
    <dgm:pt modelId="{A670DCE0-6E68-470A-8A60-C5ACDB47B6CB}" type="sibTrans" cxnId="{F42D4BE9-D547-4641-9122-F20B9DFDCEDA}">
      <dgm:prSet/>
      <dgm:spPr/>
      <dgm:t>
        <a:bodyPr/>
        <a:lstStyle/>
        <a:p>
          <a:endParaRPr lang="en-US"/>
        </a:p>
      </dgm:t>
    </dgm:pt>
    <dgm:pt modelId="{1623FBE0-81BA-469A-BC11-A39E0579D9A5}">
      <dgm:prSet phldrT="[Text]" phldr="1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010E8632-7279-4023-8E40-ABB45571E8BA}" type="parTrans" cxnId="{A44752EF-E99F-4310-BA2A-D57B6CFCED3E}">
      <dgm:prSet/>
      <dgm:spPr/>
      <dgm:t>
        <a:bodyPr/>
        <a:lstStyle/>
        <a:p>
          <a:endParaRPr lang="en-US"/>
        </a:p>
      </dgm:t>
    </dgm:pt>
    <dgm:pt modelId="{55C44505-088E-4490-B49B-D39474EC5E8A}" type="sibTrans" cxnId="{A44752EF-E99F-4310-BA2A-D57B6CFCED3E}">
      <dgm:prSet/>
      <dgm:spPr/>
      <dgm:t>
        <a:bodyPr/>
        <a:lstStyle/>
        <a:p>
          <a:endParaRPr lang="en-US"/>
        </a:p>
      </dgm:t>
    </dgm:pt>
    <dgm:pt modelId="{2544BCCF-E002-438A-A74F-A495E284AB9E}" type="pres">
      <dgm:prSet presAssocID="{156E385A-87A1-4206-B4DD-06094F75406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2B2154D-66E7-4FDE-87D6-54A84AD23FAA}" type="pres">
      <dgm:prSet presAssocID="{0A21F6C2-60C5-4F12-865C-902F24AB221A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D53A5D26-E23B-41E4-9F51-28032B415ED6}" type="pres">
      <dgm:prSet presAssocID="{70E3F231-63EE-41EF-9A8D-1C355E45F643}" presName="Accent1" presStyleCnt="0"/>
      <dgm:spPr/>
    </dgm:pt>
    <dgm:pt modelId="{CC74C9F0-6D76-4523-973E-C83ED7E14E54}" type="pres">
      <dgm:prSet presAssocID="{70E3F231-63EE-41EF-9A8D-1C355E45F643}" presName="Accent" presStyleLbl="bgShp" presStyleIdx="0" presStyleCnt="6"/>
      <dgm:spPr/>
    </dgm:pt>
    <dgm:pt modelId="{AB67786F-3905-46D7-A93E-AF5E97A1DB68}" type="pres">
      <dgm:prSet presAssocID="{70E3F231-63EE-41EF-9A8D-1C355E45F643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749FBA-A039-460E-8EB7-07349660E9E7}" type="pres">
      <dgm:prSet presAssocID="{FACC9926-4231-4E01-A9AB-E5DFED19C8FD}" presName="Accent2" presStyleCnt="0"/>
      <dgm:spPr/>
    </dgm:pt>
    <dgm:pt modelId="{868AB947-ADE5-46AC-9026-8304CA11CDEB}" type="pres">
      <dgm:prSet presAssocID="{FACC9926-4231-4E01-A9AB-E5DFED19C8FD}" presName="Accent" presStyleLbl="bgShp" presStyleIdx="1" presStyleCnt="6"/>
      <dgm:spPr>
        <a:solidFill>
          <a:schemeClr val="bg2"/>
        </a:solidFill>
      </dgm:spPr>
    </dgm:pt>
    <dgm:pt modelId="{28444ACE-AB4C-4B84-A5F3-B60EE582385E}" type="pres">
      <dgm:prSet presAssocID="{FACC9926-4231-4E01-A9AB-E5DFED19C8F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81EA7-6C16-4064-A9A3-974D86577728}" type="pres">
      <dgm:prSet presAssocID="{25D6640D-C921-4827-9C68-28FABCB989C1}" presName="Accent3" presStyleCnt="0"/>
      <dgm:spPr/>
    </dgm:pt>
    <dgm:pt modelId="{B2A6F704-34B4-4E29-99E6-61B5FB753B5F}" type="pres">
      <dgm:prSet presAssocID="{25D6640D-C921-4827-9C68-28FABCB989C1}" presName="Accent" presStyleLbl="bgShp" presStyleIdx="2" presStyleCnt="6"/>
      <dgm:spPr>
        <a:solidFill>
          <a:schemeClr val="bg2"/>
        </a:solidFill>
      </dgm:spPr>
    </dgm:pt>
    <dgm:pt modelId="{C83C3C06-A202-4832-9AD7-6ED9D092A04C}" type="pres">
      <dgm:prSet presAssocID="{25D6640D-C921-4827-9C68-28FABCB989C1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8EAE14-7540-460E-B450-CA5240B81D56}" type="pres">
      <dgm:prSet presAssocID="{19770A51-E882-4041-8689-E12E416E18B0}" presName="Accent4" presStyleCnt="0"/>
      <dgm:spPr/>
    </dgm:pt>
    <dgm:pt modelId="{7CC1EDCE-2FE7-4E45-9414-DC40B3D97FA7}" type="pres">
      <dgm:prSet presAssocID="{19770A51-E882-4041-8689-E12E416E18B0}" presName="Accent" presStyleLbl="bgShp" presStyleIdx="3" presStyleCnt="6"/>
      <dgm:spPr>
        <a:solidFill>
          <a:schemeClr val="bg2"/>
        </a:solidFill>
      </dgm:spPr>
    </dgm:pt>
    <dgm:pt modelId="{5B907FC8-9B3B-4696-91E4-08971BF9F525}" type="pres">
      <dgm:prSet presAssocID="{19770A51-E882-4041-8689-E12E416E18B0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C84FB7-C75A-4903-AAF1-3B387018DDD9}" type="pres">
      <dgm:prSet presAssocID="{7262C3E8-EB66-4EAB-8987-2136D95F56BF}" presName="Accent5" presStyleCnt="0"/>
      <dgm:spPr/>
    </dgm:pt>
    <dgm:pt modelId="{CA03A5CC-D4CC-4B60-A4F9-B0D5A47FC231}" type="pres">
      <dgm:prSet presAssocID="{7262C3E8-EB66-4EAB-8987-2136D95F56BF}" presName="Accent" presStyleLbl="bgShp" presStyleIdx="4" presStyleCnt="6"/>
      <dgm:spPr>
        <a:solidFill>
          <a:schemeClr val="bg2"/>
        </a:solidFill>
      </dgm:spPr>
    </dgm:pt>
    <dgm:pt modelId="{0DD1483D-ABBF-4C01-A05A-2422BE723BD5}" type="pres">
      <dgm:prSet presAssocID="{7262C3E8-EB66-4EAB-8987-2136D95F56BF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76F10A-6569-4D5A-8787-D62E28445ECB}" type="pres">
      <dgm:prSet presAssocID="{1623FBE0-81BA-469A-BC11-A39E0579D9A5}" presName="Accent6" presStyleCnt="0"/>
      <dgm:spPr/>
    </dgm:pt>
    <dgm:pt modelId="{5EB18341-C21D-4938-A464-D3060C0A5EB8}" type="pres">
      <dgm:prSet presAssocID="{1623FBE0-81BA-469A-BC11-A39E0579D9A5}" presName="Accent" presStyleLbl="bgShp" presStyleIdx="5" presStyleCnt="6"/>
      <dgm:spPr>
        <a:solidFill>
          <a:schemeClr val="bg2"/>
        </a:solidFill>
      </dgm:spPr>
    </dgm:pt>
    <dgm:pt modelId="{B26889CB-5ABD-47CC-95BF-2DC4E5124E04}" type="pres">
      <dgm:prSet presAssocID="{1623FBE0-81BA-469A-BC11-A39E0579D9A5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5D81FA-5519-4040-8889-BD34505C70A4}" type="presOf" srcId="{FACC9926-4231-4E01-A9AB-E5DFED19C8FD}" destId="{28444ACE-AB4C-4B84-A5F3-B60EE582385E}" srcOrd="0" destOrd="0" presId="urn:microsoft.com/office/officeart/2011/layout/HexagonRadial"/>
    <dgm:cxn modelId="{4B908479-D3B3-4115-B14A-8D0C766009FF}" srcId="{0A21F6C2-60C5-4F12-865C-902F24AB221A}" destId="{19770A51-E882-4041-8689-E12E416E18B0}" srcOrd="3" destOrd="0" parTransId="{F8D44643-2EEE-4C0B-8D5E-7991F657DD12}" sibTransId="{CA9D706E-AD53-4513-8AB1-DC3187D95985}"/>
    <dgm:cxn modelId="{5785D627-7ED0-4978-BA99-25716AB134E4}" type="presOf" srcId="{70E3F231-63EE-41EF-9A8D-1C355E45F643}" destId="{AB67786F-3905-46D7-A93E-AF5E97A1DB68}" srcOrd="0" destOrd="0" presId="urn:microsoft.com/office/officeart/2011/layout/HexagonRadial"/>
    <dgm:cxn modelId="{F6EB394A-2E58-4252-BADE-E4168254D690}" srcId="{0A21F6C2-60C5-4F12-865C-902F24AB221A}" destId="{FACC9926-4231-4E01-A9AB-E5DFED19C8FD}" srcOrd="1" destOrd="0" parTransId="{0C711441-5BF4-4D4A-BBBF-F67CBFF2D5EB}" sibTransId="{6E4BD22F-C643-4283-A19D-4D334A5EED6D}"/>
    <dgm:cxn modelId="{A87A1630-B34D-4B01-AC99-7B7F143677F3}" srcId="{0A21F6C2-60C5-4F12-865C-902F24AB221A}" destId="{25D6640D-C921-4827-9C68-28FABCB989C1}" srcOrd="2" destOrd="0" parTransId="{6DE24966-6684-4AE6-944C-BA6EB6CE5A0D}" sibTransId="{A07BEC86-D4B4-4ACA-9D28-18E3CFF6205B}"/>
    <dgm:cxn modelId="{514ED5D6-5D91-4731-B555-A41394B9E92A}" srcId="{0A21F6C2-60C5-4F12-865C-902F24AB221A}" destId="{70E3F231-63EE-41EF-9A8D-1C355E45F643}" srcOrd="0" destOrd="0" parTransId="{8014991C-3BA1-482C-8F60-42C9AD9CB624}" sibTransId="{40EFEAC6-569C-482C-AF5C-53A4B8978EE8}"/>
    <dgm:cxn modelId="{D722942E-6E96-4E01-B4B0-F439873F1872}" srcId="{156E385A-87A1-4206-B4DD-06094F754068}" destId="{0A21F6C2-60C5-4F12-865C-902F24AB221A}" srcOrd="0" destOrd="0" parTransId="{D746B296-ABB7-45D2-9176-325795C24DEE}" sibTransId="{0273A9FB-FE90-4028-8AA4-30882672A62E}"/>
    <dgm:cxn modelId="{261B9A08-3162-4A95-B9BD-19F60E6A72CA}" type="presOf" srcId="{7262C3E8-EB66-4EAB-8987-2136D95F56BF}" destId="{0DD1483D-ABBF-4C01-A05A-2422BE723BD5}" srcOrd="0" destOrd="0" presId="urn:microsoft.com/office/officeart/2011/layout/HexagonRadial"/>
    <dgm:cxn modelId="{888366BB-7B66-47F5-B8F5-12B791EB34C6}" type="presOf" srcId="{19770A51-E882-4041-8689-E12E416E18B0}" destId="{5B907FC8-9B3B-4696-91E4-08971BF9F525}" srcOrd="0" destOrd="0" presId="urn:microsoft.com/office/officeart/2011/layout/HexagonRadial"/>
    <dgm:cxn modelId="{E9586F27-4991-45A3-9433-F32613A6F1BD}" type="presOf" srcId="{25D6640D-C921-4827-9C68-28FABCB989C1}" destId="{C83C3C06-A202-4832-9AD7-6ED9D092A04C}" srcOrd="0" destOrd="0" presId="urn:microsoft.com/office/officeart/2011/layout/HexagonRadial"/>
    <dgm:cxn modelId="{AEE95233-1790-43C3-A09A-164AC033FC95}" type="presOf" srcId="{1623FBE0-81BA-469A-BC11-A39E0579D9A5}" destId="{B26889CB-5ABD-47CC-95BF-2DC4E5124E04}" srcOrd="0" destOrd="0" presId="urn:microsoft.com/office/officeart/2011/layout/HexagonRadial"/>
    <dgm:cxn modelId="{F42D4BE9-D547-4641-9122-F20B9DFDCEDA}" srcId="{0A21F6C2-60C5-4F12-865C-902F24AB221A}" destId="{7262C3E8-EB66-4EAB-8987-2136D95F56BF}" srcOrd="4" destOrd="0" parTransId="{8A32DD2A-57C2-4524-8F99-C8C192282BDD}" sibTransId="{A670DCE0-6E68-470A-8A60-C5ACDB47B6CB}"/>
    <dgm:cxn modelId="{BEC2B23B-09DB-46B7-8CAC-D73F5980CDB8}" type="presOf" srcId="{0A21F6C2-60C5-4F12-865C-902F24AB221A}" destId="{02B2154D-66E7-4FDE-87D6-54A84AD23FAA}" srcOrd="0" destOrd="0" presId="urn:microsoft.com/office/officeart/2011/layout/HexagonRadial"/>
    <dgm:cxn modelId="{A44752EF-E99F-4310-BA2A-D57B6CFCED3E}" srcId="{0A21F6C2-60C5-4F12-865C-902F24AB221A}" destId="{1623FBE0-81BA-469A-BC11-A39E0579D9A5}" srcOrd="5" destOrd="0" parTransId="{010E8632-7279-4023-8E40-ABB45571E8BA}" sibTransId="{55C44505-088E-4490-B49B-D39474EC5E8A}"/>
    <dgm:cxn modelId="{5EDBCA3F-E313-4627-A87B-B2DAC0BBE334}" type="presOf" srcId="{156E385A-87A1-4206-B4DD-06094F754068}" destId="{2544BCCF-E002-438A-A74F-A495E284AB9E}" srcOrd="0" destOrd="0" presId="urn:microsoft.com/office/officeart/2011/layout/HexagonRadial"/>
    <dgm:cxn modelId="{45120C89-8C37-409F-862B-DF81421DEFAC}" type="presParOf" srcId="{2544BCCF-E002-438A-A74F-A495E284AB9E}" destId="{02B2154D-66E7-4FDE-87D6-54A84AD23FAA}" srcOrd="0" destOrd="0" presId="urn:microsoft.com/office/officeart/2011/layout/HexagonRadial"/>
    <dgm:cxn modelId="{35A6ACCD-F71C-4386-A517-BCB5F875D596}" type="presParOf" srcId="{2544BCCF-E002-438A-A74F-A495E284AB9E}" destId="{D53A5D26-E23B-41E4-9F51-28032B415ED6}" srcOrd="1" destOrd="0" presId="urn:microsoft.com/office/officeart/2011/layout/HexagonRadial"/>
    <dgm:cxn modelId="{EA3B1C41-D807-46A8-8301-F4062B3C4226}" type="presParOf" srcId="{D53A5D26-E23B-41E4-9F51-28032B415ED6}" destId="{CC74C9F0-6D76-4523-973E-C83ED7E14E54}" srcOrd="0" destOrd="0" presId="urn:microsoft.com/office/officeart/2011/layout/HexagonRadial"/>
    <dgm:cxn modelId="{92F7D684-8C68-494E-8DC3-4C2096321DA6}" type="presParOf" srcId="{2544BCCF-E002-438A-A74F-A495E284AB9E}" destId="{AB67786F-3905-46D7-A93E-AF5E97A1DB68}" srcOrd="2" destOrd="0" presId="urn:microsoft.com/office/officeart/2011/layout/HexagonRadial"/>
    <dgm:cxn modelId="{DF989294-F3A0-4374-B03A-5C9150A92A9B}" type="presParOf" srcId="{2544BCCF-E002-438A-A74F-A495E284AB9E}" destId="{D0749FBA-A039-460E-8EB7-07349660E9E7}" srcOrd="3" destOrd="0" presId="urn:microsoft.com/office/officeart/2011/layout/HexagonRadial"/>
    <dgm:cxn modelId="{F5DA7014-15E4-4D02-A52D-EA100B46749D}" type="presParOf" srcId="{D0749FBA-A039-460E-8EB7-07349660E9E7}" destId="{868AB947-ADE5-46AC-9026-8304CA11CDEB}" srcOrd="0" destOrd="0" presId="urn:microsoft.com/office/officeart/2011/layout/HexagonRadial"/>
    <dgm:cxn modelId="{5329203D-BDD2-4605-9E01-D59A2BC573E7}" type="presParOf" srcId="{2544BCCF-E002-438A-A74F-A495E284AB9E}" destId="{28444ACE-AB4C-4B84-A5F3-B60EE582385E}" srcOrd="4" destOrd="0" presId="urn:microsoft.com/office/officeart/2011/layout/HexagonRadial"/>
    <dgm:cxn modelId="{75E435C4-6809-4EF6-8D04-2A9E30D356B2}" type="presParOf" srcId="{2544BCCF-E002-438A-A74F-A495E284AB9E}" destId="{51F81EA7-6C16-4064-A9A3-974D86577728}" srcOrd="5" destOrd="0" presId="urn:microsoft.com/office/officeart/2011/layout/HexagonRadial"/>
    <dgm:cxn modelId="{F86DED83-EF9C-4A80-99E6-06B5BBFABA00}" type="presParOf" srcId="{51F81EA7-6C16-4064-A9A3-974D86577728}" destId="{B2A6F704-34B4-4E29-99E6-61B5FB753B5F}" srcOrd="0" destOrd="0" presId="urn:microsoft.com/office/officeart/2011/layout/HexagonRadial"/>
    <dgm:cxn modelId="{213DC67B-123E-4BB0-B383-F21821E017BB}" type="presParOf" srcId="{2544BCCF-E002-438A-A74F-A495E284AB9E}" destId="{C83C3C06-A202-4832-9AD7-6ED9D092A04C}" srcOrd="6" destOrd="0" presId="urn:microsoft.com/office/officeart/2011/layout/HexagonRadial"/>
    <dgm:cxn modelId="{7078C9E8-92FB-41CD-A23A-00D7282EAF3C}" type="presParOf" srcId="{2544BCCF-E002-438A-A74F-A495E284AB9E}" destId="{DA8EAE14-7540-460E-B450-CA5240B81D56}" srcOrd="7" destOrd="0" presId="urn:microsoft.com/office/officeart/2011/layout/HexagonRadial"/>
    <dgm:cxn modelId="{4B7818EA-19D2-4C1C-98C9-AFCB52E7FA6B}" type="presParOf" srcId="{DA8EAE14-7540-460E-B450-CA5240B81D56}" destId="{7CC1EDCE-2FE7-4E45-9414-DC40B3D97FA7}" srcOrd="0" destOrd="0" presId="urn:microsoft.com/office/officeart/2011/layout/HexagonRadial"/>
    <dgm:cxn modelId="{54E15A88-E8A9-452C-B5D2-319D03EC818C}" type="presParOf" srcId="{2544BCCF-E002-438A-A74F-A495E284AB9E}" destId="{5B907FC8-9B3B-4696-91E4-08971BF9F525}" srcOrd="8" destOrd="0" presId="urn:microsoft.com/office/officeart/2011/layout/HexagonRadial"/>
    <dgm:cxn modelId="{80ACF8F6-2DB3-4E87-A1FB-0E66F9AD6131}" type="presParOf" srcId="{2544BCCF-E002-438A-A74F-A495E284AB9E}" destId="{08C84FB7-C75A-4903-AAF1-3B387018DDD9}" srcOrd="9" destOrd="0" presId="urn:microsoft.com/office/officeart/2011/layout/HexagonRadial"/>
    <dgm:cxn modelId="{A74D821F-DD19-4447-9AC4-E4827C3C3960}" type="presParOf" srcId="{08C84FB7-C75A-4903-AAF1-3B387018DDD9}" destId="{CA03A5CC-D4CC-4B60-A4F9-B0D5A47FC231}" srcOrd="0" destOrd="0" presId="urn:microsoft.com/office/officeart/2011/layout/HexagonRadial"/>
    <dgm:cxn modelId="{8F379825-2B53-44B8-8E1C-D241A27ED719}" type="presParOf" srcId="{2544BCCF-E002-438A-A74F-A495E284AB9E}" destId="{0DD1483D-ABBF-4C01-A05A-2422BE723BD5}" srcOrd="10" destOrd="0" presId="urn:microsoft.com/office/officeart/2011/layout/HexagonRadial"/>
    <dgm:cxn modelId="{A634D970-2EB2-44AC-9617-BE6659ED78FB}" type="presParOf" srcId="{2544BCCF-E002-438A-A74F-A495E284AB9E}" destId="{F276F10A-6569-4D5A-8787-D62E28445ECB}" srcOrd="11" destOrd="0" presId="urn:microsoft.com/office/officeart/2011/layout/HexagonRadial"/>
    <dgm:cxn modelId="{E90BFC88-892A-4415-B6CA-A7DA9440892D}" type="presParOf" srcId="{F276F10A-6569-4D5A-8787-D62E28445ECB}" destId="{5EB18341-C21D-4938-A464-D3060C0A5EB8}" srcOrd="0" destOrd="0" presId="urn:microsoft.com/office/officeart/2011/layout/HexagonRadial"/>
    <dgm:cxn modelId="{A779273A-0C4F-4D18-BE5B-15E64727E192}" type="presParOf" srcId="{2544BCCF-E002-438A-A74F-A495E284AB9E}" destId="{B26889CB-5ABD-47CC-95BF-2DC4E5124E0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6E385A-87A1-4206-B4DD-06094F754068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21F6C2-60C5-4F12-865C-902F24AB221A}">
      <dgm:prSet phldrT="[Text]" phldr="1" custT="1"/>
      <dgm:spPr>
        <a:solidFill>
          <a:schemeClr val="tx1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D746B296-ABB7-45D2-9176-325795C24DEE}" type="parTrans" cxnId="{D722942E-6E96-4E01-B4B0-F439873F1872}">
      <dgm:prSet/>
      <dgm:spPr/>
      <dgm:t>
        <a:bodyPr/>
        <a:lstStyle/>
        <a:p>
          <a:endParaRPr lang="en-US"/>
        </a:p>
      </dgm:t>
    </dgm:pt>
    <dgm:pt modelId="{0273A9FB-FE90-4028-8AA4-30882672A62E}" type="sibTrans" cxnId="{D722942E-6E96-4E01-B4B0-F439873F1872}">
      <dgm:prSet/>
      <dgm:spPr/>
      <dgm:t>
        <a:bodyPr/>
        <a:lstStyle/>
        <a:p>
          <a:endParaRPr lang="en-US"/>
        </a:p>
      </dgm:t>
    </dgm:pt>
    <dgm:pt modelId="{70E3F231-63EE-41EF-9A8D-1C355E45F643}">
      <dgm:prSet phldrT="[Text]" phldr="1" custT="1"/>
      <dgm:spPr>
        <a:solidFill>
          <a:srgbClr val="581522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8014991C-3BA1-482C-8F60-42C9AD9CB624}" type="parTrans" cxnId="{514ED5D6-5D91-4731-B555-A41394B9E92A}">
      <dgm:prSet/>
      <dgm:spPr/>
      <dgm:t>
        <a:bodyPr/>
        <a:lstStyle/>
        <a:p>
          <a:endParaRPr lang="en-US"/>
        </a:p>
      </dgm:t>
    </dgm:pt>
    <dgm:pt modelId="{40EFEAC6-569C-482C-AF5C-53A4B8978EE8}" type="sibTrans" cxnId="{514ED5D6-5D91-4731-B555-A41394B9E92A}">
      <dgm:prSet/>
      <dgm:spPr/>
      <dgm:t>
        <a:bodyPr/>
        <a:lstStyle/>
        <a:p>
          <a:endParaRPr lang="en-US"/>
        </a:p>
      </dgm:t>
    </dgm:pt>
    <dgm:pt modelId="{FACC9926-4231-4E01-A9AB-E5DFED19C8FD}">
      <dgm:prSet phldrT="[Text]" phldr="1" custT="1"/>
      <dgm:spPr>
        <a:solidFill>
          <a:srgbClr val="B7AD99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0C711441-5BF4-4D4A-BBBF-F67CBFF2D5EB}" type="parTrans" cxnId="{F6EB394A-2E58-4252-BADE-E4168254D690}">
      <dgm:prSet/>
      <dgm:spPr/>
      <dgm:t>
        <a:bodyPr/>
        <a:lstStyle/>
        <a:p>
          <a:endParaRPr lang="en-US"/>
        </a:p>
      </dgm:t>
    </dgm:pt>
    <dgm:pt modelId="{6E4BD22F-C643-4283-A19D-4D334A5EED6D}" type="sibTrans" cxnId="{F6EB394A-2E58-4252-BADE-E4168254D690}">
      <dgm:prSet/>
      <dgm:spPr/>
      <dgm:t>
        <a:bodyPr/>
        <a:lstStyle/>
        <a:p>
          <a:endParaRPr lang="en-US"/>
        </a:p>
      </dgm:t>
    </dgm:pt>
    <dgm:pt modelId="{25D6640D-C921-4827-9C68-28FABCB989C1}">
      <dgm:prSet phldrT="[Text]" phldr="1" custT="1"/>
      <dgm:spPr>
        <a:solidFill>
          <a:srgbClr val="DDD8C4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6DE24966-6684-4AE6-944C-BA6EB6CE5A0D}" type="parTrans" cxnId="{A87A1630-B34D-4B01-AC99-7B7F143677F3}">
      <dgm:prSet/>
      <dgm:spPr/>
      <dgm:t>
        <a:bodyPr/>
        <a:lstStyle/>
        <a:p>
          <a:endParaRPr lang="en-US"/>
        </a:p>
      </dgm:t>
    </dgm:pt>
    <dgm:pt modelId="{A07BEC86-D4B4-4ACA-9D28-18E3CFF6205B}" type="sibTrans" cxnId="{A87A1630-B34D-4B01-AC99-7B7F143677F3}">
      <dgm:prSet/>
      <dgm:spPr/>
      <dgm:t>
        <a:bodyPr/>
        <a:lstStyle/>
        <a:p>
          <a:endParaRPr lang="en-US"/>
        </a:p>
      </dgm:t>
    </dgm:pt>
    <dgm:pt modelId="{19770A51-E882-4041-8689-E12E416E18B0}">
      <dgm:prSet phldrT="[Text]" phldr="1" custT="1"/>
      <dgm:spPr>
        <a:solidFill>
          <a:srgbClr val="BCB8B1"/>
        </a:solidFill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F8D44643-2EEE-4C0B-8D5E-7991F657DD12}" type="parTrans" cxnId="{4B908479-D3B3-4115-B14A-8D0C766009FF}">
      <dgm:prSet/>
      <dgm:spPr/>
      <dgm:t>
        <a:bodyPr/>
        <a:lstStyle/>
        <a:p>
          <a:endParaRPr lang="en-US"/>
        </a:p>
      </dgm:t>
    </dgm:pt>
    <dgm:pt modelId="{CA9D706E-AD53-4513-8AB1-DC3187D95985}" type="sibTrans" cxnId="{4B908479-D3B3-4115-B14A-8D0C766009FF}">
      <dgm:prSet/>
      <dgm:spPr/>
      <dgm:t>
        <a:bodyPr/>
        <a:lstStyle/>
        <a:p>
          <a:endParaRPr lang="en-US"/>
        </a:p>
      </dgm:t>
    </dgm:pt>
    <dgm:pt modelId="{7262C3E8-EB66-4EAB-8987-2136D95F56BF}">
      <dgm:prSet phldrT="[Text]" phldr="1" custT="1"/>
      <dgm:spPr>
        <a:solidFill>
          <a:schemeClr val="bg1">
            <a:lumMod val="75000"/>
          </a:schemeClr>
        </a:solidFill>
        <a:ln>
          <a:noFill/>
        </a:ln>
        <a:effectLst>
          <a:outerShdw blurRad="50800" dist="50800" dir="5400000" algn="ctr" rotWithShape="0">
            <a:schemeClr val="bg1"/>
          </a:outerShdw>
        </a:effectLst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8A32DD2A-57C2-4524-8F99-C8C192282BDD}" type="parTrans" cxnId="{F42D4BE9-D547-4641-9122-F20B9DFDCEDA}">
      <dgm:prSet/>
      <dgm:spPr/>
      <dgm:t>
        <a:bodyPr/>
        <a:lstStyle/>
        <a:p>
          <a:endParaRPr lang="en-US"/>
        </a:p>
      </dgm:t>
    </dgm:pt>
    <dgm:pt modelId="{A670DCE0-6E68-470A-8A60-C5ACDB47B6CB}" type="sibTrans" cxnId="{F42D4BE9-D547-4641-9122-F20B9DFDCEDA}">
      <dgm:prSet/>
      <dgm:spPr/>
      <dgm:t>
        <a:bodyPr/>
        <a:lstStyle/>
        <a:p>
          <a:endParaRPr lang="en-US"/>
        </a:p>
      </dgm:t>
    </dgm:pt>
    <dgm:pt modelId="{1623FBE0-81BA-469A-BC11-A39E0579D9A5}">
      <dgm:prSet phldrT="[Text]" phldr="1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010E8632-7279-4023-8E40-ABB45571E8BA}" type="parTrans" cxnId="{A44752EF-E99F-4310-BA2A-D57B6CFCED3E}">
      <dgm:prSet/>
      <dgm:spPr/>
      <dgm:t>
        <a:bodyPr/>
        <a:lstStyle/>
        <a:p>
          <a:endParaRPr lang="en-US"/>
        </a:p>
      </dgm:t>
    </dgm:pt>
    <dgm:pt modelId="{55C44505-088E-4490-B49B-D39474EC5E8A}" type="sibTrans" cxnId="{A44752EF-E99F-4310-BA2A-D57B6CFCED3E}">
      <dgm:prSet/>
      <dgm:spPr/>
      <dgm:t>
        <a:bodyPr/>
        <a:lstStyle/>
        <a:p>
          <a:endParaRPr lang="en-US"/>
        </a:p>
      </dgm:t>
    </dgm:pt>
    <dgm:pt modelId="{2544BCCF-E002-438A-A74F-A495E284AB9E}" type="pres">
      <dgm:prSet presAssocID="{156E385A-87A1-4206-B4DD-06094F75406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2B2154D-66E7-4FDE-87D6-54A84AD23FAA}" type="pres">
      <dgm:prSet presAssocID="{0A21F6C2-60C5-4F12-865C-902F24AB221A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D53A5D26-E23B-41E4-9F51-28032B415ED6}" type="pres">
      <dgm:prSet presAssocID="{70E3F231-63EE-41EF-9A8D-1C355E45F643}" presName="Accent1" presStyleCnt="0"/>
      <dgm:spPr/>
    </dgm:pt>
    <dgm:pt modelId="{CC74C9F0-6D76-4523-973E-C83ED7E14E54}" type="pres">
      <dgm:prSet presAssocID="{70E3F231-63EE-41EF-9A8D-1C355E45F643}" presName="Accent" presStyleLbl="bgShp" presStyleIdx="0" presStyleCnt="6"/>
      <dgm:spPr/>
    </dgm:pt>
    <dgm:pt modelId="{AB67786F-3905-46D7-A93E-AF5E97A1DB68}" type="pres">
      <dgm:prSet presAssocID="{70E3F231-63EE-41EF-9A8D-1C355E45F643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749FBA-A039-460E-8EB7-07349660E9E7}" type="pres">
      <dgm:prSet presAssocID="{FACC9926-4231-4E01-A9AB-E5DFED19C8FD}" presName="Accent2" presStyleCnt="0"/>
      <dgm:spPr/>
    </dgm:pt>
    <dgm:pt modelId="{868AB947-ADE5-46AC-9026-8304CA11CDEB}" type="pres">
      <dgm:prSet presAssocID="{FACC9926-4231-4E01-A9AB-E5DFED19C8FD}" presName="Accent" presStyleLbl="bgShp" presStyleIdx="1" presStyleCnt="6"/>
      <dgm:spPr>
        <a:solidFill>
          <a:schemeClr val="bg2"/>
        </a:solidFill>
      </dgm:spPr>
    </dgm:pt>
    <dgm:pt modelId="{28444ACE-AB4C-4B84-A5F3-B60EE582385E}" type="pres">
      <dgm:prSet presAssocID="{FACC9926-4231-4E01-A9AB-E5DFED19C8F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81EA7-6C16-4064-A9A3-974D86577728}" type="pres">
      <dgm:prSet presAssocID="{25D6640D-C921-4827-9C68-28FABCB989C1}" presName="Accent3" presStyleCnt="0"/>
      <dgm:spPr/>
    </dgm:pt>
    <dgm:pt modelId="{B2A6F704-34B4-4E29-99E6-61B5FB753B5F}" type="pres">
      <dgm:prSet presAssocID="{25D6640D-C921-4827-9C68-28FABCB989C1}" presName="Accent" presStyleLbl="bgShp" presStyleIdx="2" presStyleCnt="6"/>
      <dgm:spPr>
        <a:solidFill>
          <a:schemeClr val="bg2"/>
        </a:solidFill>
      </dgm:spPr>
    </dgm:pt>
    <dgm:pt modelId="{C83C3C06-A202-4832-9AD7-6ED9D092A04C}" type="pres">
      <dgm:prSet presAssocID="{25D6640D-C921-4827-9C68-28FABCB989C1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8EAE14-7540-460E-B450-CA5240B81D56}" type="pres">
      <dgm:prSet presAssocID="{19770A51-E882-4041-8689-E12E416E18B0}" presName="Accent4" presStyleCnt="0"/>
      <dgm:spPr/>
    </dgm:pt>
    <dgm:pt modelId="{7CC1EDCE-2FE7-4E45-9414-DC40B3D97FA7}" type="pres">
      <dgm:prSet presAssocID="{19770A51-E882-4041-8689-E12E416E18B0}" presName="Accent" presStyleLbl="bgShp" presStyleIdx="3" presStyleCnt="6"/>
      <dgm:spPr>
        <a:solidFill>
          <a:schemeClr val="bg2"/>
        </a:solidFill>
      </dgm:spPr>
    </dgm:pt>
    <dgm:pt modelId="{5B907FC8-9B3B-4696-91E4-08971BF9F525}" type="pres">
      <dgm:prSet presAssocID="{19770A51-E882-4041-8689-E12E416E18B0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C84FB7-C75A-4903-AAF1-3B387018DDD9}" type="pres">
      <dgm:prSet presAssocID="{7262C3E8-EB66-4EAB-8987-2136D95F56BF}" presName="Accent5" presStyleCnt="0"/>
      <dgm:spPr/>
    </dgm:pt>
    <dgm:pt modelId="{CA03A5CC-D4CC-4B60-A4F9-B0D5A47FC231}" type="pres">
      <dgm:prSet presAssocID="{7262C3E8-EB66-4EAB-8987-2136D95F56BF}" presName="Accent" presStyleLbl="bgShp" presStyleIdx="4" presStyleCnt="6"/>
      <dgm:spPr>
        <a:solidFill>
          <a:schemeClr val="bg2"/>
        </a:solidFill>
      </dgm:spPr>
    </dgm:pt>
    <dgm:pt modelId="{0DD1483D-ABBF-4C01-A05A-2422BE723BD5}" type="pres">
      <dgm:prSet presAssocID="{7262C3E8-EB66-4EAB-8987-2136D95F56BF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76F10A-6569-4D5A-8787-D62E28445ECB}" type="pres">
      <dgm:prSet presAssocID="{1623FBE0-81BA-469A-BC11-A39E0579D9A5}" presName="Accent6" presStyleCnt="0"/>
      <dgm:spPr/>
    </dgm:pt>
    <dgm:pt modelId="{5EB18341-C21D-4938-A464-D3060C0A5EB8}" type="pres">
      <dgm:prSet presAssocID="{1623FBE0-81BA-469A-BC11-A39E0579D9A5}" presName="Accent" presStyleLbl="bgShp" presStyleIdx="5" presStyleCnt="6"/>
      <dgm:spPr>
        <a:solidFill>
          <a:schemeClr val="bg2"/>
        </a:solidFill>
      </dgm:spPr>
    </dgm:pt>
    <dgm:pt modelId="{B26889CB-5ABD-47CC-95BF-2DC4E5124E04}" type="pres">
      <dgm:prSet presAssocID="{1623FBE0-81BA-469A-BC11-A39E0579D9A5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5D81FA-5519-4040-8889-BD34505C70A4}" type="presOf" srcId="{FACC9926-4231-4E01-A9AB-E5DFED19C8FD}" destId="{28444ACE-AB4C-4B84-A5F3-B60EE582385E}" srcOrd="0" destOrd="0" presId="urn:microsoft.com/office/officeart/2011/layout/HexagonRadial"/>
    <dgm:cxn modelId="{4B908479-D3B3-4115-B14A-8D0C766009FF}" srcId="{0A21F6C2-60C5-4F12-865C-902F24AB221A}" destId="{19770A51-E882-4041-8689-E12E416E18B0}" srcOrd="3" destOrd="0" parTransId="{F8D44643-2EEE-4C0B-8D5E-7991F657DD12}" sibTransId="{CA9D706E-AD53-4513-8AB1-DC3187D95985}"/>
    <dgm:cxn modelId="{5785D627-7ED0-4978-BA99-25716AB134E4}" type="presOf" srcId="{70E3F231-63EE-41EF-9A8D-1C355E45F643}" destId="{AB67786F-3905-46D7-A93E-AF5E97A1DB68}" srcOrd="0" destOrd="0" presId="urn:microsoft.com/office/officeart/2011/layout/HexagonRadial"/>
    <dgm:cxn modelId="{F6EB394A-2E58-4252-BADE-E4168254D690}" srcId="{0A21F6C2-60C5-4F12-865C-902F24AB221A}" destId="{FACC9926-4231-4E01-A9AB-E5DFED19C8FD}" srcOrd="1" destOrd="0" parTransId="{0C711441-5BF4-4D4A-BBBF-F67CBFF2D5EB}" sibTransId="{6E4BD22F-C643-4283-A19D-4D334A5EED6D}"/>
    <dgm:cxn modelId="{A87A1630-B34D-4B01-AC99-7B7F143677F3}" srcId="{0A21F6C2-60C5-4F12-865C-902F24AB221A}" destId="{25D6640D-C921-4827-9C68-28FABCB989C1}" srcOrd="2" destOrd="0" parTransId="{6DE24966-6684-4AE6-944C-BA6EB6CE5A0D}" sibTransId="{A07BEC86-D4B4-4ACA-9D28-18E3CFF6205B}"/>
    <dgm:cxn modelId="{514ED5D6-5D91-4731-B555-A41394B9E92A}" srcId="{0A21F6C2-60C5-4F12-865C-902F24AB221A}" destId="{70E3F231-63EE-41EF-9A8D-1C355E45F643}" srcOrd="0" destOrd="0" parTransId="{8014991C-3BA1-482C-8F60-42C9AD9CB624}" sibTransId="{40EFEAC6-569C-482C-AF5C-53A4B8978EE8}"/>
    <dgm:cxn modelId="{D722942E-6E96-4E01-B4B0-F439873F1872}" srcId="{156E385A-87A1-4206-B4DD-06094F754068}" destId="{0A21F6C2-60C5-4F12-865C-902F24AB221A}" srcOrd="0" destOrd="0" parTransId="{D746B296-ABB7-45D2-9176-325795C24DEE}" sibTransId="{0273A9FB-FE90-4028-8AA4-30882672A62E}"/>
    <dgm:cxn modelId="{261B9A08-3162-4A95-B9BD-19F60E6A72CA}" type="presOf" srcId="{7262C3E8-EB66-4EAB-8987-2136D95F56BF}" destId="{0DD1483D-ABBF-4C01-A05A-2422BE723BD5}" srcOrd="0" destOrd="0" presId="urn:microsoft.com/office/officeart/2011/layout/HexagonRadial"/>
    <dgm:cxn modelId="{888366BB-7B66-47F5-B8F5-12B791EB34C6}" type="presOf" srcId="{19770A51-E882-4041-8689-E12E416E18B0}" destId="{5B907FC8-9B3B-4696-91E4-08971BF9F525}" srcOrd="0" destOrd="0" presId="urn:microsoft.com/office/officeart/2011/layout/HexagonRadial"/>
    <dgm:cxn modelId="{E9586F27-4991-45A3-9433-F32613A6F1BD}" type="presOf" srcId="{25D6640D-C921-4827-9C68-28FABCB989C1}" destId="{C83C3C06-A202-4832-9AD7-6ED9D092A04C}" srcOrd="0" destOrd="0" presId="urn:microsoft.com/office/officeart/2011/layout/HexagonRadial"/>
    <dgm:cxn modelId="{AEE95233-1790-43C3-A09A-164AC033FC95}" type="presOf" srcId="{1623FBE0-81BA-469A-BC11-A39E0579D9A5}" destId="{B26889CB-5ABD-47CC-95BF-2DC4E5124E04}" srcOrd="0" destOrd="0" presId="urn:microsoft.com/office/officeart/2011/layout/HexagonRadial"/>
    <dgm:cxn modelId="{F42D4BE9-D547-4641-9122-F20B9DFDCEDA}" srcId="{0A21F6C2-60C5-4F12-865C-902F24AB221A}" destId="{7262C3E8-EB66-4EAB-8987-2136D95F56BF}" srcOrd="4" destOrd="0" parTransId="{8A32DD2A-57C2-4524-8F99-C8C192282BDD}" sibTransId="{A670DCE0-6E68-470A-8A60-C5ACDB47B6CB}"/>
    <dgm:cxn modelId="{BEC2B23B-09DB-46B7-8CAC-D73F5980CDB8}" type="presOf" srcId="{0A21F6C2-60C5-4F12-865C-902F24AB221A}" destId="{02B2154D-66E7-4FDE-87D6-54A84AD23FAA}" srcOrd="0" destOrd="0" presId="urn:microsoft.com/office/officeart/2011/layout/HexagonRadial"/>
    <dgm:cxn modelId="{A44752EF-E99F-4310-BA2A-D57B6CFCED3E}" srcId="{0A21F6C2-60C5-4F12-865C-902F24AB221A}" destId="{1623FBE0-81BA-469A-BC11-A39E0579D9A5}" srcOrd="5" destOrd="0" parTransId="{010E8632-7279-4023-8E40-ABB45571E8BA}" sibTransId="{55C44505-088E-4490-B49B-D39474EC5E8A}"/>
    <dgm:cxn modelId="{5EDBCA3F-E313-4627-A87B-B2DAC0BBE334}" type="presOf" srcId="{156E385A-87A1-4206-B4DD-06094F754068}" destId="{2544BCCF-E002-438A-A74F-A495E284AB9E}" srcOrd="0" destOrd="0" presId="urn:microsoft.com/office/officeart/2011/layout/HexagonRadial"/>
    <dgm:cxn modelId="{45120C89-8C37-409F-862B-DF81421DEFAC}" type="presParOf" srcId="{2544BCCF-E002-438A-A74F-A495E284AB9E}" destId="{02B2154D-66E7-4FDE-87D6-54A84AD23FAA}" srcOrd="0" destOrd="0" presId="urn:microsoft.com/office/officeart/2011/layout/HexagonRadial"/>
    <dgm:cxn modelId="{35A6ACCD-F71C-4386-A517-BCB5F875D596}" type="presParOf" srcId="{2544BCCF-E002-438A-A74F-A495E284AB9E}" destId="{D53A5D26-E23B-41E4-9F51-28032B415ED6}" srcOrd="1" destOrd="0" presId="urn:microsoft.com/office/officeart/2011/layout/HexagonRadial"/>
    <dgm:cxn modelId="{EA3B1C41-D807-46A8-8301-F4062B3C4226}" type="presParOf" srcId="{D53A5D26-E23B-41E4-9F51-28032B415ED6}" destId="{CC74C9F0-6D76-4523-973E-C83ED7E14E54}" srcOrd="0" destOrd="0" presId="urn:microsoft.com/office/officeart/2011/layout/HexagonRadial"/>
    <dgm:cxn modelId="{92F7D684-8C68-494E-8DC3-4C2096321DA6}" type="presParOf" srcId="{2544BCCF-E002-438A-A74F-A495E284AB9E}" destId="{AB67786F-3905-46D7-A93E-AF5E97A1DB68}" srcOrd="2" destOrd="0" presId="urn:microsoft.com/office/officeart/2011/layout/HexagonRadial"/>
    <dgm:cxn modelId="{DF989294-F3A0-4374-B03A-5C9150A92A9B}" type="presParOf" srcId="{2544BCCF-E002-438A-A74F-A495E284AB9E}" destId="{D0749FBA-A039-460E-8EB7-07349660E9E7}" srcOrd="3" destOrd="0" presId="urn:microsoft.com/office/officeart/2011/layout/HexagonRadial"/>
    <dgm:cxn modelId="{F5DA7014-15E4-4D02-A52D-EA100B46749D}" type="presParOf" srcId="{D0749FBA-A039-460E-8EB7-07349660E9E7}" destId="{868AB947-ADE5-46AC-9026-8304CA11CDEB}" srcOrd="0" destOrd="0" presId="urn:microsoft.com/office/officeart/2011/layout/HexagonRadial"/>
    <dgm:cxn modelId="{5329203D-BDD2-4605-9E01-D59A2BC573E7}" type="presParOf" srcId="{2544BCCF-E002-438A-A74F-A495E284AB9E}" destId="{28444ACE-AB4C-4B84-A5F3-B60EE582385E}" srcOrd="4" destOrd="0" presId="urn:microsoft.com/office/officeart/2011/layout/HexagonRadial"/>
    <dgm:cxn modelId="{75E435C4-6809-4EF6-8D04-2A9E30D356B2}" type="presParOf" srcId="{2544BCCF-E002-438A-A74F-A495E284AB9E}" destId="{51F81EA7-6C16-4064-A9A3-974D86577728}" srcOrd="5" destOrd="0" presId="urn:microsoft.com/office/officeart/2011/layout/HexagonRadial"/>
    <dgm:cxn modelId="{F86DED83-EF9C-4A80-99E6-06B5BBFABA00}" type="presParOf" srcId="{51F81EA7-6C16-4064-A9A3-974D86577728}" destId="{B2A6F704-34B4-4E29-99E6-61B5FB753B5F}" srcOrd="0" destOrd="0" presId="urn:microsoft.com/office/officeart/2011/layout/HexagonRadial"/>
    <dgm:cxn modelId="{213DC67B-123E-4BB0-B383-F21821E017BB}" type="presParOf" srcId="{2544BCCF-E002-438A-A74F-A495E284AB9E}" destId="{C83C3C06-A202-4832-9AD7-6ED9D092A04C}" srcOrd="6" destOrd="0" presId="urn:microsoft.com/office/officeart/2011/layout/HexagonRadial"/>
    <dgm:cxn modelId="{7078C9E8-92FB-41CD-A23A-00D7282EAF3C}" type="presParOf" srcId="{2544BCCF-E002-438A-A74F-A495E284AB9E}" destId="{DA8EAE14-7540-460E-B450-CA5240B81D56}" srcOrd="7" destOrd="0" presId="urn:microsoft.com/office/officeart/2011/layout/HexagonRadial"/>
    <dgm:cxn modelId="{4B7818EA-19D2-4C1C-98C9-AFCB52E7FA6B}" type="presParOf" srcId="{DA8EAE14-7540-460E-B450-CA5240B81D56}" destId="{7CC1EDCE-2FE7-4E45-9414-DC40B3D97FA7}" srcOrd="0" destOrd="0" presId="urn:microsoft.com/office/officeart/2011/layout/HexagonRadial"/>
    <dgm:cxn modelId="{54E15A88-E8A9-452C-B5D2-319D03EC818C}" type="presParOf" srcId="{2544BCCF-E002-438A-A74F-A495E284AB9E}" destId="{5B907FC8-9B3B-4696-91E4-08971BF9F525}" srcOrd="8" destOrd="0" presId="urn:microsoft.com/office/officeart/2011/layout/HexagonRadial"/>
    <dgm:cxn modelId="{80ACF8F6-2DB3-4E87-A1FB-0E66F9AD6131}" type="presParOf" srcId="{2544BCCF-E002-438A-A74F-A495E284AB9E}" destId="{08C84FB7-C75A-4903-AAF1-3B387018DDD9}" srcOrd="9" destOrd="0" presId="urn:microsoft.com/office/officeart/2011/layout/HexagonRadial"/>
    <dgm:cxn modelId="{A74D821F-DD19-4447-9AC4-E4827C3C3960}" type="presParOf" srcId="{08C84FB7-C75A-4903-AAF1-3B387018DDD9}" destId="{CA03A5CC-D4CC-4B60-A4F9-B0D5A47FC231}" srcOrd="0" destOrd="0" presId="urn:microsoft.com/office/officeart/2011/layout/HexagonRadial"/>
    <dgm:cxn modelId="{8F379825-2B53-44B8-8E1C-D241A27ED719}" type="presParOf" srcId="{2544BCCF-E002-438A-A74F-A495E284AB9E}" destId="{0DD1483D-ABBF-4C01-A05A-2422BE723BD5}" srcOrd="10" destOrd="0" presId="urn:microsoft.com/office/officeart/2011/layout/HexagonRadial"/>
    <dgm:cxn modelId="{A634D970-2EB2-44AC-9617-BE6659ED78FB}" type="presParOf" srcId="{2544BCCF-E002-438A-A74F-A495E284AB9E}" destId="{F276F10A-6569-4D5A-8787-D62E28445ECB}" srcOrd="11" destOrd="0" presId="urn:microsoft.com/office/officeart/2011/layout/HexagonRadial"/>
    <dgm:cxn modelId="{E90BFC88-892A-4415-B6CA-A7DA9440892D}" type="presParOf" srcId="{F276F10A-6569-4D5A-8787-D62E28445ECB}" destId="{5EB18341-C21D-4938-A464-D3060C0A5EB8}" srcOrd="0" destOrd="0" presId="urn:microsoft.com/office/officeart/2011/layout/HexagonRadial"/>
    <dgm:cxn modelId="{A779273A-0C4F-4D18-BE5B-15E64727E192}" type="presParOf" srcId="{2544BCCF-E002-438A-A74F-A495E284AB9E}" destId="{B26889CB-5ABD-47CC-95BF-2DC4E5124E0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2154D-66E7-4FDE-87D6-54A84AD23FAA}">
      <dsp:nvSpPr>
        <dsp:cNvPr id="0" name=""/>
        <dsp:cNvSpPr/>
      </dsp:nvSpPr>
      <dsp:spPr>
        <a:xfrm>
          <a:off x="1563881" y="1295828"/>
          <a:ext cx="1647054" cy="1424768"/>
        </a:xfrm>
        <a:prstGeom prst="hexagon">
          <a:avLst>
            <a:gd name="adj" fmla="val 28570"/>
            <a:gd name="vf" fmla="val 115470"/>
          </a:avLst>
        </a:prstGeom>
        <a:solidFill>
          <a:schemeClr val="tx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836821" y="1531932"/>
        <a:ext cx="1101174" cy="952560"/>
      </dsp:txXfrm>
    </dsp:sp>
    <dsp:sp modelId="{868AB947-ADE5-46AC-9026-8304CA11CDEB}">
      <dsp:nvSpPr>
        <dsp:cNvPr id="0" name=""/>
        <dsp:cNvSpPr/>
      </dsp:nvSpPr>
      <dsp:spPr>
        <a:xfrm>
          <a:off x="2595253" y="614173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67786F-3905-46D7-A93E-AF5E97A1DB68}">
      <dsp:nvSpPr>
        <dsp:cNvPr id="0" name=""/>
        <dsp:cNvSpPr/>
      </dsp:nvSpPr>
      <dsp:spPr>
        <a:xfrm>
          <a:off x="1715598" y="0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58152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939280" y="193511"/>
        <a:ext cx="902385" cy="780669"/>
      </dsp:txXfrm>
    </dsp:sp>
    <dsp:sp modelId="{B2A6F704-34B4-4E29-99E6-61B5FB753B5F}">
      <dsp:nvSpPr>
        <dsp:cNvPr id="0" name=""/>
        <dsp:cNvSpPr/>
      </dsp:nvSpPr>
      <dsp:spPr>
        <a:xfrm>
          <a:off x="3320509" y="1615166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444ACE-AB4C-4B84-A5F3-B60EE582385E}">
      <dsp:nvSpPr>
        <dsp:cNvPr id="0" name=""/>
        <dsp:cNvSpPr/>
      </dsp:nvSpPr>
      <dsp:spPr>
        <a:xfrm>
          <a:off x="2953475" y="718208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B7AD9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3177157" y="911719"/>
        <a:ext cx="902385" cy="780669"/>
      </dsp:txXfrm>
    </dsp:sp>
    <dsp:sp modelId="{7CC1EDCE-2FE7-4E45-9414-DC40B3D97FA7}">
      <dsp:nvSpPr>
        <dsp:cNvPr id="0" name=""/>
        <dsp:cNvSpPr/>
      </dsp:nvSpPr>
      <dsp:spPr>
        <a:xfrm>
          <a:off x="2816700" y="2745100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3C3C06-A202-4832-9AD7-6ED9D092A04C}">
      <dsp:nvSpPr>
        <dsp:cNvPr id="0" name=""/>
        <dsp:cNvSpPr/>
      </dsp:nvSpPr>
      <dsp:spPr>
        <a:xfrm>
          <a:off x="2953475" y="2130123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DDD8C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3177157" y="2323634"/>
        <a:ext cx="902385" cy="780669"/>
      </dsp:txXfrm>
    </dsp:sp>
    <dsp:sp modelId="{CA03A5CC-D4CC-4B60-A4F9-B0D5A47FC231}">
      <dsp:nvSpPr>
        <dsp:cNvPr id="0" name=""/>
        <dsp:cNvSpPr/>
      </dsp:nvSpPr>
      <dsp:spPr>
        <a:xfrm>
          <a:off x="1566946" y="2862391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907FC8-9B3B-4696-91E4-08971BF9F525}">
      <dsp:nvSpPr>
        <dsp:cNvPr id="0" name=""/>
        <dsp:cNvSpPr/>
      </dsp:nvSpPr>
      <dsp:spPr>
        <a:xfrm>
          <a:off x="1715598" y="2849136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BCB8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939280" y="3042647"/>
        <a:ext cx="902385" cy="780669"/>
      </dsp:txXfrm>
    </dsp:sp>
    <dsp:sp modelId="{5EB18341-C21D-4938-A464-D3060C0A5EB8}">
      <dsp:nvSpPr>
        <dsp:cNvPr id="0" name=""/>
        <dsp:cNvSpPr/>
      </dsp:nvSpPr>
      <dsp:spPr>
        <a:xfrm>
          <a:off x="829813" y="1861799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D1483D-ABBF-4C01-A05A-2422BE723BD5}">
      <dsp:nvSpPr>
        <dsp:cNvPr id="0" name=""/>
        <dsp:cNvSpPr/>
      </dsp:nvSpPr>
      <dsp:spPr>
        <a:xfrm>
          <a:off x="471974" y="2130927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50800" dir="5400000" algn="ctr" rotWithShape="0">
            <a:schemeClr val="bg1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695656" y="2324438"/>
        <a:ext cx="902385" cy="780669"/>
      </dsp:txXfrm>
    </dsp:sp>
    <dsp:sp modelId="{B26889CB-5ABD-47CC-95BF-2DC4E5124E04}">
      <dsp:nvSpPr>
        <dsp:cNvPr id="0" name=""/>
        <dsp:cNvSpPr/>
      </dsp:nvSpPr>
      <dsp:spPr>
        <a:xfrm>
          <a:off x="471974" y="716602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695656" y="910113"/>
        <a:ext cx="902385" cy="7806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2154D-66E7-4FDE-87D6-54A84AD23FAA}">
      <dsp:nvSpPr>
        <dsp:cNvPr id="0" name=""/>
        <dsp:cNvSpPr/>
      </dsp:nvSpPr>
      <dsp:spPr>
        <a:xfrm>
          <a:off x="1563881" y="1295828"/>
          <a:ext cx="1647054" cy="1424768"/>
        </a:xfrm>
        <a:prstGeom prst="hexagon">
          <a:avLst>
            <a:gd name="adj" fmla="val 28570"/>
            <a:gd name="vf" fmla="val 115470"/>
          </a:avLst>
        </a:prstGeom>
        <a:solidFill>
          <a:schemeClr val="tx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836821" y="1531932"/>
        <a:ext cx="1101174" cy="952560"/>
      </dsp:txXfrm>
    </dsp:sp>
    <dsp:sp modelId="{868AB947-ADE5-46AC-9026-8304CA11CDEB}">
      <dsp:nvSpPr>
        <dsp:cNvPr id="0" name=""/>
        <dsp:cNvSpPr/>
      </dsp:nvSpPr>
      <dsp:spPr>
        <a:xfrm>
          <a:off x="2595253" y="614173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67786F-3905-46D7-A93E-AF5E97A1DB68}">
      <dsp:nvSpPr>
        <dsp:cNvPr id="0" name=""/>
        <dsp:cNvSpPr/>
      </dsp:nvSpPr>
      <dsp:spPr>
        <a:xfrm>
          <a:off x="1715598" y="0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58152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939280" y="193511"/>
        <a:ext cx="902385" cy="780669"/>
      </dsp:txXfrm>
    </dsp:sp>
    <dsp:sp modelId="{B2A6F704-34B4-4E29-99E6-61B5FB753B5F}">
      <dsp:nvSpPr>
        <dsp:cNvPr id="0" name=""/>
        <dsp:cNvSpPr/>
      </dsp:nvSpPr>
      <dsp:spPr>
        <a:xfrm>
          <a:off x="3320509" y="1615166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444ACE-AB4C-4B84-A5F3-B60EE582385E}">
      <dsp:nvSpPr>
        <dsp:cNvPr id="0" name=""/>
        <dsp:cNvSpPr/>
      </dsp:nvSpPr>
      <dsp:spPr>
        <a:xfrm>
          <a:off x="2953475" y="718208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B7AD9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3177157" y="911719"/>
        <a:ext cx="902385" cy="780669"/>
      </dsp:txXfrm>
    </dsp:sp>
    <dsp:sp modelId="{7CC1EDCE-2FE7-4E45-9414-DC40B3D97FA7}">
      <dsp:nvSpPr>
        <dsp:cNvPr id="0" name=""/>
        <dsp:cNvSpPr/>
      </dsp:nvSpPr>
      <dsp:spPr>
        <a:xfrm>
          <a:off x="2816700" y="2745100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3C3C06-A202-4832-9AD7-6ED9D092A04C}">
      <dsp:nvSpPr>
        <dsp:cNvPr id="0" name=""/>
        <dsp:cNvSpPr/>
      </dsp:nvSpPr>
      <dsp:spPr>
        <a:xfrm>
          <a:off x="2953475" y="2130123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DDD8C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3177157" y="2323634"/>
        <a:ext cx="902385" cy="780669"/>
      </dsp:txXfrm>
    </dsp:sp>
    <dsp:sp modelId="{CA03A5CC-D4CC-4B60-A4F9-B0D5A47FC231}">
      <dsp:nvSpPr>
        <dsp:cNvPr id="0" name=""/>
        <dsp:cNvSpPr/>
      </dsp:nvSpPr>
      <dsp:spPr>
        <a:xfrm>
          <a:off x="1566946" y="2862391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907FC8-9B3B-4696-91E4-08971BF9F525}">
      <dsp:nvSpPr>
        <dsp:cNvPr id="0" name=""/>
        <dsp:cNvSpPr/>
      </dsp:nvSpPr>
      <dsp:spPr>
        <a:xfrm>
          <a:off x="1715598" y="2849136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BCB8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939280" y="3042647"/>
        <a:ext cx="902385" cy="780669"/>
      </dsp:txXfrm>
    </dsp:sp>
    <dsp:sp modelId="{5EB18341-C21D-4938-A464-D3060C0A5EB8}">
      <dsp:nvSpPr>
        <dsp:cNvPr id="0" name=""/>
        <dsp:cNvSpPr/>
      </dsp:nvSpPr>
      <dsp:spPr>
        <a:xfrm>
          <a:off x="829813" y="1861799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D1483D-ABBF-4C01-A05A-2422BE723BD5}">
      <dsp:nvSpPr>
        <dsp:cNvPr id="0" name=""/>
        <dsp:cNvSpPr/>
      </dsp:nvSpPr>
      <dsp:spPr>
        <a:xfrm>
          <a:off x="471974" y="2130927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50800" dir="5400000" algn="ctr" rotWithShape="0">
            <a:schemeClr val="bg1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695656" y="2324438"/>
        <a:ext cx="902385" cy="780669"/>
      </dsp:txXfrm>
    </dsp:sp>
    <dsp:sp modelId="{B26889CB-5ABD-47CC-95BF-2DC4E5124E04}">
      <dsp:nvSpPr>
        <dsp:cNvPr id="0" name=""/>
        <dsp:cNvSpPr/>
      </dsp:nvSpPr>
      <dsp:spPr>
        <a:xfrm>
          <a:off x="471974" y="716602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695656" y="910113"/>
        <a:ext cx="902385" cy="780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C1AED-ED4F-4A10-B2C9-12481B207A61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7D89F-0B81-4DBE-82F9-1171CBC50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67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7D89F-0B81-4DBE-82F9-1171CBC503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26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7D89F-0B81-4DBE-82F9-1171CBC503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95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1200"/>
              </a:spcAft>
            </a:pPr>
            <a:r>
              <a:rPr lang="en-GB" sz="1000" b="1" dirty="0">
                <a:solidFill>
                  <a:srgbClr val="7F141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Reasons for adopting area-based approaches</a:t>
            </a:r>
            <a:endParaRPr lang="en-US" sz="1000" b="1" dirty="0">
              <a:solidFill>
                <a:srgbClr val="7F1416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GB" sz="1000" dirty="0">
                <a:ea typeface="Calibri" panose="020F0502020204030204" pitchFamily="34" charset="0"/>
                <a:cs typeface="Times New Roman" panose="02020603050405020304" pitchFamily="18" charset="0"/>
              </a:rPr>
              <a:t>If well designed and implemented area-based approaches can:</a:t>
            </a:r>
            <a:endParaRPr lang="en-US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000" b="1" dirty="0">
                <a:solidFill>
                  <a:srgbClr val="7F1416"/>
                </a:solidFill>
              </a:rPr>
              <a:t>create a ‘platform’: </a:t>
            </a:r>
            <a:r>
              <a:rPr lang="en-GB" sz="1000" dirty="0"/>
              <a:t>diversity of actors/ different capacities/ collective response</a:t>
            </a:r>
            <a:endParaRPr lang="en-US" sz="1000" dirty="0"/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000" b="1" dirty="0">
                <a:solidFill>
                  <a:srgbClr val="7F1416"/>
                </a:solidFill>
              </a:rPr>
              <a:t>complement</a:t>
            </a:r>
            <a:r>
              <a:rPr lang="en-GB" sz="1000" b="1" dirty="0"/>
              <a:t> </a:t>
            </a:r>
            <a:r>
              <a:rPr lang="en-GB" sz="1000" b="1" dirty="0">
                <a:solidFill>
                  <a:srgbClr val="7F1416"/>
                </a:solidFill>
              </a:rPr>
              <a:t>existing (governance) systems </a:t>
            </a:r>
            <a:endParaRPr lang="en-US" sz="1000" b="1" dirty="0">
              <a:solidFill>
                <a:srgbClr val="7F1416"/>
              </a:solidFill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000" dirty="0"/>
              <a:t>reduce tensions and inequalities; </a:t>
            </a:r>
            <a:r>
              <a:rPr lang="en-GB" sz="1000" b="1" dirty="0">
                <a:solidFill>
                  <a:srgbClr val="7F1416"/>
                </a:solidFill>
              </a:rPr>
              <a:t>improve social cohesion</a:t>
            </a:r>
            <a:endParaRPr lang="en-US" sz="1000" b="1" dirty="0">
              <a:solidFill>
                <a:srgbClr val="7F1416"/>
              </a:solidFill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000" dirty="0"/>
              <a:t>effectively focus resources: </a:t>
            </a:r>
            <a:r>
              <a:rPr lang="en-GB" sz="1000" b="1" dirty="0">
                <a:solidFill>
                  <a:srgbClr val="7F1416"/>
                </a:solidFill>
              </a:rPr>
              <a:t>multi-sector and multi-stakeholder approach </a:t>
            </a:r>
            <a:endParaRPr lang="en-US" sz="1000" b="1" dirty="0">
              <a:solidFill>
                <a:srgbClr val="7F1416"/>
              </a:solidFill>
              <a:effectLst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7D89F-0B81-4DBE-82F9-1171CBC503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25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microsoft.com/office/2007/relationships/hdphoto" Target="../media/hdphoto2.wdp"/><Relationship Id="rId7" Type="http://schemas.openxmlformats.org/officeDocument/2006/relationships/image" Target="../media/image33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32.png"/><Relationship Id="rId5" Type="http://schemas.openxmlformats.org/officeDocument/2006/relationships/image" Target="../media/image30.jpeg"/><Relationship Id="rId10" Type="http://schemas.openxmlformats.org/officeDocument/2006/relationships/image" Target="../media/image38.png"/><Relationship Id="rId4" Type="http://schemas.openxmlformats.org/officeDocument/2006/relationships/image" Target="../media/image29.png"/><Relationship Id="rId9" Type="http://schemas.openxmlformats.org/officeDocument/2006/relationships/image" Target="../media/image37.png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42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4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1593256" y="0"/>
            <a:ext cx="0" cy="4081549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743635" y="412376"/>
            <a:ext cx="4714315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700"/>
              </a:lnSpc>
              <a:defRPr sz="6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43636" y="2952281"/>
            <a:ext cx="4164106" cy="5259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is an example of how your explanatory text could be placed</a:t>
            </a:r>
            <a:endParaRPr lang="es-E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743075" y="3478213"/>
            <a:ext cx="2713038" cy="654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Month Year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60015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1 Left banner &amp; Text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2775" y="865472"/>
            <a:ext cx="416410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7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262775" y="1401349"/>
            <a:ext cx="4164106" cy="4063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3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7229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1 Top Banner &amp; Image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84138" y="1357313"/>
            <a:ext cx="8966200" cy="479247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6841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&amp; Text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6176" y="1443988"/>
            <a:ext cx="8087840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7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86176" y="1969919"/>
            <a:ext cx="8087840" cy="40185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30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64259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&amp; Image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84138" y="1357313"/>
            <a:ext cx="8966200" cy="479247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76329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Texts &amp; Icon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350" y="2944533"/>
            <a:ext cx="1568450" cy="525931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14350" y="343871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995363" y="219205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635250" y="343871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116263" y="219205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756150" y="343871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5237163" y="219205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6877050" y="343871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7358063" y="219205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2635250" y="302214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22" hasCustomPrompt="1"/>
          </p:nvPr>
        </p:nvSpPr>
        <p:spPr>
          <a:xfrm>
            <a:off x="4756150" y="302214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6877050" y="303060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6049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4 Boxes + Text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587141" y="1857675"/>
            <a:ext cx="1799924" cy="29164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EE5859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4750052" y="1857675"/>
            <a:ext cx="1799924" cy="2916456"/>
          </a:xfrm>
          <a:prstGeom prst="rect">
            <a:avLst/>
          </a:prstGeom>
          <a:solidFill>
            <a:srgbClr val="B7A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angle 28"/>
          <p:cNvSpPr/>
          <p:nvPr userDrawn="1"/>
        </p:nvSpPr>
        <p:spPr>
          <a:xfrm>
            <a:off x="2668596" y="1858074"/>
            <a:ext cx="1799924" cy="2916456"/>
          </a:xfrm>
          <a:prstGeom prst="rect">
            <a:avLst/>
          </a:prstGeom>
          <a:solidFill>
            <a:srgbClr val="581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angle 29"/>
          <p:cNvSpPr/>
          <p:nvPr userDrawn="1"/>
        </p:nvSpPr>
        <p:spPr>
          <a:xfrm>
            <a:off x="6865180" y="1857675"/>
            <a:ext cx="1799924" cy="2916456"/>
          </a:xfrm>
          <a:prstGeom prst="rect">
            <a:avLst/>
          </a:prstGeom>
          <a:solidFill>
            <a:srgbClr val="BCB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4874490" y="1856508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5875" y="4995195"/>
            <a:ext cx="8177069" cy="102691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text</a:t>
            </a:r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714086" y="1856509"/>
            <a:ext cx="1568450" cy="2918691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2790534" y="1856509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6988690" y="1856507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40008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+ 4 Text Boxe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664143" y="1837390"/>
            <a:ext cx="1799924" cy="37671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angle 22"/>
          <p:cNvSpPr/>
          <p:nvPr userDrawn="1"/>
        </p:nvSpPr>
        <p:spPr>
          <a:xfrm>
            <a:off x="664143" y="1837390"/>
            <a:ext cx="1799924" cy="50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Rectangle 30"/>
          <p:cNvSpPr/>
          <p:nvPr userDrawn="1"/>
        </p:nvSpPr>
        <p:spPr>
          <a:xfrm>
            <a:off x="2678224" y="1837390"/>
            <a:ext cx="1799924" cy="3767154"/>
          </a:xfrm>
          <a:prstGeom prst="rect">
            <a:avLst/>
          </a:prstGeom>
          <a:solidFill>
            <a:srgbClr val="581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angle 31"/>
          <p:cNvSpPr/>
          <p:nvPr userDrawn="1"/>
        </p:nvSpPr>
        <p:spPr>
          <a:xfrm>
            <a:off x="2678224" y="1837390"/>
            <a:ext cx="1799924" cy="50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Rectangle 32"/>
          <p:cNvSpPr/>
          <p:nvPr userDrawn="1"/>
        </p:nvSpPr>
        <p:spPr>
          <a:xfrm>
            <a:off x="4692305" y="1837390"/>
            <a:ext cx="1799924" cy="3767154"/>
          </a:xfrm>
          <a:prstGeom prst="rect">
            <a:avLst/>
          </a:prstGeom>
          <a:solidFill>
            <a:srgbClr val="D2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Rectangle 33"/>
          <p:cNvSpPr/>
          <p:nvPr userDrawn="1"/>
        </p:nvSpPr>
        <p:spPr>
          <a:xfrm>
            <a:off x="4692305" y="1837390"/>
            <a:ext cx="1799924" cy="50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Rectangle 34"/>
          <p:cNvSpPr/>
          <p:nvPr userDrawn="1"/>
        </p:nvSpPr>
        <p:spPr>
          <a:xfrm>
            <a:off x="6706386" y="1837390"/>
            <a:ext cx="1799924" cy="3767154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Rectangle 35"/>
          <p:cNvSpPr/>
          <p:nvPr userDrawn="1"/>
        </p:nvSpPr>
        <p:spPr>
          <a:xfrm>
            <a:off x="6706386" y="1837390"/>
            <a:ext cx="1799924" cy="50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752123" y="265066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662554" y="1807347"/>
            <a:ext cx="1793928" cy="51723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752124" y="231757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2766215" y="265066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27" hasCustomPrompt="1"/>
          </p:nvPr>
        </p:nvSpPr>
        <p:spPr>
          <a:xfrm>
            <a:off x="2676646" y="1807347"/>
            <a:ext cx="1793928" cy="51723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2766216" y="231757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4780307" y="265066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30" hasCustomPrompt="1"/>
          </p:nvPr>
        </p:nvSpPr>
        <p:spPr>
          <a:xfrm>
            <a:off x="4690738" y="1807347"/>
            <a:ext cx="1793928" cy="51723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31" hasCustomPrompt="1"/>
          </p:nvPr>
        </p:nvSpPr>
        <p:spPr>
          <a:xfrm>
            <a:off x="4780308" y="231757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6794399" y="265066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33" hasCustomPrompt="1"/>
          </p:nvPr>
        </p:nvSpPr>
        <p:spPr>
          <a:xfrm>
            <a:off x="6704830" y="1807347"/>
            <a:ext cx="1793928" cy="51723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34" hasCustomPrompt="1"/>
          </p:nvPr>
        </p:nvSpPr>
        <p:spPr>
          <a:xfrm>
            <a:off x="6794400" y="231757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4989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+2 Text Boxe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556329" y="1839322"/>
            <a:ext cx="3776870" cy="39491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38" name="Rectangle 37"/>
          <p:cNvSpPr/>
          <p:nvPr/>
        </p:nvSpPr>
        <p:spPr>
          <a:xfrm>
            <a:off x="556329" y="1673670"/>
            <a:ext cx="3776870" cy="165652"/>
          </a:xfrm>
          <a:prstGeom prst="rect">
            <a:avLst/>
          </a:prstGeom>
          <a:solidFill>
            <a:srgbClr val="B7A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40" name="Rectangle 39"/>
          <p:cNvSpPr/>
          <p:nvPr/>
        </p:nvSpPr>
        <p:spPr>
          <a:xfrm>
            <a:off x="4810277" y="1839322"/>
            <a:ext cx="3776870" cy="3949148"/>
          </a:xfrm>
          <a:prstGeom prst="rect">
            <a:avLst/>
          </a:prstGeom>
          <a:solidFill>
            <a:srgbClr val="581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41" name="Rectangle 40"/>
          <p:cNvSpPr/>
          <p:nvPr/>
        </p:nvSpPr>
        <p:spPr>
          <a:xfrm>
            <a:off x="4810277" y="1673670"/>
            <a:ext cx="3776870" cy="165652"/>
          </a:xfrm>
          <a:prstGeom prst="rect">
            <a:avLst/>
          </a:prstGeom>
          <a:solidFill>
            <a:srgbClr val="B7A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25" name="Text Placeholder 1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752123" y="2632886"/>
            <a:ext cx="3286677" cy="29845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11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752123" y="1883422"/>
            <a:ext cx="3286677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TITLE</a:t>
            </a:r>
            <a:endParaRPr lang="es-ES" dirty="0"/>
          </a:p>
        </p:txBody>
      </p:sp>
      <p:sp>
        <p:nvSpPr>
          <p:cNvPr id="26" name="Text Placeholder 1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759380" y="2279925"/>
            <a:ext cx="3279420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3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header</a:t>
            </a:r>
            <a:endParaRPr lang="es-ES" dirty="0"/>
          </a:p>
        </p:txBody>
      </p:sp>
      <p:sp>
        <p:nvSpPr>
          <p:cNvPr id="27" name="Text Placeholder 16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5004808" y="2640143"/>
            <a:ext cx="3286677" cy="29845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11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8" name="Text Placeholder 1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5004808" y="1890679"/>
            <a:ext cx="3286677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TITLE</a:t>
            </a:r>
            <a:endParaRPr lang="es-ES" dirty="0"/>
          </a:p>
        </p:txBody>
      </p:sp>
      <p:sp>
        <p:nvSpPr>
          <p:cNvPr id="29" name="Text Placeholder 1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5012065" y="2287182"/>
            <a:ext cx="3279420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3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26543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Chart &amp; Text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2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THE GRAPHIC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graphicFrame>
        <p:nvGraphicFramePr>
          <p:cNvPr id="3" name="Diagram 2"/>
          <p:cNvGraphicFramePr/>
          <p:nvPr userDrawn="1">
            <p:extLst>
              <p:ext uri="{D42A27DB-BD31-4B8C-83A1-F6EECF244321}">
                <p14:modId xmlns:p14="http://schemas.microsoft.com/office/powerpoint/2010/main" val="418078739"/>
              </p:ext>
            </p:extLst>
          </p:nvPr>
        </p:nvGraphicFramePr>
        <p:xfrm>
          <a:off x="275771" y="1716315"/>
          <a:ext cx="4775200" cy="4016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6609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Chartop2 &amp; Text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2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THE CHART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5" hasCustomPrompt="1"/>
          </p:nvPr>
        </p:nvSpPr>
        <p:spPr>
          <a:xfrm>
            <a:off x="386176" y="1794971"/>
            <a:ext cx="4563195" cy="368508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chart</a:t>
            </a:r>
          </a:p>
        </p:txBody>
      </p:sp>
    </p:spTree>
    <p:extLst>
      <p:ext uri="{BB962C8B-B14F-4D97-AF65-F5344CB8AC3E}">
        <p14:creationId xmlns:p14="http://schemas.microsoft.com/office/powerpoint/2010/main" val="3804215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Section Intro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143678" y="2492943"/>
            <a:ext cx="1539249" cy="1208401"/>
          </a:xfrm>
          <a:prstGeom prst="rect">
            <a:avLst/>
          </a:prstGeom>
        </p:spPr>
        <p:txBody>
          <a:bodyPr anchor="b"/>
          <a:lstStyle>
            <a:lvl1pPr algn="r">
              <a:lnSpc>
                <a:spcPts val="5700"/>
              </a:lnSpc>
              <a:defRPr sz="9600" b="1">
                <a:solidFill>
                  <a:srgbClr val="B7AD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00</a:t>
            </a:r>
            <a:endParaRPr lang="es-E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9824" y="2168601"/>
            <a:ext cx="2300341" cy="174395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12877" y="1894901"/>
            <a:ext cx="0" cy="2423711"/>
          </a:xfrm>
          <a:prstGeom prst="line">
            <a:avLst/>
          </a:prstGeom>
          <a:ln w="161925">
            <a:solidFill>
              <a:srgbClr val="B7A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7894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Smartgraphic &amp; Text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1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YOUR SMARTART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5" hasCustomPrompt="1"/>
          </p:nvPr>
        </p:nvSpPr>
        <p:spPr>
          <a:xfrm>
            <a:off x="386175" y="1794971"/>
            <a:ext cx="4736687" cy="368508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SmartArt</a:t>
            </a:r>
          </a:p>
        </p:txBody>
      </p:sp>
    </p:spTree>
    <p:extLst>
      <p:ext uri="{BB962C8B-B14F-4D97-AF65-F5344CB8AC3E}">
        <p14:creationId xmlns:p14="http://schemas.microsoft.com/office/powerpoint/2010/main" val="2389951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ig Banner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471959"/>
            <a:ext cx="8087840" cy="47250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5141" y="858297"/>
            <a:ext cx="8087840" cy="6925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 baseline="0">
                <a:solidFill>
                  <a:srgbClr val="B7AD9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80963" y="1774825"/>
            <a:ext cx="8974137" cy="4374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6326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ig Banner, Texts &amp;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471959"/>
            <a:ext cx="8087840" cy="47250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5141" y="858297"/>
            <a:ext cx="8087840" cy="6925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B7AD9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350" y="3114860"/>
            <a:ext cx="1568450" cy="525931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3609041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995363" y="2362385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635250" y="3609041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3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116263" y="2362385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756150" y="3609041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37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237163" y="2362385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38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6877050" y="3609041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7358063" y="2362385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40" name="Text Placeholder 16"/>
          <p:cNvSpPr>
            <a:spLocks noGrp="1"/>
          </p:cNvSpPr>
          <p:nvPr>
            <p:ph type="body" sz="quarter" idx="22" hasCustomPrompt="1"/>
          </p:nvPr>
        </p:nvSpPr>
        <p:spPr>
          <a:xfrm>
            <a:off x="2635250" y="3192467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41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4756150" y="3192467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42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6877050" y="3200927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951080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1593256" y="0"/>
            <a:ext cx="0" cy="4081549"/>
          </a:xfrm>
          <a:prstGeom prst="line">
            <a:avLst/>
          </a:prstGeom>
          <a:ln w="22225">
            <a:solidFill>
              <a:srgbClr val="581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743635" y="412376"/>
            <a:ext cx="4714315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700"/>
              </a:lnSpc>
              <a:defRPr sz="60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43636" y="2952281"/>
            <a:ext cx="4164106" cy="5259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is an example of how your explanatory text could be placed</a:t>
            </a:r>
            <a:endParaRPr lang="es-E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743075" y="3478213"/>
            <a:ext cx="2713038" cy="654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Month Year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4851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Section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143678" y="2492943"/>
            <a:ext cx="1539249" cy="1208401"/>
          </a:xfrm>
          <a:prstGeom prst="rect">
            <a:avLst/>
          </a:prstGeom>
        </p:spPr>
        <p:txBody>
          <a:bodyPr anchor="b"/>
          <a:lstStyle>
            <a:lvl1pPr algn="r">
              <a:lnSpc>
                <a:spcPts val="5700"/>
              </a:lnSpc>
              <a:defRPr sz="9600" b="1">
                <a:solidFill>
                  <a:srgbClr val="58152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00</a:t>
            </a:r>
            <a:endParaRPr lang="es-E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9824" y="2168601"/>
            <a:ext cx="2300341" cy="174395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4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12877" y="1894901"/>
            <a:ext cx="0" cy="2423711"/>
          </a:xfrm>
          <a:prstGeom prst="line">
            <a:avLst/>
          </a:prstGeom>
          <a:ln w="161925">
            <a:solidFill>
              <a:srgbClr val="581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2081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5472699" y="1690055"/>
            <a:ext cx="3323875" cy="171691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581522"/>
                </a:solidFill>
                <a:latin typeface="Arial Narrow" panose="020B0606020202030204" pitchFamily="34" charset="0"/>
              </a:rPr>
              <a:t>THANK YOU FOR YOUR ATTENTION</a:t>
            </a:r>
            <a:endParaRPr lang="es-ES" b="1" dirty="0">
              <a:solidFill>
                <a:srgbClr val="581522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535934" y="3435416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</a:t>
            </a:r>
            <a:r>
              <a:rPr lang="en-US" dirty="0" err="1"/>
              <a:t>Lastname</a:t>
            </a:r>
            <a:endParaRPr lang="es-E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727079" y="3677759"/>
            <a:ext cx="3069499" cy="366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5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Mobile Telephone</a:t>
            </a:r>
          </a:p>
          <a:p>
            <a:pPr lvl="0"/>
            <a:r>
              <a:rPr lang="en-US" dirty="0"/>
              <a:t>Desktop Telephone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727079" y="404452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name.lastname@impact-initiatives.org</a:t>
            </a:r>
            <a:endParaRPr lang="es-E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727078" y="425842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skype user name</a:t>
            </a:r>
            <a:endParaRPr lang="es-E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727077" y="447232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www.agora-initiative.org</a:t>
            </a:r>
            <a:endParaRPr lang="es-E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727076" y="4700401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IMPACT Initiatives</a:t>
            </a:r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727075" y="4928479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@AGORA_info</a:t>
            </a:r>
            <a:endParaRPr lang="es-E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908" y="3728031"/>
            <a:ext cx="139097" cy="1390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915" y="4110011"/>
            <a:ext cx="142572" cy="980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2" y="4304124"/>
            <a:ext cx="130921" cy="1309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616" y="4515731"/>
            <a:ext cx="147872" cy="1478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279" y="4744289"/>
            <a:ext cx="138520" cy="1385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3" y="4996267"/>
            <a:ext cx="168359" cy="117852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>
            <a:off x="5167909" y="2180636"/>
            <a:ext cx="0" cy="3273866"/>
          </a:xfrm>
          <a:prstGeom prst="line">
            <a:avLst/>
          </a:prstGeom>
          <a:ln w="161925">
            <a:solidFill>
              <a:srgbClr val="581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8341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 userDrawn="1"/>
        </p:nvSpPr>
        <p:spPr>
          <a:xfrm>
            <a:off x="5015499" y="2512335"/>
            <a:ext cx="3850595" cy="327386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en-US" sz="4400" b="1" dirty="0">
                <a:solidFill>
                  <a:srgbClr val="581522"/>
                </a:solidFill>
                <a:latin typeface="Arial Narrow" panose="020B0606020202030204" pitchFamily="34" charset="0"/>
              </a:rPr>
              <a:t>THANK YOU FOR </a:t>
            </a:r>
            <a:r>
              <a:rPr lang="en-US" sz="4400" b="1">
                <a:solidFill>
                  <a:srgbClr val="581522"/>
                </a:solidFill>
                <a:latin typeface="Arial Narrow" panose="020B0606020202030204" pitchFamily="34" charset="0"/>
              </a:rPr>
              <a:t>YOUR ATTENTION</a:t>
            </a:r>
            <a:endParaRPr lang="es-ES" sz="4400" b="1" dirty="0">
              <a:solidFill>
                <a:srgbClr val="581522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710709" y="2512335"/>
            <a:ext cx="0" cy="3273866"/>
          </a:xfrm>
          <a:prstGeom prst="line">
            <a:avLst/>
          </a:prstGeom>
          <a:ln w="161925">
            <a:solidFill>
              <a:srgbClr val="581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9977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Left banner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2775" y="865472"/>
            <a:ext cx="416410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7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262775" y="1401349"/>
            <a:ext cx="4164106" cy="4063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3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24655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Left banner, Text &amp;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28187" y="462065"/>
            <a:ext cx="2998694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28187" y="9431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652963" y="8509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428187" y="223819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652963" y="214591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428187" y="356835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4652963" y="347607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428187" y="49055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4652963" y="48133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5428187" y="1836013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5428094" y="316114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5428094" y="452018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073869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Left banner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THE TITLE </a:t>
            </a:r>
            <a:r>
              <a:rPr lang="en-US"/>
              <a:t>OF YOUR </a:t>
            </a:r>
            <a:r>
              <a:rPr lang="en-US" dirty="0"/>
              <a:t>SECTION</a:t>
            </a:r>
            <a:endParaRPr lang="es-E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3667125" y="198437"/>
            <a:ext cx="5287963" cy="5861703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GB" noProof="0" dirty="0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02517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 userDrawn="1"/>
        </p:nvSpPr>
        <p:spPr>
          <a:xfrm>
            <a:off x="5472699" y="1690055"/>
            <a:ext cx="3323875" cy="171691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THANK YOU FOR YOUR ATTENTION</a:t>
            </a:r>
            <a:endParaRPr lang="es-E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535934" y="3435416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</a:t>
            </a:r>
            <a:r>
              <a:rPr lang="en-US" dirty="0" err="1"/>
              <a:t>Lastname</a:t>
            </a:r>
            <a:endParaRPr lang="es-ES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727079" y="3677759"/>
            <a:ext cx="3069499" cy="366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Mobile Telephone</a:t>
            </a:r>
          </a:p>
          <a:p>
            <a:pPr lvl="0"/>
            <a:r>
              <a:rPr lang="en-US" dirty="0"/>
              <a:t>Desktop Telephone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727079" y="404452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name.lastname@impact-initiatives.org</a:t>
            </a:r>
            <a:endParaRPr lang="es-E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727078" y="425842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skype user name</a:t>
            </a:r>
            <a:endParaRPr lang="es-ES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727077" y="447232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www.agora-initiative.org</a:t>
            </a:r>
            <a:endParaRPr lang="es-E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727076" y="4700401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IMPACT Initiatives</a:t>
            </a:r>
            <a:endParaRPr lang="es-ES" dirty="0"/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727075" y="4928479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@AGORA_info</a:t>
            </a:r>
            <a:endParaRPr lang="es-ES" dirty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908" y="3728031"/>
            <a:ext cx="139097" cy="13909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915" y="4110011"/>
            <a:ext cx="142572" cy="9801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2" y="4304124"/>
            <a:ext cx="130921" cy="13092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616" y="4515731"/>
            <a:ext cx="147872" cy="14787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279" y="4744289"/>
            <a:ext cx="138520" cy="13852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3" y="4996267"/>
            <a:ext cx="168359" cy="117852"/>
          </a:xfrm>
          <a:prstGeom prst="rect">
            <a:avLst/>
          </a:prstGeom>
        </p:spPr>
      </p:pic>
      <p:cxnSp>
        <p:nvCxnSpPr>
          <p:cNvPr id="37" name="Straight Connector 36"/>
          <p:cNvCxnSpPr/>
          <p:nvPr userDrawn="1"/>
        </p:nvCxnSpPr>
        <p:spPr>
          <a:xfrm>
            <a:off x="5167909" y="2180636"/>
            <a:ext cx="0" cy="3273866"/>
          </a:xfrm>
          <a:prstGeom prst="line">
            <a:avLst/>
          </a:prstGeom>
          <a:ln w="161925">
            <a:solidFill>
              <a:srgbClr val="B7A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6803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Top Banner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6176" y="1443988"/>
            <a:ext cx="8087840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7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86176" y="1969919"/>
            <a:ext cx="8087840" cy="4063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30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12778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Top Banner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84138" y="1357312"/>
            <a:ext cx="8966200" cy="479247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962531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Top Banner, Texts &amp;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350" y="2926603"/>
            <a:ext cx="1568450" cy="525931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14350" y="342078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995363" y="217412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635250" y="342078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116263" y="217412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756150" y="342078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5237163" y="217412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6877050" y="342078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7358063" y="217412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2635250" y="300421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22" hasCustomPrompt="1"/>
          </p:nvPr>
        </p:nvSpPr>
        <p:spPr>
          <a:xfrm>
            <a:off x="4756150" y="300421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6877050" y="301267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i="0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117217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Top Banner 4 Boxes +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87141" y="1857675"/>
            <a:ext cx="1799924" cy="29164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EE5859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750052" y="1857675"/>
            <a:ext cx="1799924" cy="2916456"/>
          </a:xfrm>
          <a:prstGeom prst="rect">
            <a:avLst/>
          </a:prstGeom>
          <a:solidFill>
            <a:srgbClr val="B7A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angle 13"/>
          <p:cNvSpPr/>
          <p:nvPr userDrawn="1"/>
        </p:nvSpPr>
        <p:spPr>
          <a:xfrm>
            <a:off x="2668596" y="1858074"/>
            <a:ext cx="1799924" cy="2916456"/>
          </a:xfrm>
          <a:prstGeom prst="rect">
            <a:avLst/>
          </a:prstGeom>
          <a:solidFill>
            <a:srgbClr val="581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angle 14"/>
          <p:cNvSpPr/>
          <p:nvPr userDrawn="1"/>
        </p:nvSpPr>
        <p:spPr>
          <a:xfrm>
            <a:off x="6865180" y="1857675"/>
            <a:ext cx="1799924" cy="2916456"/>
          </a:xfrm>
          <a:prstGeom prst="rect">
            <a:avLst/>
          </a:prstGeom>
          <a:solidFill>
            <a:srgbClr val="BCB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4874490" y="1856508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5875" y="4995195"/>
            <a:ext cx="8177069" cy="102691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text</a:t>
            </a:r>
            <a:endParaRPr lang="es-E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714086" y="1856509"/>
            <a:ext cx="1568450" cy="2918691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2790534" y="1856509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6988690" y="1856507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02664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Top Banner + 4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664143" y="1837390"/>
            <a:ext cx="1799924" cy="37671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angle 26"/>
          <p:cNvSpPr/>
          <p:nvPr userDrawn="1"/>
        </p:nvSpPr>
        <p:spPr>
          <a:xfrm>
            <a:off x="664143" y="1837390"/>
            <a:ext cx="1799924" cy="50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angle 27"/>
          <p:cNvSpPr/>
          <p:nvPr userDrawn="1"/>
        </p:nvSpPr>
        <p:spPr>
          <a:xfrm>
            <a:off x="2678224" y="1837390"/>
            <a:ext cx="1799924" cy="3767154"/>
          </a:xfrm>
          <a:prstGeom prst="rect">
            <a:avLst/>
          </a:prstGeom>
          <a:solidFill>
            <a:srgbClr val="581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angle 28"/>
          <p:cNvSpPr/>
          <p:nvPr userDrawn="1"/>
        </p:nvSpPr>
        <p:spPr>
          <a:xfrm>
            <a:off x="2678224" y="1837390"/>
            <a:ext cx="1799924" cy="50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angle 29"/>
          <p:cNvSpPr/>
          <p:nvPr userDrawn="1"/>
        </p:nvSpPr>
        <p:spPr>
          <a:xfrm>
            <a:off x="4692305" y="1837390"/>
            <a:ext cx="1799924" cy="3767154"/>
          </a:xfrm>
          <a:prstGeom prst="rect">
            <a:avLst/>
          </a:prstGeom>
          <a:solidFill>
            <a:srgbClr val="D2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Rectangle 36"/>
          <p:cNvSpPr/>
          <p:nvPr userDrawn="1"/>
        </p:nvSpPr>
        <p:spPr>
          <a:xfrm>
            <a:off x="4692305" y="1837390"/>
            <a:ext cx="1799924" cy="50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Rectangle 37"/>
          <p:cNvSpPr/>
          <p:nvPr userDrawn="1"/>
        </p:nvSpPr>
        <p:spPr>
          <a:xfrm>
            <a:off x="6706386" y="1837390"/>
            <a:ext cx="1799924" cy="3767154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Rectangle 38"/>
          <p:cNvSpPr/>
          <p:nvPr userDrawn="1"/>
        </p:nvSpPr>
        <p:spPr>
          <a:xfrm>
            <a:off x="6706386" y="1837390"/>
            <a:ext cx="1799924" cy="50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752123" y="265066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41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662554" y="1807347"/>
            <a:ext cx="1793928" cy="51723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42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752124" y="231757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43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2766215" y="265066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44" name="Text Placeholder 16"/>
          <p:cNvSpPr>
            <a:spLocks noGrp="1"/>
          </p:cNvSpPr>
          <p:nvPr>
            <p:ph type="body" sz="quarter" idx="27" hasCustomPrompt="1"/>
          </p:nvPr>
        </p:nvSpPr>
        <p:spPr>
          <a:xfrm>
            <a:off x="2676646" y="1807347"/>
            <a:ext cx="1793928" cy="51723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45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2766216" y="231757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46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4780307" y="265066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47" name="Text Placeholder 16"/>
          <p:cNvSpPr>
            <a:spLocks noGrp="1"/>
          </p:cNvSpPr>
          <p:nvPr>
            <p:ph type="body" sz="quarter" idx="30" hasCustomPrompt="1"/>
          </p:nvPr>
        </p:nvSpPr>
        <p:spPr>
          <a:xfrm>
            <a:off x="4690738" y="1807347"/>
            <a:ext cx="1793928" cy="51723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48" name="Text Placeholder 16"/>
          <p:cNvSpPr>
            <a:spLocks noGrp="1"/>
          </p:cNvSpPr>
          <p:nvPr>
            <p:ph type="body" sz="quarter" idx="31" hasCustomPrompt="1"/>
          </p:nvPr>
        </p:nvSpPr>
        <p:spPr>
          <a:xfrm>
            <a:off x="4780308" y="231757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49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6794399" y="265066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50" name="Text Placeholder 16"/>
          <p:cNvSpPr>
            <a:spLocks noGrp="1"/>
          </p:cNvSpPr>
          <p:nvPr>
            <p:ph type="body" sz="quarter" idx="33" hasCustomPrompt="1"/>
          </p:nvPr>
        </p:nvSpPr>
        <p:spPr>
          <a:xfrm>
            <a:off x="6704830" y="1807347"/>
            <a:ext cx="1793928" cy="51723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51" name="Text Placeholder 16"/>
          <p:cNvSpPr>
            <a:spLocks noGrp="1"/>
          </p:cNvSpPr>
          <p:nvPr>
            <p:ph type="body" sz="quarter" idx="34" hasCustomPrompt="1"/>
          </p:nvPr>
        </p:nvSpPr>
        <p:spPr>
          <a:xfrm>
            <a:off x="6794400" y="231757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931587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Top Banner +2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556329" y="1839322"/>
            <a:ext cx="3776870" cy="39491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14" name="Rectangle 13"/>
          <p:cNvSpPr/>
          <p:nvPr userDrawn="1"/>
        </p:nvSpPr>
        <p:spPr>
          <a:xfrm>
            <a:off x="556329" y="1673670"/>
            <a:ext cx="3776870" cy="165652"/>
          </a:xfrm>
          <a:prstGeom prst="rect">
            <a:avLst/>
          </a:prstGeom>
          <a:solidFill>
            <a:srgbClr val="B7A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4810277" y="1839322"/>
            <a:ext cx="3776870" cy="3949148"/>
          </a:xfrm>
          <a:prstGeom prst="rect">
            <a:avLst/>
          </a:prstGeom>
          <a:solidFill>
            <a:srgbClr val="581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16" name="Rectangle 15"/>
          <p:cNvSpPr/>
          <p:nvPr userDrawn="1"/>
        </p:nvSpPr>
        <p:spPr>
          <a:xfrm>
            <a:off x="4810277" y="1673670"/>
            <a:ext cx="3776870" cy="165652"/>
          </a:xfrm>
          <a:prstGeom prst="rect">
            <a:avLst/>
          </a:prstGeom>
          <a:solidFill>
            <a:srgbClr val="B7A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752123" y="2632886"/>
            <a:ext cx="3286677" cy="29845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11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752123" y="1883422"/>
            <a:ext cx="3286677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TITLE</a:t>
            </a:r>
            <a:endParaRPr lang="es-E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759380" y="2279925"/>
            <a:ext cx="3279420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3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header</a:t>
            </a:r>
            <a:endParaRPr lang="es-E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27" hasCustomPrompt="1"/>
          </p:nvPr>
        </p:nvSpPr>
        <p:spPr>
          <a:xfrm>
            <a:off x="5004808" y="2640143"/>
            <a:ext cx="3286677" cy="29845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11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5004808" y="1890679"/>
            <a:ext cx="3286677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TITLE</a:t>
            </a:r>
            <a:endParaRPr lang="es-ES" dirty="0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12065" y="2287182"/>
            <a:ext cx="3279420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3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478103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Top Banner, Chart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2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THE GRAPHIC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graphicFrame>
        <p:nvGraphicFramePr>
          <p:cNvPr id="7" name="Diagram 6"/>
          <p:cNvGraphicFramePr/>
          <p:nvPr userDrawn="1">
            <p:extLst>
              <p:ext uri="{D42A27DB-BD31-4B8C-83A1-F6EECF244321}">
                <p14:modId xmlns:p14="http://schemas.microsoft.com/office/powerpoint/2010/main" val="1295553832"/>
              </p:ext>
            </p:extLst>
          </p:nvPr>
        </p:nvGraphicFramePr>
        <p:xfrm>
          <a:off x="275771" y="1716315"/>
          <a:ext cx="4775200" cy="4016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4961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Top Banner, Chartop2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2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THE CHART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5" hasCustomPrompt="1"/>
          </p:nvPr>
        </p:nvSpPr>
        <p:spPr>
          <a:xfrm>
            <a:off x="386176" y="1794971"/>
            <a:ext cx="4563195" cy="368508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chart</a:t>
            </a:r>
          </a:p>
        </p:txBody>
      </p:sp>
    </p:spTree>
    <p:extLst>
      <p:ext uri="{BB962C8B-B14F-4D97-AF65-F5344CB8AC3E}">
        <p14:creationId xmlns:p14="http://schemas.microsoft.com/office/powerpoint/2010/main" val="26197414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Top Banner, Smartgraphic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1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YOUR SMARTART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5" hasCustomPrompt="1"/>
          </p:nvPr>
        </p:nvSpPr>
        <p:spPr>
          <a:xfrm>
            <a:off x="386175" y="1794971"/>
            <a:ext cx="4736687" cy="368508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SmartArt</a:t>
            </a:r>
          </a:p>
        </p:txBody>
      </p:sp>
    </p:spTree>
    <p:extLst>
      <p:ext uri="{BB962C8B-B14F-4D97-AF65-F5344CB8AC3E}">
        <p14:creationId xmlns:p14="http://schemas.microsoft.com/office/powerpoint/2010/main" val="25659087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Left banner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1889" y="-15484"/>
            <a:ext cx="2941487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44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1889" y="2593539"/>
            <a:ext cx="2941487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5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your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1889" y="3119470"/>
            <a:ext cx="2941487" cy="28930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204728" y="150813"/>
            <a:ext cx="4784725" cy="595415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32106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1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 userDrawn="1"/>
        </p:nvSpPr>
        <p:spPr>
          <a:xfrm>
            <a:off x="5015499" y="2512335"/>
            <a:ext cx="3850595" cy="327386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en-US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THANK YOU FOR </a:t>
            </a:r>
            <a:r>
              <a:rPr lang="en-US" sz="4400" b="1">
                <a:solidFill>
                  <a:schemeClr val="bg1"/>
                </a:solidFill>
                <a:latin typeface="Arial Narrow" panose="020B0606020202030204" pitchFamily="34" charset="0"/>
              </a:rPr>
              <a:t>YOUR ATTENTION</a:t>
            </a:r>
            <a:endParaRPr lang="es-ES" sz="4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710709" y="2512335"/>
            <a:ext cx="0" cy="3273866"/>
          </a:xfrm>
          <a:prstGeom prst="line">
            <a:avLst/>
          </a:prstGeom>
          <a:ln w="161925">
            <a:solidFill>
              <a:srgbClr val="B7A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9771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Left banner, Text &amp;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1889" y="-15484"/>
            <a:ext cx="2941487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44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1889" y="2593539"/>
            <a:ext cx="2941487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5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your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1889" y="3119470"/>
            <a:ext cx="2941487" cy="28930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28187" y="898346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plain text</a:t>
            </a:r>
            <a:endParaRPr lang="es-ES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652963" y="806075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428187" y="2193365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plain text</a:t>
            </a:r>
            <a:endParaRPr lang="es-ES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652963" y="2101094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428187" y="3523525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plain text</a:t>
            </a:r>
            <a:endParaRPr lang="es-ES" dirty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4652963" y="3431254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5428187" y="4860746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plain text</a:t>
            </a:r>
            <a:endParaRPr lang="es-ES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4652963" y="4768475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5428187" y="1791188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5428094" y="3116320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5428094" y="4475360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5428094" y="496616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894368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 3 Cover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38536" y="0"/>
            <a:ext cx="5288096" cy="4616067"/>
          </a:xfrm>
          <a:prstGeom prst="rect">
            <a:avLst/>
          </a:prstGeom>
          <a:solidFill>
            <a:srgbClr val="58152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43635" y="53790"/>
            <a:ext cx="4164107" cy="2913529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700"/>
              </a:lnSpc>
              <a:defRPr sz="6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43636" y="2952281"/>
            <a:ext cx="4164106" cy="5259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is an example of how your explanatory text could be placed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743075" y="3478213"/>
            <a:ext cx="2713038" cy="654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Month Year</a:t>
            </a:r>
            <a:endParaRPr lang="es-E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593256" y="0"/>
            <a:ext cx="0" cy="4081549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807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3 Cover Op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43571" y="0"/>
            <a:ext cx="5288096" cy="4616067"/>
          </a:xfrm>
          <a:prstGeom prst="rect">
            <a:avLst/>
          </a:prstGeom>
          <a:solidFill>
            <a:srgbClr val="B7AD9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D2CBB8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85526" y="0"/>
            <a:ext cx="0" cy="4081549"/>
          </a:xfrm>
          <a:prstGeom prst="line">
            <a:avLst/>
          </a:prstGeom>
          <a:ln w="22225">
            <a:solidFill>
              <a:srgbClr val="581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43635" y="53790"/>
            <a:ext cx="4164107" cy="2913529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700"/>
              </a:lnSpc>
              <a:defRPr sz="60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43636" y="2952281"/>
            <a:ext cx="4164106" cy="5259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is an example of how your explanatory text could be placed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743075" y="3478213"/>
            <a:ext cx="2713038" cy="654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Month Year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23025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3 Section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722922"/>
            <a:ext cx="9144000" cy="2762451"/>
          </a:xfrm>
          <a:prstGeom prst="rect">
            <a:avLst/>
          </a:prstGeom>
          <a:solidFill>
            <a:srgbClr val="58152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143678" y="2492943"/>
            <a:ext cx="1539249" cy="1208401"/>
          </a:xfrm>
          <a:prstGeom prst="rect">
            <a:avLst/>
          </a:prstGeom>
        </p:spPr>
        <p:txBody>
          <a:bodyPr anchor="b"/>
          <a:lstStyle>
            <a:lvl1pPr algn="r">
              <a:lnSpc>
                <a:spcPts val="5700"/>
              </a:lnSpc>
              <a:defRPr sz="9600" b="1">
                <a:solidFill>
                  <a:srgbClr val="B7AD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00</a:t>
            </a:r>
            <a:endParaRPr lang="es-E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012877" y="1894901"/>
            <a:ext cx="0" cy="2423711"/>
          </a:xfrm>
          <a:prstGeom prst="line">
            <a:avLst/>
          </a:prstGeom>
          <a:ln w="161925">
            <a:solidFill>
              <a:srgbClr val="B7A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9824" y="2168601"/>
            <a:ext cx="2300341" cy="174395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TITLE OF TOUR SECTION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66618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3 Section Op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722922"/>
            <a:ext cx="9144000" cy="2762451"/>
          </a:xfrm>
          <a:prstGeom prst="rect">
            <a:avLst/>
          </a:prstGeom>
          <a:solidFill>
            <a:srgbClr val="B7AD9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143678" y="2492943"/>
            <a:ext cx="1539249" cy="1208401"/>
          </a:xfrm>
          <a:prstGeom prst="rect">
            <a:avLst/>
          </a:prstGeom>
        </p:spPr>
        <p:txBody>
          <a:bodyPr anchor="b"/>
          <a:lstStyle>
            <a:lvl1pPr algn="r">
              <a:lnSpc>
                <a:spcPts val="5700"/>
              </a:lnSpc>
              <a:defRPr sz="9600" b="1">
                <a:solidFill>
                  <a:srgbClr val="58152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00</a:t>
            </a:r>
            <a:endParaRPr lang="es-E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012877" y="1894901"/>
            <a:ext cx="0" cy="2423711"/>
          </a:xfrm>
          <a:prstGeom prst="line">
            <a:avLst/>
          </a:prstGeom>
          <a:ln w="161925">
            <a:solidFill>
              <a:srgbClr val="581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9824" y="2168601"/>
            <a:ext cx="2300341" cy="174395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4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TITLE OF TOUR SECTION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202436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 3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5167909" y="2180636"/>
            <a:ext cx="3976091" cy="3273866"/>
          </a:xfrm>
          <a:prstGeom prst="rect">
            <a:avLst/>
          </a:prstGeom>
          <a:solidFill>
            <a:srgbClr val="58152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472699" y="1690055"/>
            <a:ext cx="3323875" cy="171691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THANK YOU FOR YOUR ATTENTION</a:t>
            </a:r>
            <a:endParaRPr lang="es-E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535934" y="3435416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</a:t>
            </a:r>
            <a:r>
              <a:rPr lang="en-US" dirty="0" err="1"/>
              <a:t>Lastname</a:t>
            </a:r>
            <a:endParaRPr lang="es-E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727079" y="3677759"/>
            <a:ext cx="3069499" cy="366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Mobile Telephone</a:t>
            </a:r>
          </a:p>
          <a:p>
            <a:pPr lvl="0"/>
            <a:r>
              <a:rPr lang="en-US" dirty="0"/>
              <a:t>Desktop Telephone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727079" y="404452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name.lastname@impact-initiatives.org</a:t>
            </a:r>
            <a:endParaRPr lang="es-E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727078" y="425842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skype user name</a:t>
            </a:r>
            <a:endParaRPr lang="es-E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727077" y="447232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www.agora-initiative.org</a:t>
            </a:r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727076" y="4700401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IMPACT Initiatives</a:t>
            </a:r>
            <a:endParaRPr lang="es-E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727075" y="4928479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@AGORA_info</a:t>
            </a:r>
            <a:endParaRPr lang="es-E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908" y="3728031"/>
            <a:ext cx="139097" cy="1390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915" y="4110011"/>
            <a:ext cx="142572" cy="980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2" y="4304124"/>
            <a:ext cx="130921" cy="1309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616" y="4515731"/>
            <a:ext cx="147872" cy="1478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279" y="4744289"/>
            <a:ext cx="138520" cy="1385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3" y="4996267"/>
            <a:ext cx="168359" cy="117852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5167909" y="2180636"/>
            <a:ext cx="0" cy="3273866"/>
          </a:xfrm>
          <a:prstGeom prst="line">
            <a:avLst/>
          </a:prstGeom>
          <a:ln w="161925">
            <a:solidFill>
              <a:srgbClr val="B7A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0460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p 3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5167909" y="2180636"/>
            <a:ext cx="3976091" cy="3273866"/>
          </a:xfrm>
          <a:prstGeom prst="rect">
            <a:avLst/>
          </a:prstGeom>
          <a:solidFill>
            <a:srgbClr val="58152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5167909" y="2180636"/>
            <a:ext cx="0" cy="3273866"/>
          </a:xfrm>
          <a:prstGeom prst="line">
            <a:avLst/>
          </a:prstGeom>
          <a:ln w="161925">
            <a:solidFill>
              <a:srgbClr val="B7A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 userDrawn="1"/>
        </p:nvSpPr>
        <p:spPr>
          <a:xfrm>
            <a:off x="5472698" y="2180634"/>
            <a:ext cx="3850595" cy="327386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en-US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THANK YOU FOR </a:t>
            </a:r>
            <a:r>
              <a:rPr lang="en-US" sz="4400" b="1">
                <a:solidFill>
                  <a:schemeClr val="bg1"/>
                </a:solidFill>
                <a:latin typeface="Arial Narrow" panose="020B0606020202030204" pitchFamily="34" charset="0"/>
              </a:rPr>
              <a:t>YOUR ATTENTION</a:t>
            </a:r>
            <a:endParaRPr lang="es-ES" sz="4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112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 3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5167909" y="2180636"/>
            <a:ext cx="3976091" cy="3273866"/>
          </a:xfrm>
          <a:prstGeom prst="rect">
            <a:avLst/>
          </a:prstGeom>
          <a:solidFill>
            <a:srgbClr val="B7AD9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472699" y="1690055"/>
            <a:ext cx="3323875" cy="171691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581522"/>
                </a:solidFill>
                <a:latin typeface="Arial Narrow" panose="020B0606020202030204" pitchFamily="34" charset="0"/>
              </a:rPr>
              <a:t>THANK YOU FOR YOUR ATTENTION</a:t>
            </a:r>
            <a:endParaRPr lang="es-ES" b="1" dirty="0">
              <a:solidFill>
                <a:srgbClr val="581522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535934" y="3435416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</a:t>
            </a:r>
            <a:r>
              <a:rPr lang="en-US" dirty="0" err="1"/>
              <a:t>Lastname</a:t>
            </a:r>
            <a:endParaRPr lang="es-E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727079" y="3677759"/>
            <a:ext cx="3069499" cy="366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5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Mobile Telephone</a:t>
            </a:r>
          </a:p>
          <a:p>
            <a:pPr lvl="0"/>
            <a:r>
              <a:rPr lang="en-US" dirty="0"/>
              <a:t>Desktop Telephone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727079" y="404452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name.lastname@impact-initiatives.org</a:t>
            </a:r>
            <a:endParaRPr lang="es-E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727078" y="425842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skype user name</a:t>
            </a:r>
            <a:endParaRPr lang="es-E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727077" y="447232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www.agora-initiative.org</a:t>
            </a:r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727076" y="4700401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IMPACT Initiatives</a:t>
            </a:r>
            <a:endParaRPr lang="es-E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727075" y="4928479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@AGORA_info</a:t>
            </a:r>
            <a:endParaRPr lang="es-E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908" y="3728031"/>
            <a:ext cx="139097" cy="1390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915" y="4110011"/>
            <a:ext cx="142571" cy="980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2" y="4304124"/>
            <a:ext cx="130921" cy="1309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616" y="4515731"/>
            <a:ext cx="147872" cy="1478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279" y="4744289"/>
            <a:ext cx="138520" cy="1385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3" y="4996267"/>
            <a:ext cx="168359" cy="117851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5167909" y="2180636"/>
            <a:ext cx="0" cy="3273866"/>
          </a:xfrm>
          <a:prstGeom prst="line">
            <a:avLst/>
          </a:prstGeom>
          <a:ln w="161925">
            <a:solidFill>
              <a:srgbClr val="581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2820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p 3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5167909" y="2180636"/>
            <a:ext cx="3976091" cy="3273866"/>
          </a:xfrm>
          <a:prstGeom prst="rect">
            <a:avLst/>
          </a:prstGeom>
          <a:solidFill>
            <a:srgbClr val="B7AD9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5167909" y="2180636"/>
            <a:ext cx="0" cy="3273866"/>
          </a:xfrm>
          <a:prstGeom prst="line">
            <a:avLst/>
          </a:prstGeom>
          <a:ln w="161925">
            <a:solidFill>
              <a:srgbClr val="581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 userDrawn="1"/>
        </p:nvSpPr>
        <p:spPr>
          <a:xfrm>
            <a:off x="5472698" y="2180634"/>
            <a:ext cx="3850595" cy="327386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en-US" sz="4400" b="1" dirty="0">
                <a:solidFill>
                  <a:srgbClr val="581522"/>
                </a:solidFill>
                <a:latin typeface="Arial Narrow" panose="020B0606020202030204" pitchFamily="34" charset="0"/>
              </a:rPr>
              <a:t>THANK YOU FOR </a:t>
            </a:r>
            <a:r>
              <a:rPr lang="en-US" sz="4400" b="1">
                <a:solidFill>
                  <a:srgbClr val="581522"/>
                </a:solidFill>
                <a:latin typeface="Arial Narrow" panose="020B0606020202030204" pitchFamily="34" charset="0"/>
              </a:rPr>
              <a:t>YOUR ATTENTION</a:t>
            </a:r>
            <a:endParaRPr lang="es-ES" sz="4400" b="1" dirty="0">
              <a:solidFill>
                <a:srgbClr val="58152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8713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1 Top Banner, Texts &amp; Icon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350" y="2944533"/>
            <a:ext cx="1568450" cy="525931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14350" y="343871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995363" y="219205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635250" y="343871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116263" y="219205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756150" y="343871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5237163" y="219205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6877050" y="343871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7358063" y="219205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2635250" y="302214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22" hasCustomPrompt="1"/>
          </p:nvPr>
        </p:nvSpPr>
        <p:spPr>
          <a:xfrm>
            <a:off x="4756150" y="302214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6877050" y="303060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40671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Left banner &amp; Text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2775" y="865472"/>
            <a:ext cx="416410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7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262775" y="1401349"/>
            <a:ext cx="4164106" cy="4063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3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409777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CCM - Title Slide - Present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87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07884" rtlCol="0" anchor="ctr">
            <a:noAutofit/>
          </a:bodyPr>
          <a:lstStyle/>
          <a:p>
            <a:pPr algn="ctr"/>
            <a:endParaRPr lang="en-GB" sz="1756" noProof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951594"/>
            <a:ext cx="9144000" cy="1080120"/>
          </a:xfrm>
          <a:prstGeom prst="rect">
            <a:avLst/>
          </a:prstGeom>
          <a:solidFill>
            <a:schemeClr val="bg1"/>
          </a:solidFill>
        </p:spPr>
        <p:txBody>
          <a:bodyPr rIns="360000" anchor="ctr">
            <a:noAutofit/>
          </a:bodyPr>
          <a:lstStyle>
            <a:lvl1pPr algn="r">
              <a:defRPr sz="4105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887" y="5319747"/>
            <a:ext cx="6400800" cy="648072"/>
          </a:xfrm>
        </p:spPr>
        <p:txBody>
          <a:bodyPr rIns="360000" anchor="ctr">
            <a:noAutofit/>
          </a:bodyPr>
          <a:lstStyle>
            <a:lvl1pPr marL="0" indent="0" algn="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390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1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2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3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4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45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36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27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19"/>
          <a:stretch/>
        </p:blipFill>
        <p:spPr>
          <a:xfrm>
            <a:off x="5311003" y="293431"/>
            <a:ext cx="3633516" cy="124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803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CM - Title - Photo 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Drag picture to placeholder or click icon to add</a:t>
            </a:r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19"/>
          <a:stretch/>
        </p:blipFill>
        <p:spPr>
          <a:xfrm>
            <a:off x="5311003" y="293431"/>
            <a:ext cx="3633516" cy="124116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3951594"/>
            <a:ext cx="9144000" cy="1080120"/>
          </a:xfrm>
          <a:prstGeom prst="rect">
            <a:avLst/>
          </a:prstGeom>
          <a:solidFill>
            <a:schemeClr val="bg1"/>
          </a:solidFill>
        </p:spPr>
        <p:txBody>
          <a:bodyPr rIns="360000" anchor="ctr"/>
          <a:lstStyle>
            <a:lvl1pPr algn="r">
              <a:defRPr sz="4105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743887" y="5319747"/>
            <a:ext cx="6400800" cy="648072"/>
          </a:xfrm>
        </p:spPr>
        <p:txBody>
          <a:bodyPr rIns="360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390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1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2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3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4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45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36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27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19"/>
          <a:stretch/>
        </p:blipFill>
        <p:spPr>
          <a:xfrm>
            <a:off x="5441341" y="431685"/>
            <a:ext cx="3633516" cy="124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6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CM - Title - Photo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Drag picture to placeholder or click icon to add</a:t>
            </a:r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19"/>
          <a:stretch/>
        </p:blipFill>
        <p:spPr>
          <a:xfrm>
            <a:off x="5311003" y="293431"/>
            <a:ext cx="3633516" cy="124116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3951594"/>
            <a:ext cx="9144000" cy="1080120"/>
          </a:xfrm>
          <a:prstGeom prst="rect">
            <a:avLst/>
          </a:prstGeom>
          <a:solidFill>
            <a:schemeClr val="accent1"/>
          </a:solidFill>
        </p:spPr>
        <p:txBody>
          <a:bodyPr rIns="360000" anchor="ctr"/>
          <a:lstStyle>
            <a:lvl1pPr algn="r">
              <a:defRPr sz="4105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743887" y="5319747"/>
            <a:ext cx="6400800" cy="648072"/>
          </a:xfrm>
        </p:spPr>
        <p:txBody>
          <a:bodyPr rIns="360000" anchor="ctr"/>
          <a:lstStyle>
            <a:lvl1pPr marL="0" indent="0" algn="r">
              <a:buNone/>
              <a:defRPr>
                <a:solidFill>
                  <a:schemeClr val="accent1"/>
                </a:solidFill>
              </a:defRPr>
            </a:lvl1pPr>
            <a:lvl2pPr marL="390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1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2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3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4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45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36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27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78"/>
          <a:stretch/>
        </p:blipFill>
        <p:spPr>
          <a:xfrm>
            <a:off x="5311004" y="293431"/>
            <a:ext cx="3601342" cy="124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18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CM - TItle - Repor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1"/>
            <a:ext cx="6973763" cy="6863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39" noProof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24827" y="3110556"/>
            <a:ext cx="5563597" cy="1822397"/>
          </a:xfrm>
          <a:prstGeom prst="rect">
            <a:avLst/>
          </a:prstGeom>
          <a:noFill/>
        </p:spPr>
        <p:txBody>
          <a:bodyPr lIns="90000" tIns="90000" rIns="90000" bIns="90000" anchor="b">
            <a:normAutofit/>
          </a:bodyPr>
          <a:lstStyle>
            <a:lvl1pPr algn="l">
              <a:defRPr sz="2737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24827" y="4999791"/>
            <a:ext cx="5563597" cy="648072"/>
          </a:xfrm>
        </p:spPr>
        <p:txBody>
          <a:bodyPr anchor="t">
            <a:normAutofit/>
          </a:bodyPr>
          <a:lstStyle>
            <a:lvl1pPr marL="0" indent="0" algn="l">
              <a:buNone/>
              <a:defRPr sz="171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390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1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2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3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4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45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36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27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7397242" y="4516004"/>
            <a:ext cx="1695136" cy="2108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770" noProof="0">
                <a:solidFill>
                  <a:schemeClr val="accent1"/>
                </a:solidFill>
                <a:latin typeface="+mn-lt"/>
              </a:rPr>
              <a:t>www.globalcccmcluster.org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397242" y="4815112"/>
            <a:ext cx="1695136" cy="2108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770" noProof="0">
                <a:solidFill>
                  <a:schemeClr val="accent1"/>
                </a:solidFill>
                <a:latin typeface="+mn-lt"/>
              </a:rPr>
              <a:t>globalsupport@cccmcluster.org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7397242" y="5114221"/>
            <a:ext cx="1695136" cy="2108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8918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70" noProof="0">
                <a:solidFill>
                  <a:schemeClr val="accent1"/>
                </a:solidFill>
                <a:latin typeface="+mn-lt"/>
              </a:rPr>
              <a:t>@</a:t>
            </a:r>
            <a:r>
              <a:rPr lang="en-GB" sz="770" noProof="0" err="1">
                <a:solidFill>
                  <a:schemeClr val="accent1"/>
                </a:solidFill>
                <a:latin typeface="+mn-lt"/>
              </a:rPr>
              <a:t>CCCMCluster</a:t>
            </a:r>
            <a:endParaRPr lang="en-GB" sz="770" noProof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7397242" y="5413329"/>
            <a:ext cx="1695136" cy="2108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8918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70" noProof="0" err="1">
                <a:solidFill>
                  <a:schemeClr val="accent1"/>
                </a:solidFill>
                <a:latin typeface="+mn-lt"/>
              </a:rPr>
              <a:t>GlobalCCCMCluster</a:t>
            </a:r>
            <a:endParaRPr lang="en-GB" sz="770" noProof="0">
              <a:solidFill>
                <a:schemeClr val="accent1"/>
              </a:solidFill>
              <a:latin typeface="+mn-lt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07477" y="4278216"/>
            <a:ext cx="13759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 userDrawn="1"/>
        </p:nvSpPr>
        <p:spPr>
          <a:xfrm>
            <a:off x="424828" y="292721"/>
            <a:ext cx="1843890" cy="2108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770" noProof="0">
                <a:solidFill>
                  <a:schemeClr val="bg1"/>
                </a:solidFill>
                <a:latin typeface="+mn-lt"/>
              </a:rPr>
              <a:t>WWW.GLOBALCCCMCLUSTER.ORG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4956" y="6132423"/>
            <a:ext cx="1843734" cy="246266"/>
          </a:xfrm>
        </p:spPr>
        <p:txBody>
          <a:bodyPr>
            <a:noAutofit/>
          </a:bodyPr>
          <a:lstStyle>
            <a:lvl1pPr marL="0" indent="0">
              <a:buNone/>
              <a:defRPr sz="941">
                <a:solidFill>
                  <a:schemeClr val="bg1"/>
                </a:solidFill>
              </a:defRPr>
            </a:lvl1pPr>
            <a:lvl2pPr>
              <a:defRPr sz="898">
                <a:solidFill>
                  <a:schemeClr val="bg1"/>
                </a:solidFill>
              </a:defRPr>
            </a:lvl2pPr>
            <a:lvl3pPr>
              <a:defRPr sz="855">
                <a:solidFill>
                  <a:schemeClr val="bg1"/>
                </a:solidFill>
              </a:defRPr>
            </a:lvl3pPr>
            <a:lvl4pPr>
              <a:defRPr sz="770">
                <a:solidFill>
                  <a:schemeClr val="bg1"/>
                </a:solidFill>
              </a:defRPr>
            </a:lvl4pPr>
            <a:lvl5pPr>
              <a:defRPr sz="77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REPORT DATE | v 1.0</a:t>
            </a:r>
          </a:p>
        </p:txBody>
      </p:sp>
      <p:pic>
        <p:nvPicPr>
          <p:cNvPr id="1030" name="Picture 6" descr="Image result for unhcr logo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8" t="8900" r="10541" b="10504"/>
          <a:stretch/>
        </p:blipFill>
        <p:spPr bwMode="auto">
          <a:xfrm>
            <a:off x="7269721" y="6046744"/>
            <a:ext cx="537278" cy="56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iom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437" y="6045520"/>
            <a:ext cx="504125" cy="57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 userDrawn="1"/>
        </p:nvGrpSpPr>
        <p:grpSpPr>
          <a:xfrm>
            <a:off x="7170572" y="4350408"/>
            <a:ext cx="1675072" cy="1485961"/>
            <a:chOff x="8384341" y="4715941"/>
            <a:chExt cx="1608808" cy="171757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8384341" y="4715941"/>
              <a:ext cx="1608808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8384341" y="6433517"/>
              <a:ext cx="1608808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683" y="293431"/>
            <a:ext cx="1529961" cy="11044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lum bright="17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478" y="4863245"/>
            <a:ext cx="128727" cy="1365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988" y="4565118"/>
            <a:ext cx="139707" cy="1481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7" cstate="print">
            <a:lum bright="17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8" t="6184" r="10946" b="17614"/>
          <a:stretch/>
        </p:blipFill>
        <p:spPr>
          <a:xfrm>
            <a:off x="7239259" y="5149123"/>
            <a:ext cx="123166" cy="122963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 noChangeArrowheads="1"/>
          </p:cNvPicPr>
          <p:nvPr userDrawn="1"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2934" y="5455245"/>
            <a:ext cx="135815" cy="1440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2640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CM - Title - Report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207"/>
                    </a14:imgEffect>
                    <a14:imgEffect>
                      <a14:saturation sat="0"/>
                    </a14:imgEffect>
                    <a14:imgEffect>
                      <a14:brightnessContrast bright="-65000" contras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99" r="12971"/>
          <a:stretch/>
        </p:blipFill>
        <p:spPr>
          <a:xfrm>
            <a:off x="-12602" y="0"/>
            <a:ext cx="6986365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24827" y="3110556"/>
            <a:ext cx="5563597" cy="1822397"/>
          </a:xfrm>
          <a:prstGeom prst="rect">
            <a:avLst/>
          </a:prstGeom>
          <a:noFill/>
        </p:spPr>
        <p:txBody>
          <a:bodyPr lIns="90000" tIns="90000" rIns="90000" bIns="90000" anchor="b">
            <a:normAutofit/>
          </a:bodyPr>
          <a:lstStyle>
            <a:lvl1pPr algn="l">
              <a:defRPr sz="2737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24827" y="4999791"/>
            <a:ext cx="5563597" cy="648072"/>
          </a:xfrm>
        </p:spPr>
        <p:txBody>
          <a:bodyPr anchor="t">
            <a:normAutofit/>
          </a:bodyPr>
          <a:lstStyle>
            <a:lvl1pPr marL="0" indent="0" algn="l">
              <a:buNone/>
              <a:defRPr sz="171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390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1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2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3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4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45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36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27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07477" y="4278216"/>
            <a:ext cx="13759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 userDrawn="1"/>
        </p:nvSpPr>
        <p:spPr>
          <a:xfrm>
            <a:off x="424828" y="292721"/>
            <a:ext cx="1843890" cy="2108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770" noProof="0">
                <a:solidFill>
                  <a:schemeClr val="bg1"/>
                </a:solidFill>
                <a:latin typeface="+mn-lt"/>
              </a:rPr>
              <a:t>WWW.GLOBALCCCMCLUSTER.ORG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4956" y="6132423"/>
            <a:ext cx="1843734" cy="246266"/>
          </a:xfrm>
        </p:spPr>
        <p:txBody>
          <a:bodyPr>
            <a:noAutofit/>
          </a:bodyPr>
          <a:lstStyle>
            <a:lvl1pPr marL="0" indent="0">
              <a:buNone/>
              <a:defRPr sz="941">
                <a:solidFill>
                  <a:schemeClr val="bg1"/>
                </a:solidFill>
              </a:defRPr>
            </a:lvl1pPr>
            <a:lvl2pPr>
              <a:defRPr sz="898">
                <a:solidFill>
                  <a:schemeClr val="bg1"/>
                </a:solidFill>
              </a:defRPr>
            </a:lvl2pPr>
            <a:lvl3pPr>
              <a:defRPr sz="855">
                <a:solidFill>
                  <a:schemeClr val="bg1"/>
                </a:solidFill>
              </a:defRPr>
            </a:lvl3pPr>
            <a:lvl4pPr>
              <a:defRPr sz="770">
                <a:solidFill>
                  <a:schemeClr val="bg1"/>
                </a:solidFill>
              </a:defRPr>
            </a:lvl4pPr>
            <a:lvl5pPr>
              <a:defRPr sz="77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REPORT DATE | v 1.0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7397242" y="4516004"/>
            <a:ext cx="1695136" cy="2108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770" noProof="0">
                <a:solidFill>
                  <a:schemeClr val="accent1"/>
                </a:solidFill>
                <a:latin typeface="+mn-lt"/>
              </a:rPr>
              <a:t>www.globalcccmcluster.org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7397242" y="4815112"/>
            <a:ext cx="1695136" cy="2108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770" noProof="0">
                <a:solidFill>
                  <a:schemeClr val="accent1"/>
                </a:solidFill>
                <a:latin typeface="+mn-lt"/>
              </a:rPr>
              <a:t>gobalsupport@cccmcluster.org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7397242" y="5114221"/>
            <a:ext cx="1695136" cy="2108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8918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70" noProof="0">
                <a:solidFill>
                  <a:schemeClr val="accent1"/>
                </a:solidFill>
                <a:latin typeface="+mn-lt"/>
              </a:rPr>
              <a:t>@</a:t>
            </a:r>
            <a:r>
              <a:rPr lang="en-GB" sz="770" noProof="0" err="1">
                <a:solidFill>
                  <a:schemeClr val="accent1"/>
                </a:solidFill>
                <a:latin typeface="+mn-lt"/>
              </a:rPr>
              <a:t>CCCMCluster</a:t>
            </a:r>
            <a:endParaRPr lang="en-GB" sz="770" noProof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7397242" y="5413329"/>
            <a:ext cx="1695136" cy="2108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8918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70" noProof="0" err="1">
                <a:solidFill>
                  <a:schemeClr val="accent1"/>
                </a:solidFill>
                <a:latin typeface="+mn-lt"/>
              </a:rPr>
              <a:t>GlobalCCCM</a:t>
            </a:r>
            <a:endParaRPr lang="en-GB" sz="770" noProof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30" name="Picture 6" descr="Image result for unhcr logo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8" t="8900" r="10541" b="10504"/>
          <a:stretch/>
        </p:blipFill>
        <p:spPr bwMode="auto">
          <a:xfrm>
            <a:off x="7269721" y="6046744"/>
            <a:ext cx="537278" cy="56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Image result for iom logo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437" y="6045520"/>
            <a:ext cx="504125" cy="57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 userDrawn="1"/>
        </p:nvGrpSpPr>
        <p:grpSpPr>
          <a:xfrm>
            <a:off x="7170572" y="4278216"/>
            <a:ext cx="1675072" cy="1558154"/>
            <a:chOff x="8384341" y="4715941"/>
            <a:chExt cx="1608808" cy="1717576"/>
          </a:xfrm>
        </p:grpSpPr>
        <p:cxnSp>
          <p:nvCxnSpPr>
            <p:cNvPr id="33" name="Straight Connector 32"/>
            <p:cNvCxnSpPr/>
            <p:nvPr userDrawn="1"/>
          </p:nvCxnSpPr>
          <p:spPr>
            <a:xfrm>
              <a:off x="8384341" y="4715941"/>
              <a:ext cx="1608808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8384341" y="6433517"/>
              <a:ext cx="1608808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6" cstate="print">
            <a:lum bright="17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478" y="4863245"/>
            <a:ext cx="128727" cy="13654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988" y="4565118"/>
            <a:ext cx="139707" cy="14819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 rotWithShape="1">
          <a:blip r:embed="rId8" cstate="print">
            <a:lum bright="17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8" t="6184" r="10946" b="17614"/>
          <a:stretch/>
        </p:blipFill>
        <p:spPr>
          <a:xfrm>
            <a:off x="7239259" y="5149123"/>
            <a:ext cx="123166" cy="122963"/>
          </a:xfrm>
          <a:prstGeom prst="rect">
            <a:avLst/>
          </a:prstGeom>
        </p:spPr>
      </p:pic>
      <p:pic>
        <p:nvPicPr>
          <p:cNvPr id="38" name="Picture 8" descr="https://cdn3.iconfinder.com/data/icons/picons-social/57/40-google-plus-128.png"/>
          <p:cNvPicPr>
            <a:picLocks noChangeAspect="1" noChangeArrowheads="1"/>
          </p:cNvPicPr>
          <p:nvPr userDrawn="1"/>
        </p:nvPicPr>
        <p:blipFill>
          <a:blip r:embed="rId9" cstate="print">
            <a:lum bright="17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740" y="5434884"/>
            <a:ext cx="174203" cy="1847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683" y="387872"/>
            <a:ext cx="1529961" cy="145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668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CM - SubTitle - Re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1"/>
            <a:ext cx="5557338" cy="6863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39" noProof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24827" y="2623513"/>
            <a:ext cx="4947760" cy="589951"/>
          </a:xfrm>
          <a:prstGeom prst="rect">
            <a:avLst/>
          </a:prstGeom>
          <a:noFill/>
        </p:spPr>
        <p:txBody>
          <a:bodyPr lIns="90000" tIns="90000" rIns="90000" bIns="90000" anchor="b">
            <a:normAutofit/>
          </a:bodyPr>
          <a:lstStyle>
            <a:lvl1pPr algn="l">
              <a:defRPr sz="2737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24827" y="3363675"/>
            <a:ext cx="4947760" cy="648072"/>
          </a:xfrm>
        </p:spPr>
        <p:txBody>
          <a:bodyPr anchor="t">
            <a:normAutofit/>
          </a:bodyPr>
          <a:lstStyle>
            <a:lvl1pPr marL="0" indent="0" algn="l">
              <a:buNone/>
              <a:defRPr sz="171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390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1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2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3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4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45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36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27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07477" y="2579783"/>
            <a:ext cx="13759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 userDrawn="1"/>
        </p:nvSpPr>
        <p:spPr>
          <a:xfrm>
            <a:off x="424828" y="292721"/>
            <a:ext cx="1843890" cy="2108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770" noProof="0">
                <a:solidFill>
                  <a:schemeClr val="bg1"/>
                </a:solidFill>
                <a:latin typeface="+mn-lt"/>
              </a:rPr>
              <a:t>WWW.GLOBALCCCMCLUSTER.ORG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4956" y="6132423"/>
            <a:ext cx="1843734" cy="246266"/>
          </a:xfrm>
        </p:spPr>
        <p:txBody>
          <a:bodyPr>
            <a:noAutofit/>
          </a:bodyPr>
          <a:lstStyle>
            <a:lvl1pPr marL="0" indent="0">
              <a:buNone/>
              <a:defRPr sz="941">
                <a:solidFill>
                  <a:schemeClr val="bg1"/>
                </a:solidFill>
              </a:defRPr>
            </a:lvl1pPr>
            <a:lvl2pPr>
              <a:defRPr sz="898">
                <a:solidFill>
                  <a:schemeClr val="bg1"/>
                </a:solidFill>
              </a:defRPr>
            </a:lvl2pPr>
            <a:lvl3pPr>
              <a:defRPr sz="855">
                <a:solidFill>
                  <a:schemeClr val="bg1"/>
                </a:solidFill>
              </a:defRPr>
            </a:lvl3pPr>
            <a:lvl4pPr>
              <a:defRPr sz="770">
                <a:solidFill>
                  <a:schemeClr val="bg1"/>
                </a:solidFill>
              </a:defRPr>
            </a:lvl4pPr>
            <a:lvl5pPr>
              <a:defRPr sz="77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Page // </a:t>
            </a:r>
            <a:fld id="{5368136F-2B1C-48BC-9B1A-E9811B079E08}" type="slidenum">
              <a:rPr lang="en-GB" noProof="0" smtClean="0"/>
              <a:pPr lvl="0"/>
              <a:t>‹#›</a:t>
            </a:fld>
            <a:endParaRPr lang="en-GB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797544" y="5642208"/>
            <a:ext cx="2976954" cy="980429"/>
          </a:xfrm>
        </p:spPr>
        <p:txBody>
          <a:bodyPr anchor="b">
            <a:noAutofit/>
          </a:bodyPr>
          <a:lstStyle>
            <a:lvl1pPr marL="0" indent="0" algn="r">
              <a:buNone/>
              <a:defRPr sz="8210" b="0">
                <a:solidFill>
                  <a:schemeClr val="accent1"/>
                </a:solidFill>
              </a:defRPr>
            </a:lvl1pPr>
            <a:lvl2pPr marL="390997" indent="0">
              <a:buNone/>
              <a:defRPr>
                <a:solidFill>
                  <a:schemeClr val="bg1"/>
                </a:solidFill>
              </a:defRPr>
            </a:lvl2pPr>
            <a:lvl3pPr marL="781995" indent="0">
              <a:buNone/>
              <a:defRPr>
                <a:solidFill>
                  <a:schemeClr val="bg1"/>
                </a:solidFill>
              </a:defRPr>
            </a:lvl3pPr>
            <a:lvl4pPr marL="1172992" indent="0">
              <a:buNone/>
              <a:defRPr>
                <a:solidFill>
                  <a:schemeClr val="bg1"/>
                </a:solidFill>
              </a:defRPr>
            </a:lvl4pPr>
            <a:lvl5pPr marL="156399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01</a:t>
            </a:r>
          </a:p>
        </p:txBody>
      </p:sp>
      <p:pic>
        <p:nvPicPr>
          <p:cNvPr id="23" name="Picture 2" descr="Displaying CCCM letterhead A4.png"/>
          <p:cNvPicPr>
            <a:picLocks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42"/>
          <a:stretch/>
        </p:blipFill>
        <p:spPr bwMode="auto">
          <a:xfrm>
            <a:off x="5742090" y="2187837"/>
            <a:ext cx="3032409" cy="60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196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CCM- Subtitle - Presentation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4" y="3634680"/>
            <a:ext cx="8421687" cy="1100807"/>
          </a:xfrm>
          <a:prstGeom prst="rect">
            <a:avLst/>
          </a:prstGeom>
          <a:solidFill>
            <a:schemeClr val="accent1"/>
          </a:solidFill>
        </p:spPr>
        <p:txBody>
          <a:bodyPr rIns="360000" anchor="ctr"/>
          <a:lstStyle>
            <a:lvl1pPr algn="r">
              <a:defRPr sz="3421" b="1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22512"/>
            <a:ext cx="8421687" cy="1500187"/>
          </a:xfrm>
        </p:spPr>
        <p:txBody>
          <a:bodyPr rIns="360000" anchor="b">
            <a:normAutofit/>
          </a:bodyPr>
          <a:lstStyle>
            <a:lvl1pPr marL="0" indent="0" algn="r">
              <a:buNone/>
              <a:defRPr sz="2052">
                <a:solidFill>
                  <a:schemeClr val="bg1">
                    <a:lumMod val="50000"/>
                  </a:schemeClr>
                </a:solidFill>
              </a:defRPr>
            </a:lvl1pPr>
            <a:lvl2pPr marL="390997" indent="0">
              <a:buNone/>
              <a:defRPr sz="1539">
                <a:solidFill>
                  <a:schemeClr val="tx1">
                    <a:tint val="75000"/>
                  </a:schemeClr>
                </a:solidFill>
              </a:defRPr>
            </a:lvl2pPr>
            <a:lvl3pPr marL="781995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3pPr>
            <a:lvl4pPr marL="1172992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4pPr>
            <a:lvl5pPr marL="1563990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5pPr>
            <a:lvl6pPr marL="1954987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6pPr>
            <a:lvl7pPr marL="2345985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7pPr>
            <a:lvl8pPr marL="2736982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8pPr>
            <a:lvl9pPr marL="3127980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99559" y="58390"/>
            <a:ext cx="8944442" cy="646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56" noProof="0"/>
          </a:p>
        </p:txBody>
      </p:sp>
      <p:sp>
        <p:nvSpPr>
          <p:cNvPr id="10" name="Rectangle 9"/>
          <p:cNvSpPr/>
          <p:nvPr userDrawn="1"/>
        </p:nvSpPr>
        <p:spPr>
          <a:xfrm>
            <a:off x="1" y="58390"/>
            <a:ext cx="124608" cy="646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56" noProof="0"/>
          </a:p>
        </p:txBody>
      </p:sp>
      <p:pic>
        <p:nvPicPr>
          <p:cNvPr id="11" name="Picture 2" descr="Displaying CCCM letterhead A4.png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449" y="6344388"/>
            <a:ext cx="2970825" cy="33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isplaying CCCM letterhead A4.png"/>
          <p:cNvPicPr>
            <a:picLocks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69"/>
          <a:stretch/>
        </p:blipFill>
        <p:spPr bwMode="auto">
          <a:xfrm>
            <a:off x="8821273" y="6344388"/>
            <a:ext cx="346097" cy="33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isplaying CCCM letterhead A4.png"/>
          <p:cNvPicPr>
            <a:picLocks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74"/>
          <a:stretch/>
        </p:blipFill>
        <p:spPr bwMode="auto">
          <a:xfrm>
            <a:off x="1" y="6344388"/>
            <a:ext cx="5850448" cy="33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/>
          <p:nvPr userDrawn="1"/>
        </p:nvSpPr>
        <p:spPr>
          <a:xfrm>
            <a:off x="322726" y="6433920"/>
            <a:ext cx="246335" cy="26129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5C025DF7-41FC-4080-A5FA-D8BFAE0A75B3}" type="slidenum">
              <a:rPr lang="en-US" sz="855" smtClean="0">
                <a:solidFill>
                  <a:schemeClr val="accent1"/>
                </a:solidFill>
              </a:rPr>
              <a:pPr algn="ctr"/>
              <a:t>‹#›</a:t>
            </a:fld>
            <a:endParaRPr lang="en-US" sz="855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1506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CCM - Slide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88" y="404664"/>
            <a:ext cx="8446586" cy="72008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just">
              <a:defRPr sz="342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88" y="1196752"/>
            <a:ext cx="8446586" cy="4968552"/>
          </a:xfrm>
        </p:spPr>
        <p:txBody>
          <a:bodyPr>
            <a:noAutofit/>
          </a:bodyPr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Rectangle 3"/>
          <p:cNvSpPr/>
          <p:nvPr userDrawn="1"/>
        </p:nvSpPr>
        <p:spPr>
          <a:xfrm>
            <a:off x="199559" y="58390"/>
            <a:ext cx="8944442" cy="646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56" noProof="0"/>
          </a:p>
        </p:txBody>
      </p:sp>
      <p:sp>
        <p:nvSpPr>
          <p:cNvPr id="5" name="Rectangle 4"/>
          <p:cNvSpPr/>
          <p:nvPr userDrawn="1"/>
        </p:nvSpPr>
        <p:spPr>
          <a:xfrm>
            <a:off x="1" y="58390"/>
            <a:ext cx="124608" cy="646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56" noProof="0"/>
          </a:p>
        </p:txBody>
      </p:sp>
      <p:pic>
        <p:nvPicPr>
          <p:cNvPr id="6" name="Picture 2" descr="Displaying CCCM letterhead A4.png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449" y="6344388"/>
            <a:ext cx="2970825" cy="33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isplaying CCCM letterhead A4.png"/>
          <p:cNvPicPr>
            <a:picLocks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69"/>
          <a:stretch/>
        </p:blipFill>
        <p:spPr bwMode="auto">
          <a:xfrm>
            <a:off x="8821273" y="6344388"/>
            <a:ext cx="346097" cy="33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isplaying CCCM letterhead A4.png"/>
          <p:cNvPicPr>
            <a:picLocks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74"/>
          <a:stretch/>
        </p:blipFill>
        <p:spPr bwMode="auto">
          <a:xfrm>
            <a:off x="1" y="6344388"/>
            <a:ext cx="5850448" cy="33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 userDrawn="1"/>
        </p:nvSpPr>
        <p:spPr>
          <a:xfrm>
            <a:off x="322726" y="6433920"/>
            <a:ext cx="246335" cy="26129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5C025DF7-41FC-4080-A5FA-D8BFAE0A75B3}" type="slidenum">
              <a:rPr lang="en-GB" sz="855" noProof="0" smtClean="0">
                <a:solidFill>
                  <a:schemeClr val="accent1"/>
                </a:solidFill>
              </a:rPr>
              <a:pPr algn="ctr"/>
              <a:t>‹#›</a:t>
            </a:fld>
            <a:endParaRPr lang="en-GB" sz="855" noProof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28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Left banner, Text &amp; Icon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28187" y="462065"/>
            <a:ext cx="2998694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28187" y="9431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652963" y="8509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428187" y="223819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652963" y="214591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428187" y="356835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4652963" y="347607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428187" y="49055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4652963" y="48133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5428187" y="1836013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5428094" y="316114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5428094" y="452018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 i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3086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Left banner &amp; Image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3667125" y="198438"/>
            <a:ext cx="5287963" cy="5861703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GB" noProof="0" dirty="0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09038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Big Left banner+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1889" y="-15484"/>
            <a:ext cx="2941487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44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1889" y="2593539"/>
            <a:ext cx="2941487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500" b="1">
                <a:solidFill>
                  <a:srgbClr val="B7AD9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your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1889" y="3119470"/>
            <a:ext cx="2941487" cy="28930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1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195763" y="150813"/>
            <a:ext cx="4784725" cy="595415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6646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1 Big Left banner+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5428094" y="549381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1889" y="-15484"/>
            <a:ext cx="2941487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44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1889" y="2593539"/>
            <a:ext cx="2941487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500" b="1">
                <a:solidFill>
                  <a:srgbClr val="B7AD9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your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1889" y="3119470"/>
            <a:ext cx="2941487" cy="28930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1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28187" y="9431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652963" y="8509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428187" y="223819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652963" y="214591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428187" y="356835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4652963" y="347607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5428187" y="49055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4652963" y="48133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5428187" y="1836013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18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5428094" y="316114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19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5428094" y="452018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 i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28362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image" Target="../media/image26.jpg"/><Relationship Id="rId5" Type="http://schemas.openxmlformats.org/officeDocument/2006/relationships/slideLayout" Target="../slideLayouts/slideLayout45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Relationship Id="rId9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2.jp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4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3.jp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jpe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3.jpg"/><Relationship Id="rId5" Type="http://schemas.openxmlformats.org/officeDocument/2006/relationships/image" Target="../media/image9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image" Target="../media/image24.jp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image" Target="../media/image13.jpg"/><Relationship Id="rId5" Type="http://schemas.openxmlformats.org/officeDocument/2006/relationships/slideLayout" Target="../slideLayouts/slideLayout34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.jpeg"/><Relationship Id="rId5" Type="http://schemas.openxmlformats.org/officeDocument/2006/relationships/image" Target="../media/image25.jpg"/><Relationship Id="rId4" Type="http://schemas.openxmlformats.org/officeDocument/2006/relationships/image" Target="../media/image1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6"/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8152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5505"/>
            <a:ext cx="9144000" cy="61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5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27" r:id="rId2"/>
    <p:sldLayoutId id="2147483719" r:id="rId3"/>
    <p:sldLayoutId id="214748381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535"/>
            <a:ext cx="9142572" cy="68569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5505"/>
            <a:ext cx="9144000" cy="61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857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3" r:id="rId2"/>
    <p:sldLayoutId id="2147483692" r:id="rId3"/>
    <p:sldLayoutId id="2147483729" r:id="rId4"/>
    <p:sldLayoutId id="2147483751" r:id="rId5"/>
    <p:sldLayoutId id="2147483815" r:id="rId6"/>
    <p:sldLayoutId id="2147483805" r:id="rId7"/>
    <p:sldLayoutId id="2147483816" r:id="rId8"/>
    <p:sldLayoutId id="214748381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9034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</p:sldLayoutIdLst>
  <p:txStyles>
    <p:titleStyle>
      <a:lvl1pPr algn="ctr" defTabSz="781995" rtl="0" eaLnBrk="1" latinLnBrk="0" hangingPunct="1">
        <a:spcBef>
          <a:spcPct val="0"/>
        </a:spcBef>
        <a:buNone/>
        <a:defRPr sz="37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3248" indent="-293248" algn="just" defTabSz="7819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1pPr>
      <a:lvl2pPr marL="635371" indent="-244373" algn="just" defTabSz="781995" rtl="0" eaLnBrk="1" latinLnBrk="0" hangingPunct="1">
        <a:spcBef>
          <a:spcPct val="20000"/>
        </a:spcBef>
        <a:buFont typeface="Arial" panose="020B0604020202020204" pitchFamily="34" charset="0"/>
        <a:buChar char="–"/>
        <a:defRPr sz="2395" kern="1200">
          <a:solidFill>
            <a:schemeClr val="tx1"/>
          </a:solidFill>
          <a:latin typeface="+mn-lt"/>
          <a:ea typeface="+mn-ea"/>
          <a:cs typeface="+mn-cs"/>
        </a:defRPr>
      </a:lvl2pPr>
      <a:lvl3pPr marL="977494" indent="-195499" algn="just" defTabSz="7819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52" kern="1200">
          <a:solidFill>
            <a:schemeClr val="tx1"/>
          </a:solidFill>
          <a:latin typeface="+mn-lt"/>
          <a:ea typeface="+mn-ea"/>
          <a:cs typeface="+mn-cs"/>
        </a:defRPr>
      </a:lvl3pPr>
      <a:lvl4pPr marL="1368491" indent="-195499" algn="just" defTabSz="781995" rtl="0" eaLnBrk="1" latinLnBrk="0" hangingPunct="1">
        <a:spcBef>
          <a:spcPct val="20000"/>
        </a:spcBef>
        <a:buFont typeface="Arial" panose="020B0604020202020204" pitchFamily="34" charset="0"/>
        <a:buChar char="–"/>
        <a:defRPr sz="1710" kern="1200">
          <a:solidFill>
            <a:schemeClr val="tx1"/>
          </a:solidFill>
          <a:latin typeface="+mn-lt"/>
          <a:ea typeface="+mn-ea"/>
          <a:cs typeface="+mn-cs"/>
        </a:defRPr>
      </a:lvl4pPr>
      <a:lvl5pPr marL="1759488" indent="-195499" algn="just" defTabSz="781995" rtl="0" eaLnBrk="1" latinLnBrk="0" hangingPunct="1">
        <a:spcBef>
          <a:spcPct val="20000"/>
        </a:spcBef>
        <a:buFont typeface="Arial" panose="020B0604020202020204" pitchFamily="34" charset="0"/>
        <a:buChar char="»"/>
        <a:defRPr sz="1710" kern="1200">
          <a:solidFill>
            <a:schemeClr val="tx1"/>
          </a:solidFill>
          <a:latin typeface="+mn-lt"/>
          <a:ea typeface="+mn-ea"/>
          <a:cs typeface="+mn-cs"/>
        </a:defRPr>
      </a:lvl5pPr>
      <a:lvl6pPr marL="2150486" indent="-195499" algn="l" defTabSz="7819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6pPr>
      <a:lvl7pPr marL="2541483" indent="-195499" algn="l" defTabSz="7819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7pPr>
      <a:lvl8pPr marL="2932481" indent="-195499" algn="l" defTabSz="7819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8pPr>
      <a:lvl9pPr marL="3323478" indent="-195499" algn="l" defTabSz="7819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1pPr>
      <a:lvl2pPr marL="390997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2pPr>
      <a:lvl3pPr marL="781995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172992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4pPr>
      <a:lvl5pPr marL="1563990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5pPr>
      <a:lvl6pPr marL="1954987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345985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736982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3127980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5505"/>
            <a:ext cx="9144000" cy="61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28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05" r:id="rId2"/>
    <p:sldLayoutId id="214748369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5505"/>
            <a:ext cx="9144000" cy="61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96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817" r:id="rId2"/>
    <p:sldLayoutId id="2147483832" r:id="rId3"/>
    <p:sldLayoutId id="214748384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5505"/>
            <a:ext cx="9144000" cy="61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89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707" r:id="rId3"/>
    <p:sldLayoutId id="2147483716" r:id="rId4"/>
    <p:sldLayoutId id="2147483717" r:id="rId5"/>
    <p:sldLayoutId id="2147483718" r:id="rId6"/>
    <p:sldLayoutId id="2147483709" r:id="rId7"/>
    <p:sldLayoutId id="2147483714" r:id="rId8"/>
    <p:sldLayoutId id="214748371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5505"/>
            <a:ext cx="9144000" cy="61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333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6"/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7AD99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5505"/>
            <a:ext cx="9144000" cy="61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60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71" r:id="rId2"/>
    <p:sldLayoutId id="2147483725" r:id="rId3"/>
    <p:sldLayoutId id="214748381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5505"/>
            <a:ext cx="9144000" cy="61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29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7" r:id="rId2"/>
    <p:sldLayoutId id="214748380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5505"/>
            <a:ext cx="9144000" cy="61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68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3" r:id="rId2"/>
    <p:sldLayoutId id="2147483807" r:id="rId3"/>
    <p:sldLayoutId id="2147483787" r:id="rId4"/>
    <p:sldLayoutId id="2147483808" r:id="rId5"/>
    <p:sldLayoutId id="2147483809" r:id="rId6"/>
    <p:sldLayoutId id="2147483793" r:id="rId7"/>
    <p:sldLayoutId id="2147483795" r:id="rId8"/>
    <p:sldLayoutId id="214748379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5505"/>
            <a:ext cx="9144000" cy="61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16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F6163EC-F2AC-48F8-8A78-F57D5E088122}"/>
              </a:ext>
            </a:extLst>
          </p:cNvPr>
          <p:cNvSpPr txBox="1">
            <a:spLocks/>
          </p:cNvSpPr>
          <p:nvPr/>
        </p:nvSpPr>
        <p:spPr>
          <a:xfrm>
            <a:off x="2029098" y="66178"/>
            <a:ext cx="4290126" cy="1301228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ts val="57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/>
              <a:t>Urban Settlements WG</a:t>
            </a:r>
          </a:p>
          <a:p>
            <a:pPr algn="ctr">
              <a:lnSpc>
                <a:spcPct val="100000"/>
              </a:lnSpc>
            </a:pPr>
            <a:r>
              <a:rPr lang="en-GB" sz="1800" b="0" dirty="0"/>
              <a:t>Welcome to the first steering group meeting </a:t>
            </a:r>
          </a:p>
          <a:p>
            <a:pPr algn="ctr"/>
            <a:r>
              <a:rPr lang="en-GB" sz="1800" b="0" dirty="0"/>
              <a:t/>
            </a:r>
            <a:br>
              <a:rPr lang="en-GB" sz="1800" b="0" dirty="0"/>
            </a:br>
            <a:endParaRPr lang="en-GB" sz="1800" b="0" dirty="0"/>
          </a:p>
          <a:p>
            <a:pPr algn="ctr"/>
            <a:r>
              <a:rPr lang="en-GB" sz="1800" b="0" dirty="0"/>
              <a:t> </a:t>
            </a:r>
            <a:r>
              <a:rPr lang="en-GB" sz="1600" dirty="0"/>
              <a:t/>
            </a:r>
            <a:br>
              <a:rPr lang="en-GB" sz="1600" dirty="0"/>
            </a:br>
            <a:endParaRPr lang="es-ES" sz="1600" b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E26DD94-801A-4B93-8644-938E0B2E929B}"/>
              </a:ext>
            </a:extLst>
          </p:cNvPr>
          <p:cNvSpPr txBox="1">
            <a:spLocks/>
          </p:cNvSpPr>
          <p:nvPr/>
        </p:nvSpPr>
        <p:spPr>
          <a:xfrm>
            <a:off x="4741728" y="4141711"/>
            <a:ext cx="1577496" cy="37995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ts val="57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en-GB" sz="2000" b="0" dirty="0"/>
              <a:t>02 May 2019</a:t>
            </a:r>
            <a:endParaRPr lang="es-ES" sz="2000" b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6F6801-8E40-48C0-B589-FA9AAE6D020A}"/>
              </a:ext>
            </a:extLst>
          </p:cNvPr>
          <p:cNvSpPr txBox="1"/>
          <p:nvPr/>
        </p:nvSpPr>
        <p:spPr>
          <a:xfrm>
            <a:off x="1739899" y="1367406"/>
            <a:ext cx="45793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b="1" dirty="0">
                <a:solidFill>
                  <a:schemeClr val="bg1"/>
                </a:solidFill>
                <a:latin typeface="Arial Narrow" panose="020B0606020202030204" pitchFamily="34" charset="0"/>
              </a:rPr>
              <a:t>Steering Group member Introductions</a:t>
            </a:r>
          </a:p>
          <a:p>
            <a:pPr marL="342900" indent="-342900">
              <a:buFont typeface="+mj-lt"/>
              <a:buAutoNum type="arabicPeriod"/>
            </a:pPr>
            <a:r>
              <a:rPr lang="en-GB" b="1" dirty="0">
                <a:solidFill>
                  <a:schemeClr val="bg1"/>
                </a:solidFill>
                <a:latin typeface="Arial Narrow" panose="020B0606020202030204" pitchFamily="34" charset="0"/>
              </a:rPr>
              <a:t>Summary progress of USWG to date</a:t>
            </a:r>
          </a:p>
          <a:p>
            <a:pPr marL="342900" indent="-342900">
              <a:buFont typeface="+mj-lt"/>
              <a:buAutoNum type="arabicPeriod"/>
            </a:pPr>
            <a:r>
              <a:rPr lang="en-GB" b="1" dirty="0">
                <a:solidFill>
                  <a:schemeClr val="bg1"/>
                </a:solidFill>
                <a:latin typeface="Arial Narrow" panose="020B0606020202030204" pitchFamily="34" charset="0"/>
              </a:rPr>
              <a:t>Area/Settlement Based Guidance: </a:t>
            </a:r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</a:rPr>
              <a:t>Why? 		(</a:t>
            </a:r>
            <a:r>
              <a:rPr lang="en-GB" i="1" dirty="0">
                <a:solidFill>
                  <a:schemeClr val="bg1"/>
                </a:solidFill>
                <a:latin typeface="Arial Narrow" panose="020B0606020202030204" pitchFamily="34" charset="0"/>
              </a:rPr>
              <a:t>objective</a:t>
            </a:r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</a:rPr>
              <a:t>)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</a:rPr>
              <a:t>Who for? 		(</a:t>
            </a:r>
            <a:r>
              <a:rPr lang="en-GB" i="1" dirty="0">
                <a:solidFill>
                  <a:schemeClr val="bg1"/>
                </a:solidFill>
                <a:latin typeface="Arial Narrow" panose="020B0606020202030204" pitchFamily="34" charset="0"/>
              </a:rPr>
              <a:t>audience</a:t>
            </a:r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</a:rPr>
              <a:t>)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</a:rPr>
              <a:t>What? 		(</a:t>
            </a:r>
            <a:r>
              <a:rPr lang="en-GB" i="1" dirty="0">
                <a:solidFill>
                  <a:schemeClr val="bg1"/>
                </a:solidFill>
                <a:latin typeface="Arial Narrow" panose="020B0606020202030204" pitchFamily="34" charset="0"/>
              </a:rPr>
              <a:t>content</a:t>
            </a:r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</a:rPr>
              <a:t>)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</a:rPr>
              <a:t>How? 		(</a:t>
            </a:r>
            <a:r>
              <a:rPr lang="en-GB" i="1" dirty="0">
                <a:solidFill>
                  <a:schemeClr val="bg1"/>
                </a:solidFill>
                <a:latin typeface="Arial Narrow" panose="020B0606020202030204" pitchFamily="34" charset="0"/>
              </a:rPr>
              <a:t>process</a:t>
            </a:r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</a:rPr>
              <a:t>)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</a:rPr>
              <a:t>Questions, comments, input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</a:rPr>
              <a:t>What now?		(next steps)</a:t>
            </a:r>
          </a:p>
          <a:p>
            <a:endParaRPr lang="en-GB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B50C09E-8956-4118-AF88-69C8347A74EC}"/>
              </a:ext>
            </a:extLst>
          </p:cNvPr>
          <p:cNvGrpSpPr/>
          <p:nvPr/>
        </p:nvGrpSpPr>
        <p:grpSpPr>
          <a:xfrm>
            <a:off x="7462577" y="6245251"/>
            <a:ext cx="1673034" cy="614024"/>
            <a:chOff x="9278237" y="1807168"/>
            <a:chExt cx="1673034" cy="61402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36D08F6-996D-42CA-BD8D-91A218FE8DE3}"/>
                </a:ext>
              </a:extLst>
            </p:cNvPr>
            <p:cNvSpPr/>
            <p:nvPr/>
          </p:nvSpPr>
          <p:spPr>
            <a:xfrm>
              <a:off x="9278237" y="1807168"/>
              <a:ext cx="1673034" cy="614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 Box 1">
              <a:extLst>
                <a:ext uri="{FF2B5EF4-FFF2-40B4-BE49-F238E27FC236}">
                  <a16:creationId xmlns:a16="http://schemas.microsoft.com/office/drawing/2014/main" id="{917F9675-A1BB-4D0C-9976-E3687E3E5F31}"/>
                </a:ext>
              </a:extLst>
            </p:cNvPr>
            <p:cNvSpPr txBox="1"/>
            <p:nvPr/>
          </p:nvSpPr>
          <p:spPr>
            <a:xfrm>
              <a:off x="9278237" y="1889170"/>
              <a:ext cx="1141442" cy="52778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sz="24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USWG</a:t>
              </a:r>
              <a:endParaRPr lang="en-AU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09325AD-D997-4DB1-A973-ECF26A2DFDBC}"/>
                </a:ext>
              </a:extLst>
            </p:cNvPr>
            <p:cNvCxnSpPr/>
            <p:nvPr/>
          </p:nvCxnSpPr>
          <p:spPr>
            <a:xfrm>
              <a:off x="10152914" y="1874328"/>
              <a:ext cx="0" cy="521106"/>
            </a:xfrm>
            <a:prstGeom prst="line">
              <a:avLst/>
            </a:prstGeom>
            <a:ln w="12700">
              <a:solidFill>
                <a:srgbClr val="7F14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 Box 2">
              <a:extLst>
                <a:ext uri="{FF2B5EF4-FFF2-40B4-BE49-F238E27FC236}">
                  <a16:creationId xmlns:a16="http://schemas.microsoft.com/office/drawing/2014/main" id="{82D923C1-9E1C-4758-8ACB-D63D4199893F}"/>
                </a:ext>
              </a:extLst>
            </p:cNvPr>
            <p:cNvSpPr txBox="1"/>
            <p:nvPr/>
          </p:nvSpPr>
          <p:spPr>
            <a:xfrm>
              <a:off x="10173333" y="1892511"/>
              <a:ext cx="757520" cy="521106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Urban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Settlements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Working Group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6393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ttps://documents.lucidchart.com/documents/42905202-ddfa-4df8-8ca4-879a15c6e170/pages/0_0?a=1381&amp;x=332&amp;y=350&amp;w=1056&amp;h=660&amp;store=1&amp;accept=image%2F*&amp;auth=LCA%20c204903ee567122d7bee63723ea8aae9a5b6854d-ts%3D1551125901">
            <a:extLst>
              <a:ext uri="{FF2B5EF4-FFF2-40B4-BE49-F238E27FC236}">
                <a16:creationId xmlns:a16="http://schemas.microsoft.com/office/drawing/2014/main" id="{988DF8F5-5D5C-4F5D-A9E2-47FFA646DCC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50" y="1824620"/>
            <a:ext cx="8925547" cy="50333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AF76AFE-D72F-4B3B-B012-BF5706D69BA2}"/>
              </a:ext>
            </a:extLst>
          </p:cNvPr>
          <p:cNvSpPr txBox="1">
            <a:spLocks/>
          </p:cNvSpPr>
          <p:nvPr/>
        </p:nvSpPr>
        <p:spPr>
          <a:xfrm>
            <a:off x="138023" y="1298570"/>
            <a:ext cx="5305245" cy="10909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GB" sz="2000" b="1" dirty="0">
                <a:solidFill>
                  <a:srgbClr val="7F1416"/>
                </a:solidFill>
                <a:latin typeface="Arial Narrow" panose="020B0606020202030204" pitchFamily="34" charset="0"/>
              </a:rPr>
              <a:t>Overall strategy</a:t>
            </a:r>
          </a:p>
          <a:p>
            <a:pPr marL="457200" lvl="0" indent="-457200"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GB" sz="2000" b="1" dirty="0">
                <a:solidFill>
                  <a:srgbClr val="7F1416"/>
                </a:solidFill>
                <a:latin typeface="Arial Narrow" panose="020B0606020202030204" pitchFamily="34" charset="0"/>
              </a:rPr>
              <a:t>Initial content framing</a:t>
            </a:r>
          </a:p>
          <a:p>
            <a:pPr marL="457200" lvl="0" indent="-457200"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GB" sz="2000" b="1" dirty="0">
                <a:solidFill>
                  <a:srgbClr val="7F1416"/>
                </a:solidFill>
                <a:latin typeface="Arial Narrow" panose="020B0606020202030204" pitchFamily="34" charset="0"/>
              </a:rPr>
              <a:t>Consultation process - how to engage</a:t>
            </a:r>
          </a:p>
          <a:p>
            <a:pPr marL="0" indent="0">
              <a:buNone/>
            </a:pPr>
            <a:endParaRPr lang="en-AU" dirty="0">
              <a:solidFill>
                <a:srgbClr val="7F1416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AU" dirty="0">
              <a:solidFill>
                <a:srgbClr val="7F1416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AU" dirty="0">
              <a:solidFill>
                <a:srgbClr val="7F1416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AU" dirty="0">
              <a:solidFill>
                <a:srgbClr val="7F1416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AU" dirty="0">
              <a:solidFill>
                <a:srgbClr val="7F1416"/>
              </a:solidFill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AU" sz="800" dirty="0">
              <a:solidFill>
                <a:srgbClr val="7F1416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B186A32-FBEC-4CC0-AA97-AEB209444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176" y="266337"/>
            <a:ext cx="8087840" cy="724646"/>
          </a:xfrm>
        </p:spPr>
        <p:txBody>
          <a:bodyPr/>
          <a:lstStyle/>
          <a:p>
            <a:r>
              <a:rPr lang="en-AU" dirty="0"/>
              <a:t>USWG: Settlement Approach Guidance: 2019 - 2020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536C24-49AE-4B50-94D6-296F96D9F1B7}"/>
              </a:ext>
            </a:extLst>
          </p:cNvPr>
          <p:cNvSpPr txBox="1"/>
          <p:nvPr/>
        </p:nvSpPr>
        <p:spPr>
          <a:xfrm>
            <a:off x="8272866" y="4898092"/>
            <a:ext cx="1211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</a:rPr>
              <a:t>March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516A552-3ADB-45CA-9D01-93F1C1198E6F}"/>
              </a:ext>
            </a:extLst>
          </p:cNvPr>
          <p:cNvSpPr/>
          <p:nvPr/>
        </p:nvSpPr>
        <p:spPr>
          <a:xfrm>
            <a:off x="6497515" y="6246014"/>
            <a:ext cx="2646480" cy="603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 descr="Image result for global shelter cluster">
            <a:extLst>
              <a:ext uri="{FF2B5EF4-FFF2-40B4-BE49-F238E27FC236}">
                <a16:creationId xmlns:a16="http://schemas.microsoft.com/office/drawing/2014/main" id="{40749661-45F5-463A-8652-A9F2B423774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549" y="6281925"/>
            <a:ext cx="2441332" cy="46395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F6F7245-C022-465C-8B18-D05AA623BF60}"/>
              </a:ext>
            </a:extLst>
          </p:cNvPr>
          <p:cNvSpPr/>
          <p:nvPr/>
        </p:nvSpPr>
        <p:spPr>
          <a:xfrm>
            <a:off x="6497515" y="6246014"/>
            <a:ext cx="2646480" cy="603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208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72018-60C2-4C76-A118-4FE9281EC1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Steering Group (SG): 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A4D23-923C-4CB7-A76E-630C3D8D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6176" y="1431759"/>
            <a:ext cx="8463626" cy="4556666"/>
          </a:xfrm>
        </p:spPr>
        <p:txBody>
          <a:bodyPr/>
          <a:lstStyle/>
          <a:p>
            <a:r>
              <a:rPr lang="en-US" b="1" dirty="0"/>
              <a:t>The SG will advice the Co-Chairs and the Principal Editor on the content and overall thematic format. Primary responsibility will be to:</a:t>
            </a:r>
            <a:endParaRPr lang="en-GB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Provide </a:t>
            </a:r>
            <a:r>
              <a:rPr lang="en-GB" sz="1400" b="1" dirty="0">
                <a:solidFill>
                  <a:srgbClr val="7F1416"/>
                </a:solidFill>
              </a:rPr>
              <a:t>advice in developing the overall frame of the guidance</a:t>
            </a:r>
            <a:r>
              <a:rPr lang="en-GB" dirty="0"/>
              <a:t>, the contents sheet and structure within each chapter;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Provide </a:t>
            </a:r>
            <a:r>
              <a:rPr lang="en-GB" sz="1400" b="1" dirty="0">
                <a:solidFill>
                  <a:srgbClr val="7F1416"/>
                </a:solidFill>
              </a:rPr>
              <a:t>periodic advice and peer review</a:t>
            </a:r>
            <a:r>
              <a:rPr lang="en-GB" dirty="0"/>
              <a:t>; and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Act as a </a:t>
            </a:r>
            <a:r>
              <a:rPr lang="en-GB" sz="1400" b="1" dirty="0">
                <a:solidFill>
                  <a:srgbClr val="7F1416"/>
                </a:solidFill>
              </a:rPr>
              <a:t>champion for this work within your own circles of influence</a:t>
            </a:r>
          </a:p>
          <a:p>
            <a:r>
              <a:rPr lang="en-US" dirty="0"/>
              <a:t>The Guidance is intended to address operational issues and useable as possible, while at the same time, representative of the diversity of actors and sectors. </a:t>
            </a:r>
          </a:p>
          <a:p>
            <a:r>
              <a:rPr lang="en-GB" dirty="0"/>
              <a:t>Provide strategic </a:t>
            </a:r>
            <a:r>
              <a:rPr lang="en-GB" b="1" dirty="0"/>
              <a:t>advice to the USWG co-conveners (CRS, Impact and InterAction) and the Principal Editor as well as content writer </a:t>
            </a:r>
            <a:r>
              <a:rPr lang="en-GB" dirty="0"/>
              <a:t>of each chapter.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dirty="0"/>
              <a:t>Collaborate, advise and peer review</a:t>
            </a:r>
            <a:r>
              <a:rPr lang="en-GB" dirty="0"/>
              <a:t> during writing and finalization of guidance.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Liaise with appropriate </a:t>
            </a:r>
            <a:r>
              <a:rPr lang="en-GB" b="1" dirty="0"/>
              <a:t>technical experts</a:t>
            </a:r>
            <a:r>
              <a:rPr lang="en-GB" dirty="0"/>
              <a:t> during the process.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7F1416"/>
                </a:solidFill>
              </a:rPr>
              <a:t>Commit up to 2-3 hours/month </a:t>
            </a:r>
            <a:r>
              <a:rPr lang="en-GB" dirty="0"/>
              <a:t>for advice and review of the Guidance Notes. The overall development period is expected to be around a year. Starting March 2019 – Sept 2019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Contribute significant </a:t>
            </a:r>
            <a:r>
              <a:rPr lang="en-GB" b="1" dirty="0"/>
              <a:t>experience in policy, practice and coordination of humanitarian and development assistance</a:t>
            </a:r>
            <a:r>
              <a:rPr lang="en-GB" dirty="0"/>
              <a:t> in diverse contexts.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Act as an </a:t>
            </a:r>
            <a:r>
              <a:rPr lang="en-GB" sz="1400" b="1" dirty="0">
                <a:solidFill>
                  <a:srgbClr val="7F1416"/>
                </a:solidFill>
              </a:rPr>
              <a:t>independent expert</a:t>
            </a:r>
            <a:r>
              <a:rPr lang="en-GB" dirty="0"/>
              <a:t>, championing this approach and suggesting additional opportunities.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dirty="0"/>
              <a:t>Represent</a:t>
            </a:r>
            <a:r>
              <a:rPr lang="en-GB" dirty="0"/>
              <a:t> concerns within their own sector and/or organization, as well as outside entities.</a:t>
            </a:r>
          </a:p>
          <a:p>
            <a:endParaRPr lang="en-GB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905E97D-F0BF-4EC1-B226-6019C1FC0C54}"/>
              </a:ext>
            </a:extLst>
          </p:cNvPr>
          <p:cNvGrpSpPr/>
          <p:nvPr/>
        </p:nvGrpSpPr>
        <p:grpSpPr>
          <a:xfrm>
            <a:off x="7462577" y="6238163"/>
            <a:ext cx="1673034" cy="614024"/>
            <a:chOff x="9278237" y="1807168"/>
            <a:chExt cx="1673034" cy="61402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1591AC3-3B0B-45B9-93A3-163C30497DB8}"/>
                </a:ext>
              </a:extLst>
            </p:cNvPr>
            <p:cNvSpPr/>
            <p:nvPr/>
          </p:nvSpPr>
          <p:spPr>
            <a:xfrm>
              <a:off x="9278237" y="1807168"/>
              <a:ext cx="1673034" cy="614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 Box 1">
              <a:extLst>
                <a:ext uri="{FF2B5EF4-FFF2-40B4-BE49-F238E27FC236}">
                  <a16:creationId xmlns:a16="http://schemas.microsoft.com/office/drawing/2014/main" id="{5B752262-D429-43D8-A3E1-8305F4C63B76}"/>
                </a:ext>
              </a:extLst>
            </p:cNvPr>
            <p:cNvSpPr txBox="1"/>
            <p:nvPr/>
          </p:nvSpPr>
          <p:spPr>
            <a:xfrm>
              <a:off x="9278237" y="1889170"/>
              <a:ext cx="1141442" cy="52778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sz="24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USWG</a:t>
              </a:r>
              <a:endParaRPr lang="en-AU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5041926-1897-4A45-BA72-A4C41F48DC5C}"/>
                </a:ext>
              </a:extLst>
            </p:cNvPr>
            <p:cNvCxnSpPr/>
            <p:nvPr/>
          </p:nvCxnSpPr>
          <p:spPr>
            <a:xfrm>
              <a:off x="10152914" y="1874328"/>
              <a:ext cx="0" cy="521106"/>
            </a:xfrm>
            <a:prstGeom prst="line">
              <a:avLst/>
            </a:prstGeom>
            <a:ln w="12700">
              <a:solidFill>
                <a:srgbClr val="7F14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 Box 2">
              <a:extLst>
                <a:ext uri="{FF2B5EF4-FFF2-40B4-BE49-F238E27FC236}">
                  <a16:creationId xmlns:a16="http://schemas.microsoft.com/office/drawing/2014/main" id="{CE8B3EFD-ACCF-4356-8AE0-127666C1A19A}"/>
                </a:ext>
              </a:extLst>
            </p:cNvPr>
            <p:cNvSpPr txBox="1"/>
            <p:nvPr/>
          </p:nvSpPr>
          <p:spPr>
            <a:xfrm>
              <a:off x="10173333" y="1892511"/>
              <a:ext cx="757520" cy="521106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Urban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Settlements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Working Group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2656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9A2CF91-3E32-47CD-BFEE-7C0096E511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192735"/>
              </p:ext>
            </p:extLst>
          </p:nvPr>
        </p:nvGraphicFramePr>
        <p:xfrm>
          <a:off x="226613" y="1553478"/>
          <a:ext cx="8690774" cy="4640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6770">
                  <a:extLst>
                    <a:ext uri="{9D8B030D-6E8A-4147-A177-3AD203B41FA5}">
                      <a16:colId xmlns:a16="http://schemas.microsoft.com/office/drawing/2014/main" val="822873810"/>
                    </a:ext>
                  </a:extLst>
                </a:gridCol>
                <a:gridCol w="1774004">
                  <a:extLst>
                    <a:ext uri="{9D8B030D-6E8A-4147-A177-3AD203B41FA5}">
                      <a16:colId xmlns:a16="http://schemas.microsoft.com/office/drawing/2014/main" val="2297509553"/>
                    </a:ext>
                  </a:extLst>
                </a:gridCol>
              </a:tblGrid>
              <a:tr h="652488">
                <a:tc>
                  <a:txBody>
                    <a:bodyPr/>
                    <a:lstStyle/>
                    <a:p>
                      <a:r>
                        <a:rPr lang="en-GB" sz="2400" b="1" u="sng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1. Introduction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;</a:t>
                      </a:r>
                      <a:r>
                        <a:rPr lang="en-GB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(6 pages)</a:t>
                      </a:r>
                      <a:endParaRPr lang="en-GB" dirty="0">
                        <a:solidFill>
                          <a:schemeClr val="bg1"/>
                        </a:solidFill>
                        <a:highlight>
                          <a:srgbClr val="7F1416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7F141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7F1416"/>
                          </a:highlight>
                          <a:latin typeface="Arial Narrow" panose="020B0606020202030204" pitchFamily="34" charset="0"/>
                        </a:rPr>
                        <a:t>Suitable expertise / sector lead</a:t>
                      </a:r>
                      <a:endParaRPr lang="en-GB" sz="1600" dirty="0">
                        <a:highlight>
                          <a:srgbClr val="7F1416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7F141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823122"/>
                  </a:ext>
                </a:extLst>
              </a:tr>
              <a:tr h="4120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 Narrow" panose="020B0606020202030204" pitchFamily="34" charset="0"/>
                        </a:rPr>
                        <a:t>Objective of the guidelines / Target Audience; </a:t>
                      </a:r>
                      <a:r>
                        <a:rPr lang="en-GB" dirty="0" err="1">
                          <a:latin typeface="Arial Narrow" panose="020B0606020202030204" pitchFamily="34" charset="0"/>
                        </a:rPr>
                        <a:t>ie</a:t>
                      </a:r>
                      <a:r>
                        <a:rPr lang="en-GB" dirty="0">
                          <a:latin typeface="Arial Narrow" panose="020B0606020202030204" pitchFamily="34" charset="0"/>
                        </a:rPr>
                        <a:t> Humanitarians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48949"/>
                  </a:ext>
                </a:extLst>
              </a:tr>
              <a:tr h="4120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 Narrow" panose="020B0606020202030204" pitchFamily="34" charset="0"/>
                        </a:rPr>
                        <a:t>Why an Area based / settlement approach?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047091"/>
                  </a:ext>
                </a:extLst>
              </a:tr>
              <a:tr h="7211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 Narrow" panose="020B0606020202030204" pitchFamily="34" charset="0"/>
                        </a:rPr>
                        <a:t>About this guideline: Definition, Characteristics, Principles, Strength and opportunities for Adopting area-based approach,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820365"/>
                  </a:ext>
                </a:extLst>
              </a:tr>
              <a:tr h="4178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 Narrow" panose="020B0606020202030204" pitchFamily="34" charset="0"/>
                        </a:rPr>
                        <a:t>Links to development and exit strategy, community centred approach.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832648"/>
                  </a:ext>
                </a:extLst>
              </a:tr>
              <a:tr h="10302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 Narrow" panose="020B0606020202030204" pitchFamily="34" charset="0"/>
                        </a:rPr>
                        <a:t>Deciding when and where ABA is appropriate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 Narrow" panose="020B0606020202030204" pitchFamily="34" charset="0"/>
                        </a:rPr>
                        <a:t>- Pros, cons, type and phase of crisis, Location, Rural and Urban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 Narrow" panose="020B0606020202030204" pitchFamily="34" charset="0"/>
                        </a:rPr>
                        <a:t>- Enabling contexts, Immediate need vs long- term outcomes,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 Narrow" panose="020B0606020202030204" pitchFamily="34" charset="0"/>
                        </a:rPr>
                        <a:t>- Preparedness, response, recovery, development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35314"/>
                  </a:ext>
                </a:extLst>
              </a:tr>
              <a:tr h="4178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 Narrow" panose="020B0606020202030204" pitchFamily="34" charset="0"/>
                        </a:rPr>
                        <a:t>Complementary alternative approaches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56508"/>
                  </a:ext>
                </a:extLst>
              </a:tr>
              <a:tr h="4178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 Narrow" panose="020B0606020202030204" pitchFamily="34" charset="0"/>
                        </a:rPr>
                        <a:t>Learning from practice (link to compendium)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381063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F344E10C-E8BF-4EFB-B5F1-97E535CB1AE5}"/>
              </a:ext>
            </a:extLst>
          </p:cNvPr>
          <p:cNvGrpSpPr/>
          <p:nvPr/>
        </p:nvGrpSpPr>
        <p:grpSpPr>
          <a:xfrm>
            <a:off x="7462577" y="6238163"/>
            <a:ext cx="1673034" cy="614024"/>
            <a:chOff x="9278237" y="1807168"/>
            <a:chExt cx="1673034" cy="61402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19B5852-BB54-4767-99D9-727DCBE7D192}"/>
                </a:ext>
              </a:extLst>
            </p:cNvPr>
            <p:cNvSpPr/>
            <p:nvPr/>
          </p:nvSpPr>
          <p:spPr>
            <a:xfrm>
              <a:off x="9278237" y="1807168"/>
              <a:ext cx="1673034" cy="614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 Box 1">
              <a:extLst>
                <a:ext uri="{FF2B5EF4-FFF2-40B4-BE49-F238E27FC236}">
                  <a16:creationId xmlns:a16="http://schemas.microsoft.com/office/drawing/2014/main" id="{243A0185-9B8A-4117-B874-F91818674BC2}"/>
                </a:ext>
              </a:extLst>
            </p:cNvPr>
            <p:cNvSpPr txBox="1"/>
            <p:nvPr/>
          </p:nvSpPr>
          <p:spPr>
            <a:xfrm>
              <a:off x="9278237" y="1889170"/>
              <a:ext cx="1141442" cy="52778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sz="24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USWG</a:t>
              </a:r>
              <a:endParaRPr lang="en-AU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7EDD3F9-2ECF-47C6-AE7A-8AED74095A7B}"/>
                </a:ext>
              </a:extLst>
            </p:cNvPr>
            <p:cNvCxnSpPr/>
            <p:nvPr/>
          </p:nvCxnSpPr>
          <p:spPr>
            <a:xfrm>
              <a:off x="10152914" y="1874328"/>
              <a:ext cx="0" cy="521106"/>
            </a:xfrm>
            <a:prstGeom prst="line">
              <a:avLst/>
            </a:prstGeom>
            <a:ln w="12700">
              <a:solidFill>
                <a:srgbClr val="7F14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8E36B5FF-8FD2-41CD-A393-FDF1F570CB0F}"/>
                </a:ext>
              </a:extLst>
            </p:cNvPr>
            <p:cNvSpPr txBox="1"/>
            <p:nvPr/>
          </p:nvSpPr>
          <p:spPr>
            <a:xfrm>
              <a:off x="10173333" y="1892511"/>
              <a:ext cx="757520" cy="521106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Urban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Settlements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Working Group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CF461414-7925-47A3-8BCC-E431AE5E7351}"/>
              </a:ext>
            </a:extLst>
          </p:cNvPr>
          <p:cNvSpPr txBox="1">
            <a:spLocks/>
          </p:cNvSpPr>
          <p:nvPr/>
        </p:nvSpPr>
        <p:spPr>
          <a:xfrm>
            <a:off x="528080" y="244566"/>
            <a:ext cx="8087840" cy="72464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ts val="4500"/>
              </a:lnSpc>
              <a:spcBef>
                <a:spcPct val="0"/>
              </a:spcBef>
              <a:buNone/>
              <a:defRPr sz="2900" b="1" kern="1200" baseline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AU" dirty="0"/>
              <a:t>USWG Area based / Settlement Approach Guidance: </a:t>
            </a:r>
            <a:br>
              <a:rPr lang="en-AU" dirty="0"/>
            </a:br>
            <a:r>
              <a:rPr lang="en-AU" u="sng" dirty="0"/>
              <a:t>DRAFT 0 CONTENT sheet </a:t>
            </a:r>
            <a:r>
              <a:rPr lang="en-AU" b="0" i="1" dirty="0"/>
              <a:t>(initial ideas for inputs)</a:t>
            </a:r>
            <a:endParaRPr lang="en-GB" b="0" i="1" dirty="0"/>
          </a:p>
        </p:txBody>
      </p:sp>
    </p:spTree>
    <p:extLst>
      <p:ext uri="{BB962C8B-B14F-4D97-AF65-F5344CB8AC3E}">
        <p14:creationId xmlns:p14="http://schemas.microsoft.com/office/powerpoint/2010/main" val="2959712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9A2CF91-3E32-47CD-BFEE-7C0096E511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281276"/>
              </p:ext>
            </p:extLst>
          </p:nvPr>
        </p:nvGraphicFramePr>
        <p:xfrm>
          <a:off x="226613" y="1553478"/>
          <a:ext cx="8690774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6770">
                  <a:extLst>
                    <a:ext uri="{9D8B030D-6E8A-4147-A177-3AD203B41FA5}">
                      <a16:colId xmlns:a16="http://schemas.microsoft.com/office/drawing/2014/main" val="822873810"/>
                    </a:ext>
                  </a:extLst>
                </a:gridCol>
                <a:gridCol w="1774004">
                  <a:extLst>
                    <a:ext uri="{9D8B030D-6E8A-4147-A177-3AD203B41FA5}">
                      <a16:colId xmlns:a16="http://schemas.microsoft.com/office/drawing/2014/main" val="22975095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1" u="sng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2. Guidance on the four defining characteristics </a:t>
                      </a:r>
                      <a:endParaRPr lang="en-GB" dirty="0">
                        <a:solidFill>
                          <a:schemeClr val="bg1"/>
                        </a:solidFill>
                        <a:highlight>
                          <a:srgbClr val="7F1416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7F141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7F1416"/>
                          </a:highlight>
                          <a:latin typeface="Arial Narrow" panose="020B0606020202030204" pitchFamily="34" charset="0"/>
                        </a:rPr>
                        <a:t>Suitable expertise / sector lead</a:t>
                      </a:r>
                      <a:endParaRPr lang="en-GB" sz="1600" dirty="0">
                        <a:highlight>
                          <a:srgbClr val="7F1416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7F141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823122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pPr lvl="1"/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Define a specific geographic area with high needs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(4 pages)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7F1416"/>
                          </a:solidFill>
                          <a:latin typeface="Arial Narrow" panose="020B0606020202030204" pitchFamily="34" charset="0"/>
                        </a:rPr>
                        <a:t>W</a:t>
                      </a:r>
                      <a:r>
                        <a:rPr lang="en-GB" sz="1400" b="0" dirty="0" err="1">
                          <a:solidFill>
                            <a:srgbClr val="7F1416"/>
                          </a:solidFill>
                          <a:latin typeface="Arial Narrow" panose="020B0606020202030204" pitchFamily="34" charset="0"/>
                        </a:rPr>
                        <a:t>hy</a:t>
                      </a:r>
                      <a:r>
                        <a:rPr lang="en-GB" sz="1400" b="0" dirty="0">
                          <a:solidFill>
                            <a:srgbClr val="7F1416"/>
                          </a:solidFill>
                          <a:latin typeface="Arial Narrow" panose="020B0606020202030204" pitchFamily="34" charset="0"/>
                        </a:rPr>
                        <a:t> this issue?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>
                          <a:solidFill>
                            <a:srgbClr val="7F1416"/>
                          </a:solidFill>
                          <a:latin typeface="Arial Narrow" panose="020B0606020202030204" pitchFamily="34" charset="0"/>
                        </a:rPr>
                        <a:t>Key actions; 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>
                          <a:solidFill>
                            <a:srgbClr val="7F1416"/>
                          </a:solidFill>
                          <a:latin typeface="Arial Narrow" panose="020B0606020202030204" pitchFamily="34" charset="0"/>
                        </a:rPr>
                        <a:t>Guidance notes;</a:t>
                      </a:r>
                      <a:endParaRPr lang="en-GB" sz="11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48949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pPr lvl="1"/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Work Multi- sectoral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(4 pages)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7F1416"/>
                          </a:solidFill>
                          <a:latin typeface="Arial Narrow" panose="020B0606020202030204" pitchFamily="34" charset="0"/>
                        </a:rPr>
                        <a:t>W</a:t>
                      </a:r>
                      <a:r>
                        <a:rPr lang="en-GB" sz="1400" b="0" dirty="0" err="1">
                          <a:solidFill>
                            <a:srgbClr val="7F1416"/>
                          </a:solidFill>
                          <a:latin typeface="Arial Narrow" panose="020B0606020202030204" pitchFamily="34" charset="0"/>
                        </a:rPr>
                        <a:t>hy</a:t>
                      </a:r>
                      <a:r>
                        <a:rPr lang="en-GB" sz="1400" b="0" dirty="0">
                          <a:solidFill>
                            <a:srgbClr val="7F1416"/>
                          </a:solidFill>
                          <a:latin typeface="Arial Narrow" panose="020B0606020202030204" pitchFamily="34" charset="0"/>
                        </a:rPr>
                        <a:t> this issue?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>
                          <a:solidFill>
                            <a:srgbClr val="7F1416"/>
                          </a:solidFill>
                          <a:latin typeface="Arial Narrow" panose="020B0606020202030204" pitchFamily="34" charset="0"/>
                        </a:rPr>
                        <a:t>Key actions; 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>
                          <a:solidFill>
                            <a:srgbClr val="7F1416"/>
                          </a:solidFill>
                          <a:latin typeface="Arial Narrow" panose="020B0606020202030204" pitchFamily="34" charset="0"/>
                        </a:rPr>
                        <a:t>Guidance notes;</a:t>
                      </a:r>
                      <a:endParaRPr lang="en-GB" sz="14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047091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     Work with Multiple stakeholders 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(4 pages)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7F1416"/>
                          </a:solidFill>
                          <a:latin typeface="Arial Narrow" panose="020B0606020202030204" pitchFamily="34" charset="0"/>
                        </a:rPr>
                        <a:t>W</a:t>
                      </a:r>
                      <a:r>
                        <a:rPr lang="en-GB" sz="1400" b="0" dirty="0" err="1">
                          <a:solidFill>
                            <a:srgbClr val="7F1416"/>
                          </a:solidFill>
                          <a:latin typeface="Arial Narrow" panose="020B0606020202030204" pitchFamily="34" charset="0"/>
                        </a:rPr>
                        <a:t>hy</a:t>
                      </a:r>
                      <a:r>
                        <a:rPr lang="en-GB" sz="1400" b="0" dirty="0">
                          <a:solidFill>
                            <a:srgbClr val="7F1416"/>
                          </a:solidFill>
                          <a:latin typeface="Arial Narrow" panose="020B0606020202030204" pitchFamily="34" charset="0"/>
                        </a:rPr>
                        <a:t> this issue?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>
                          <a:solidFill>
                            <a:srgbClr val="7F1416"/>
                          </a:solidFill>
                          <a:latin typeface="Arial Narrow" panose="020B0606020202030204" pitchFamily="34" charset="0"/>
                        </a:rPr>
                        <a:t>Key actions; 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>
                          <a:solidFill>
                            <a:srgbClr val="7F1416"/>
                          </a:solidFill>
                          <a:latin typeface="Arial Narrow" panose="020B0606020202030204" pitchFamily="34" charset="0"/>
                        </a:rPr>
                        <a:t>Guidance notes;</a:t>
                      </a:r>
                      <a:endParaRPr lang="en-GB" sz="14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820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Consider the whole population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(4 pages)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7F1416"/>
                          </a:solidFill>
                          <a:latin typeface="Arial Narrow" panose="020B0606020202030204" pitchFamily="34" charset="0"/>
                        </a:rPr>
                        <a:t>W</a:t>
                      </a:r>
                      <a:r>
                        <a:rPr lang="en-GB" sz="1400" b="0" dirty="0" err="1">
                          <a:solidFill>
                            <a:srgbClr val="7F1416"/>
                          </a:solidFill>
                          <a:latin typeface="Arial Narrow" panose="020B0606020202030204" pitchFamily="34" charset="0"/>
                        </a:rPr>
                        <a:t>hy</a:t>
                      </a:r>
                      <a:r>
                        <a:rPr lang="en-GB" sz="1400" b="0" dirty="0">
                          <a:solidFill>
                            <a:srgbClr val="7F1416"/>
                          </a:solidFill>
                          <a:latin typeface="Arial Narrow" panose="020B0606020202030204" pitchFamily="34" charset="0"/>
                        </a:rPr>
                        <a:t> this issue?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>
                          <a:solidFill>
                            <a:srgbClr val="7F1416"/>
                          </a:solidFill>
                          <a:latin typeface="Arial Narrow" panose="020B0606020202030204" pitchFamily="34" charset="0"/>
                        </a:rPr>
                        <a:t>Key actions; 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>
                          <a:solidFill>
                            <a:srgbClr val="7F1416"/>
                          </a:solidFill>
                          <a:latin typeface="Arial Narrow" panose="020B0606020202030204" pitchFamily="34" charset="0"/>
                        </a:rPr>
                        <a:t>Guidance notes;</a:t>
                      </a:r>
                      <a:endParaRPr lang="en-GB" sz="14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832648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58E6E0A8-A26E-4AC9-8F91-BC28B940FEE9}"/>
              </a:ext>
            </a:extLst>
          </p:cNvPr>
          <p:cNvGrpSpPr/>
          <p:nvPr/>
        </p:nvGrpSpPr>
        <p:grpSpPr>
          <a:xfrm>
            <a:off x="7462577" y="6238163"/>
            <a:ext cx="1673034" cy="614024"/>
            <a:chOff x="9278237" y="1807168"/>
            <a:chExt cx="1673034" cy="61402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0A841AA-5767-482A-9C29-E2AC94CCC678}"/>
                </a:ext>
              </a:extLst>
            </p:cNvPr>
            <p:cNvSpPr/>
            <p:nvPr/>
          </p:nvSpPr>
          <p:spPr>
            <a:xfrm>
              <a:off x="9278237" y="1807168"/>
              <a:ext cx="1673034" cy="614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 Box 1">
              <a:extLst>
                <a:ext uri="{FF2B5EF4-FFF2-40B4-BE49-F238E27FC236}">
                  <a16:creationId xmlns:a16="http://schemas.microsoft.com/office/drawing/2014/main" id="{3ED44A39-DB70-469A-AD54-0BE97C7F1E18}"/>
                </a:ext>
              </a:extLst>
            </p:cNvPr>
            <p:cNvSpPr txBox="1"/>
            <p:nvPr/>
          </p:nvSpPr>
          <p:spPr>
            <a:xfrm>
              <a:off x="9278237" y="1889170"/>
              <a:ext cx="1141442" cy="52778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sz="24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USWG</a:t>
              </a:r>
              <a:endParaRPr lang="en-AU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F6FD927-3CCF-4A4D-AACF-A404A7A0BF60}"/>
                </a:ext>
              </a:extLst>
            </p:cNvPr>
            <p:cNvCxnSpPr/>
            <p:nvPr/>
          </p:nvCxnSpPr>
          <p:spPr>
            <a:xfrm>
              <a:off x="10152914" y="1874328"/>
              <a:ext cx="0" cy="521106"/>
            </a:xfrm>
            <a:prstGeom prst="line">
              <a:avLst/>
            </a:prstGeom>
            <a:ln w="12700">
              <a:solidFill>
                <a:srgbClr val="7F14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AD79B317-08ED-46B0-8CC0-F8B5BB31F960}"/>
                </a:ext>
              </a:extLst>
            </p:cNvPr>
            <p:cNvSpPr txBox="1"/>
            <p:nvPr/>
          </p:nvSpPr>
          <p:spPr>
            <a:xfrm>
              <a:off x="10173333" y="1892511"/>
              <a:ext cx="757520" cy="521106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Urban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Settlements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Working Group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D4932BFA-69CE-4B76-A880-6D483BB62B11}"/>
              </a:ext>
            </a:extLst>
          </p:cNvPr>
          <p:cNvSpPr txBox="1">
            <a:spLocks/>
          </p:cNvSpPr>
          <p:nvPr/>
        </p:nvSpPr>
        <p:spPr>
          <a:xfrm>
            <a:off x="528080" y="270692"/>
            <a:ext cx="8087840" cy="72464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ts val="4500"/>
              </a:lnSpc>
              <a:spcBef>
                <a:spcPct val="0"/>
              </a:spcBef>
              <a:buNone/>
              <a:defRPr sz="2900" b="1" kern="1200" baseline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AU" dirty="0"/>
              <a:t>USWG Area based / Settlement Approach Guidance: </a:t>
            </a:r>
            <a:br>
              <a:rPr lang="en-AU" dirty="0"/>
            </a:br>
            <a:r>
              <a:rPr lang="en-AU" u="sng" dirty="0"/>
              <a:t>DRAFT 0 CONTENT sheet </a:t>
            </a:r>
            <a:r>
              <a:rPr lang="en-AU" b="0" i="1" dirty="0"/>
              <a:t>(initial ideas for inputs)</a:t>
            </a:r>
            <a:endParaRPr lang="en-GB" b="0" i="1" dirty="0"/>
          </a:p>
        </p:txBody>
      </p:sp>
    </p:spTree>
    <p:extLst>
      <p:ext uri="{BB962C8B-B14F-4D97-AF65-F5344CB8AC3E}">
        <p14:creationId xmlns:p14="http://schemas.microsoft.com/office/powerpoint/2010/main" val="1044055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USWG Area based / Settlement Approach Guidance: </a:t>
            </a:r>
            <a:br>
              <a:rPr lang="en-AU" dirty="0"/>
            </a:br>
            <a:r>
              <a:rPr lang="en-AU" u="sng" dirty="0"/>
              <a:t>DRAFT 0 CONTENT sheet </a:t>
            </a:r>
            <a:r>
              <a:rPr lang="en-AU" b="0" i="1" dirty="0"/>
              <a:t>(initial ideas for inputs)</a:t>
            </a:r>
            <a:endParaRPr lang="en-GB" b="0" i="1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9A2CF91-3E32-47CD-BFEE-7C0096E511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281677"/>
              </p:ext>
            </p:extLst>
          </p:nvPr>
        </p:nvGraphicFramePr>
        <p:xfrm>
          <a:off x="226613" y="1327055"/>
          <a:ext cx="8690774" cy="4911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6770">
                  <a:extLst>
                    <a:ext uri="{9D8B030D-6E8A-4147-A177-3AD203B41FA5}">
                      <a16:colId xmlns:a16="http://schemas.microsoft.com/office/drawing/2014/main" val="822873810"/>
                    </a:ext>
                  </a:extLst>
                </a:gridCol>
                <a:gridCol w="1774004">
                  <a:extLst>
                    <a:ext uri="{9D8B030D-6E8A-4147-A177-3AD203B41FA5}">
                      <a16:colId xmlns:a16="http://schemas.microsoft.com/office/drawing/2014/main" val="2297509553"/>
                    </a:ext>
                  </a:extLst>
                </a:gridCol>
              </a:tblGrid>
              <a:tr h="585957">
                <a:tc>
                  <a:txBody>
                    <a:bodyPr/>
                    <a:lstStyle/>
                    <a:p>
                      <a:pPr lvl="0"/>
                      <a:r>
                        <a:rPr lang="en-GB" sz="2000" b="1" kern="1200" dirty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3. Operationalising Area based / settlement approach </a:t>
                      </a:r>
                    </a:p>
                  </a:txBody>
                  <a:tcPr anchor="ctr">
                    <a:solidFill>
                      <a:srgbClr val="7F141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7F1416"/>
                          </a:highlight>
                          <a:latin typeface="Arial Narrow" panose="020B0606020202030204" pitchFamily="34" charset="0"/>
                        </a:rPr>
                        <a:t>Suitable expertise / sector lead</a:t>
                      </a:r>
                      <a:endParaRPr lang="en-GB" sz="1600" dirty="0">
                        <a:highlight>
                          <a:srgbClr val="7F1416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7F141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823122"/>
                  </a:ext>
                </a:extLst>
              </a:tr>
              <a:tr h="709317">
                <a:tc>
                  <a:txBody>
                    <a:bodyPr/>
                    <a:lstStyle/>
                    <a:p>
                      <a:pPr lvl="0"/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Applying the approach at different scales;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(6 pages)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kern="1200" dirty="0">
                          <a:solidFill>
                            <a:srgbClr val="7F1416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City/Town ; District/borough</a:t>
                      </a:r>
                      <a:r>
                        <a:rPr lang="en-AU" sz="1100" b="0" kern="1200" dirty="0">
                          <a:solidFill>
                            <a:srgbClr val="7F1416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; </a:t>
                      </a:r>
                      <a:r>
                        <a:rPr lang="en-GB" sz="1100" b="0" kern="1200" dirty="0">
                          <a:solidFill>
                            <a:srgbClr val="7F1416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Ward/Neighbourhood</a:t>
                      </a:r>
                      <a:endParaRPr lang="en-AU" sz="1100" b="0" kern="1200" dirty="0">
                        <a:solidFill>
                          <a:srgbClr val="7F1416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kern="1200" dirty="0">
                          <a:solidFill>
                            <a:srgbClr val="7F1416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key/common principles amongst all scales. </a:t>
                      </a:r>
                      <a:endParaRPr lang="en-AU" sz="1100" b="0" kern="1200" dirty="0">
                        <a:solidFill>
                          <a:srgbClr val="7F1416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90265"/>
                  </a:ext>
                </a:extLst>
              </a:tr>
              <a:tr h="878936">
                <a:tc>
                  <a:txBody>
                    <a:bodyPr/>
                    <a:lstStyle/>
                    <a:p>
                      <a:pPr lvl="0"/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Collaboration &amp; Partnerships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(4 pages)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kern="1200" dirty="0">
                          <a:solidFill>
                            <a:srgbClr val="7F1416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Stakeholder mapping of local and international actors</a:t>
                      </a:r>
                      <a:endParaRPr lang="en-AU" sz="1100" b="0" kern="1200" dirty="0">
                        <a:solidFill>
                          <a:srgbClr val="7F1416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kern="1200" dirty="0">
                          <a:solidFill>
                            <a:srgbClr val="7F1416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Establishing/promoting approach in preparedness/peace-time</a:t>
                      </a:r>
                      <a:endParaRPr lang="en-AU" sz="1100" b="0" kern="1200" dirty="0">
                        <a:solidFill>
                          <a:srgbClr val="7F1416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kern="1200" dirty="0">
                          <a:solidFill>
                            <a:srgbClr val="7F1416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Predictable partnerships / ways of working between local/national and international actors </a:t>
                      </a:r>
                      <a:endParaRPr lang="en-AU" sz="1100" b="0" kern="1200" dirty="0">
                        <a:solidFill>
                          <a:srgbClr val="7F1416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48949"/>
                  </a:ext>
                </a:extLst>
              </a:tr>
              <a:tr h="539698">
                <a:tc>
                  <a:txBody>
                    <a:bodyPr/>
                    <a:lstStyle/>
                    <a:p>
                      <a:pPr lvl="0"/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Area Based Coordination &amp; monitoring mechanisms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(4 pages)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kern="1200" dirty="0" err="1">
                          <a:solidFill>
                            <a:srgbClr val="7F1416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Eg</a:t>
                      </a:r>
                      <a:r>
                        <a:rPr lang="en-GB" sz="1100" b="0" kern="1200" dirty="0">
                          <a:solidFill>
                            <a:srgbClr val="7F1416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: City level working group</a:t>
                      </a:r>
                      <a:r>
                        <a:rPr lang="en-AU" sz="1100" b="0" kern="1200" dirty="0">
                          <a:solidFill>
                            <a:srgbClr val="7F1416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; </a:t>
                      </a:r>
                      <a:r>
                        <a:rPr lang="en-GB" sz="1100" b="0" kern="1200" dirty="0">
                          <a:solidFill>
                            <a:srgbClr val="7F1416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Tri-sector task force</a:t>
                      </a:r>
                      <a:r>
                        <a:rPr lang="en-AU" sz="1100" b="0" kern="1200" dirty="0">
                          <a:solidFill>
                            <a:srgbClr val="7F1416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; </a:t>
                      </a:r>
                      <a:r>
                        <a:rPr lang="en-GB" sz="1100" b="0" kern="1200" dirty="0">
                          <a:solidFill>
                            <a:srgbClr val="7F1416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One agency </a:t>
                      </a:r>
                      <a:endParaRPr lang="en-AU" sz="1100" b="0" kern="1200" dirty="0">
                        <a:solidFill>
                          <a:srgbClr val="7F1416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355148"/>
                  </a:ext>
                </a:extLst>
              </a:tr>
              <a:tr h="10485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Area based Assessments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(4 pages)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100" b="0" dirty="0">
                          <a:solidFill>
                            <a:srgbClr val="7F1416"/>
                          </a:solidFill>
                          <a:latin typeface="Arial Narrow" panose="020B0606020202030204" pitchFamily="34" charset="0"/>
                        </a:rPr>
                        <a:t>Profiling &amp; context analysis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100" b="0" dirty="0">
                          <a:solidFill>
                            <a:srgbClr val="7F1416"/>
                          </a:solidFill>
                          <a:latin typeface="Arial Narrow" panose="020B0606020202030204" pitchFamily="34" charset="0"/>
                        </a:rPr>
                        <a:t>Area Based Assessments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100" b="0" kern="1200" dirty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Multi-sectoral needs assessments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100" b="0" kern="1200" dirty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DTM. Etc</a:t>
                      </a:r>
                      <a:endParaRPr lang="en-GB" sz="11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047091"/>
                  </a:ext>
                </a:extLst>
              </a:tr>
              <a:tr h="5396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Area based Planning &amp; prioritisation (4 pages)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="0" kern="1200" dirty="0">
                          <a:solidFill>
                            <a:srgbClr val="7F1416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Joint planning / prioritisation processes </a:t>
                      </a:r>
                      <a:endParaRPr lang="en-AU" sz="1100" b="0" kern="1200" dirty="0">
                        <a:solidFill>
                          <a:srgbClr val="7F1416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820365"/>
                  </a:ext>
                </a:extLst>
              </a:tr>
              <a:tr h="608947">
                <a:tc>
                  <a:txBody>
                    <a:bodyPr/>
                    <a:lstStyle/>
                    <a:p>
                      <a:pPr lvl="0"/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Implementation of area-based initiatives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1100" b="0" kern="1200" dirty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Differing models </a:t>
                      </a:r>
                      <a:endParaRPr lang="en-GB" sz="1100" b="0" kern="1200" dirty="0">
                        <a:solidFill>
                          <a:srgbClr val="7F1416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832648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FE765B93-9A27-42E8-A784-5349AA2CF6D4}"/>
              </a:ext>
            </a:extLst>
          </p:cNvPr>
          <p:cNvGrpSpPr/>
          <p:nvPr/>
        </p:nvGrpSpPr>
        <p:grpSpPr>
          <a:xfrm>
            <a:off x="7462577" y="6238163"/>
            <a:ext cx="1673034" cy="614024"/>
            <a:chOff x="9278237" y="1807168"/>
            <a:chExt cx="1673034" cy="61402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BB7C9F2-50D6-4816-8D9A-5F38270F271E}"/>
                </a:ext>
              </a:extLst>
            </p:cNvPr>
            <p:cNvSpPr/>
            <p:nvPr/>
          </p:nvSpPr>
          <p:spPr>
            <a:xfrm>
              <a:off x="9278237" y="1807168"/>
              <a:ext cx="1673034" cy="614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 Box 1">
              <a:extLst>
                <a:ext uri="{FF2B5EF4-FFF2-40B4-BE49-F238E27FC236}">
                  <a16:creationId xmlns:a16="http://schemas.microsoft.com/office/drawing/2014/main" id="{D2D82CDE-0F76-456F-901B-F9C1EE10C611}"/>
                </a:ext>
              </a:extLst>
            </p:cNvPr>
            <p:cNvSpPr txBox="1"/>
            <p:nvPr/>
          </p:nvSpPr>
          <p:spPr>
            <a:xfrm>
              <a:off x="9278237" y="1889170"/>
              <a:ext cx="1141442" cy="52778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sz="24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USWG</a:t>
              </a:r>
              <a:endParaRPr lang="en-AU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C2BA115-4A53-4B0C-953A-140C99498DB0}"/>
                </a:ext>
              </a:extLst>
            </p:cNvPr>
            <p:cNvCxnSpPr/>
            <p:nvPr/>
          </p:nvCxnSpPr>
          <p:spPr>
            <a:xfrm>
              <a:off x="10152914" y="1874328"/>
              <a:ext cx="0" cy="521106"/>
            </a:xfrm>
            <a:prstGeom prst="line">
              <a:avLst/>
            </a:prstGeom>
            <a:ln w="12700">
              <a:solidFill>
                <a:srgbClr val="7F14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9F789FFF-6EE7-4D65-81EE-75C0080ED5D5}"/>
                </a:ext>
              </a:extLst>
            </p:cNvPr>
            <p:cNvSpPr txBox="1"/>
            <p:nvPr/>
          </p:nvSpPr>
          <p:spPr>
            <a:xfrm>
              <a:off x="10173333" y="1892511"/>
              <a:ext cx="757520" cy="521106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Urban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Settlements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Working Group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38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USWG Area based / Settlement Approach Guidance: </a:t>
            </a:r>
            <a:br>
              <a:rPr lang="en-AU" dirty="0"/>
            </a:br>
            <a:r>
              <a:rPr lang="en-AU" u="sng" dirty="0"/>
              <a:t>CONTENT sheet </a:t>
            </a:r>
            <a:r>
              <a:rPr lang="en-AU" b="0" i="1" dirty="0"/>
              <a:t>(initial ideas for your inputs)</a:t>
            </a:r>
            <a:endParaRPr lang="en-GB" b="0" i="1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9A2CF91-3E32-47CD-BFEE-7C0096E511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191602"/>
              </p:ext>
            </p:extLst>
          </p:nvPr>
        </p:nvGraphicFramePr>
        <p:xfrm>
          <a:off x="226613" y="1553478"/>
          <a:ext cx="8690774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6770">
                  <a:extLst>
                    <a:ext uri="{9D8B030D-6E8A-4147-A177-3AD203B41FA5}">
                      <a16:colId xmlns:a16="http://schemas.microsoft.com/office/drawing/2014/main" val="822873810"/>
                    </a:ext>
                  </a:extLst>
                </a:gridCol>
                <a:gridCol w="1774004">
                  <a:extLst>
                    <a:ext uri="{9D8B030D-6E8A-4147-A177-3AD203B41FA5}">
                      <a16:colId xmlns:a16="http://schemas.microsoft.com/office/drawing/2014/main" val="22975095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GB" sz="1800" b="1" kern="1200" dirty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Operationalising Area based / settlement approach </a:t>
                      </a:r>
                    </a:p>
                  </a:txBody>
                  <a:tcPr>
                    <a:solidFill>
                      <a:srgbClr val="7F141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7F1416"/>
                          </a:highlight>
                          <a:latin typeface="Arial Narrow" panose="020B0606020202030204" pitchFamily="34" charset="0"/>
                        </a:rPr>
                        <a:t>Suitable expertise / sector lead</a:t>
                      </a:r>
                      <a:endParaRPr lang="en-GB" sz="1600" dirty="0">
                        <a:highlight>
                          <a:srgbClr val="7F1416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7F141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823122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pPr lvl="1"/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Appropriate Funding models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(4 pages)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400" b="0" dirty="0">
                          <a:solidFill>
                            <a:srgbClr val="7F1416"/>
                          </a:solidFill>
                          <a:latin typeface="Arial Narrow" panose="020B0606020202030204" pitchFamily="34" charset="0"/>
                        </a:rPr>
                        <a:t>Humanitarian / stabilisation / development funding </a:t>
                      </a:r>
                      <a:endParaRPr lang="en-GB" sz="14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48949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pPr lvl="1"/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Outcomes and impact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(4 pages)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047091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     Efficiency and effectiveness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(4 pages)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400" b="0" kern="1200" dirty="0">
                          <a:solidFill>
                            <a:srgbClr val="7F1416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Core competencies / Urban Competency Framework </a:t>
                      </a:r>
                      <a:endParaRPr lang="en-GB" sz="1400" b="0" kern="1200" dirty="0">
                        <a:solidFill>
                          <a:srgbClr val="7F1416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820365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25B6DA01-994F-421A-B326-66E90CC29FDB}"/>
              </a:ext>
            </a:extLst>
          </p:cNvPr>
          <p:cNvGrpSpPr/>
          <p:nvPr/>
        </p:nvGrpSpPr>
        <p:grpSpPr>
          <a:xfrm>
            <a:off x="7462577" y="6238163"/>
            <a:ext cx="1673034" cy="614024"/>
            <a:chOff x="9278237" y="1807168"/>
            <a:chExt cx="1673034" cy="61402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A2AFDBF-4FE5-4BD3-B045-A27DDF1CA153}"/>
                </a:ext>
              </a:extLst>
            </p:cNvPr>
            <p:cNvSpPr/>
            <p:nvPr/>
          </p:nvSpPr>
          <p:spPr>
            <a:xfrm>
              <a:off x="9278237" y="1807168"/>
              <a:ext cx="1673034" cy="614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 Box 1">
              <a:extLst>
                <a:ext uri="{FF2B5EF4-FFF2-40B4-BE49-F238E27FC236}">
                  <a16:creationId xmlns:a16="http://schemas.microsoft.com/office/drawing/2014/main" id="{F178B5BD-6754-4962-8CE8-1AD47B66FC0E}"/>
                </a:ext>
              </a:extLst>
            </p:cNvPr>
            <p:cNvSpPr txBox="1"/>
            <p:nvPr/>
          </p:nvSpPr>
          <p:spPr>
            <a:xfrm>
              <a:off x="9278237" y="1889170"/>
              <a:ext cx="1141442" cy="52778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sz="24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USWG</a:t>
              </a:r>
              <a:endParaRPr lang="en-AU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A710888-92B5-4BB7-B47B-F1F34BCC0D61}"/>
                </a:ext>
              </a:extLst>
            </p:cNvPr>
            <p:cNvCxnSpPr/>
            <p:nvPr/>
          </p:nvCxnSpPr>
          <p:spPr>
            <a:xfrm>
              <a:off x="10152914" y="1874328"/>
              <a:ext cx="0" cy="521106"/>
            </a:xfrm>
            <a:prstGeom prst="line">
              <a:avLst/>
            </a:prstGeom>
            <a:ln w="12700">
              <a:solidFill>
                <a:srgbClr val="7F14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774C04B4-BEBA-4CBC-8D9C-FA22E48E55E8}"/>
                </a:ext>
              </a:extLst>
            </p:cNvPr>
            <p:cNvSpPr txBox="1"/>
            <p:nvPr/>
          </p:nvSpPr>
          <p:spPr>
            <a:xfrm>
              <a:off x="10173333" y="1892511"/>
              <a:ext cx="757520" cy="521106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Urban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Settlements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Working Group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7755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Questions , Comments &amp; discussion</a:t>
            </a:r>
            <a:endParaRPr lang="en-GB" b="0" i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5B6DA01-994F-421A-B326-66E90CC29FDB}"/>
              </a:ext>
            </a:extLst>
          </p:cNvPr>
          <p:cNvGrpSpPr/>
          <p:nvPr/>
        </p:nvGrpSpPr>
        <p:grpSpPr>
          <a:xfrm>
            <a:off x="7462577" y="6238163"/>
            <a:ext cx="1673034" cy="614024"/>
            <a:chOff x="9278237" y="1807168"/>
            <a:chExt cx="1673034" cy="61402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A2AFDBF-4FE5-4BD3-B045-A27DDF1CA153}"/>
                </a:ext>
              </a:extLst>
            </p:cNvPr>
            <p:cNvSpPr/>
            <p:nvPr/>
          </p:nvSpPr>
          <p:spPr>
            <a:xfrm>
              <a:off x="9278237" y="1807168"/>
              <a:ext cx="1673034" cy="614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 Box 1">
              <a:extLst>
                <a:ext uri="{FF2B5EF4-FFF2-40B4-BE49-F238E27FC236}">
                  <a16:creationId xmlns:a16="http://schemas.microsoft.com/office/drawing/2014/main" id="{F178B5BD-6754-4962-8CE8-1AD47B66FC0E}"/>
                </a:ext>
              </a:extLst>
            </p:cNvPr>
            <p:cNvSpPr txBox="1"/>
            <p:nvPr/>
          </p:nvSpPr>
          <p:spPr>
            <a:xfrm>
              <a:off x="9278237" y="1889170"/>
              <a:ext cx="1141442" cy="52778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sz="24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USWG</a:t>
              </a:r>
              <a:endParaRPr lang="en-AU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A710888-92B5-4BB7-B47B-F1F34BCC0D61}"/>
                </a:ext>
              </a:extLst>
            </p:cNvPr>
            <p:cNvCxnSpPr/>
            <p:nvPr/>
          </p:nvCxnSpPr>
          <p:spPr>
            <a:xfrm>
              <a:off x="10152914" y="1874328"/>
              <a:ext cx="0" cy="521106"/>
            </a:xfrm>
            <a:prstGeom prst="line">
              <a:avLst/>
            </a:prstGeom>
            <a:ln w="12700">
              <a:solidFill>
                <a:srgbClr val="7F14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774C04B4-BEBA-4CBC-8D9C-FA22E48E55E8}"/>
                </a:ext>
              </a:extLst>
            </p:cNvPr>
            <p:cNvSpPr txBox="1"/>
            <p:nvPr/>
          </p:nvSpPr>
          <p:spPr>
            <a:xfrm>
              <a:off x="10173333" y="1892511"/>
              <a:ext cx="757520" cy="521106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Urban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Settlements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Working Group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3E391E-38A2-447E-8B2E-983FD0DF79CC}"/>
              </a:ext>
            </a:extLst>
          </p:cNvPr>
          <p:cNvSpPr txBox="1"/>
          <p:nvPr/>
        </p:nvSpPr>
        <p:spPr>
          <a:xfrm>
            <a:off x="148046" y="1402080"/>
            <a:ext cx="87869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AU" sz="2400" b="1" u="sng" dirty="0">
                <a:solidFill>
                  <a:srgbClr val="7F1416"/>
                </a:solidFill>
                <a:latin typeface="Arial Narrow" panose="020B0606020202030204" pitchFamily="34" charset="0"/>
              </a:rPr>
              <a:t>Contents:</a:t>
            </a:r>
          </a:p>
          <a:p>
            <a:pPr marL="800100" lvl="1" indent="-342900">
              <a:buAutoNum type="arabicPeriod"/>
            </a:pPr>
            <a:r>
              <a:rPr lang="en-AU" sz="2400" dirty="0">
                <a:latin typeface="Arial Narrow" panose="020B0606020202030204" pitchFamily="34" charset="0"/>
              </a:rPr>
              <a:t>Appropriate </a:t>
            </a:r>
            <a:r>
              <a:rPr lang="en-AU" sz="2400" b="1" dirty="0">
                <a:latin typeface="Arial Narrow" panose="020B0606020202030204" pitchFamily="34" charset="0"/>
              </a:rPr>
              <a:t>structure</a:t>
            </a:r>
            <a:r>
              <a:rPr lang="en-AU" sz="2400" dirty="0">
                <a:latin typeface="Arial Narrow" panose="020B0606020202030204" pitchFamily="34" charset="0"/>
              </a:rPr>
              <a:t>?</a:t>
            </a:r>
          </a:p>
          <a:p>
            <a:pPr marL="800100" lvl="1" indent="-342900">
              <a:buAutoNum type="arabicPeriod"/>
            </a:pPr>
            <a:r>
              <a:rPr lang="en-AU" sz="2400" dirty="0">
                <a:latin typeface="Arial Narrow" panose="020B0606020202030204" pitchFamily="34" charset="0"/>
              </a:rPr>
              <a:t>What is </a:t>
            </a:r>
            <a:r>
              <a:rPr lang="en-AU" sz="2400" b="1" dirty="0">
                <a:latin typeface="Arial Narrow" panose="020B0606020202030204" pitchFamily="34" charset="0"/>
              </a:rPr>
              <a:t>missing</a:t>
            </a:r>
            <a:r>
              <a:rPr lang="en-AU" sz="2400" dirty="0">
                <a:latin typeface="Arial Narrow" panose="020B0606020202030204" pitchFamily="34" charset="0"/>
              </a:rPr>
              <a:t>?</a:t>
            </a:r>
          </a:p>
          <a:p>
            <a:pPr marL="800100" lvl="1" indent="-342900">
              <a:buAutoNum type="arabicPeriod"/>
            </a:pPr>
            <a:r>
              <a:rPr lang="en-AU" sz="2400" dirty="0">
                <a:latin typeface="Arial Narrow" panose="020B0606020202030204" pitchFamily="34" charset="0"/>
              </a:rPr>
              <a:t>Key existing resources to be </a:t>
            </a:r>
            <a:r>
              <a:rPr lang="en-AU" sz="2400" b="1" dirty="0">
                <a:latin typeface="Arial Narrow" panose="020B0606020202030204" pitchFamily="34" charset="0"/>
              </a:rPr>
              <a:t>referenced</a:t>
            </a:r>
            <a:r>
              <a:rPr lang="en-AU" sz="2400" dirty="0">
                <a:latin typeface="Arial Narrow" panose="020B0606020202030204" pitchFamily="34" charset="0"/>
              </a:rPr>
              <a:t>?</a:t>
            </a:r>
          </a:p>
          <a:p>
            <a:pPr marL="800100" lvl="1" indent="-342900">
              <a:buAutoNum type="arabicPeriod"/>
            </a:pPr>
            <a:r>
              <a:rPr lang="en-AU" sz="2400" dirty="0">
                <a:latin typeface="Arial Narrow" panose="020B0606020202030204" pitchFamily="34" charset="0"/>
              </a:rPr>
              <a:t>Highlight </a:t>
            </a:r>
            <a:r>
              <a:rPr lang="en-AU" sz="2400" b="1" dirty="0">
                <a:latin typeface="Arial Narrow" panose="020B0606020202030204" pitchFamily="34" charset="0"/>
              </a:rPr>
              <a:t>interest in specific sectors to:</a:t>
            </a:r>
          </a:p>
          <a:p>
            <a:pPr marL="1257300" lvl="2" indent="-342900">
              <a:buAutoNum type="arabicPeriod"/>
            </a:pPr>
            <a:r>
              <a:rPr lang="en-AU" sz="2400" dirty="0">
                <a:latin typeface="Arial Narrow" panose="020B0606020202030204" pitchFamily="34" charset="0"/>
              </a:rPr>
              <a:t>Act as peer reviewers/support and/or </a:t>
            </a:r>
          </a:p>
          <a:p>
            <a:pPr marL="1257300" lvl="2" indent="-342900">
              <a:buAutoNum type="arabicPeriod"/>
            </a:pPr>
            <a:r>
              <a:rPr lang="en-AU" sz="2400" dirty="0">
                <a:latin typeface="Arial Narrow" panose="020B0606020202030204" pitchFamily="34" charset="0"/>
              </a:rPr>
              <a:t>Propose to co-write chapter and/or </a:t>
            </a:r>
          </a:p>
          <a:p>
            <a:pPr marL="1257300" lvl="2" indent="-342900">
              <a:buAutoNum type="arabicPeriod"/>
            </a:pPr>
            <a:r>
              <a:rPr lang="en-AU" sz="2400" dirty="0">
                <a:latin typeface="Arial Narrow" panose="020B0606020202030204" pitchFamily="34" charset="0"/>
              </a:rPr>
              <a:t>Suggest a colleague/others to write</a:t>
            </a:r>
          </a:p>
          <a:p>
            <a:pPr marL="800100" lvl="1" indent="-342900">
              <a:buAutoNum type="arabicPeriod"/>
            </a:pPr>
            <a:r>
              <a:rPr lang="en-AU" sz="2400" dirty="0">
                <a:latin typeface="Arial Narrow" panose="020B0606020202030204" pitchFamily="34" charset="0"/>
              </a:rPr>
              <a:t>Inputs gathered over </a:t>
            </a:r>
            <a:r>
              <a:rPr lang="en-AU" sz="2400" b="1" dirty="0">
                <a:latin typeface="Arial Narrow" panose="020B0606020202030204" pitchFamily="34" charset="0"/>
              </a:rPr>
              <a:t>coming 10 days </a:t>
            </a:r>
            <a:r>
              <a:rPr lang="en-AU" sz="2400" dirty="0">
                <a:latin typeface="Arial Narrow" panose="020B0606020202030204" pitchFamily="34" charset="0"/>
              </a:rPr>
              <a:t>for overall contents structure</a:t>
            </a:r>
          </a:p>
          <a:p>
            <a:pPr marL="800100" lvl="1" indent="-342900">
              <a:buAutoNum type="arabicPeriod"/>
            </a:pPr>
            <a:endParaRPr lang="en-AU" sz="2400" dirty="0">
              <a:latin typeface="Arial Narrow" panose="020B0606020202030204" pitchFamily="34" charset="0"/>
            </a:endParaRPr>
          </a:p>
          <a:p>
            <a:pPr marL="342900" indent="-342900">
              <a:buAutoNum type="arabicPeriod"/>
            </a:pPr>
            <a:r>
              <a:rPr lang="en-AU" sz="2400" b="1" u="sng" dirty="0">
                <a:solidFill>
                  <a:srgbClr val="7F1416"/>
                </a:solidFill>
                <a:latin typeface="Arial Narrow" panose="020B0606020202030204" pitchFamily="34" charset="0"/>
              </a:rPr>
              <a:t>Looking ahead:</a:t>
            </a:r>
          </a:p>
          <a:p>
            <a:pPr marL="800100" lvl="1" indent="-342900">
              <a:buAutoNum type="arabicPeriod"/>
            </a:pPr>
            <a:r>
              <a:rPr lang="en-AU" sz="2400" dirty="0">
                <a:latin typeface="Arial Narrow" panose="020B0606020202030204" pitchFamily="34" charset="0"/>
              </a:rPr>
              <a:t>3 x regional consultations AND 3 x country level studies / consultations: Suggestions on location &amp; timing?</a:t>
            </a:r>
          </a:p>
        </p:txBody>
      </p:sp>
    </p:spTree>
    <p:extLst>
      <p:ext uri="{BB962C8B-B14F-4D97-AF65-F5344CB8AC3E}">
        <p14:creationId xmlns:p14="http://schemas.microsoft.com/office/powerpoint/2010/main" val="4239723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C12275-15DF-44EA-B5A0-EC00128B2F68}"/>
              </a:ext>
            </a:extLst>
          </p:cNvPr>
          <p:cNvSpPr txBox="1"/>
          <p:nvPr/>
        </p:nvSpPr>
        <p:spPr>
          <a:xfrm>
            <a:off x="756976" y="1310508"/>
            <a:ext cx="858296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u="sng" dirty="0">
                <a:solidFill>
                  <a:srgbClr val="7F1416"/>
                </a:solidFill>
                <a:latin typeface="Arial Narrow" panose="020B0606020202030204" pitchFamily="34" charset="0"/>
              </a:rPr>
              <a:t>CLUSTERS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Global Shelter Cluster 		Angel Pascual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CCCM	 			Giovanni Federici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Global Food Security Cluster	 	Marina Angeloni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WASH Cluster 			Ross Tomlinson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Protection Cluster 		Sofia Khetib-Grundy / Musa Al-Asad</a:t>
            </a:r>
          </a:p>
          <a:p>
            <a:pPr lvl="0"/>
            <a:r>
              <a:rPr lang="en-US" b="1" u="sng" dirty="0">
                <a:solidFill>
                  <a:srgbClr val="7F1416"/>
                </a:solidFill>
                <a:latin typeface="Arial Narrow" panose="020B0606020202030204" pitchFamily="34" charset="0"/>
              </a:rPr>
              <a:t>DONORS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OFDA / USAID			Charles Setchell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ECHO				Denis </a:t>
            </a:r>
            <a:r>
              <a:rPr lang="en-US" dirty="0" err="1">
                <a:latin typeface="Arial Narrow" panose="020B0606020202030204" pitchFamily="34" charset="0"/>
              </a:rPr>
              <a:t>Heidebroek</a:t>
            </a:r>
            <a:endParaRPr lang="en-US" dirty="0">
              <a:latin typeface="Arial Narrow" panose="020B0606020202030204" pitchFamily="34" charset="0"/>
            </a:endParaRPr>
          </a:p>
          <a:p>
            <a:r>
              <a:rPr lang="en-US" b="1" u="sng" dirty="0">
                <a:solidFill>
                  <a:srgbClr val="7F1416"/>
                </a:solidFill>
                <a:latin typeface="Arial Narrow" panose="020B0606020202030204" pitchFamily="34" charset="0"/>
              </a:rPr>
              <a:t>INTERNATIONAL ORGANISATIONS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OCHA				Annarita Marcantonio / Juliet Lang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UNDP				Rekha Das / Amita Gill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World Bank			Karima Ben </a:t>
            </a:r>
            <a:r>
              <a:rPr lang="en-US" dirty="0" err="1">
                <a:latin typeface="Arial Narrow" panose="020B0606020202030204" pitchFamily="34" charset="0"/>
              </a:rPr>
              <a:t>Bih</a:t>
            </a:r>
            <a:endParaRPr lang="en-US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UN-Habitat			Esteban Leon</a:t>
            </a:r>
          </a:p>
          <a:p>
            <a:r>
              <a:rPr lang="en-US" b="1" u="sng" dirty="0">
                <a:solidFill>
                  <a:srgbClr val="7F1416"/>
                </a:solidFill>
                <a:latin typeface="Arial Narrow" panose="020B0606020202030204" pitchFamily="34" charset="0"/>
              </a:rPr>
              <a:t>NETWORKS / ALLIANCES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Global Alliance for Urban Crises	Filiep Decorte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ALNAP				Leah Campbell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9D14FDA-ED7B-405B-B679-B7D19E66E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784" y="288568"/>
            <a:ext cx="3992306" cy="546344"/>
          </a:xfrm>
        </p:spPr>
        <p:txBody>
          <a:bodyPr anchor="ctr"/>
          <a:lstStyle/>
          <a:p>
            <a:pPr algn="r">
              <a:lnSpc>
                <a:spcPct val="150000"/>
              </a:lnSpc>
            </a:pPr>
            <a:r>
              <a:rPr lang="en-US" sz="2800" b="0" dirty="0">
                <a:solidFill>
                  <a:srgbClr val="FFFFFF"/>
                </a:solidFill>
              </a:rPr>
              <a:t>Steering Group Members</a:t>
            </a:r>
            <a:endParaRPr lang="es-ES" sz="1200" b="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F02DC00-8D4D-4B93-8049-60872A239628}"/>
              </a:ext>
            </a:extLst>
          </p:cNvPr>
          <p:cNvGrpSpPr/>
          <p:nvPr/>
        </p:nvGrpSpPr>
        <p:grpSpPr>
          <a:xfrm>
            <a:off x="7462577" y="6238163"/>
            <a:ext cx="1673034" cy="614024"/>
            <a:chOff x="9278237" y="1807168"/>
            <a:chExt cx="1673034" cy="61402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14168A9-B340-4E50-BC4F-96AE9F7C1A7A}"/>
                </a:ext>
              </a:extLst>
            </p:cNvPr>
            <p:cNvSpPr/>
            <p:nvPr/>
          </p:nvSpPr>
          <p:spPr>
            <a:xfrm>
              <a:off x="9278237" y="1807168"/>
              <a:ext cx="1673034" cy="614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 Box 1">
              <a:extLst>
                <a:ext uri="{FF2B5EF4-FFF2-40B4-BE49-F238E27FC236}">
                  <a16:creationId xmlns:a16="http://schemas.microsoft.com/office/drawing/2014/main" id="{6C8A4CDE-7751-43FD-B654-11E4BD0A7A81}"/>
                </a:ext>
              </a:extLst>
            </p:cNvPr>
            <p:cNvSpPr txBox="1"/>
            <p:nvPr/>
          </p:nvSpPr>
          <p:spPr>
            <a:xfrm>
              <a:off x="9278237" y="1889170"/>
              <a:ext cx="1141442" cy="52778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sz="24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USWG</a:t>
              </a:r>
              <a:endParaRPr lang="en-AU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622B38D-E00E-4EE3-9C05-63EB96474599}"/>
                </a:ext>
              </a:extLst>
            </p:cNvPr>
            <p:cNvCxnSpPr/>
            <p:nvPr/>
          </p:nvCxnSpPr>
          <p:spPr>
            <a:xfrm>
              <a:off x="10152914" y="1874328"/>
              <a:ext cx="0" cy="521106"/>
            </a:xfrm>
            <a:prstGeom prst="line">
              <a:avLst/>
            </a:prstGeom>
            <a:ln w="12700">
              <a:solidFill>
                <a:srgbClr val="7F14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FBF5E974-0C56-41D6-9563-7D4DBA1DBEC2}"/>
                </a:ext>
              </a:extLst>
            </p:cNvPr>
            <p:cNvSpPr txBox="1"/>
            <p:nvPr/>
          </p:nvSpPr>
          <p:spPr>
            <a:xfrm>
              <a:off x="10173333" y="1892511"/>
              <a:ext cx="757520" cy="521106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Urban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Settlements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Working Group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3720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C12275-15DF-44EA-B5A0-EC00128B2F68}"/>
              </a:ext>
            </a:extLst>
          </p:cNvPr>
          <p:cNvSpPr txBox="1"/>
          <p:nvPr/>
        </p:nvSpPr>
        <p:spPr>
          <a:xfrm>
            <a:off x="271784" y="1443841"/>
            <a:ext cx="86004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Numerous discussions, events and papers written about the need to move away from siloed sector-focused assistance. 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Agencies, donors, IASC and academics have advocated for area-based / settlements approaches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latin typeface="Arial Narrow" panose="020B0606020202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Several events, such as conferences by InterAction, UKSF, GAUC, GSC and CCCM have explored a way forward</a:t>
            </a:r>
          </a:p>
          <a:p>
            <a:pPr lvl="0"/>
            <a:endParaRPr lang="en-US" dirty="0">
              <a:latin typeface="Arial Narrow" panose="020B0606020202030204" pitchFamily="34" charset="0"/>
            </a:endParaRPr>
          </a:p>
          <a:p>
            <a:pPr marL="284163" lvl="0" indent="-284163"/>
            <a:r>
              <a:rPr lang="en-US" dirty="0">
                <a:latin typeface="Arial Narrow" panose="020B0606020202030204" pitchFamily="34" charset="0"/>
              </a:rPr>
              <a:t>	However, </a:t>
            </a:r>
          </a:p>
          <a:p>
            <a:r>
              <a:rPr lang="en-US" dirty="0">
                <a:latin typeface="Arial Narrow" panose="020B0606020202030204" pitchFamily="34" charset="0"/>
              </a:rPr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52B8FC-08E9-4B13-8553-B627D3C615CC}"/>
              </a:ext>
            </a:extLst>
          </p:cNvPr>
          <p:cNvSpPr txBox="1"/>
          <p:nvPr/>
        </p:nvSpPr>
        <p:spPr>
          <a:xfrm>
            <a:off x="1600205" y="4358804"/>
            <a:ext cx="7543800" cy="646331"/>
          </a:xfrm>
          <a:prstGeom prst="rect">
            <a:avLst/>
          </a:prstGeom>
          <a:solidFill>
            <a:srgbClr val="7F1416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solidFill>
                  <a:schemeClr val="bg1"/>
                </a:solidFill>
                <a:highlight>
                  <a:srgbClr val="7F1416"/>
                </a:highlight>
                <a:latin typeface="Arial Narrow" panose="020B0606020202030204" pitchFamily="34" charset="0"/>
              </a:rPr>
              <a:t>A handful of agencies have implemented small-scale, discrete projects outside of the mainstream humanitarian response.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9D14FDA-ED7B-405B-B679-B7D19E66E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784" y="288568"/>
            <a:ext cx="3234814" cy="546344"/>
          </a:xfrm>
        </p:spPr>
        <p:txBody>
          <a:bodyPr anchor="ctr"/>
          <a:lstStyle/>
          <a:p>
            <a:pPr algn="r">
              <a:lnSpc>
                <a:spcPct val="150000"/>
              </a:lnSpc>
            </a:pPr>
            <a:r>
              <a:rPr lang="en-US" sz="2800" b="0" dirty="0">
                <a:solidFill>
                  <a:srgbClr val="FFFFFF"/>
                </a:solidFill>
              </a:rPr>
              <a:t>Background to the WG</a:t>
            </a:r>
            <a:endParaRPr lang="es-ES" sz="1200" b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EFC099-006A-478C-8B72-7CA77D77BF13}"/>
              </a:ext>
            </a:extLst>
          </p:cNvPr>
          <p:cNvSpPr txBox="1"/>
          <p:nvPr/>
        </p:nvSpPr>
        <p:spPr>
          <a:xfrm>
            <a:off x="7421071" y="350805"/>
            <a:ext cx="15696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TRENDS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C7FE3F-A7EE-408B-8673-563304530F48}"/>
              </a:ext>
            </a:extLst>
          </p:cNvPr>
          <p:cNvSpPr txBox="1"/>
          <p:nvPr/>
        </p:nvSpPr>
        <p:spPr>
          <a:xfrm>
            <a:off x="1600205" y="3640076"/>
            <a:ext cx="7543795" cy="369332"/>
          </a:xfrm>
          <a:prstGeom prst="rect">
            <a:avLst/>
          </a:prstGeom>
          <a:solidFill>
            <a:srgbClr val="7F1416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solidFill>
                  <a:schemeClr val="bg1"/>
                </a:solidFill>
                <a:highlight>
                  <a:srgbClr val="7F1416"/>
                </a:highlight>
                <a:latin typeface="Arial Narrow" panose="020B0606020202030204" pitchFamily="34" charset="0"/>
              </a:rPr>
              <a:t>Approaches have not been applied systematically.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F02DC00-8D4D-4B93-8049-60872A239628}"/>
              </a:ext>
            </a:extLst>
          </p:cNvPr>
          <p:cNvGrpSpPr/>
          <p:nvPr/>
        </p:nvGrpSpPr>
        <p:grpSpPr>
          <a:xfrm>
            <a:off x="7462577" y="6238163"/>
            <a:ext cx="1673034" cy="614024"/>
            <a:chOff x="9278237" y="1807168"/>
            <a:chExt cx="1673034" cy="61402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14168A9-B340-4E50-BC4F-96AE9F7C1A7A}"/>
                </a:ext>
              </a:extLst>
            </p:cNvPr>
            <p:cNvSpPr/>
            <p:nvPr/>
          </p:nvSpPr>
          <p:spPr>
            <a:xfrm>
              <a:off x="9278237" y="1807168"/>
              <a:ext cx="1673034" cy="614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 Box 1">
              <a:extLst>
                <a:ext uri="{FF2B5EF4-FFF2-40B4-BE49-F238E27FC236}">
                  <a16:creationId xmlns:a16="http://schemas.microsoft.com/office/drawing/2014/main" id="{6C8A4CDE-7751-43FD-B654-11E4BD0A7A81}"/>
                </a:ext>
              </a:extLst>
            </p:cNvPr>
            <p:cNvSpPr txBox="1"/>
            <p:nvPr/>
          </p:nvSpPr>
          <p:spPr>
            <a:xfrm>
              <a:off x="9278237" y="1889170"/>
              <a:ext cx="1141442" cy="52778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sz="24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USWG</a:t>
              </a:r>
              <a:endParaRPr lang="en-AU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622B38D-E00E-4EE3-9C05-63EB96474599}"/>
                </a:ext>
              </a:extLst>
            </p:cNvPr>
            <p:cNvCxnSpPr/>
            <p:nvPr/>
          </p:nvCxnSpPr>
          <p:spPr>
            <a:xfrm>
              <a:off x="10152914" y="1874328"/>
              <a:ext cx="0" cy="521106"/>
            </a:xfrm>
            <a:prstGeom prst="line">
              <a:avLst/>
            </a:prstGeom>
            <a:ln w="12700">
              <a:solidFill>
                <a:srgbClr val="7F14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FBF5E974-0C56-41D6-9563-7D4DBA1DBEC2}"/>
                </a:ext>
              </a:extLst>
            </p:cNvPr>
            <p:cNvSpPr txBox="1"/>
            <p:nvPr/>
          </p:nvSpPr>
          <p:spPr>
            <a:xfrm>
              <a:off x="10173333" y="1892511"/>
              <a:ext cx="757520" cy="521106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Urban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Settlements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Working Group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3693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C12275-15DF-44EA-B5A0-EC00128B2F68}"/>
              </a:ext>
            </a:extLst>
          </p:cNvPr>
          <p:cNvSpPr txBox="1"/>
          <p:nvPr/>
        </p:nvSpPr>
        <p:spPr>
          <a:xfrm>
            <a:off x="97609" y="1359951"/>
            <a:ext cx="904638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The USWG commenced in May 2017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latin typeface="Arial Narrow" panose="020B0606020202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An inclusive and transparent platform and collective approach to operationalization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latin typeface="Arial Narrow" panose="020B0606020202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Engaged relevant clusters, NGOs, donors and UN agencies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latin typeface="Arial Narrow" panose="020B0606020202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Meetings to discuss issues, lessons and outreach strategy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latin typeface="Arial Narrow" panose="020B0606020202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Terminology paper and Compendium of case studies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latin typeface="Arial Narrow" panose="020B0606020202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Executive summary and lessons form case studies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latin typeface="Arial Narrow" panose="020B0606020202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OFDA funding for field consultations, guidance and dissemination</a:t>
            </a:r>
            <a:endParaRPr lang="en-US" sz="1600" dirty="0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49A713-F529-431E-BCBA-AAABCE8A31FE}"/>
              </a:ext>
            </a:extLst>
          </p:cNvPr>
          <p:cNvSpPr txBox="1"/>
          <p:nvPr/>
        </p:nvSpPr>
        <p:spPr>
          <a:xfrm>
            <a:off x="5989320" y="2455534"/>
            <a:ext cx="3154680" cy="369332"/>
          </a:xfrm>
          <a:prstGeom prst="rect">
            <a:avLst/>
          </a:prstGeom>
          <a:solidFill>
            <a:srgbClr val="7F1416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>
                <a:solidFill>
                  <a:schemeClr val="bg1"/>
                </a:solidFill>
                <a:highlight>
                  <a:srgbClr val="7F1416"/>
                </a:highlight>
                <a:latin typeface="Arial Narrow" panose="020B0606020202030204" pitchFamily="34" charset="0"/>
              </a:rPr>
              <a:t>6 Clusters and 60+ Organizations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282201-D6A4-4CAF-8691-92E7192C6109}"/>
              </a:ext>
            </a:extLst>
          </p:cNvPr>
          <p:cNvSpPr txBox="1"/>
          <p:nvPr/>
        </p:nvSpPr>
        <p:spPr>
          <a:xfrm>
            <a:off x="5989320" y="3579032"/>
            <a:ext cx="3154680" cy="369332"/>
          </a:xfrm>
          <a:prstGeom prst="rect">
            <a:avLst/>
          </a:prstGeom>
          <a:solidFill>
            <a:srgbClr val="7F1416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>
                <a:solidFill>
                  <a:schemeClr val="bg1"/>
                </a:solidFill>
                <a:highlight>
                  <a:srgbClr val="7F1416"/>
                </a:highlight>
                <a:latin typeface="Arial Narrow" panose="020B0606020202030204" pitchFamily="34" charset="0"/>
              </a:rPr>
              <a:t>Over 30 case studies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C284F9F-67BB-4394-8F64-FE1D88F4DF5C}"/>
              </a:ext>
            </a:extLst>
          </p:cNvPr>
          <p:cNvSpPr txBox="1">
            <a:spLocks/>
          </p:cNvSpPr>
          <p:nvPr/>
        </p:nvSpPr>
        <p:spPr>
          <a:xfrm>
            <a:off x="207728" y="399325"/>
            <a:ext cx="3223369" cy="36576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ts val="4500"/>
              </a:lnSpc>
              <a:spcBef>
                <a:spcPct val="0"/>
              </a:spcBef>
              <a:buNone/>
              <a:defRPr sz="2900" b="1" kern="12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en-US" sz="2800" b="0" dirty="0">
                <a:solidFill>
                  <a:srgbClr val="FFFFFF"/>
                </a:solidFill>
              </a:rPr>
              <a:t>Background to the WG</a:t>
            </a:r>
            <a:endParaRPr lang="es-ES" sz="1200" b="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1C3443-FD85-4186-8A69-FF7AD04BD743}"/>
              </a:ext>
            </a:extLst>
          </p:cNvPr>
          <p:cNvSpPr txBox="1"/>
          <p:nvPr/>
        </p:nvSpPr>
        <p:spPr>
          <a:xfrm>
            <a:off x="6906354" y="289818"/>
            <a:ext cx="2092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PROGRESS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2E6B4F-4A39-4B1C-BC0A-7D78C1964860}"/>
              </a:ext>
            </a:extLst>
          </p:cNvPr>
          <p:cNvSpPr txBox="1"/>
          <p:nvPr/>
        </p:nvSpPr>
        <p:spPr>
          <a:xfrm>
            <a:off x="5989320" y="3021944"/>
            <a:ext cx="3154680" cy="369332"/>
          </a:xfrm>
          <a:prstGeom prst="rect">
            <a:avLst/>
          </a:prstGeom>
          <a:solidFill>
            <a:srgbClr val="7F1416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>
                <a:solidFill>
                  <a:schemeClr val="bg1"/>
                </a:solidFill>
                <a:highlight>
                  <a:srgbClr val="7F1416"/>
                </a:highlight>
                <a:latin typeface="Arial Narrow" panose="020B0606020202030204" pitchFamily="34" charset="0"/>
              </a:rPr>
              <a:t>Platform to share lessons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61A9A97-969F-45AC-BCB0-D6517FC1CEDB}"/>
              </a:ext>
            </a:extLst>
          </p:cNvPr>
          <p:cNvGrpSpPr/>
          <p:nvPr/>
        </p:nvGrpSpPr>
        <p:grpSpPr>
          <a:xfrm>
            <a:off x="7462577" y="6238163"/>
            <a:ext cx="1673034" cy="614024"/>
            <a:chOff x="9278237" y="1807168"/>
            <a:chExt cx="1673034" cy="61402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E0E0366-CD12-45DF-B3B3-C98C3F13F33C}"/>
                </a:ext>
              </a:extLst>
            </p:cNvPr>
            <p:cNvSpPr/>
            <p:nvPr/>
          </p:nvSpPr>
          <p:spPr>
            <a:xfrm>
              <a:off x="9278237" y="1807168"/>
              <a:ext cx="1673034" cy="614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 Box 1">
              <a:extLst>
                <a:ext uri="{FF2B5EF4-FFF2-40B4-BE49-F238E27FC236}">
                  <a16:creationId xmlns:a16="http://schemas.microsoft.com/office/drawing/2014/main" id="{4906C0AA-536D-4594-9400-D48AAABBFC40}"/>
                </a:ext>
              </a:extLst>
            </p:cNvPr>
            <p:cNvSpPr txBox="1"/>
            <p:nvPr/>
          </p:nvSpPr>
          <p:spPr>
            <a:xfrm>
              <a:off x="9278237" y="1889170"/>
              <a:ext cx="1141442" cy="52778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sz="24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USWG</a:t>
              </a:r>
              <a:endParaRPr lang="en-AU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BE2F9FD-183D-458B-BA5B-D8D178F0ADBF}"/>
                </a:ext>
              </a:extLst>
            </p:cNvPr>
            <p:cNvCxnSpPr/>
            <p:nvPr/>
          </p:nvCxnSpPr>
          <p:spPr>
            <a:xfrm>
              <a:off x="10152914" y="1874328"/>
              <a:ext cx="0" cy="521106"/>
            </a:xfrm>
            <a:prstGeom prst="line">
              <a:avLst/>
            </a:prstGeom>
            <a:ln w="12700">
              <a:solidFill>
                <a:srgbClr val="7F14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 Box 2">
              <a:extLst>
                <a:ext uri="{FF2B5EF4-FFF2-40B4-BE49-F238E27FC236}">
                  <a16:creationId xmlns:a16="http://schemas.microsoft.com/office/drawing/2014/main" id="{86378002-81C5-4EA7-A7EE-C46F2300F6F2}"/>
                </a:ext>
              </a:extLst>
            </p:cNvPr>
            <p:cNvSpPr txBox="1"/>
            <p:nvPr/>
          </p:nvSpPr>
          <p:spPr>
            <a:xfrm>
              <a:off x="10173333" y="1892511"/>
              <a:ext cx="757520" cy="521106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Urban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Settlements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Working Group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5555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7320" y="1966802"/>
            <a:ext cx="3750716" cy="1653529"/>
          </a:xfrm>
        </p:spPr>
        <p:txBody>
          <a:bodyPr/>
          <a:lstStyle/>
          <a:p>
            <a:pPr algn="r"/>
            <a:r>
              <a:rPr lang="en-GB" sz="3200" dirty="0"/>
              <a:t>USWG Case Study Compendium: </a:t>
            </a:r>
            <a:br>
              <a:rPr lang="en-GB" sz="3200" dirty="0"/>
            </a:br>
            <a:r>
              <a:rPr lang="en-GB" sz="3200" b="0" dirty="0"/>
              <a:t>Analysis &amp; Executive Summary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A7C5AB1B-68D4-499A-AC3F-ADE3A39334BF}"/>
              </a:ext>
            </a:extLst>
          </p:cNvPr>
          <p:cNvSpPr txBox="1">
            <a:spLocks/>
          </p:cNvSpPr>
          <p:nvPr/>
        </p:nvSpPr>
        <p:spPr>
          <a:xfrm>
            <a:off x="1518249" y="4608299"/>
            <a:ext cx="2458635" cy="167362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ts val="45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GB" sz="2400" b="0" dirty="0"/>
              <a:t>Consultants: </a:t>
            </a:r>
          </a:p>
          <a:p>
            <a:pPr algn="r">
              <a:lnSpc>
                <a:spcPct val="100000"/>
              </a:lnSpc>
            </a:pPr>
            <a:r>
              <a:rPr lang="en-GB" sz="2400" b="0" dirty="0"/>
              <a:t>Victoria Maynard &amp; Elizabeth Parker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3FAF8B-ABBA-464B-BBDF-34ED2F364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642" y="190788"/>
            <a:ext cx="4279405" cy="592741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8105C0C-A378-47D1-B000-882F260D78DB}"/>
              </a:ext>
            </a:extLst>
          </p:cNvPr>
          <p:cNvGrpSpPr/>
          <p:nvPr/>
        </p:nvGrpSpPr>
        <p:grpSpPr>
          <a:xfrm>
            <a:off x="7462577" y="6238163"/>
            <a:ext cx="1673034" cy="614024"/>
            <a:chOff x="9278237" y="1807168"/>
            <a:chExt cx="1673034" cy="61402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4BC469D-6386-4E37-A269-5C772C968A00}"/>
                </a:ext>
              </a:extLst>
            </p:cNvPr>
            <p:cNvSpPr/>
            <p:nvPr/>
          </p:nvSpPr>
          <p:spPr>
            <a:xfrm>
              <a:off x="9278237" y="1807168"/>
              <a:ext cx="1673034" cy="614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 Box 1">
              <a:extLst>
                <a:ext uri="{FF2B5EF4-FFF2-40B4-BE49-F238E27FC236}">
                  <a16:creationId xmlns:a16="http://schemas.microsoft.com/office/drawing/2014/main" id="{FE028C17-9FC1-43CD-A7B0-841536A9F12C}"/>
                </a:ext>
              </a:extLst>
            </p:cNvPr>
            <p:cNvSpPr txBox="1"/>
            <p:nvPr/>
          </p:nvSpPr>
          <p:spPr>
            <a:xfrm>
              <a:off x="9278237" y="1889170"/>
              <a:ext cx="1141442" cy="52778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sz="24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USWG</a:t>
              </a:r>
              <a:endParaRPr lang="en-AU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41D11B3-3D23-4D85-86BA-545DAFF09CD0}"/>
                </a:ext>
              </a:extLst>
            </p:cNvPr>
            <p:cNvCxnSpPr/>
            <p:nvPr/>
          </p:nvCxnSpPr>
          <p:spPr>
            <a:xfrm>
              <a:off x="10152914" y="1874328"/>
              <a:ext cx="0" cy="521106"/>
            </a:xfrm>
            <a:prstGeom prst="line">
              <a:avLst/>
            </a:prstGeom>
            <a:ln w="12700">
              <a:solidFill>
                <a:srgbClr val="7F14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 Box 2">
              <a:extLst>
                <a:ext uri="{FF2B5EF4-FFF2-40B4-BE49-F238E27FC236}">
                  <a16:creationId xmlns:a16="http://schemas.microsoft.com/office/drawing/2014/main" id="{0A69C80B-15B4-49BA-8557-2A427055A21F}"/>
                </a:ext>
              </a:extLst>
            </p:cNvPr>
            <p:cNvSpPr txBox="1"/>
            <p:nvPr/>
          </p:nvSpPr>
          <p:spPr>
            <a:xfrm>
              <a:off x="10173333" y="1892511"/>
              <a:ext cx="757520" cy="521106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Urban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Settlements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Working Group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063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AF76AFE-D72F-4B3B-B012-BF5706D69BA2}"/>
              </a:ext>
            </a:extLst>
          </p:cNvPr>
          <p:cNvSpPr txBox="1">
            <a:spLocks/>
          </p:cNvSpPr>
          <p:nvPr/>
        </p:nvSpPr>
        <p:spPr>
          <a:xfrm>
            <a:off x="60385" y="1479725"/>
            <a:ext cx="9218645" cy="53277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AU" dirty="0">
              <a:solidFill>
                <a:srgbClr val="7F1416"/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7F1416"/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7F1416"/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7F1416"/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7F1416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AU" sz="800" dirty="0">
              <a:solidFill>
                <a:srgbClr val="7F1416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B186A32-FBEC-4CC0-AA97-AEB2094446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800" dirty="0"/>
              <a:t>USWG Case Study Compendium: </a:t>
            </a:r>
            <a:br>
              <a:rPr lang="en-GB" sz="2800" dirty="0"/>
            </a:br>
            <a:r>
              <a:rPr lang="en-GB" sz="2800" b="0" dirty="0"/>
              <a:t>Analysis &amp; Executive Summary</a:t>
            </a:r>
            <a:endParaRPr lang="en-A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AB6E0D-2B82-40F0-B3B0-A66BDE24BDDA}"/>
              </a:ext>
            </a:extLst>
          </p:cNvPr>
          <p:cNvSpPr txBox="1"/>
          <p:nvPr/>
        </p:nvSpPr>
        <p:spPr>
          <a:xfrm>
            <a:off x="2897071" y="4896661"/>
            <a:ext cx="1211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</a:rPr>
              <a:t>July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C3682F-9DB5-4F29-831B-B02B9849D9E4}"/>
              </a:ext>
            </a:extLst>
          </p:cNvPr>
          <p:cNvSpPr txBox="1"/>
          <p:nvPr/>
        </p:nvSpPr>
        <p:spPr>
          <a:xfrm>
            <a:off x="6070463" y="4896661"/>
            <a:ext cx="1211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</a:rPr>
              <a:t>September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536C24-49AE-4B50-94D6-296F96D9F1B7}"/>
              </a:ext>
            </a:extLst>
          </p:cNvPr>
          <p:cNvSpPr txBox="1"/>
          <p:nvPr/>
        </p:nvSpPr>
        <p:spPr>
          <a:xfrm>
            <a:off x="8272866" y="4898092"/>
            <a:ext cx="1211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</a:rPr>
              <a:t>March </a:t>
            </a:r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5" y="1368888"/>
            <a:ext cx="6215530" cy="462322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2075D9D-0A3F-43B3-A080-01CFDB397A7C}"/>
              </a:ext>
            </a:extLst>
          </p:cNvPr>
          <p:cNvSpPr/>
          <p:nvPr/>
        </p:nvSpPr>
        <p:spPr>
          <a:xfrm>
            <a:off x="5975927" y="1740873"/>
            <a:ext cx="3136674" cy="3845796"/>
          </a:xfrm>
          <a:prstGeom prst="rect">
            <a:avLst/>
          </a:prstGeom>
          <a:ln w="28575">
            <a:solidFill>
              <a:srgbClr val="7F1416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1200"/>
              </a:spcAft>
            </a:pPr>
            <a:r>
              <a:rPr lang="en-GB" b="1" dirty="0">
                <a:solidFill>
                  <a:srgbClr val="7F1416"/>
                </a:solidFill>
                <a:latin typeface="Arial Narrow" panose="020B0606020202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Definition</a:t>
            </a: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GB" sz="2000" b="1" i="1" dirty="0">
                <a:solidFill>
                  <a:srgbClr val="7F1416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Area-based approaches provide multi-sectoral support which considers the whole population living in a specific geographic area with high levels of need</a:t>
            </a:r>
            <a:r>
              <a:rPr lang="en-GB" sz="2000" b="1" i="1" baseline="30000" dirty="0">
                <a:solidFill>
                  <a:srgbClr val="7F1416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GB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USAID (2011) DFID &amp; NRC (2014), Parker &amp; Maynard (2015), IRC (2015), IDMC (2015), Sanderson &amp; </a:t>
            </a:r>
            <a:r>
              <a:rPr lang="en-GB" sz="14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Sitko</a:t>
            </a:r>
            <a:r>
              <a:rPr lang="en-GB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(2017), </a:t>
            </a:r>
            <a:r>
              <a:rPr lang="en-GB" sz="14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ReDSS</a:t>
            </a:r>
            <a:r>
              <a:rPr lang="en-GB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(2018).</a:t>
            </a:r>
            <a:endParaRPr lang="en-GB" sz="14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6FA1746-3719-420B-A055-1F0CA1FDA765}"/>
              </a:ext>
            </a:extLst>
          </p:cNvPr>
          <p:cNvGrpSpPr/>
          <p:nvPr/>
        </p:nvGrpSpPr>
        <p:grpSpPr>
          <a:xfrm>
            <a:off x="7462577" y="6238163"/>
            <a:ext cx="1673034" cy="614024"/>
            <a:chOff x="9278237" y="1807168"/>
            <a:chExt cx="1673034" cy="61402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C9BCE05-8FAD-40C6-B19F-E4BD46290C26}"/>
                </a:ext>
              </a:extLst>
            </p:cNvPr>
            <p:cNvSpPr/>
            <p:nvPr/>
          </p:nvSpPr>
          <p:spPr>
            <a:xfrm>
              <a:off x="9278237" y="1807168"/>
              <a:ext cx="1673034" cy="614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 Box 1">
              <a:extLst>
                <a:ext uri="{FF2B5EF4-FFF2-40B4-BE49-F238E27FC236}">
                  <a16:creationId xmlns:a16="http://schemas.microsoft.com/office/drawing/2014/main" id="{5BCCEBED-FB3A-45AD-B225-9F6F841BB249}"/>
                </a:ext>
              </a:extLst>
            </p:cNvPr>
            <p:cNvSpPr txBox="1"/>
            <p:nvPr/>
          </p:nvSpPr>
          <p:spPr>
            <a:xfrm>
              <a:off x="9278237" y="1889170"/>
              <a:ext cx="1141442" cy="52778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sz="24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USWG</a:t>
              </a:r>
              <a:endParaRPr lang="en-AU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0CF11D6-2950-48ED-98FC-52AB333BE21F}"/>
                </a:ext>
              </a:extLst>
            </p:cNvPr>
            <p:cNvCxnSpPr/>
            <p:nvPr/>
          </p:nvCxnSpPr>
          <p:spPr>
            <a:xfrm>
              <a:off x="10152914" y="1874328"/>
              <a:ext cx="0" cy="521106"/>
            </a:xfrm>
            <a:prstGeom prst="line">
              <a:avLst/>
            </a:prstGeom>
            <a:ln w="12700">
              <a:solidFill>
                <a:srgbClr val="7F14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 Box 2">
              <a:extLst>
                <a:ext uri="{FF2B5EF4-FFF2-40B4-BE49-F238E27FC236}">
                  <a16:creationId xmlns:a16="http://schemas.microsoft.com/office/drawing/2014/main" id="{0BCBB04A-E3FC-425F-900C-F0D1BA3F9FDC}"/>
                </a:ext>
              </a:extLst>
            </p:cNvPr>
            <p:cNvSpPr txBox="1"/>
            <p:nvPr/>
          </p:nvSpPr>
          <p:spPr>
            <a:xfrm>
              <a:off x="10173333" y="1892511"/>
              <a:ext cx="757520" cy="521106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Urban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Settlements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Working Group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3828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AF76AFE-D72F-4B3B-B012-BF5706D69BA2}"/>
              </a:ext>
            </a:extLst>
          </p:cNvPr>
          <p:cNvSpPr txBox="1">
            <a:spLocks/>
          </p:cNvSpPr>
          <p:nvPr/>
        </p:nvSpPr>
        <p:spPr>
          <a:xfrm>
            <a:off x="60385" y="1479725"/>
            <a:ext cx="9218645" cy="53277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AU" dirty="0">
              <a:solidFill>
                <a:srgbClr val="7F1416"/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7F1416"/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7F1416"/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7F1416"/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7F1416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AU" sz="800" dirty="0">
              <a:solidFill>
                <a:srgbClr val="7F1416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B186A32-FBEC-4CC0-AA97-AEB209444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176" y="266337"/>
            <a:ext cx="8087840" cy="724646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1200"/>
              </a:spcAft>
            </a:pPr>
            <a:r>
              <a:rPr lang="en-GB" sz="2800" dirty="0"/>
              <a:t>USWG Case Study Compendium: </a:t>
            </a:r>
            <a:br>
              <a:rPr lang="en-GB" sz="2800" dirty="0"/>
            </a:br>
            <a:r>
              <a:rPr lang="en-GB" sz="28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Different scales and stages of area-based approach</a:t>
            </a:r>
            <a:endParaRPr lang="en-US" sz="2800" b="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AB6E0D-2B82-40F0-B3B0-A66BDE24BDDA}"/>
              </a:ext>
            </a:extLst>
          </p:cNvPr>
          <p:cNvSpPr txBox="1"/>
          <p:nvPr/>
        </p:nvSpPr>
        <p:spPr>
          <a:xfrm>
            <a:off x="2897071" y="4896661"/>
            <a:ext cx="1211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</a:rPr>
              <a:t>July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C3682F-9DB5-4F29-831B-B02B9849D9E4}"/>
              </a:ext>
            </a:extLst>
          </p:cNvPr>
          <p:cNvSpPr txBox="1"/>
          <p:nvPr/>
        </p:nvSpPr>
        <p:spPr>
          <a:xfrm>
            <a:off x="6070463" y="4896661"/>
            <a:ext cx="1211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</a:rPr>
              <a:t>September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516A552-3ADB-45CA-9D01-93F1C1198E6F}"/>
              </a:ext>
            </a:extLst>
          </p:cNvPr>
          <p:cNvSpPr/>
          <p:nvPr/>
        </p:nvSpPr>
        <p:spPr>
          <a:xfrm>
            <a:off x="6497515" y="6246014"/>
            <a:ext cx="2646480" cy="603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50" y="1362974"/>
            <a:ext cx="8140682" cy="4768424"/>
          </a:xfrm>
          <a:prstGeom prst="rect">
            <a:avLst/>
          </a:prstGeom>
          <a:noFill/>
          <a:ln>
            <a:solidFill>
              <a:srgbClr val="7F1416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2595146-8EEB-49BC-84B5-6E63623057D5}"/>
              </a:ext>
            </a:extLst>
          </p:cNvPr>
          <p:cNvSpPr/>
          <p:nvPr/>
        </p:nvSpPr>
        <p:spPr>
          <a:xfrm>
            <a:off x="6497515" y="6246014"/>
            <a:ext cx="2646480" cy="603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788104-4F52-40F4-B507-AD00BBD3AF74}"/>
              </a:ext>
            </a:extLst>
          </p:cNvPr>
          <p:cNvGrpSpPr/>
          <p:nvPr/>
        </p:nvGrpSpPr>
        <p:grpSpPr>
          <a:xfrm>
            <a:off x="6906354" y="6274366"/>
            <a:ext cx="1828801" cy="548640"/>
            <a:chOff x="6904073" y="1443841"/>
            <a:chExt cx="1828801" cy="548640"/>
          </a:xfrm>
        </p:grpSpPr>
        <p:sp>
          <p:nvSpPr>
            <p:cNvPr id="13" name="Text Box 1">
              <a:extLst>
                <a:ext uri="{FF2B5EF4-FFF2-40B4-BE49-F238E27FC236}">
                  <a16:creationId xmlns:a16="http://schemas.microsoft.com/office/drawing/2014/main" id="{C3F7A57F-8B74-4FDB-8072-CF1101947698}"/>
                </a:ext>
              </a:extLst>
            </p:cNvPr>
            <p:cNvSpPr txBox="1"/>
            <p:nvPr/>
          </p:nvSpPr>
          <p:spPr>
            <a:xfrm>
              <a:off x="6904073" y="1443841"/>
              <a:ext cx="1029435" cy="54864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rgbClr val="7F1416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AU" sz="2800" b="1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USWG</a:t>
              </a:r>
              <a:endParaRPr lang="en-US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16">
              <a:extLst>
                <a:ext uri="{FF2B5EF4-FFF2-40B4-BE49-F238E27FC236}">
                  <a16:creationId xmlns:a16="http://schemas.microsoft.com/office/drawing/2014/main" id="{C00905F6-2469-43BE-90BD-97C0DE379287}"/>
                </a:ext>
              </a:extLst>
            </p:cNvPr>
            <p:cNvSpPr txBox="1"/>
            <p:nvPr/>
          </p:nvSpPr>
          <p:spPr>
            <a:xfrm>
              <a:off x="7929289" y="1443841"/>
              <a:ext cx="803585" cy="54864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rgbClr val="7F1416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AU" sz="9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Urban </a:t>
              </a:r>
              <a:endPara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AU" sz="9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Settlements </a:t>
              </a:r>
              <a:endPara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AU" sz="9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Working Group </a:t>
              </a:r>
              <a:endPara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2CE2047-35E0-47C1-BFDB-27CE00E669CA}"/>
                </a:ext>
              </a:extLst>
            </p:cNvPr>
            <p:cNvCxnSpPr>
              <a:cxnSpLocks/>
            </p:cNvCxnSpPr>
            <p:nvPr/>
          </p:nvCxnSpPr>
          <p:spPr>
            <a:xfrm>
              <a:off x="7933510" y="1443841"/>
              <a:ext cx="0" cy="548640"/>
            </a:xfrm>
            <a:prstGeom prst="line">
              <a:avLst/>
            </a:prstGeom>
            <a:ln w="19050">
              <a:solidFill>
                <a:srgbClr val="7F14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4770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1AE75-E07A-407A-89CC-1F071741AB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Area based / settlement guidelines </a:t>
            </a:r>
            <a:endParaRPr lang="en-GB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2FE70E5C-6435-48EA-BE75-4E1C7A3726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176" y="4169215"/>
            <a:ext cx="8087840" cy="525931"/>
          </a:xfrm>
        </p:spPr>
        <p:txBody>
          <a:bodyPr/>
          <a:lstStyle/>
          <a:p>
            <a:r>
              <a:rPr lang="en-US" sz="1800" dirty="0"/>
              <a:t>Process;</a:t>
            </a:r>
            <a:endParaRPr lang="en-GB" sz="18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8255E98-06CD-4DFF-AC45-A075B0D453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6176" y="1900689"/>
            <a:ext cx="8660170" cy="781046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To support humanitarian and development agencies understand and apply settlement based approaches in humanitarian response &amp; recovery </a:t>
            </a:r>
          </a:p>
        </p:txBody>
      </p:sp>
      <p:sp>
        <p:nvSpPr>
          <p:cNvPr id="11" name="Subtitle 8">
            <a:extLst>
              <a:ext uri="{FF2B5EF4-FFF2-40B4-BE49-F238E27FC236}">
                <a16:creationId xmlns:a16="http://schemas.microsoft.com/office/drawing/2014/main" id="{8EBBC9D2-53B3-46E3-A6E4-FA622FF3B384}"/>
              </a:ext>
            </a:extLst>
          </p:cNvPr>
          <p:cNvSpPr txBox="1">
            <a:spLocks/>
          </p:cNvSpPr>
          <p:nvPr/>
        </p:nvSpPr>
        <p:spPr>
          <a:xfrm>
            <a:off x="386176" y="2771106"/>
            <a:ext cx="8087840" cy="525931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00" b="1" kern="1200">
                <a:solidFill>
                  <a:srgbClr val="581522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Primary Audience</a:t>
            </a:r>
            <a:endParaRPr lang="en-GB" sz="2000" dirty="0"/>
          </a:p>
        </p:txBody>
      </p:sp>
      <p:sp>
        <p:nvSpPr>
          <p:cNvPr id="12" name="Subtitle 8">
            <a:extLst>
              <a:ext uri="{FF2B5EF4-FFF2-40B4-BE49-F238E27FC236}">
                <a16:creationId xmlns:a16="http://schemas.microsoft.com/office/drawing/2014/main" id="{85411C0E-6DB8-4CE9-A105-FB0D8C310031}"/>
              </a:ext>
            </a:extLst>
          </p:cNvPr>
          <p:cNvSpPr txBox="1">
            <a:spLocks/>
          </p:cNvSpPr>
          <p:nvPr/>
        </p:nvSpPr>
        <p:spPr>
          <a:xfrm>
            <a:off x="386176" y="1408597"/>
            <a:ext cx="8087840" cy="525931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00" b="1" kern="1200">
                <a:solidFill>
                  <a:srgbClr val="581522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Objective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16B2731-42FE-43C0-B5B9-EE52595E8166}"/>
              </a:ext>
            </a:extLst>
          </p:cNvPr>
          <p:cNvGrpSpPr/>
          <p:nvPr/>
        </p:nvGrpSpPr>
        <p:grpSpPr>
          <a:xfrm>
            <a:off x="7462577" y="6238163"/>
            <a:ext cx="1673034" cy="614024"/>
            <a:chOff x="9278237" y="1807168"/>
            <a:chExt cx="1673034" cy="61402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A066C81-39F5-4BC4-BDA0-90FA7E18386A}"/>
                </a:ext>
              </a:extLst>
            </p:cNvPr>
            <p:cNvSpPr/>
            <p:nvPr/>
          </p:nvSpPr>
          <p:spPr>
            <a:xfrm>
              <a:off x="9278237" y="1807168"/>
              <a:ext cx="1673034" cy="614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 Box 1">
              <a:extLst>
                <a:ext uri="{FF2B5EF4-FFF2-40B4-BE49-F238E27FC236}">
                  <a16:creationId xmlns:a16="http://schemas.microsoft.com/office/drawing/2014/main" id="{A821A491-68D2-4E27-AD34-9B47C6263BCC}"/>
                </a:ext>
              </a:extLst>
            </p:cNvPr>
            <p:cNvSpPr txBox="1"/>
            <p:nvPr/>
          </p:nvSpPr>
          <p:spPr>
            <a:xfrm>
              <a:off x="9278237" y="1889170"/>
              <a:ext cx="1141442" cy="52778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sz="24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USWG</a:t>
              </a:r>
              <a:endParaRPr lang="en-AU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4A9FAE3-43DE-44F1-B2DC-9E56C0467DB0}"/>
                </a:ext>
              </a:extLst>
            </p:cNvPr>
            <p:cNvCxnSpPr/>
            <p:nvPr/>
          </p:nvCxnSpPr>
          <p:spPr>
            <a:xfrm>
              <a:off x="10152914" y="1874328"/>
              <a:ext cx="0" cy="521106"/>
            </a:xfrm>
            <a:prstGeom prst="line">
              <a:avLst/>
            </a:prstGeom>
            <a:ln w="12700">
              <a:solidFill>
                <a:srgbClr val="7F14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 Box 2">
              <a:extLst>
                <a:ext uri="{FF2B5EF4-FFF2-40B4-BE49-F238E27FC236}">
                  <a16:creationId xmlns:a16="http://schemas.microsoft.com/office/drawing/2014/main" id="{6EA2F5C6-D525-4013-84C6-4E893843C98F}"/>
                </a:ext>
              </a:extLst>
            </p:cNvPr>
            <p:cNvSpPr txBox="1"/>
            <p:nvPr/>
          </p:nvSpPr>
          <p:spPr>
            <a:xfrm>
              <a:off x="10173333" y="1892511"/>
              <a:ext cx="757520" cy="521106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Urban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Settlements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Working Group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EF2D1FE4-E2A5-4907-B02F-1C161300C67C}"/>
              </a:ext>
            </a:extLst>
          </p:cNvPr>
          <p:cNvSpPr txBox="1">
            <a:spLocks/>
          </p:cNvSpPr>
          <p:nvPr/>
        </p:nvSpPr>
        <p:spPr>
          <a:xfrm>
            <a:off x="386176" y="3263368"/>
            <a:ext cx="8438228" cy="93951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15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Humanitarian &amp; development agencies (International Organisations, NGOs)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Program managers &amp; technical staff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CBCBFFCE-3DA1-41BC-B6FD-576A8EC79F03}"/>
              </a:ext>
            </a:extLst>
          </p:cNvPr>
          <p:cNvSpPr txBox="1">
            <a:spLocks/>
          </p:cNvSpPr>
          <p:nvPr/>
        </p:nvSpPr>
        <p:spPr>
          <a:xfrm>
            <a:off x="386176" y="4664140"/>
            <a:ext cx="8087840" cy="1465873"/>
          </a:xfrm>
          <a:prstGeom prst="rect">
            <a:avLst/>
          </a:prstGeom>
        </p:spPr>
        <p:txBody>
          <a:bodyPr numCol="2"/>
          <a:lstStyle>
            <a:lvl1pPr marL="0" indent="0" algn="l" defTabSz="914400" rtl="0" eaLnBrk="1" latinLnBrk="0" hangingPunct="1">
              <a:lnSpc>
                <a:spcPts val="15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800" dirty="0">
                <a:solidFill>
                  <a:srgbClr val="00B050"/>
                </a:solidFill>
              </a:rPr>
              <a:t>Creation of Steering Group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800" dirty="0">
                <a:solidFill>
                  <a:srgbClr val="00B050"/>
                </a:solidFill>
              </a:rPr>
              <a:t>Draft Initial contents for discussion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800" dirty="0">
                <a:solidFill>
                  <a:schemeClr val="accent2"/>
                </a:solidFill>
              </a:rPr>
              <a:t>Three Regional Consultations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800" dirty="0">
                <a:solidFill>
                  <a:schemeClr val="accent2"/>
                </a:solidFill>
              </a:rPr>
              <a:t>Three National Consultations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800" dirty="0">
                <a:solidFill>
                  <a:schemeClr val="accent2"/>
                </a:solidFill>
              </a:rPr>
              <a:t>Chapter writing by technical experts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800" dirty="0">
                <a:solidFill>
                  <a:schemeClr val="accent2"/>
                </a:solidFill>
              </a:rPr>
              <a:t>Consolidation &amp; review</a:t>
            </a:r>
          </a:p>
        </p:txBody>
      </p:sp>
    </p:spTree>
    <p:extLst>
      <p:ext uri="{BB962C8B-B14F-4D97-AF65-F5344CB8AC3E}">
        <p14:creationId xmlns:p14="http://schemas.microsoft.com/office/powerpoint/2010/main" val="2850839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AD2A1D8-CAFE-49D4-918B-EED341FAC1D1}"/>
              </a:ext>
            </a:extLst>
          </p:cNvPr>
          <p:cNvCxnSpPr/>
          <p:nvPr/>
        </p:nvCxnSpPr>
        <p:spPr>
          <a:xfrm>
            <a:off x="4563923" y="3858934"/>
            <a:ext cx="0" cy="1182846"/>
          </a:xfrm>
          <a:prstGeom prst="straightConnector1">
            <a:avLst/>
          </a:prstGeom>
          <a:ln>
            <a:solidFill>
              <a:srgbClr val="B8A4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856A9AC-D483-44FF-BC25-69BF13659A78}"/>
              </a:ext>
            </a:extLst>
          </p:cNvPr>
          <p:cNvCxnSpPr/>
          <p:nvPr/>
        </p:nvCxnSpPr>
        <p:spPr>
          <a:xfrm>
            <a:off x="8299094" y="3842158"/>
            <a:ext cx="0" cy="1182846"/>
          </a:xfrm>
          <a:prstGeom prst="straightConnector1">
            <a:avLst/>
          </a:prstGeom>
          <a:ln>
            <a:solidFill>
              <a:srgbClr val="55111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1BB536F-8A11-4D83-AFDE-02D0D5EA5CE5}"/>
              </a:ext>
            </a:extLst>
          </p:cNvPr>
          <p:cNvCxnSpPr/>
          <p:nvPr/>
        </p:nvCxnSpPr>
        <p:spPr>
          <a:xfrm>
            <a:off x="7020813" y="3858934"/>
            <a:ext cx="0" cy="1182846"/>
          </a:xfrm>
          <a:prstGeom prst="straightConnector1">
            <a:avLst/>
          </a:prstGeom>
          <a:ln>
            <a:solidFill>
              <a:srgbClr val="BCB8B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140BC3B-8953-4958-96E8-B1BF17565F84}"/>
              </a:ext>
            </a:extLst>
          </p:cNvPr>
          <p:cNvCxnSpPr/>
          <p:nvPr/>
        </p:nvCxnSpPr>
        <p:spPr>
          <a:xfrm>
            <a:off x="5806258" y="3867325"/>
            <a:ext cx="0" cy="1182846"/>
          </a:xfrm>
          <a:prstGeom prst="straightConnector1">
            <a:avLst/>
          </a:prstGeom>
          <a:ln>
            <a:solidFill>
              <a:srgbClr val="DDD8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B82D1F3-7E65-453C-BD89-BF9E77443B8E}"/>
              </a:ext>
            </a:extLst>
          </p:cNvPr>
          <p:cNvCxnSpPr/>
          <p:nvPr/>
        </p:nvCxnSpPr>
        <p:spPr>
          <a:xfrm>
            <a:off x="3325593" y="3867325"/>
            <a:ext cx="0" cy="11828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A2A9315-7E88-4F79-A045-BFBC10E249A1}"/>
              </a:ext>
            </a:extLst>
          </p:cNvPr>
          <p:cNvCxnSpPr/>
          <p:nvPr/>
        </p:nvCxnSpPr>
        <p:spPr>
          <a:xfrm>
            <a:off x="2017260" y="3858934"/>
            <a:ext cx="0" cy="1182846"/>
          </a:xfrm>
          <a:prstGeom prst="straightConnector1">
            <a:avLst/>
          </a:prstGeom>
          <a:ln>
            <a:solidFill>
              <a:srgbClr val="B8A4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2226CEF-CE35-4FB8-BE16-4F6EE82851D2}"/>
              </a:ext>
            </a:extLst>
          </p:cNvPr>
          <p:cNvCxnSpPr>
            <a:stCxn id="26" idx="2"/>
          </p:cNvCxnSpPr>
          <p:nvPr/>
        </p:nvCxnSpPr>
        <p:spPr>
          <a:xfrm>
            <a:off x="698527" y="3867325"/>
            <a:ext cx="0" cy="1182846"/>
          </a:xfrm>
          <a:prstGeom prst="straightConnector1">
            <a:avLst/>
          </a:prstGeom>
          <a:ln>
            <a:solidFill>
              <a:srgbClr val="55111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16B2731-42FE-43C0-B5B9-EE52595E8166}"/>
              </a:ext>
            </a:extLst>
          </p:cNvPr>
          <p:cNvGrpSpPr/>
          <p:nvPr/>
        </p:nvGrpSpPr>
        <p:grpSpPr>
          <a:xfrm>
            <a:off x="7462577" y="6238163"/>
            <a:ext cx="1673034" cy="614024"/>
            <a:chOff x="9278237" y="1807168"/>
            <a:chExt cx="1673034" cy="61402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A066C81-39F5-4BC4-BDA0-90FA7E18386A}"/>
                </a:ext>
              </a:extLst>
            </p:cNvPr>
            <p:cNvSpPr/>
            <p:nvPr/>
          </p:nvSpPr>
          <p:spPr>
            <a:xfrm>
              <a:off x="9278237" y="1807168"/>
              <a:ext cx="1673034" cy="614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 Box 1">
              <a:extLst>
                <a:ext uri="{FF2B5EF4-FFF2-40B4-BE49-F238E27FC236}">
                  <a16:creationId xmlns:a16="http://schemas.microsoft.com/office/drawing/2014/main" id="{A821A491-68D2-4E27-AD34-9B47C6263BCC}"/>
                </a:ext>
              </a:extLst>
            </p:cNvPr>
            <p:cNvSpPr txBox="1"/>
            <p:nvPr/>
          </p:nvSpPr>
          <p:spPr>
            <a:xfrm>
              <a:off x="9278237" y="1889170"/>
              <a:ext cx="1141442" cy="52778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sz="24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USWG</a:t>
              </a:r>
              <a:endParaRPr lang="en-AU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4A9FAE3-43DE-44F1-B2DC-9E56C0467DB0}"/>
                </a:ext>
              </a:extLst>
            </p:cNvPr>
            <p:cNvCxnSpPr/>
            <p:nvPr/>
          </p:nvCxnSpPr>
          <p:spPr>
            <a:xfrm>
              <a:off x="10152914" y="1874328"/>
              <a:ext cx="0" cy="521106"/>
            </a:xfrm>
            <a:prstGeom prst="line">
              <a:avLst/>
            </a:prstGeom>
            <a:ln w="12700">
              <a:solidFill>
                <a:srgbClr val="7F14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 Box 2">
              <a:extLst>
                <a:ext uri="{FF2B5EF4-FFF2-40B4-BE49-F238E27FC236}">
                  <a16:creationId xmlns:a16="http://schemas.microsoft.com/office/drawing/2014/main" id="{6EA2F5C6-D525-4013-84C6-4E893843C98F}"/>
                </a:ext>
              </a:extLst>
            </p:cNvPr>
            <p:cNvSpPr txBox="1"/>
            <p:nvPr/>
          </p:nvSpPr>
          <p:spPr>
            <a:xfrm>
              <a:off x="10173333" y="1892511"/>
              <a:ext cx="757520" cy="521106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Urban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Settlements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Working Group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itle 2">
            <a:extLst>
              <a:ext uri="{FF2B5EF4-FFF2-40B4-BE49-F238E27FC236}">
                <a16:creationId xmlns:a16="http://schemas.microsoft.com/office/drawing/2014/main" id="{DE44F62F-D284-4D5E-A072-5F7EDF0A0DDB}"/>
              </a:ext>
            </a:extLst>
          </p:cNvPr>
          <p:cNvSpPr txBox="1">
            <a:spLocks/>
          </p:cNvSpPr>
          <p:nvPr/>
        </p:nvSpPr>
        <p:spPr>
          <a:xfrm>
            <a:off x="528080" y="213574"/>
            <a:ext cx="8087840" cy="72464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ts val="4500"/>
              </a:lnSpc>
              <a:spcBef>
                <a:spcPct val="0"/>
              </a:spcBef>
              <a:buNone/>
              <a:defRPr sz="2900" b="1" kern="12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Complementing other processes &amp; products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D78B042-909E-456C-87A5-BB8F4C6CD210}"/>
              </a:ext>
            </a:extLst>
          </p:cNvPr>
          <p:cNvSpPr/>
          <p:nvPr/>
        </p:nvSpPr>
        <p:spPr>
          <a:xfrm>
            <a:off x="1393072" y="1585517"/>
            <a:ext cx="1248376" cy="2281808"/>
          </a:xfrm>
          <a:prstGeom prst="rect">
            <a:avLst/>
          </a:prstGeom>
          <a:solidFill>
            <a:srgbClr val="B8A498"/>
          </a:solidFill>
          <a:ln>
            <a:solidFill>
              <a:srgbClr val="B8A4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u="sng" dirty="0">
                <a:latin typeface="Arial Narrow" panose="020B0606020202030204" pitchFamily="34" charset="0"/>
              </a:rPr>
              <a:t>PCI / RedR </a:t>
            </a:r>
          </a:p>
          <a:p>
            <a:pPr algn="ctr"/>
            <a:endParaRPr lang="en-AU" sz="1600" b="1" u="sng" dirty="0">
              <a:latin typeface="Arial Narrow" panose="020B0606020202030204" pitchFamily="34" charset="0"/>
            </a:endParaRPr>
          </a:p>
          <a:p>
            <a:pPr algn="ctr"/>
            <a:endParaRPr lang="en-AU" sz="1600" b="1" u="sng" dirty="0">
              <a:latin typeface="Arial Narrow" panose="020B0606020202030204" pitchFamily="34" charset="0"/>
            </a:endParaRPr>
          </a:p>
          <a:p>
            <a:pPr algn="ctr"/>
            <a:endParaRPr lang="en-AU" sz="1600" dirty="0">
              <a:latin typeface="Arial Narrow" panose="020B0606020202030204" pitchFamily="34" charset="0"/>
            </a:endParaRPr>
          </a:p>
          <a:p>
            <a:pPr algn="ctr"/>
            <a:r>
              <a:rPr lang="en-AU" sz="1600" dirty="0">
                <a:latin typeface="Arial Narrow" panose="020B0606020202030204" pitchFamily="34" charset="0"/>
              </a:rPr>
              <a:t>Neighborhood Approach Guidance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A8D7BBB-9183-4E89-98B8-EBB6DDF1BC5D}"/>
              </a:ext>
            </a:extLst>
          </p:cNvPr>
          <p:cNvSpPr/>
          <p:nvPr/>
        </p:nvSpPr>
        <p:spPr>
          <a:xfrm>
            <a:off x="2733735" y="1585517"/>
            <a:ext cx="1183717" cy="22818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u="sng" dirty="0">
                <a:latin typeface="Arial Narrow" panose="020B0606020202030204" pitchFamily="34" charset="0"/>
              </a:rPr>
              <a:t>IASC Urban Reference Group &amp; </a:t>
            </a:r>
            <a:r>
              <a:rPr lang="en-AU" sz="1600" b="1" u="sng" dirty="0" err="1">
                <a:latin typeface="Arial Narrow" panose="020B0606020202030204" pitchFamily="34" charset="0"/>
              </a:rPr>
              <a:t>Rslts</a:t>
            </a:r>
            <a:r>
              <a:rPr lang="en-AU" sz="1600" b="1" u="sng" dirty="0">
                <a:latin typeface="Arial Narrow" panose="020B0606020202030204" pitchFamily="34" charset="0"/>
              </a:rPr>
              <a:t> Grp 1</a:t>
            </a:r>
            <a:endParaRPr lang="en-AU" sz="1600" dirty="0">
              <a:latin typeface="Arial Narrow" panose="020B0606020202030204" pitchFamily="34" charset="0"/>
            </a:endParaRPr>
          </a:p>
          <a:p>
            <a:pPr algn="ctr"/>
            <a:endParaRPr lang="en-AU" sz="1600" dirty="0">
              <a:latin typeface="Arial Narrow" panose="020B0606020202030204" pitchFamily="34" charset="0"/>
            </a:endParaRPr>
          </a:p>
          <a:p>
            <a:pPr algn="ctr"/>
            <a:r>
              <a:rPr lang="en-AU" sz="1600" dirty="0">
                <a:latin typeface="Arial Narrow" panose="020B0606020202030204" pitchFamily="34" charset="0"/>
              </a:rPr>
              <a:t>Urban Coordination Guidance note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95C6E95-26D7-44A1-A6EA-8A8A73A8A664}"/>
              </a:ext>
            </a:extLst>
          </p:cNvPr>
          <p:cNvSpPr/>
          <p:nvPr/>
        </p:nvSpPr>
        <p:spPr>
          <a:xfrm>
            <a:off x="7585165" y="1577127"/>
            <a:ext cx="1489207" cy="2265031"/>
          </a:xfrm>
          <a:prstGeom prst="rect">
            <a:avLst/>
          </a:prstGeom>
          <a:solidFill>
            <a:srgbClr val="7F1416"/>
          </a:solidFill>
          <a:ln>
            <a:solidFill>
              <a:srgbClr val="7F14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u="sng" dirty="0">
                <a:latin typeface="Arial Narrow" panose="020B0606020202030204" pitchFamily="34" charset="0"/>
              </a:rPr>
              <a:t>Global Alliance for Urban Crises </a:t>
            </a:r>
          </a:p>
          <a:p>
            <a:pPr algn="ctr"/>
            <a:endParaRPr lang="en-AU" sz="1600" b="1" u="sng" dirty="0">
              <a:latin typeface="Arial Narrow" panose="020B0606020202030204" pitchFamily="34" charset="0"/>
            </a:endParaRPr>
          </a:p>
          <a:p>
            <a:pPr algn="ctr"/>
            <a:r>
              <a:rPr lang="en-AU" sz="1600" dirty="0">
                <a:latin typeface="Arial Narrow" panose="020B0606020202030204" pitchFamily="34" charset="0"/>
              </a:rPr>
              <a:t>Framework for Engagement between Local Authorities &amp; Humanitarian Actors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7EC0EAE-36B4-4FA8-996D-CE207E755562}"/>
              </a:ext>
            </a:extLst>
          </p:cNvPr>
          <p:cNvSpPr/>
          <p:nvPr/>
        </p:nvSpPr>
        <p:spPr>
          <a:xfrm>
            <a:off x="5244275" y="1602293"/>
            <a:ext cx="1194587" cy="2256641"/>
          </a:xfrm>
          <a:prstGeom prst="rect">
            <a:avLst/>
          </a:prstGeom>
          <a:solidFill>
            <a:srgbClr val="DDD8C4"/>
          </a:solidFill>
          <a:ln>
            <a:solidFill>
              <a:srgbClr val="DDD8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u="sng" dirty="0">
                <a:solidFill>
                  <a:schemeClr val="tx1"/>
                </a:solidFill>
                <a:latin typeface="Arial Narrow" panose="020B0606020202030204" pitchFamily="34" charset="0"/>
              </a:rPr>
              <a:t>CCCM</a:t>
            </a:r>
          </a:p>
          <a:p>
            <a:pPr algn="ctr"/>
            <a:endParaRPr lang="en-A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Urban Displacement and Out of Camps (UDOC)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49FAFE6-BFCA-4281-AF13-0501AB2297A9}"/>
              </a:ext>
            </a:extLst>
          </p:cNvPr>
          <p:cNvSpPr/>
          <p:nvPr/>
        </p:nvSpPr>
        <p:spPr>
          <a:xfrm>
            <a:off x="6548851" y="1591337"/>
            <a:ext cx="952784" cy="2256641"/>
          </a:xfrm>
          <a:prstGeom prst="rect">
            <a:avLst/>
          </a:prstGeom>
          <a:solidFill>
            <a:srgbClr val="D1D3D4"/>
          </a:solidFill>
          <a:ln>
            <a:solidFill>
              <a:srgbClr val="D1D3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u="sng" dirty="0">
                <a:solidFill>
                  <a:schemeClr val="tx1"/>
                </a:solidFill>
                <a:latin typeface="Arial Narrow" panose="020B0606020202030204" pitchFamily="34" charset="0"/>
              </a:rPr>
              <a:t>CCCM</a:t>
            </a:r>
            <a:r>
              <a:rPr lang="en-A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endParaRPr lang="en-A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en-A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Mobile Approach case studies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3D00F2F-64E3-4B8A-B40C-12140A38AC71}"/>
              </a:ext>
            </a:extLst>
          </p:cNvPr>
          <p:cNvSpPr/>
          <p:nvPr/>
        </p:nvSpPr>
        <p:spPr>
          <a:xfrm>
            <a:off x="80541" y="1585517"/>
            <a:ext cx="1235971" cy="2281808"/>
          </a:xfrm>
          <a:prstGeom prst="rect">
            <a:avLst/>
          </a:prstGeom>
          <a:solidFill>
            <a:srgbClr val="7F1416"/>
          </a:solidFill>
          <a:ln>
            <a:solidFill>
              <a:srgbClr val="7F14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u="sng" dirty="0">
                <a:latin typeface="Arial Narrow" panose="020B0606020202030204" pitchFamily="34" charset="0"/>
              </a:rPr>
              <a:t>Global Food Security Cluster</a:t>
            </a:r>
          </a:p>
          <a:p>
            <a:pPr algn="ctr"/>
            <a:r>
              <a:rPr lang="en-AU" sz="1600" b="1" u="sng" dirty="0">
                <a:latin typeface="Arial Narrow" panose="020B0606020202030204" pitchFamily="34" charset="0"/>
              </a:rPr>
              <a:t>Urban </a:t>
            </a:r>
          </a:p>
          <a:p>
            <a:pPr algn="ctr"/>
            <a:endParaRPr lang="en-AU" sz="1600" b="1" u="sng" dirty="0">
              <a:latin typeface="Arial Narrow" panose="020B0606020202030204" pitchFamily="34" charset="0"/>
            </a:endParaRPr>
          </a:p>
          <a:p>
            <a:pPr algn="ctr"/>
            <a:r>
              <a:rPr lang="en-AU" sz="1600" dirty="0">
                <a:latin typeface="Arial Narrow" panose="020B0606020202030204" pitchFamily="34" charset="0"/>
              </a:rPr>
              <a:t>Livelihoods Working Group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AE51343-C01D-4066-89D2-75161B0E6A48}"/>
              </a:ext>
            </a:extLst>
          </p:cNvPr>
          <p:cNvSpPr/>
          <p:nvPr/>
        </p:nvSpPr>
        <p:spPr>
          <a:xfrm>
            <a:off x="211129" y="5050171"/>
            <a:ext cx="8721741" cy="880845"/>
          </a:xfrm>
          <a:prstGeom prst="rect">
            <a:avLst/>
          </a:prstGeom>
          <a:solidFill>
            <a:srgbClr val="55111C"/>
          </a:solidFill>
          <a:ln>
            <a:solidFill>
              <a:srgbClr val="55111C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latin typeface="Arial Narrow" panose="020B0606020202030204" pitchFamily="34" charset="0"/>
              </a:rPr>
              <a:t>USWG</a:t>
            </a:r>
          </a:p>
          <a:p>
            <a:pPr algn="ctr"/>
            <a:r>
              <a:rPr lang="en-US" sz="2000" dirty="0">
                <a:latin typeface="Arial Narrow" panose="020B0606020202030204" pitchFamily="34" charset="0"/>
              </a:rPr>
              <a:t>Area / settlement based guidelines </a:t>
            </a:r>
            <a:endParaRPr lang="en-AU" sz="2000" dirty="0">
              <a:latin typeface="Arial Narrow" panose="020B060602020203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8962388-FB43-4CE1-9BF2-B830EE6A7F51}"/>
              </a:ext>
            </a:extLst>
          </p:cNvPr>
          <p:cNvSpPr/>
          <p:nvPr/>
        </p:nvSpPr>
        <p:spPr>
          <a:xfrm>
            <a:off x="63458" y="4216404"/>
            <a:ext cx="1235971" cy="564913"/>
          </a:xfrm>
          <a:prstGeom prst="rect">
            <a:avLst/>
          </a:prstGeom>
          <a:ln>
            <a:solidFill>
              <a:srgbClr val="7F141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200" b="1" dirty="0">
                <a:latin typeface="Arial Narrow" panose="020B0606020202030204" pitchFamily="34" charset="0"/>
              </a:rPr>
              <a:t>Livelihoods; gFSC; urban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264EF04-8984-46AC-B331-3DF130744CC4}"/>
              </a:ext>
            </a:extLst>
          </p:cNvPr>
          <p:cNvSpPr/>
          <p:nvPr/>
        </p:nvSpPr>
        <p:spPr>
          <a:xfrm>
            <a:off x="1373836" y="4208770"/>
            <a:ext cx="1267610" cy="564913"/>
          </a:xfrm>
          <a:prstGeom prst="rect">
            <a:avLst/>
          </a:prstGeom>
          <a:ln>
            <a:solidFill>
              <a:srgbClr val="7F141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200" b="1" dirty="0">
                <a:latin typeface="Arial Narrow" panose="020B0606020202030204" pitchFamily="34" charset="0"/>
              </a:rPr>
              <a:t>Neighbourhood level, operational focus; agency-led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ED09771-1B34-4410-8503-FBB50AE512CF}"/>
              </a:ext>
            </a:extLst>
          </p:cNvPr>
          <p:cNvSpPr/>
          <p:nvPr/>
        </p:nvSpPr>
        <p:spPr>
          <a:xfrm>
            <a:off x="2723540" y="4216404"/>
            <a:ext cx="1183716" cy="564913"/>
          </a:xfrm>
          <a:prstGeom prst="rect">
            <a:avLst/>
          </a:prstGeom>
          <a:ln>
            <a:solidFill>
              <a:srgbClr val="7F141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200" b="1" dirty="0">
                <a:latin typeface="Arial Narrow" panose="020B0606020202030204" pitchFamily="34" charset="0"/>
              </a:rPr>
              <a:t>Inter-cluster; urban; coordination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EF09D0A-8F89-4E10-BA80-13B64AAE543A}"/>
              </a:ext>
            </a:extLst>
          </p:cNvPr>
          <p:cNvSpPr/>
          <p:nvPr/>
        </p:nvSpPr>
        <p:spPr>
          <a:xfrm>
            <a:off x="5304643" y="4216404"/>
            <a:ext cx="1158657" cy="564913"/>
          </a:xfrm>
          <a:prstGeom prst="rect">
            <a:avLst/>
          </a:prstGeom>
          <a:ln>
            <a:solidFill>
              <a:srgbClr val="7F141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200" b="1" dirty="0">
                <a:latin typeface="Arial Narrow" panose="020B0606020202030204" pitchFamily="34" charset="0"/>
              </a:rPr>
              <a:t>CCCM; urban; governance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529E3D6-E7A0-40B6-B942-849A15D5AA7E}"/>
              </a:ext>
            </a:extLst>
          </p:cNvPr>
          <p:cNvSpPr/>
          <p:nvPr/>
        </p:nvSpPr>
        <p:spPr>
          <a:xfrm>
            <a:off x="6582925" y="4216404"/>
            <a:ext cx="952784" cy="564913"/>
          </a:xfrm>
          <a:prstGeom prst="rect">
            <a:avLst/>
          </a:prstGeom>
          <a:ln>
            <a:solidFill>
              <a:srgbClr val="7F141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200" b="1" dirty="0">
                <a:latin typeface="Arial Narrow" panose="020B0606020202030204" pitchFamily="34" charset="0"/>
              </a:rPr>
              <a:t>CCCM; evidence base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5D31550-9F12-4660-9480-0DBD5EBD8F1D}"/>
              </a:ext>
            </a:extLst>
          </p:cNvPr>
          <p:cNvSpPr/>
          <p:nvPr/>
        </p:nvSpPr>
        <p:spPr>
          <a:xfrm>
            <a:off x="7585165" y="4216405"/>
            <a:ext cx="1489208" cy="564913"/>
          </a:xfrm>
          <a:prstGeom prst="rect">
            <a:avLst/>
          </a:prstGeom>
          <a:ln>
            <a:solidFill>
              <a:srgbClr val="7F141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200" b="1" dirty="0">
                <a:latin typeface="Arial Narrow" panose="020B0606020202030204" pitchFamily="34" charset="0"/>
              </a:rPr>
              <a:t>urban; engagement with Local Authorities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534F977-A892-4E18-B862-13BB46B68FA5}"/>
              </a:ext>
            </a:extLst>
          </p:cNvPr>
          <p:cNvSpPr/>
          <p:nvPr/>
        </p:nvSpPr>
        <p:spPr>
          <a:xfrm>
            <a:off x="3984775" y="1585517"/>
            <a:ext cx="1175970" cy="2281808"/>
          </a:xfrm>
          <a:prstGeom prst="rect">
            <a:avLst/>
          </a:prstGeom>
          <a:solidFill>
            <a:srgbClr val="B8A498"/>
          </a:solidFill>
          <a:ln>
            <a:solidFill>
              <a:srgbClr val="B8A4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u="sng" dirty="0">
                <a:latin typeface="Arial Narrow" panose="020B0606020202030204" pitchFamily="34" charset="0"/>
              </a:rPr>
              <a:t>ALNAP</a:t>
            </a:r>
          </a:p>
          <a:p>
            <a:pPr algn="ctr"/>
            <a:endParaRPr lang="en-AU" sz="1600" b="1" u="sng" dirty="0">
              <a:latin typeface="Arial Narrow" panose="020B0606020202030204" pitchFamily="34" charset="0"/>
            </a:endParaRPr>
          </a:p>
          <a:p>
            <a:pPr algn="ctr"/>
            <a:endParaRPr lang="en-AU" sz="1600" b="1" u="sng" dirty="0">
              <a:latin typeface="Arial Narrow" panose="020B0606020202030204" pitchFamily="34" charset="0"/>
            </a:endParaRPr>
          </a:p>
          <a:p>
            <a:pPr algn="ctr"/>
            <a:endParaRPr lang="en-AU" sz="1600" dirty="0">
              <a:latin typeface="Arial Narrow" panose="020B0606020202030204" pitchFamily="34" charset="0"/>
            </a:endParaRPr>
          </a:p>
          <a:p>
            <a:pPr algn="ctr"/>
            <a:r>
              <a:rPr lang="en-AU" sz="1600" dirty="0">
                <a:latin typeface="Arial Narrow" panose="020B0606020202030204" pitchFamily="34" charset="0"/>
              </a:rPr>
              <a:t>Numerous research products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A0C49EE-598A-49A8-8D77-E3E1AC141A71}"/>
              </a:ext>
            </a:extLst>
          </p:cNvPr>
          <p:cNvSpPr/>
          <p:nvPr/>
        </p:nvSpPr>
        <p:spPr>
          <a:xfrm>
            <a:off x="3979548" y="4216404"/>
            <a:ext cx="1183716" cy="564913"/>
          </a:xfrm>
          <a:prstGeom prst="rect">
            <a:avLst/>
          </a:prstGeom>
          <a:ln>
            <a:solidFill>
              <a:srgbClr val="7F141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200" b="1" dirty="0">
                <a:latin typeface="Arial Narrow" panose="020B0606020202030204" pitchFamily="34" charset="0"/>
              </a:rPr>
              <a:t>Context analysis; urban; coord; multisctr</a:t>
            </a:r>
          </a:p>
        </p:txBody>
      </p:sp>
    </p:spTree>
    <p:extLst>
      <p:ext uri="{BB962C8B-B14F-4D97-AF65-F5344CB8AC3E}">
        <p14:creationId xmlns:p14="http://schemas.microsoft.com/office/powerpoint/2010/main" val="3161801882"/>
      </p:ext>
    </p:extLst>
  </p:cSld>
  <p:clrMapOvr>
    <a:masterClrMapping/>
  </p:clrMapOvr>
</p:sld>
</file>

<file path=ppt/theme/theme1.xml><?xml version="1.0" encoding="utf-8"?>
<a:theme xmlns:a="http://schemas.openxmlformats.org/drawingml/2006/main" name="Op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p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CCCM - Titles">
  <a:themeElements>
    <a:clrScheme name="CCCM Cluster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A87C8"/>
      </a:accent1>
      <a:accent2>
        <a:srgbClr val="545456"/>
      </a:accent2>
      <a:accent3>
        <a:srgbClr val="9D4838"/>
      </a:accent3>
      <a:accent4>
        <a:srgbClr val="D48C74"/>
      </a:accent4>
      <a:accent5>
        <a:srgbClr val="F0B89E"/>
      </a:accent5>
      <a:accent6>
        <a:srgbClr val="F8E4D2"/>
      </a:accent6>
      <a:hlink>
        <a:srgbClr val="938953"/>
      </a:hlink>
      <a:folHlink>
        <a:srgbClr val="C0504D"/>
      </a:folHlink>
    </a:clrScheme>
    <a:fontScheme name="Global CCCM Cluster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>
            <a:solidFill>
              <a:schemeClr val="accent5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CCM Cluster - Templates - Pesentation v1" id="{AA29A52A-7E86-4270-9C5E-16BADAD3BA3B}" vid="{44BAA614-8022-4D3D-9F5A-C420EC4ED9D5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p1 Left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p1 Big Left banner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p1 Top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p1 Top big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p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p2 Left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p2 Top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p2 Big Left banner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1313</Words>
  <Application>Microsoft Office PowerPoint</Application>
  <PresentationFormat>On-screen Show (4:3)</PresentationFormat>
  <Paragraphs>298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16</vt:i4>
      </vt:variant>
    </vt:vector>
  </HeadingPairs>
  <TitlesOfParts>
    <vt:vector size="35" baseType="lpstr">
      <vt:lpstr>MS Gothic</vt:lpstr>
      <vt:lpstr>Arial</vt:lpstr>
      <vt:lpstr>Arial Narrow</vt:lpstr>
      <vt:lpstr>Arial Nova Cond Light</vt:lpstr>
      <vt:lpstr>Calibri</vt:lpstr>
      <vt:lpstr>Symbol</vt:lpstr>
      <vt:lpstr>Times New Roman</vt:lpstr>
      <vt:lpstr>Trebuchet MS</vt:lpstr>
      <vt:lpstr>Op1</vt:lpstr>
      <vt:lpstr>Op1 Left banner</vt:lpstr>
      <vt:lpstr>Op1 Big Left banner layout</vt:lpstr>
      <vt:lpstr>Op1 Top banner</vt:lpstr>
      <vt:lpstr>Op1 Top big banner</vt:lpstr>
      <vt:lpstr>Op2</vt:lpstr>
      <vt:lpstr>Op2 Left banner</vt:lpstr>
      <vt:lpstr>Op2 Top banner</vt:lpstr>
      <vt:lpstr>Op2 Big Left banner layout</vt:lpstr>
      <vt:lpstr>Op3</vt:lpstr>
      <vt:lpstr>1_CCCM - Titles</vt:lpstr>
      <vt:lpstr>PowerPoint Presentation</vt:lpstr>
      <vt:lpstr>Steering Group Members</vt:lpstr>
      <vt:lpstr>Background to the WG</vt:lpstr>
      <vt:lpstr>PowerPoint Presentation</vt:lpstr>
      <vt:lpstr>USWG Case Study Compendium:  Analysis &amp; Executive Summary</vt:lpstr>
      <vt:lpstr>USWG Case Study Compendium:  Analysis &amp; Executive Summary</vt:lpstr>
      <vt:lpstr>USWG Case Study Compendium:  Different scales and stages of area-based approach</vt:lpstr>
      <vt:lpstr>Area based / settlement guidelines </vt:lpstr>
      <vt:lpstr>PowerPoint Presentation</vt:lpstr>
      <vt:lpstr>USWG: Settlement Approach Guidance: 2019 - 2020</vt:lpstr>
      <vt:lpstr>Steering Group (SG): </vt:lpstr>
      <vt:lpstr>PowerPoint Presentation</vt:lpstr>
      <vt:lpstr>PowerPoint Presentation</vt:lpstr>
      <vt:lpstr>USWG Area based / Settlement Approach Guidance:  DRAFT 0 CONTENT sheet (initial ideas for inputs)</vt:lpstr>
      <vt:lpstr>USWG Area based / Settlement Approach Guidance:  CONTENT sheet (initial ideas for your inputs)</vt:lpstr>
      <vt:lpstr>Questions , Comments &amp;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“investigating the relevance of socially based, geographically bound, inclusive and multi-sectoral in Humanitarian action”</dc:title>
  <dc:creator>James Schell</dc:creator>
  <cp:lastModifiedBy>James Schell</cp:lastModifiedBy>
  <cp:revision>99</cp:revision>
  <dcterms:created xsi:type="dcterms:W3CDTF">2018-12-18T00:56:23Z</dcterms:created>
  <dcterms:modified xsi:type="dcterms:W3CDTF">2019-11-01T14:59:14Z</dcterms:modified>
</cp:coreProperties>
</file>