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  <p:sldMasterId id="2147483833" r:id="rId11"/>
  </p:sldMasterIdLst>
  <p:notesMasterIdLst>
    <p:notesMasterId r:id="rId24"/>
  </p:notesMasterIdLst>
  <p:sldIdLst>
    <p:sldId id="343" r:id="rId12"/>
    <p:sldId id="384" r:id="rId13"/>
    <p:sldId id="376" r:id="rId14"/>
    <p:sldId id="423" r:id="rId15"/>
    <p:sldId id="424" r:id="rId16"/>
    <p:sldId id="425" r:id="rId17"/>
    <p:sldId id="426" r:id="rId18"/>
    <p:sldId id="429" r:id="rId19"/>
    <p:sldId id="428" r:id="rId20"/>
    <p:sldId id="432" r:id="rId21"/>
    <p:sldId id="431" r:id="rId22"/>
    <p:sldId id="433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i, Mohamed" initials="HM" lastIdx="3" clrIdx="0">
    <p:extLst>
      <p:ext uri="{19B8F6BF-5375-455C-9EA6-DF929625EA0E}">
        <p15:presenceInfo xmlns:p15="http://schemas.microsoft.com/office/powerpoint/2012/main" userId="Hilmi,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D1D3D4"/>
    <a:srgbClr val="55111C"/>
    <a:srgbClr val="3D0B11"/>
    <a:srgbClr val="DDD8C4"/>
    <a:srgbClr val="581421"/>
    <a:srgbClr val="000000"/>
    <a:srgbClr val="79726F"/>
    <a:srgbClr val="B8A498"/>
    <a:srgbClr val="BCB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616" y="32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AED-ED4F-4A10-B2C9-12481B207A6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D89F-0B81-4DBE-82F9-1171CBC5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2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2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4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6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2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1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8" name="Rectangle 37"/>
          <p:cNvSpPr/>
          <p:nvPr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1" name="Rectangle 40"/>
          <p:cNvSpPr/>
          <p:nvPr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18078739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374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1486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20092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8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9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55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38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7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517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2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25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2660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1267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i="0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72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66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58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Rectangle 13"/>
          <p:cNvSpPr/>
          <p:nvPr userDrawn="1"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Rectangle 15"/>
          <p:cNvSpPr/>
          <p:nvPr userDrawn="1"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0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29555383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6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619741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565908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04728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10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8983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060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19336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0109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2352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3125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8607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7684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791188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1632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47536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49661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243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1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1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671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CCM - Title Slide -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07884" rtlCol="0" anchor="ctr">
            <a:noAutofit/>
          </a:bodyPr>
          <a:lstStyle/>
          <a:p>
            <a:pPr algn="ctr"/>
            <a:endParaRPr lang="en-GB" sz="1756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>
            <a:noAutofit/>
          </a:bodyPr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441341" y="431685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5311004" y="293431"/>
            <a:ext cx="3601342" cy="12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6973763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globalsupport@cccmcluster.org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pic>
        <p:nvPicPr>
          <p:cNvPr id="10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om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7170572" y="4350408"/>
            <a:ext cx="1675072" cy="1485961"/>
            <a:chOff x="8384341" y="4715941"/>
            <a:chExt cx="1608808" cy="171757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293431"/>
            <a:ext cx="1529961" cy="1104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934" y="5455245"/>
            <a:ext cx="135815" cy="144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4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7"/>
                    </a14:imgEffect>
                    <a14:imgEffect>
                      <a14:saturation sat="0"/>
                    </a14:imgEffect>
                    <a14:imgEffect>
                      <a14:brightnessContrast bright="-65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971"/>
          <a:stretch/>
        </p:blipFill>
        <p:spPr>
          <a:xfrm>
            <a:off x="-12602" y="0"/>
            <a:ext cx="698636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gobalsupport@cccmcluster.org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iom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170572" y="4278216"/>
            <a:ext cx="1675072" cy="1558154"/>
            <a:chOff x="8384341" y="4715941"/>
            <a:chExt cx="1608808" cy="171757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8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38" name="Picture 8" descr="https://cdn3.iconfinder.com/data/icons/picons-social/57/40-google-plus-128.png"/>
          <p:cNvPicPr>
            <a:picLocks noChangeAspect="1" noChangeArrowheads="1"/>
          </p:cNvPicPr>
          <p:nvPr userDrawn="1"/>
        </p:nvPicPr>
        <p:blipFill>
          <a:blip r:embed="rId9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0" y="5434884"/>
            <a:ext cx="174203" cy="1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387872"/>
            <a:ext cx="1529961" cy="14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6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SubTitl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5557338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2623513"/>
            <a:ext cx="4947760" cy="589951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3363675"/>
            <a:ext cx="4947760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2579783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Page // </a:t>
            </a:r>
            <a:fld id="{5368136F-2B1C-48BC-9B1A-E9811B079E08}" type="slidenum">
              <a:rPr lang="en-GB" noProof="0" smtClean="0"/>
              <a:pPr lvl="0"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7544" y="5642208"/>
            <a:ext cx="2976954" cy="980429"/>
          </a:xfrm>
        </p:spPr>
        <p:txBody>
          <a:bodyPr anchor="b">
            <a:noAutofit/>
          </a:bodyPr>
          <a:lstStyle>
            <a:lvl1pPr marL="0" indent="0" algn="r">
              <a:buNone/>
              <a:defRPr sz="8210" b="0">
                <a:solidFill>
                  <a:schemeClr val="accent1"/>
                </a:solidFill>
              </a:defRPr>
            </a:lvl1pPr>
            <a:lvl2pPr marL="390997" indent="0">
              <a:buNone/>
              <a:defRPr>
                <a:solidFill>
                  <a:schemeClr val="bg1"/>
                </a:solidFill>
              </a:defRPr>
            </a:lvl2pPr>
            <a:lvl3pPr marL="781995" indent="0">
              <a:buNone/>
              <a:defRPr>
                <a:solidFill>
                  <a:schemeClr val="bg1"/>
                </a:solidFill>
              </a:defRPr>
            </a:lvl3pPr>
            <a:lvl4pPr marL="1172992" indent="0">
              <a:buNone/>
              <a:defRPr>
                <a:solidFill>
                  <a:schemeClr val="bg1"/>
                </a:solidFill>
              </a:defRPr>
            </a:lvl4pPr>
            <a:lvl5pPr marL="156399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pic>
        <p:nvPicPr>
          <p:cNvPr id="2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2"/>
          <a:stretch/>
        </p:blipFill>
        <p:spPr bwMode="auto">
          <a:xfrm>
            <a:off x="5742090" y="2187837"/>
            <a:ext cx="3032409" cy="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CCM- Subtitle - Presenta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3634680"/>
            <a:ext cx="8421687" cy="1100807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3421" b="1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22512"/>
            <a:ext cx="8421687" cy="1500187"/>
          </a:xfrm>
        </p:spPr>
        <p:txBody>
          <a:bodyPr rIns="360000" anchor="b">
            <a:normAutofit/>
          </a:bodyPr>
          <a:lstStyle>
            <a:lvl1pPr marL="0" indent="0" algn="r">
              <a:buNone/>
              <a:defRPr sz="2052">
                <a:solidFill>
                  <a:schemeClr val="bg1">
                    <a:lumMod val="50000"/>
                  </a:schemeClr>
                </a:solidFill>
              </a:defRPr>
            </a:lvl1pPr>
            <a:lvl2pPr marL="39099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11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US" sz="855" smtClean="0">
                <a:solidFill>
                  <a:schemeClr val="accent1"/>
                </a:solidFill>
              </a:rPr>
              <a:pPr algn="ctr"/>
              <a:t>‹#›</a:t>
            </a:fld>
            <a:endParaRPr lang="en-US" sz="855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0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CM -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8" y="404664"/>
            <a:ext cx="8446586" cy="72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defRPr sz="342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88" y="1196752"/>
            <a:ext cx="8446586" cy="4968552"/>
          </a:xfrm>
        </p:spPr>
        <p:txBody>
          <a:bodyPr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6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GB" sz="855" noProof="0" smtClean="0">
                <a:solidFill>
                  <a:schemeClr val="accent1"/>
                </a:solidFill>
              </a:rPr>
              <a:pPr algn="ctr"/>
              <a:t>‹#›</a:t>
            </a:fld>
            <a:endParaRPr lang="en-GB" sz="855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4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jpeg"/><Relationship Id="rId5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8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35"/>
            <a:ext cx="9142572" cy="685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9" r:id="rId4"/>
    <p:sldLayoutId id="2147483751" r:id="rId5"/>
    <p:sldLayoutId id="2147483815" r:id="rId6"/>
    <p:sldLayoutId id="2147483805" r:id="rId7"/>
    <p:sldLayoutId id="2147483816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3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ctr" defTabSz="781995" rtl="0" eaLnBrk="1" latinLnBrk="0" hangingPunct="1"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48" indent="-293248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17" r:id="rId2"/>
    <p:sldLayoutId id="21474838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AD99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71" r:id="rId2"/>
    <p:sldLayoutId id="2147483725" r:id="rId3"/>
    <p:sldLayoutId id="21474838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07" r:id="rId3"/>
    <p:sldLayoutId id="2147483787" r:id="rId4"/>
    <p:sldLayoutId id="2147483808" r:id="rId5"/>
    <p:sldLayoutId id="2147483809" r:id="rId6"/>
    <p:sldLayoutId id="2147483793" r:id="rId7"/>
    <p:sldLayoutId id="2147483795" r:id="rId8"/>
    <p:sldLayoutId id="21474837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10" y="3831336"/>
            <a:ext cx="4639713" cy="572713"/>
          </a:xfrm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fr-CH" sz="2400" b="0" dirty="0" smtClean="0">
                <a:solidFill>
                  <a:srgbClr val="FFFFFF"/>
                </a:solidFill>
              </a:rPr>
              <a:t>27 June 2019</a:t>
            </a:r>
            <a:endParaRPr lang="es-ES" sz="11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6163EC-F2AC-48F8-8A78-F57D5E088122}"/>
              </a:ext>
            </a:extLst>
          </p:cNvPr>
          <p:cNvSpPr txBox="1">
            <a:spLocks/>
          </p:cNvSpPr>
          <p:nvPr/>
        </p:nvSpPr>
        <p:spPr>
          <a:xfrm>
            <a:off x="1917312" y="1391845"/>
            <a:ext cx="4164107" cy="158845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4000" dirty="0"/>
              <a:t>Urban </a:t>
            </a:r>
            <a:r>
              <a:rPr lang="en-GB" sz="4000" dirty="0" smtClean="0"/>
              <a:t>Settlements Working Group </a:t>
            </a:r>
            <a:r>
              <a:rPr lang="en-GB" sz="1800" dirty="0"/>
              <a:t/>
            </a:r>
            <a:br>
              <a:rPr lang="en-GB" sz="1800" dirty="0"/>
            </a:br>
            <a:endParaRPr lang="es-ES" sz="18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39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791" y="320040"/>
            <a:ext cx="3890093" cy="3694176"/>
          </a:xfrm>
        </p:spPr>
        <p:txBody>
          <a:bodyPr/>
          <a:lstStyle/>
          <a:p>
            <a:pPr algn="r"/>
            <a:r>
              <a:rPr lang="en-GB" sz="3200" dirty="0"/>
              <a:t>Barrio Mio: </a:t>
            </a:r>
            <a:r>
              <a:rPr lang="en-GB" sz="3200" b="0" dirty="0"/>
              <a:t>Urban DRR project applying the neighbourhood approach, undertaken by PCI in Guatemala </a:t>
            </a:r>
            <a:r>
              <a:rPr lang="en-GB" sz="3200" b="0" dirty="0" smtClean="0"/>
              <a:t>City</a:t>
            </a:r>
            <a:endParaRPr lang="en-GB" sz="32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4"/>
          <p:cNvSpPr txBox="1">
            <a:spLocks/>
          </p:cNvSpPr>
          <p:nvPr/>
        </p:nvSpPr>
        <p:spPr>
          <a:xfrm>
            <a:off x="932688" y="5586984"/>
            <a:ext cx="3044196" cy="5503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smtClean="0"/>
              <a:t>Leah Campbell, </a:t>
            </a:r>
            <a:r>
              <a:rPr lang="en-GB" sz="2400" b="0" dirty="0" smtClean="0"/>
              <a:t>ALNAP</a:t>
            </a:r>
            <a:endParaRPr lang="en-GB" sz="2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28" y="915056"/>
            <a:ext cx="3122766" cy="44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791" y="320040"/>
            <a:ext cx="3890093" cy="3694176"/>
          </a:xfrm>
        </p:spPr>
        <p:txBody>
          <a:bodyPr/>
          <a:lstStyle/>
          <a:p>
            <a:pPr algn="r"/>
            <a:r>
              <a:rPr lang="en-GB" sz="3200" dirty="0"/>
              <a:t>Shelter Projects &amp; Upcoming MENA S&amp;S forum</a:t>
            </a:r>
            <a:endParaRPr lang="en-GB" sz="32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4"/>
          <p:cNvSpPr txBox="1">
            <a:spLocks/>
          </p:cNvSpPr>
          <p:nvPr/>
        </p:nvSpPr>
        <p:spPr>
          <a:xfrm>
            <a:off x="932688" y="5586984"/>
            <a:ext cx="3044196" cy="5503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smtClean="0"/>
              <a:t>Alberto Picciolo, </a:t>
            </a:r>
            <a:r>
              <a:rPr lang="en-GB" sz="2400" b="0" dirty="0" smtClean="0"/>
              <a:t>IOM</a:t>
            </a:r>
            <a:endParaRPr lang="en-GB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72" y="707427"/>
            <a:ext cx="3261822" cy="42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214961" y="1224453"/>
            <a:ext cx="3890093" cy="3694176"/>
          </a:xfrm>
        </p:spPr>
        <p:txBody>
          <a:bodyPr/>
          <a:lstStyle/>
          <a:p>
            <a:pPr algn="r"/>
            <a:r>
              <a:rPr lang="en-GB" sz="6600" dirty="0" smtClean="0"/>
              <a:t>AOB?</a:t>
            </a:r>
            <a:endParaRPr lang="en-GB" sz="66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3E391E-38A2-447E-8B2E-983FD0DF79CC}"/>
              </a:ext>
            </a:extLst>
          </p:cNvPr>
          <p:cNvSpPr txBox="1"/>
          <p:nvPr/>
        </p:nvSpPr>
        <p:spPr>
          <a:xfrm>
            <a:off x="4352544" y="1676400"/>
            <a:ext cx="4491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latin typeface="Arial Narrow" panose="020B0606020202030204" pitchFamily="34" charset="0"/>
              </a:rPr>
              <a:t>Other points to discuss?</a:t>
            </a:r>
          </a:p>
          <a:p>
            <a:pPr marL="342900" indent="-342900">
              <a:buAutoNum type="arabicPeriod"/>
            </a:pP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Arial Narrow" panose="020B0606020202030204" pitchFamily="34" charset="0"/>
              </a:rPr>
              <a:t>Additional links to your own work</a:t>
            </a:r>
          </a:p>
          <a:p>
            <a:pPr marL="342900" indent="-342900">
              <a:buAutoNum type="arabicPeriod"/>
            </a:pP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Arial Narrow" panose="020B0606020202030204" pitchFamily="34" charset="0"/>
              </a:rPr>
              <a:t>Future case studies?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872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75871"/>
              </p:ext>
            </p:extLst>
          </p:nvPr>
        </p:nvGraphicFramePr>
        <p:xfrm>
          <a:off x="0" y="1406161"/>
          <a:ext cx="9160290" cy="544676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455664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704626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Topic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Speaker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76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Development </a:t>
                      </a: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of USWG area / settlement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approach guidance</a:t>
                      </a:r>
                      <a:r>
                        <a:rPr lang="en-GB" sz="1800" b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Informal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WG member updates on the area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/ settlement approach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Opportunities, missed opportunities, challenges?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177393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2. Development </a:t>
                      </a: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of USWG area / settlement</a:t>
                      </a:r>
                      <a:r>
                        <a:rPr lang="en-GB" sz="1800" b="1" baseline="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approach guidance</a:t>
                      </a:r>
                      <a:r>
                        <a:rPr lang="en-GB" sz="1800" b="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endParaRPr lang="en-GB" sz="1800" b="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800" b="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Brief Update</a:t>
                      </a:r>
                      <a:endParaRPr lang="en-GB" sz="1800" b="0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Contents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outline</a:t>
                      </a:r>
                      <a:endParaRPr lang="en-GB" sz="1800" b="0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Initial call-out for chapter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authors and co-authors</a:t>
                      </a:r>
                      <a:endParaRPr lang="en-GB" sz="1800" b="0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</a:rPr>
                        <a:t>USWG co-chairs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1292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strike="sngStrike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b="1" strike="sngStrike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n-GB" sz="1800" b="1" strike="sngStrike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Case Study presentation: </a:t>
                      </a:r>
                      <a:r>
                        <a:rPr lang="en-GB" sz="1800" b="0" strike="sngStrike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800" b="0" strike="sngStrike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en-GB" sz="1800" b="0" strike="sngStrike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u="none" strike="sng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Barrio Mio: </a:t>
                      </a:r>
                      <a:r>
                        <a:rPr lang="en-GB" sz="1800" b="0" u="none" strike="sng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Urban</a:t>
                      </a:r>
                      <a:r>
                        <a:rPr lang="en-GB" sz="1800" b="0" u="none" strike="sng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u="none" strike="sng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DRR project applying the neighbourhood approach, undertaken by PCI in Guatemala City</a:t>
                      </a:r>
                      <a:endParaRPr lang="en-US" sz="1800" b="0" u="none" strike="sng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trike="sngStrike" dirty="0" smtClean="0">
                          <a:effectLst/>
                          <a:latin typeface="Arial Narrow" panose="020B0606020202030204" pitchFamily="34" charset="0"/>
                        </a:rPr>
                        <a:t>Leah Campbell,</a:t>
                      </a:r>
                      <a:r>
                        <a:rPr lang="en-GB" sz="1800" strike="sng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strike="sng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Senior</a:t>
                      </a:r>
                      <a:r>
                        <a:rPr lang="en-GB" sz="1800" strike="sng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Research Officer, ALNAP</a:t>
                      </a:r>
                      <a:endParaRPr lang="en-GB" sz="1800" strike="sng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  <a:tr h="570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Shelter Projects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&amp; Upcoming MENA S&amp;S forum</a:t>
                      </a:r>
                      <a:endParaRPr lang="en-GB" sz="1800" b="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Alberto</a:t>
                      </a:r>
                      <a:r>
                        <a:rPr lang="en-GB" sz="1800" b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 Piccioli, 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Shelter &amp; Settlements Officer, IOM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7081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GB" sz="1800" b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AOB/ wrap up</a:t>
                      </a:r>
                      <a:endParaRPr lang="en-GB" sz="1800" b="1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7394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8223" y="179520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AGENDA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372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320" y="1966802"/>
            <a:ext cx="3750716" cy="1653529"/>
          </a:xfrm>
        </p:spPr>
        <p:txBody>
          <a:bodyPr/>
          <a:lstStyle/>
          <a:p>
            <a:pPr lvl="0" algn="r"/>
            <a:r>
              <a:rPr lang="en-GB" sz="3200" dirty="0"/>
              <a:t>Development of USWG area / settlement approach </a:t>
            </a:r>
            <a:r>
              <a:rPr lang="en-GB" sz="3200" dirty="0" smtClean="0"/>
              <a:t>guidance</a:t>
            </a:r>
            <a:r>
              <a:rPr lang="en-GB" sz="3200" b="0" dirty="0" smtClean="0"/>
              <a:t> </a:t>
            </a:r>
            <a:r>
              <a:rPr lang="en-GB" sz="3200" b="0" dirty="0"/>
              <a:t/>
            </a:r>
            <a:br>
              <a:rPr lang="en-GB" sz="3200" b="0" dirty="0"/>
            </a:br>
            <a:endParaRPr lang="en-GB" sz="32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sp>
        <p:nvSpPr>
          <p:cNvPr id="3" name="Rectangle 2"/>
          <p:cNvSpPr/>
          <p:nvPr/>
        </p:nvSpPr>
        <p:spPr>
          <a:xfrm>
            <a:off x="4289600" y="1270072"/>
            <a:ext cx="46038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dirty="0">
                <a:latin typeface="Arial Narrow" panose="020B0606020202030204" pitchFamily="34" charset="0"/>
              </a:rPr>
              <a:t>Brief </a:t>
            </a:r>
            <a:r>
              <a:rPr lang="en-GB" sz="3200" dirty="0" smtClean="0">
                <a:latin typeface="Arial Narrow" panose="020B0606020202030204" pitchFamily="34" charset="0"/>
              </a:rPr>
              <a:t>Update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dirty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dirty="0">
                <a:latin typeface="Arial Narrow" panose="020B0606020202030204" pitchFamily="34" charset="0"/>
              </a:rPr>
              <a:t>Contents </a:t>
            </a:r>
            <a:r>
              <a:rPr lang="en-GB" sz="3200" dirty="0" smtClean="0">
                <a:latin typeface="Arial Narrow" panose="020B0606020202030204" pitchFamily="34" charset="0"/>
              </a:rPr>
              <a:t>outline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dirty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dirty="0">
                <a:latin typeface="Arial Narrow" panose="020B0606020202030204" pitchFamily="34" charset="0"/>
              </a:rPr>
              <a:t>Initial call-out for chapter authors and co-authors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6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756976" y="1310508"/>
            <a:ext cx="8582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CLUSTERS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Global Shelter Cluster 		Angel Pascual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CCCM	 			Giovanni Federici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Global Food Security Cluster	 	Marina Angeloni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WASH Cluster 			Ross Tomlinson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Protection Cluster 		Sofia Khetib-Grundy / Musa Al-Asad</a:t>
            </a:r>
          </a:p>
          <a:p>
            <a:pPr lvl="0"/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DONORS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OFDA / USAID			Charles Setchell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ECHO				Denis Heidebroek</a:t>
            </a:r>
          </a:p>
          <a:p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INTERNATIONAL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OCHA				Annarita Marcantonio / Juliet 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UNDP				Rekha Das / Amita Gill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World Bank			Karima Ben Bih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UN-Habitat			Esteban Leon</a:t>
            </a:r>
          </a:p>
          <a:p>
            <a:r>
              <a:rPr lang="en-US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NETWORKS / ALLIANCES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Global Alliance for Urban Crises	Filiep Decorte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ALNAP				Leah Campbell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84" y="288568"/>
            <a:ext cx="3992306" cy="546344"/>
          </a:xfrm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Steering Group Members</a:t>
            </a:r>
            <a:endParaRPr lang="es-ES" sz="12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12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D2A1D8-CAFE-49D4-918B-EED341FAC1D1}"/>
              </a:ext>
            </a:extLst>
          </p:cNvPr>
          <p:cNvCxnSpPr/>
          <p:nvPr/>
        </p:nvCxnSpPr>
        <p:spPr>
          <a:xfrm>
            <a:off x="4563923" y="3858934"/>
            <a:ext cx="0" cy="1182846"/>
          </a:xfrm>
          <a:prstGeom prst="straightConnector1">
            <a:avLst/>
          </a:prstGeom>
          <a:ln>
            <a:solidFill>
              <a:srgbClr val="B8A4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856A9AC-D483-44FF-BC25-69BF13659A78}"/>
              </a:ext>
            </a:extLst>
          </p:cNvPr>
          <p:cNvCxnSpPr/>
          <p:nvPr/>
        </p:nvCxnSpPr>
        <p:spPr>
          <a:xfrm>
            <a:off x="8299094" y="3842158"/>
            <a:ext cx="0" cy="1182846"/>
          </a:xfrm>
          <a:prstGeom prst="straightConnector1">
            <a:avLst/>
          </a:prstGeom>
          <a:ln>
            <a:solidFill>
              <a:srgbClr val="5511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1BB536F-8A11-4D83-AFDE-02D0D5EA5CE5}"/>
              </a:ext>
            </a:extLst>
          </p:cNvPr>
          <p:cNvCxnSpPr/>
          <p:nvPr/>
        </p:nvCxnSpPr>
        <p:spPr>
          <a:xfrm>
            <a:off x="7020813" y="3858934"/>
            <a:ext cx="0" cy="1182846"/>
          </a:xfrm>
          <a:prstGeom prst="straightConnector1">
            <a:avLst/>
          </a:prstGeom>
          <a:ln>
            <a:solidFill>
              <a:srgbClr val="BCB8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40BC3B-8953-4958-96E8-B1BF17565F84}"/>
              </a:ext>
            </a:extLst>
          </p:cNvPr>
          <p:cNvCxnSpPr/>
          <p:nvPr/>
        </p:nvCxnSpPr>
        <p:spPr>
          <a:xfrm>
            <a:off x="5806258" y="3867325"/>
            <a:ext cx="0" cy="1182846"/>
          </a:xfrm>
          <a:prstGeom prst="straightConnector1">
            <a:avLst/>
          </a:prstGeom>
          <a:ln>
            <a:solidFill>
              <a:srgbClr val="DDD8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82D1F3-7E65-453C-BD89-BF9E77443B8E}"/>
              </a:ext>
            </a:extLst>
          </p:cNvPr>
          <p:cNvCxnSpPr/>
          <p:nvPr/>
        </p:nvCxnSpPr>
        <p:spPr>
          <a:xfrm>
            <a:off x="3325593" y="3867325"/>
            <a:ext cx="0" cy="1182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2A9315-7E88-4F79-A045-BFBC10E249A1}"/>
              </a:ext>
            </a:extLst>
          </p:cNvPr>
          <p:cNvCxnSpPr/>
          <p:nvPr/>
        </p:nvCxnSpPr>
        <p:spPr>
          <a:xfrm>
            <a:off x="2017260" y="3858934"/>
            <a:ext cx="0" cy="1182846"/>
          </a:xfrm>
          <a:prstGeom prst="straightConnector1">
            <a:avLst/>
          </a:prstGeom>
          <a:ln>
            <a:solidFill>
              <a:srgbClr val="B8A4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226CEF-CE35-4FB8-BE16-4F6EE82851D2}"/>
              </a:ext>
            </a:extLst>
          </p:cNvPr>
          <p:cNvCxnSpPr>
            <a:stCxn id="26" idx="2"/>
          </p:cNvCxnSpPr>
          <p:nvPr/>
        </p:nvCxnSpPr>
        <p:spPr>
          <a:xfrm>
            <a:off x="698527" y="3867325"/>
            <a:ext cx="0" cy="1182846"/>
          </a:xfrm>
          <a:prstGeom prst="straightConnector1">
            <a:avLst/>
          </a:prstGeom>
          <a:ln>
            <a:solidFill>
              <a:srgbClr val="5511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DE44F62F-D284-4D5E-A072-5F7EDF0A0DDB}"/>
              </a:ext>
            </a:extLst>
          </p:cNvPr>
          <p:cNvSpPr txBox="1">
            <a:spLocks/>
          </p:cNvSpPr>
          <p:nvPr/>
        </p:nvSpPr>
        <p:spPr>
          <a:xfrm>
            <a:off x="528080" y="213574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Complementing other processes &amp; products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8B042-909E-456C-87A5-BB8F4C6CD210}"/>
              </a:ext>
            </a:extLst>
          </p:cNvPr>
          <p:cNvSpPr/>
          <p:nvPr/>
        </p:nvSpPr>
        <p:spPr>
          <a:xfrm>
            <a:off x="1393072" y="1585517"/>
            <a:ext cx="1248376" cy="2281808"/>
          </a:xfrm>
          <a:prstGeom prst="rect">
            <a:avLst/>
          </a:prstGeom>
          <a:solidFill>
            <a:srgbClr val="B8A498"/>
          </a:solidFill>
          <a:ln>
            <a:solidFill>
              <a:srgbClr val="B8A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PCI / RedR 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Neighborhood Approach Guidance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8D7BBB-9183-4E89-98B8-EBB6DDF1BC5D}"/>
              </a:ext>
            </a:extLst>
          </p:cNvPr>
          <p:cNvSpPr/>
          <p:nvPr/>
        </p:nvSpPr>
        <p:spPr>
          <a:xfrm>
            <a:off x="2733735" y="1585517"/>
            <a:ext cx="1183717" cy="2281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IASC Urban Reference Group &amp; </a:t>
            </a:r>
            <a:r>
              <a:rPr lang="en-AU" sz="1600" b="1" u="sng" dirty="0" err="1">
                <a:latin typeface="Arial Narrow" panose="020B0606020202030204" pitchFamily="34" charset="0"/>
              </a:rPr>
              <a:t>Rslts</a:t>
            </a:r>
            <a:r>
              <a:rPr lang="en-AU" sz="1600" b="1" u="sng" dirty="0">
                <a:latin typeface="Arial Narrow" panose="020B0606020202030204" pitchFamily="34" charset="0"/>
              </a:rPr>
              <a:t> Grp 1</a:t>
            </a:r>
            <a:endParaRPr lang="en-AU" sz="1600" dirty="0"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Urban Coordination Guidance note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5C6E95-26D7-44A1-A6EA-8A8A73A8A664}"/>
              </a:ext>
            </a:extLst>
          </p:cNvPr>
          <p:cNvSpPr/>
          <p:nvPr/>
        </p:nvSpPr>
        <p:spPr>
          <a:xfrm>
            <a:off x="7585165" y="1577127"/>
            <a:ext cx="1489207" cy="2265031"/>
          </a:xfrm>
          <a:prstGeom prst="rect">
            <a:avLst/>
          </a:prstGeom>
          <a:solidFill>
            <a:srgbClr val="7F1416"/>
          </a:solidFill>
          <a:ln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Global Alliance for Urban Crises 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Framework for Engagement between Local Authorities &amp; Humanitarian Actors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EC0EAE-36B4-4FA8-996D-CE207E755562}"/>
              </a:ext>
            </a:extLst>
          </p:cNvPr>
          <p:cNvSpPr/>
          <p:nvPr/>
        </p:nvSpPr>
        <p:spPr>
          <a:xfrm>
            <a:off x="5244275" y="1602293"/>
            <a:ext cx="1194587" cy="2256641"/>
          </a:xfrm>
          <a:prstGeom prst="rect">
            <a:avLst/>
          </a:prstGeom>
          <a:solidFill>
            <a:srgbClr val="DDD8C4"/>
          </a:solidFill>
          <a:ln>
            <a:solidFill>
              <a:srgbClr val="DDD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CCCM</a:t>
            </a:r>
          </a:p>
          <a:p>
            <a:pPr algn="ctr"/>
            <a:endParaRPr lang="en-A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Urban Displacement and Out of Camps (UDOC)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9FAFE6-BFCA-4281-AF13-0501AB2297A9}"/>
              </a:ext>
            </a:extLst>
          </p:cNvPr>
          <p:cNvSpPr/>
          <p:nvPr/>
        </p:nvSpPr>
        <p:spPr>
          <a:xfrm>
            <a:off x="6548851" y="1591337"/>
            <a:ext cx="952784" cy="2256641"/>
          </a:xfrm>
          <a:prstGeom prst="rect">
            <a:avLst/>
          </a:prstGeom>
          <a:solidFill>
            <a:srgbClr val="D1D3D4"/>
          </a:solidFill>
          <a:ln>
            <a:solidFill>
              <a:srgbClr val="D1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CCCM</a:t>
            </a: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Mobile Approach case studies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D00F2F-64E3-4B8A-B40C-12140A38AC71}"/>
              </a:ext>
            </a:extLst>
          </p:cNvPr>
          <p:cNvSpPr/>
          <p:nvPr/>
        </p:nvSpPr>
        <p:spPr>
          <a:xfrm>
            <a:off x="80541" y="1585517"/>
            <a:ext cx="1235971" cy="2281808"/>
          </a:xfrm>
          <a:prstGeom prst="rect">
            <a:avLst/>
          </a:prstGeom>
          <a:solidFill>
            <a:srgbClr val="7F1416"/>
          </a:solidFill>
          <a:ln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Global Food Security Cluster</a:t>
            </a:r>
          </a:p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Urban 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Livelihoods Working Group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51343-C01D-4066-89D2-75161B0E6A48}"/>
              </a:ext>
            </a:extLst>
          </p:cNvPr>
          <p:cNvSpPr/>
          <p:nvPr/>
        </p:nvSpPr>
        <p:spPr>
          <a:xfrm>
            <a:off x="211129" y="5050171"/>
            <a:ext cx="8721741" cy="880845"/>
          </a:xfrm>
          <a:prstGeom prst="rect">
            <a:avLst/>
          </a:prstGeom>
          <a:solidFill>
            <a:srgbClr val="55111C"/>
          </a:solidFill>
          <a:ln>
            <a:solidFill>
              <a:srgbClr val="55111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Arial Narrow" panose="020B0606020202030204" pitchFamily="34" charset="0"/>
              </a:rPr>
              <a:t>USWG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Area / settlement based guidelines </a:t>
            </a:r>
            <a:endParaRPr lang="en-AU" sz="2000" dirty="0">
              <a:latin typeface="Arial Narrow" panose="020B0606020202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962388-FB43-4CE1-9BF2-B830EE6A7F51}"/>
              </a:ext>
            </a:extLst>
          </p:cNvPr>
          <p:cNvSpPr/>
          <p:nvPr/>
        </p:nvSpPr>
        <p:spPr>
          <a:xfrm>
            <a:off x="63458" y="4216404"/>
            <a:ext cx="1235971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Livelihoods; gFSC; urban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64EF04-8984-46AC-B331-3DF130744CC4}"/>
              </a:ext>
            </a:extLst>
          </p:cNvPr>
          <p:cNvSpPr/>
          <p:nvPr/>
        </p:nvSpPr>
        <p:spPr>
          <a:xfrm>
            <a:off x="1373836" y="4208770"/>
            <a:ext cx="1267610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Neighbourhood level, operational focus; agency-led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D09771-1B34-4410-8503-FBB50AE512CF}"/>
              </a:ext>
            </a:extLst>
          </p:cNvPr>
          <p:cNvSpPr/>
          <p:nvPr/>
        </p:nvSpPr>
        <p:spPr>
          <a:xfrm>
            <a:off x="2723540" y="4216404"/>
            <a:ext cx="1183716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Inter-cluster; urban; coordination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F09D0A-8F89-4E10-BA80-13B64AAE543A}"/>
              </a:ext>
            </a:extLst>
          </p:cNvPr>
          <p:cNvSpPr/>
          <p:nvPr/>
        </p:nvSpPr>
        <p:spPr>
          <a:xfrm>
            <a:off x="5304643" y="4216404"/>
            <a:ext cx="1158657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CCCM; urban; governance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9E3D6-E7A0-40B6-B942-849A15D5AA7E}"/>
              </a:ext>
            </a:extLst>
          </p:cNvPr>
          <p:cNvSpPr/>
          <p:nvPr/>
        </p:nvSpPr>
        <p:spPr>
          <a:xfrm>
            <a:off x="6582925" y="4216404"/>
            <a:ext cx="952784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CCCM; evidence base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D31550-9F12-4660-9480-0DBD5EBD8F1D}"/>
              </a:ext>
            </a:extLst>
          </p:cNvPr>
          <p:cNvSpPr/>
          <p:nvPr/>
        </p:nvSpPr>
        <p:spPr>
          <a:xfrm>
            <a:off x="7585165" y="4216405"/>
            <a:ext cx="1489208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urban; engagement with Local Authorities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34F977-A892-4E18-B862-13BB46B68FA5}"/>
              </a:ext>
            </a:extLst>
          </p:cNvPr>
          <p:cNvSpPr/>
          <p:nvPr/>
        </p:nvSpPr>
        <p:spPr>
          <a:xfrm>
            <a:off x="3984775" y="1585517"/>
            <a:ext cx="1175970" cy="2281808"/>
          </a:xfrm>
          <a:prstGeom prst="rect">
            <a:avLst/>
          </a:prstGeom>
          <a:solidFill>
            <a:srgbClr val="B8A498"/>
          </a:solidFill>
          <a:ln>
            <a:solidFill>
              <a:srgbClr val="B8A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u="sng" dirty="0">
                <a:latin typeface="Arial Narrow" panose="020B0606020202030204" pitchFamily="34" charset="0"/>
              </a:rPr>
              <a:t>ALNAP</a:t>
            </a: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b="1" u="sng" dirty="0">
              <a:latin typeface="Arial Narrow" panose="020B0606020202030204" pitchFamily="34" charset="0"/>
            </a:endParaRPr>
          </a:p>
          <a:p>
            <a:pPr algn="ctr"/>
            <a:endParaRPr lang="en-AU" sz="1600" dirty="0">
              <a:latin typeface="Arial Narrow" panose="020B0606020202030204" pitchFamily="34" charset="0"/>
            </a:endParaRPr>
          </a:p>
          <a:p>
            <a:pPr algn="ctr"/>
            <a:r>
              <a:rPr lang="en-AU" sz="1600" dirty="0">
                <a:latin typeface="Arial Narrow" panose="020B0606020202030204" pitchFamily="34" charset="0"/>
              </a:rPr>
              <a:t>Numerous research products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0C49EE-598A-49A8-8D77-E3E1AC141A71}"/>
              </a:ext>
            </a:extLst>
          </p:cNvPr>
          <p:cNvSpPr/>
          <p:nvPr/>
        </p:nvSpPr>
        <p:spPr>
          <a:xfrm>
            <a:off x="3979548" y="4216404"/>
            <a:ext cx="1183716" cy="564913"/>
          </a:xfrm>
          <a:prstGeom prst="rect">
            <a:avLst/>
          </a:prstGeom>
          <a:ln>
            <a:solidFill>
              <a:srgbClr val="7F141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 Narrow" panose="020B0606020202030204" pitchFamily="34" charset="0"/>
              </a:rPr>
              <a:t>Context analysis; urban; coord; multisctr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30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s://documents.lucidchart.com/documents/42905202-ddfa-4df8-8ca4-879a15c6e170/pages/0_0?a=1381&amp;x=332&amp;y=350&amp;w=1056&amp;h=660&amp;store=1&amp;accept=image%2F*&amp;auth=LCA%20c204903ee567122d7bee63723ea8aae9a5b6854d-ts%3D1551125901">
            <a:extLst>
              <a:ext uri="{FF2B5EF4-FFF2-40B4-BE49-F238E27FC236}">
                <a16:creationId xmlns:a16="http://schemas.microsoft.com/office/drawing/2014/main" id="{988DF8F5-5D5C-4F5D-A9E2-47FFA646DC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" y="1824620"/>
            <a:ext cx="8925547" cy="5033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138023" y="1298570"/>
            <a:ext cx="5305245" cy="1090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Overall strategy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Initial content framing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Consultation process - how to engage</a:t>
            </a: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AU" dirty="0"/>
              <a:t>USWG: Settlement Approach Guidance: 2019 - 2020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6F7245-C022-465C-8B18-D05AA623BF60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0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AE75-E07A-407A-89CC-1F071741A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based / settlement guidelines </a:t>
            </a:r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FE70E5C-6435-48EA-BE75-4E1C7A372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76" y="4616943"/>
            <a:ext cx="8087840" cy="874013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&gt;&gt;CONTENTS &amp; SIGN UP SHEET&lt;&lt;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/>
              <a:t> </a:t>
            </a:r>
            <a:endParaRPr lang="en-GB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255E98-06CD-4DFF-AC45-A075B0D45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900689"/>
            <a:ext cx="8660170" cy="78104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To support humanitarian and development agencies understand and apply settlement based approaches in humanitarian response &amp; recovery </a:t>
            </a:r>
          </a:p>
        </p:txBody>
      </p:sp>
      <p:sp>
        <p:nvSpPr>
          <p:cNvPr id="11" name="Subtitle 8">
            <a:extLst>
              <a:ext uri="{FF2B5EF4-FFF2-40B4-BE49-F238E27FC236}">
                <a16:creationId xmlns:a16="http://schemas.microsoft.com/office/drawing/2014/main" id="{8EBBC9D2-53B3-46E3-A6E4-FA622FF3B384}"/>
              </a:ext>
            </a:extLst>
          </p:cNvPr>
          <p:cNvSpPr txBox="1">
            <a:spLocks/>
          </p:cNvSpPr>
          <p:nvPr/>
        </p:nvSpPr>
        <p:spPr>
          <a:xfrm>
            <a:off x="386176" y="2771106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58152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Primary Audience</a:t>
            </a:r>
            <a:endParaRPr lang="en-GB" sz="2000" dirty="0"/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85411C0E-6DB8-4CE9-A105-FB0D8C310031}"/>
              </a:ext>
            </a:extLst>
          </p:cNvPr>
          <p:cNvSpPr txBox="1">
            <a:spLocks/>
          </p:cNvSpPr>
          <p:nvPr/>
        </p:nvSpPr>
        <p:spPr>
          <a:xfrm>
            <a:off x="386176" y="1408597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58152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Objective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F2D1FE4-E2A5-4907-B02F-1C161300C67C}"/>
              </a:ext>
            </a:extLst>
          </p:cNvPr>
          <p:cNvSpPr txBox="1">
            <a:spLocks/>
          </p:cNvSpPr>
          <p:nvPr/>
        </p:nvSpPr>
        <p:spPr>
          <a:xfrm>
            <a:off x="386176" y="3263368"/>
            <a:ext cx="8438228" cy="939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Humanitarian &amp; development agencies (International Organisations, NGOs)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Program managers &amp; technical staff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BCBFFCE-3DA1-41BC-B6FD-576A8EC79F03}"/>
              </a:ext>
            </a:extLst>
          </p:cNvPr>
          <p:cNvSpPr txBox="1">
            <a:spLocks/>
          </p:cNvSpPr>
          <p:nvPr/>
        </p:nvSpPr>
        <p:spPr>
          <a:xfrm>
            <a:off x="386176" y="4664140"/>
            <a:ext cx="8087840" cy="1465873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1800" dirty="0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24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WG members inputs </a:t>
            </a:r>
            <a:endParaRPr lang="en-GB" b="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E391E-38A2-447E-8B2E-983FD0DF79CC}"/>
              </a:ext>
            </a:extLst>
          </p:cNvPr>
          <p:cNvSpPr txBox="1"/>
          <p:nvPr/>
        </p:nvSpPr>
        <p:spPr>
          <a:xfrm>
            <a:off x="148046" y="1402080"/>
            <a:ext cx="8786948" cy="471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2400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Contents: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Key existing resources to be </a:t>
            </a:r>
            <a:r>
              <a:rPr lang="en-AU" sz="2400" b="1" dirty="0">
                <a:latin typeface="Arial Narrow" panose="020B0606020202030204" pitchFamily="34" charset="0"/>
              </a:rPr>
              <a:t>referenced</a:t>
            </a:r>
            <a:r>
              <a:rPr lang="en-AU" sz="2400" dirty="0">
                <a:latin typeface="Arial Narrow" panose="020B0606020202030204" pitchFamily="34" charset="0"/>
              </a:rPr>
              <a:t>?</a:t>
            </a:r>
          </a:p>
          <a:p>
            <a:pPr marL="800100" lvl="1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Highlight </a:t>
            </a:r>
            <a:r>
              <a:rPr lang="en-AU" sz="2400" b="1" dirty="0">
                <a:latin typeface="Arial Narrow" panose="020B0606020202030204" pitchFamily="34" charset="0"/>
              </a:rPr>
              <a:t>interest in specific sectors to:</a:t>
            </a:r>
          </a:p>
          <a:p>
            <a:pPr marL="1257300" lvl="2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Propose to co-write chapter and/or </a:t>
            </a:r>
          </a:p>
          <a:p>
            <a:pPr marL="1257300" lvl="2" indent="-342900">
              <a:buAutoNum type="arabicPeriod"/>
            </a:pPr>
            <a:r>
              <a:rPr lang="en-AU" sz="2400" dirty="0">
                <a:latin typeface="Arial Narrow" panose="020B0606020202030204" pitchFamily="34" charset="0"/>
              </a:rPr>
              <a:t>Suggest a colleague/others to write</a:t>
            </a:r>
          </a:p>
          <a:p>
            <a:pPr marL="800100" lvl="1" indent="-342900">
              <a:buAutoNum type="arabicPeriod"/>
            </a:pPr>
            <a:endParaRPr lang="en-AU" sz="24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AU" sz="2400" b="1" u="sng" dirty="0">
                <a:solidFill>
                  <a:srgbClr val="7F1416"/>
                </a:solidFill>
                <a:latin typeface="Arial Narrow" panose="020B0606020202030204" pitchFamily="34" charset="0"/>
              </a:rPr>
              <a:t>Looking ahead: time scale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 Narrow" panose="020B0606020202030204" pitchFamily="34" charset="0"/>
              </a:rPr>
              <a:t>Creation of Steering Group/  contents sheet approved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Arial Narrow" panose="020B0606020202030204" pitchFamily="34" charset="0"/>
              </a:rPr>
              <a:t>Three Regional </a:t>
            </a:r>
            <a:r>
              <a:rPr lang="en-GB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Consultations: 1. Amman (July); 2. Asia TBC. 3. Africa TBC </a:t>
            </a:r>
            <a:endParaRPr lang="en-GB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Arial Narrow" panose="020B0606020202030204" pitchFamily="34" charset="0"/>
              </a:rPr>
              <a:t>Three National Consultations call for any WG member to host a session in their circles? Chapter writing by technical experts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  <a:latin typeface="Arial Narrow" panose="020B0606020202030204" pitchFamily="34" charset="0"/>
              </a:rPr>
              <a:t>Consolidation &amp; review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0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320" y="1966802"/>
            <a:ext cx="3750716" cy="1653529"/>
          </a:xfrm>
        </p:spPr>
        <p:txBody>
          <a:bodyPr/>
          <a:lstStyle/>
          <a:p>
            <a:pPr algn="r"/>
            <a:r>
              <a:rPr lang="en-GB" sz="3200" dirty="0"/>
              <a:t>USWG Case Study Compendium: </a:t>
            </a:r>
            <a:br>
              <a:rPr lang="en-GB" sz="3200" dirty="0"/>
            </a:br>
            <a:r>
              <a:rPr lang="en-GB" sz="3200" b="0" dirty="0"/>
              <a:t>Analysis &amp; Executive Summary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2400" b="0" dirty="0"/>
              <a:t>Consultants: </a:t>
            </a:r>
          </a:p>
          <a:p>
            <a:pPr algn="r">
              <a:lnSpc>
                <a:spcPct val="100000"/>
              </a:lnSpc>
            </a:pPr>
            <a:r>
              <a:rPr lang="en-GB" sz="2400" b="0" dirty="0"/>
              <a:t>Victoria Maynard &amp; Elizabeth Parker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FAF8B-ABBA-464B-BBDF-34ED2F36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42" y="190788"/>
            <a:ext cx="4279405" cy="59274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988678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CCM - Titles">
  <a:themeElements>
    <a:clrScheme name="CCCM Cluste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Global CCCM Clu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CM Cluster - Templates - Pesentation v1" id="{AA29A52A-7E86-4270-9C5E-16BADAD3BA3B}" vid="{44BAA614-8022-4D3D-9F5A-C420EC4ED9D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730</Words>
  <Application>Microsoft Office PowerPoint</Application>
  <PresentationFormat>On-screen Show (4:3)</PresentationFormat>
  <Paragraphs>183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Arial Narrow</vt:lpstr>
      <vt:lpstr>Arial Nova Cond Light</vt:lpstr>
      <vt:lpstr>Calibri</vt:lpstr>
      <vt:lpstr>Times New Roman</vt:lpstr>
      <vt:lpstr>Trebuchet MS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1_CCCM - Titles</vt:lpstr>
      <vt:lpstr>27 June 2019</vt:lpstr>
      <vt:lpstr>PowerPoint Presentation</vt:lpstr>
      <vt:lpstr>Development of USWG area / settlement approach guidance  </vt:lpstr>
      <vt:lpstr>Steering Group Members</vt:lpstr>
      <vt:lpstr>PowerPoint Presentation</vt:lpstr>
      <vt:lpstr>USWG: Settlement Approach Guidance: 2019 - 2020</vt:lpstr>
      <vt:lpstr>Area based / settlement guidelines </vt:lpstr>
      <vt:lpstr>WG members inputs </vt:lpstr>
      <vt:lpstr>USWG Case Study Compendium:  Analysis &amp; Executive Summary</vt:lpstr>
      <vt:lpstr>Barrio Mio: Urban DRR project applying the neighbourhood approach, undertaken by PCI in Guatemala City</vt:lpstr>
      <vt:lpstr>Shelter Projects &amp; Upcoming MENA S&amp;S forum</vt:lpstr>
      <vt:lpstr>AOB?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“investigating the relevance of socially based, geographically bound, inclusive and multi-sectoral in Humanitarian action”</dc:title>
  <dc:creator>James Schell</dc:creator>
  <cp:lastModifiedBy>James Schell</cp:lastModifiedBy>
  <cp:revision>62</cp:revision>
  <dcterms:created xsi:type="dcterms:W3CDTF">2018-12-18T00:56:23Z</dcterms:created>
  <dcterms:modified xsi:type="dcterms:W3CDTF">2019-11-01T15:02:40Z</dcterms:modified>
</cp:coreProperties>
</file>