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  <p:sldMasterId id="2147483833" r:id="rId11"/>
  </p:sldMasterIdLst>
  <p:notesMasterIdLst>
    <p:notesMasterId r:id="rId24"/>
  </p:notesMasterIdLst>
  <p:sldIdLst>
    <p:sldId id="343" r:id="rId12"/>
    <p:sldId id="384" r:id="rId13"/>
    <p:sldId id="376" r:id="rId14"/>
    <p:sldId id="436" r:id="rId15"/>
    <p:sldId id="437" r:id="rId16"/>
    <p:sldId id="438" r:id="rId17"/>
    <p:sldId id="432" r:id="rId18"/>
    <p:sldId id="439" r:id="rId19"/>
    <p:sldId id="443" r:id="rId20"/>
    <p:sldId id="441" r:id="rId21"/>
    <p:sldId id="442" r:id="rId22"/>
    <p:sldId id="435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mi, Mohamed" initials="HM" lastIdx="3" clrIdx="0">
    <p:extLst>
      <p:ext uri="{19B8F6BF-5375-455C-9EA6-DF929625EA0E}">
        <p15:presenceInfo xmlns:p15="http://schemas.microsoft.com/office/powerpoint/2012/main" userId="Hilmi, 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D1D3D4"/>
    <a:srgbClr val="55111C"/>
    <a:srgbClr val="3D0B11"/>
    <a:srgbClr val="DDD8C4"/>
    <a:srgbClr val="581421"/>
    <a:srgbClr val="000000"/>
    <a:srgbClr val="79726F"/>
    <a:srgbClr val="B8A498"/>
    <a:srgbClr val="BCB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1616" y="32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AED-ED4F-4A10-B2C9-12481B207A6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D89F-0B81-4DBE-82F9-1171CBC5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6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SG will advice the Co-Chairs and the Principal Editor on the content and overall thematic format. Primary responsibility will be to: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advice in developing the overall frame of the guidance</a:t>
            </a:r>
            <a:r>
              <a:rPr lang="en-GB" dirty="0"/>
              <a:t>, the contents sheet and structure within each chapter;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periodic advice and peer review</a:t>
            </a:r>
            <a:r>
              <a:rPr lang="en-GB" dirty="0"/>
              <a:t>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 </a:t>
            </a:r>
            <a:r>
              <a:rPr lang="en-GB" sz="1200" b="1" dirty="0">
                <a:solidFill>
                  <a:srgbClr val="7F1416"/>
                </a:solidFill>
              </a:rPr>
              <a:t>champion for this work within your own circles of influence</a:t>
            </a:r>
          </a:p>
          <a:p>
            <a:r>
              <a:rPr lang="en-US" dirty="0"/>
              <a:t>The Guidance is intended to address operational issues and useable as possible, while at the same time, representative of the diversity of actors and sectors. </a:t>
            </a:r>
          </a:p>
          <a:p>
            <a:r>
              <a:rPr lang="en-GB" dirty="0"/>
              <a:t>Provide strategic </a:t>
            </a:r>
            <a:r>
              <a:rPr lang="en-GB" b="1" dirty="0"/>
              <a:t>advice to the USWG co-conveners (CRS, Impact and InterAction) and the Principal Editor as well as content writer </a:t>
            </a:r>
            <a:r>
              <a:rPr lang="en-GB" dirty="0"/>
              <a:t>of each chapter.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Collaborate, advise and peer review</a:t>
            </a:r>
            <a:r>
              <a:rPr lang="en-GB" dirty="0"/>
              <a:t> during writing and finalization of guidance.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Liaise with appropriate </a:t>
            </a:r>
            <a:r>
              <a:rPr lang="en-GB" b="1" dirty="0"/>
              <a:t>technical experts</a:t>
            </a:r>
            <a:r>
              <a:rPr lang="en-GB" dirty="0"/>
              <a:t> during the process.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7F1416"/>
                </a:solidFill>
              </a:rPr>
              <a:t>Commit up to 2-3 hours/month </a:t>
            </a:r>
            <a:r>
              <a:rPr lang="en-GB" dirty="0"/>
              <a:t>for advice and review of the Guidance Notes. The overall development period is expected to be around a year. Starting March 2019 – Sept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Contribute significant </a:t>
            </a:r>
            <a:r>
              <a:rPr lang="en-GB" b="1" dirty="0"/>
              <a:t>experience in policy, practice and coordination of humanitarian and development assistance</a:t>
            </a:r>
            <a:r>
              <a:rPr lang="en-GB" dirty="0"/>
              <a:t> in diverse contexts.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an </a:t>
            </a:r>
            <a:r>
              <a:rPr lang="en-GB" sz="1200" b="1" dirty="0">
                <a:solidFill>
                  <a:srgbClr val="7F1416"/>
                </a:solidFill>
              </a:rPr>
              <a:t>independent expert</a:t>
            </a:r>
            <a:r>
              <a:rPr lang="en-GB" dirty="0"/>
              <a:t>, championing this approach and suggesting additional 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Represent</a:t>
            </a:r>
            <a:r>
              <a:rPr lang="en-GB" dirty="0"/>
              <a:t> concerns within their own sector and/or organization, as well as outside entities.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SG will advice the Co-Chairs and the Principal Editor on the content and overall thematic format. Primary responsibility will be to: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advice in developing the overall frame of the guidance</a:t>
            </a:r>
            <a:r>
              <a:rPr lang="en-GB" dirty="0"/>
              <a:t>, the contents sheet and structure within each chapter;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periodic advice and peer review</a:t>
            </a:r>
            <a:r>
              <a:rPr lang="en-GB" dirty="0"/>
              <a:t>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 </a:t>
            </a:r>
            <a:r>
              <a:rPr lang="en-GB" sz="1200" b="1" dirty="0">
                <a:solidFill>
                  <a:srgbClr val="7F1416"/>
                </a:solidFill>
              </a:rPr>
              <a:t>champion for this work within your own circles of influence</a:t>
            </a:r>
          </a:p>
          <a:p>
            <a:r>
              <a:rPr lang="en-US" dirty="0"/>
              <a:t>The Guidance is intended to address operational issues and useable as possible, while at the same time, representative of the diversity of actors and sectors. </a:t>
            </a:r>
          </a:p>
          <a:p>
            <a:r>
              <a:rPr lang="en-GB" dirty="0"/>
              <a:t>Provide strategic </a:t>
            </a:r>
            <a:r>
              <a:rPr lang="en-GB" b="1" dirty="0"/>
              <a:t>advice to the USWG co-conveners (CRS, Impact and InterAction) and the Principal Editor as well as content writer </a:t>
            </a:r>
            <a:r>
              <a:rPr lang="en-GB" dirty="0"/>
              <a:t>of each chapter.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Collaborate, advise and peer review</a:t>
            </a:r>
            <a:r>
              <a:rPr lang="en-GB" dirty="0"/>
              <a:t> during writing and finalization of guidance.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Liaise with appropriate </a:t>
            </a:r>
            <a:r>
              <a:rPr lang="en-GB" b="1" dirty="0"/>
              <a:t>technical experts</a:t>
            </a:r>
            <a:r>
              <a:rPr lang="en-GB" dirty="0"/>
              <a:t> during the process.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7F1416"/>
                </a:solidFill>
              </a:rPr>
              <a:t>Commit up to 2-3 hours/month </a:t>
            </a:r>
            <a:r>
              <a:rPr lang="en-GB" dirty="0"/>
              <a:t>for advice and review of the Guidance Notes. The overall development period is expected to be around a year. Starting March 2019 – Sept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Contribute significant </a:t>
            </a:r>
            <a:r>
              <a:rPr lang="en-GB" b="1" dirty="0"/>
              <a:t>experience in policy, practice and coordination of humanitarian and development assistance</a:t>
            </a:r>
            <a:r>
              <a:rPr lang="en-GB" dirty="0"/>
              <a:t> in diverse contexts.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an </a:t>
            </a:r>
            <a:r>
              <a:rPr lang="en-GB" sz="1200" b="1" dirty="0">
                <a:solidFill>
                  <a:srgbClr val="7F1416"/>
                </a:solidFill>
              </a:rPr>
              <a:t>independent expert</a:t>
            </a:r>
            <a:r>
              <a:rPr lang="en-GB" dirty="0"/>
              <a:t>, championing this approach and suggesting additional 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Represent</a:t>
            </a:r>
            <a:r>
              <a:rPr lang="en-GB" dirty="0"/>
              <a:t> concerns within their own sector and/or organization, as well as outside entities.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2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SG will advice the Co-Chairs and the Principal Editor on the content and overall thematic format. Primary responsibility will be to: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advice in developing the overall frame of the guidance</a:t>
            </a:r>
            <a:r>
              <a:rPr lang="en-GB" dirty="0"/>
              <a:t>, the contents sheet and structure within each chapter;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periodic advice and peer review</a:t>
            </a:r>
            <a:r>
              <a:rPr lang="en-GB" dirty="0"/>
              <a:t>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 </a:t>
            </a:r>
            <a:r>
              <a:rPr lang="en-GB" sz="1200" b="1" dirty="0">
                <a:solidFill>
                  <a:srgbClr val="7F1416"/>
                </a:solidFill>
              </a:rPr>
              <a:t>champion for this work within your own circles of influence</a:t>
            </a:r>
          </a:p>
          <a:p>
            <a:r>
              <a:rPr lang="en-US" dirty="0"/>
              <a:t>The Guidance is intended to address operational issues and useable as possible, while at the same time, representative of the diversity of actors and sectors. </a:t>
            </a:r>
          </a:p>
          <a:p>
            <a:r>
              <a:rPr lang="en-GB" dirty="0"/>
              <a:t>Provide strategic </a:t>
            </a:r>
            <a:r>
              <a:rPr lang="en-GB" b="1" dirty="0"/>
              <a:t>advice to the USWG co-conveners (CRS, Impact and InterAction) and the Principal Editor as well as content writer </a:t>
            </a:r>
            <a:r>
              <a:rPr lang="en-GB" dirty="0"/>
              <a:t>of each chapter.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Collaborate, advise and peer review</a:t>
            </a:r>
            <a:r>
              <a:rPr lang="en-GB" dirty="0"/>
              <a:t> during writing and finalization of guidance.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Liaise with appropriate </a:t>
            </a:r>
            <a:r>
              <a:rPr lang="en-GB" b="1" dirty="0"/>
              <a:t>technical experts</a:t>
            </a:r>
            <a:r>
              <a:rPr lang="en-GB" dirty="0"/>
              <a:t> during the process.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7F1416"/>
                </a:solidFill>
              </a:rPr>
              <a:t>Commit up to 2-3 hours/month </a:t>
            </a:r>
            <a:r>
              <a:rPr lang="en-GB" dirty="0"/>
              <a:t>for advice and review of the Guidance Notes. The overall development period is expected to be around a year. Starting March 2019 – Sept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Contribute significant </a:t>
            </a:r>
            <a:r>
              <a:rPr lang="en-GB" b="1" dirty="0"/>
              <a:t>experience in policy, practice and coordination of humanitarian and development assistance</a:t>
            </a:r>
            <a:r>
              <a:rPr lang="en-GB" dirty="0"/>
              <a:t> in diverse contexts.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an </a:t>
            </a:r>
            <a:r>
              <a:rPr lang="en-GB" sz="1200" b="1" dirty="0">
                <a:solidFill>
                  <a:srgbClr val="7F1416"/>
                </a:solidFill>
              </a:rPr>
              <a:t>independent expert</a:t>
            </a:r>
            <a:r>
              <a:rPr lang="en-GB" dirty="0"/>
              <a:t>, championing this approach and suggesting additional 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Represent</a:t>
            </a:r>
            <a:r>
              <a:rPr lang="en-GB" dirty="0"/>
              <a:t> concerns within their own sector and/or organization, as well as outside entities.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2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18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8" name="Rectangle 37"/>
          <p:cNvSpPr/>
          <p:nvPr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1" name="Rectangle 40"/>
          <p:cNvSpPr/>
          <p:nvPr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418078739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374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1486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20092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08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9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655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386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7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517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2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25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2660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1267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i="0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721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66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158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Rectangle 13"/>
          <p:cNvSpPr/>
          <p:nvPr userDrawn="1"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Rectangle 15"/>
          <p:cNvSpPr/>
          <p:nvPr userDrawn="1"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810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29555383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96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619741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565908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04728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10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8983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060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19336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0109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2352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3125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8607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7684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791188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1632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47536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49661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43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7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243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1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1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671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CCM - Title Slide -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07884" rtlCol="0" anchor="ctr">
            <a:noAutofit/>
          </a:bodyPr>
          <a:lstStyle/>
          <a:p>
            <a:pPr algn="ctr"/>
            <a:endParaRPr lang="en-GB" sz="1756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>
            <a:noAutofit/>
          </a:bodyPr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441341" y="431685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8"/>
          <a:stretch/>
        </p:blipFill>
        <p:spPr>
          <a:xfrm>
            <a:off x="5311004" y="293431"/>
            <a:ext cx="3601342" cy="12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6973763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globalsupport@cccmcluster.org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pic>
        <p:nvPicPr>
          <p:cNvPr id="10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om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7170572" y="4350408"/>
            <a:ext cx="1675072" cy="1485961"/>
            <a:chOff x="8384341" y="4715941"/>
            <a:chExt cx="1608808" cy="171757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293431"/>
            <a:ext cx="1529961" cy="1104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934" y="5455245"/>
            <a:ext cx="135815" cy="144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64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7"/>
                    </a14:imgEffect>
                    <a14:imgEffect>
                      <a14:saturation sat="0"/>
                    </a14:imgEffect>
                    <a14:imgEffect>
                      <a14:brightnessContrast bright="-65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971"/>
          <a:stretch/>
        </p:blipFill>
        <p:spPr>
          <a:xfrm>
            <a:off x="-12602" y="0"/>
            <a:ext cx="698636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gobalsupport@cccmcluster.org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iom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170572" y="4278216"/>
            <a:ext cx="1675072" cy="1558154"/>
            <a:chOff x="8384341" y="4715941"/>
            <a:chExt cx="1608808" cy="171757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8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38" name="Picture 8" descr="https://cdn3.iconfinder.com/data/icons/picons-social/57/40-google-plus-128.png"/>
          <p:cNvPicPr>
            <a:picLocks noChangeAspect="1" noChangeArrowheads="1"/>
          </p:cNvPicPr>
          <p:nvPr userDrawn="1"/>
        </p:nvPicPr>
        <p:blipFill>
          <a:blip r:embed="rId9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0" y="5434884"/>
            <a:ext cx="174203" cy="1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387872"/>
            <a:ext cx="1529961" cy="14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6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SubTitle -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5557338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2623513"/>
            <a:ext cx="4947760" cy="589951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3363675"/>
            <a:ext cx="4947760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2579783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Page // </a:t>
            </a:r>
            <a:fld id="{5368136F-2B1C-48BC-9B1A-E9811B079E08}" type="slidenum">
              <a:rPr lang="en-GB" noProof="0" smtClean="0"/>
              <a:pPr lvl="0"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7544" y="5642208"/>
            <a:ext cx="2976954" cy="980429"/>
          </a:xfrm>
        </p:spPr>
        <p:txBody>
          <a:bodyPr anchor="b">
            <a:noAutofit/>
          </a:bodyPr>
          <a:lstStyle>
            <a:lvl1pPr marL="0" indent="0" algn="r">
              <a:buNone/>
              <a:defRPr sz="8210" b="0">
                <a:solidFill>
                  <a:schemeClr val="accent1"/>
                </a:solidFill>
              </a:defRPr>
            </a:lvl1pPr>
            <a:lvl2pPr marL="390997" indent="0">
              <a:buNone/>
              <a:defRPr>
                <a:solidFill>
                  <a:schemeClr val="bg1"/>
                </a:solidFill>
              </a:defRPr>
            </a:lvl2pPr>
            <a:lvl3pPr marL="781995" indent="0">
              <a:buNone/>
              <a:defRPr>
                <a:solidFill>
                  <a:schemeClr val="bg1"/>
                </a:solidFill>
              </a:defRPr>
            </a:lvl3pPr>
            <a:lvl4pPr marL="1172992" indent="0">
              <a:buNone/>
              <a:defRPr>
                <a:solidFill>
                  <a:schemeClr val="bg1"/>
                </a:solidFill>
              </a:defRPr>
            </a:lvl4pPr>
            <a:lvl5pPr marL="156399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pic>
        <p:nvPicPr>
          <p:cNvPr id="2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2"/>
          <a:stretch/>
        </p:blipFill>
        <p:spPr bwMode="auto">
          <a:xfrm>
            <a:off x="5742090" y="2187837"/>
            <a:ext cx="3032409" cy="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CCM- Subtitle - Presenta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4" y="3634680"/>
            <a:ext cx="8421687" cy="1100807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3421" b="1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22512"/>
            <a:ext cx="8421687" cy="1500187"/>
          </a:xfrm>
        </p:spPr>
        <p:txBody>
          <a:bodyPr rIns="360000" anchor="b">
            <a:normAutofit/>
          </a:bodyPr>
          <a:lstStyle>
            <a:lvl1pPr marL="0" indent="0" algn="r">
              <a:buNone/>
              <a:defRPr sz="2052">
                <a:solidFill>
                  <a:schemeClr val="bg1">
                    <a:lumMod val="50000"/>
                  </a:schemeClr>
                </a:solidFill>
              </a:defRPr>
            </a:lvl1pPr>
            <a:lvl2pPr marL="39099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11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US" sz="855" smtClean="0">
                <a:solidFill>
                  <a:schemeClr val="accent1"/>
                </a:solidFill>
              </a:rPr>
              <a:pPr algn="ctr"/>
              <a:t>‹#›</a:t>
            </a:fld>
            <a:endParaRPr lang="en-US" sz="855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0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CCM -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88" y="404664"/>
            <a:ext cx="8446586" cy="720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defRPr sz="342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88" y="1196752"/>
            <a:ext cx="8446586" cy="4968552"/>
          </a:xfrm>
        </p:spPr>
        <p:txBody>
          <a:bodyPr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6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GB" sz="855" noProof="0" smtClean="0">
                <a:solidFill>
                  <a:schemeClr val="accent1"/>
                </a:solidFill>
              </a:rPr>
              <a:pPr algn="ctr"/>
              <a:t>‹#›</a:t>
            </a:fld>
            <a:endParaRPr lang="en-GB" sz="855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8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3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4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jpeg"/><Relationship Id="rId5" Type="http://schemas.openxmlformats.org/officeDocument/2006/relationships/image" Target="../media/image25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8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35"/>
            <a:ext cx="9142572" cy="685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9" r:id="rId4"/>
    <p:sldLayoutId id="2147483751" r:id="rId5"/>
    <p:sldLayoutId id="2147483815" r:id="rId6"/>
    <p:sldLayoutId id="2147483805" r:id="rId7"/>
    <p:sldLayoutId id="2147483816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03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ctr" defTabSz="781995" rtl="0" eaLnBrk="1" latinLnBrk="0" hangingPunct="1"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48" indent="-293248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17" r:id="rId2"/>
    <p:sldLayoutId id="21474838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AD99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71" r:id="rId2"/>
    <p:sldLayoutId id="2147483725" r:id="rId3"/>
    <p:sldLayoutId id="21474838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8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07" r:id="rId3"/>
    <p:sldLayoutId id="2147483787" r:id="rId4"/>
    <p:sldLayoutId id="2147483808" r:id="rId5"/>
    <p:sldLayoutId id="2147483809" r:id="rId6"/>
    <p:sldLayoutId id="2147483793" r:id="rId7"/>
    <p:sldLayoutId id="2147483795" r:id="rId8"/>
    <p:sldLayoutId id="21474837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3.safelinks.protection.outlook.com/?url=https://sheltercluster.us5.list-manage.com/track/click?u%3Dee1282d5c9f8ad96a8b51f014%26id%3D5f302c4bb5%26e%3D6c27de90d9&amp;data=01|01|seki.hirano@crs.org|c6ff2c4d01154ddf0f7d08d73aa67dc1|b80c308cd08d4b07915c11a92d9cc6bd|0&amp;sdata=HvQdBn3B5VeA/XGnvaf1MbIhxaJGWsJgzQg8ZLR5WWc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meeting@sheltercentre.org?subject=Proposed%20presentation%20for%20the%2011%20October%20Shelter%20Practitioners%20Meeting&amp;body=Dear%20ShelterCentre%20Team,%0a%0aWe%20would%20like%20to%20propose%20the%20following%20presentation%0a%0aTitle:%0a%0aSummary:%0a%0aProposed%20duration:%0a%0aBest%20regards.%0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10" y="3831336"/>
            <a:ext cx="4639713" cy="572713"/>
          </a:xfrm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fr-CH" sz="2400" b="0" dirty="0" smtClean="0">
                <a:solidFill>
                  <a:srgbClr val="FFFFFF"/>
                </a:solidFill>
              </a:rPr>
              <a:t>17 </a:t>
            </a:r>
            <a:r>
              <a:rPr lang="en-GB" sz="2400" b="0" dirty="0" smtClean="0">
                <a:solidFill>
                  <a:srgbClr val="FFFFFF"/>
                </a:solidFill>
              </a:rPr>
              <a:t>September</a:t>
            </a:r>
            <a:r>
              <a:rPr lang="fr-CH" sz="2400" b="0" dirty="0" smtClean="0">
                <a:solidFill>
                  <a:srgbClr val="FFFFFF"/>
                </a:solidFill>
              </a:rPr>
              <a:t> 2019</a:t>
            </a:r>
            <a:endParaRPr lang="es-ES" sz="11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6163EC-F2AC-48F8-8A78-F57D5E088122}"/>
              </a:ext>
            </a:extLst>
          </p:cNvPr>
          <p:cNvSpPr txBox="1">
            <a:spLocks/>
          </p:cNvSpPr>
          <p:nvPr/>
        </p:nvSpPr>
        <p:spPr>
          <a:xfrm>
            <a:off x="1782619" y="237300"/>
            <a:ext cx="4372692" cy="3420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4800" dirty="0"/>
              <a:t>Urban </a:t>
            </a:r>
            <a:r>
              <a:rPr lang="en-GB" sz="4800" dirty="0" smtClean="0"/>
              <a:t>Settlements Working Group </a:t>
            </a:r>
            <a:r>
              <a:rPr lang="en-GB" sz="2400" dirty="0"/>
              <a:t/>
            </a:r>
            <a:br>
              <a:rPr lang="en-GB" sz="2400" dirty="0"/>
            </a:br>
            <a:endParaRPr lang="es-ES" sz="24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39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233704"/>
            <a:ext cx="8110728" cy="772136"/>
          </a:xfrm>
        </p:spPr>
        <p:txBody>
          <a:bodyPr anchor="ctr"/>
          <a:lstStyle/>
          <a:p>
            <a:pPr lvl="0" algn="r">
              <a:spcBef>
                <a:spcPts val="0"/>
              </a:spcBef>
              <a:tabLst>
                <a:tab pos="457200" algn="l"/>
              </a:tabLst>
            </a:pPr>
            <a:r>
              <a:rPr lang="en-GB" sz="3200" dirty="0" smtClean="0"/>
              <a:t> Upcoming USWG </a:t>
            </a:r>
            <a:r>
              <a:rPr lang="en-GB" sz="3200" dirty="0"/>
              <a:t>regional/country </a:t>
            </a:r>
            <a:r>
              <a:rPr lang="en-GB" sz="3200" dirty="0" smtClean="0"/>
              <a:t>consultations</a:t>
            </a:r>
            <a:endParaRPr lang="en-GB" sz="3200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202543" y="1472321"/>
            <a:ext cx="85208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Bangkok: </a:t>
            </a:r>
            <a:r>
              <a:rPr lang="en-US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Wednesday 20 November (Full Day)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 Narrow" panose="020B0606020202030204" pitchFamily="34" charset="0"/>
              </a:rPr>
              <a:t>Looking for multi-sectoral wide participation: </a:t>
            </a:r>
            <a:r>
              <a:rPr lang="en-GB" sz="2400" dirty="0" smtClean="0">
                <a:latin typeface="Arial Narrow" panose="020B0606020202030204" pitchFamily="34" charset="0"/>
              </a:rPr>
              <a:t>Shelter </a:t>
            </a:r>
            <a:r>
              <a:rPr lang="en-GB" sz="2400" dirty="0">
                <a:latin typeface="Arial Narrow" panose="020B0606020202030204" pitchFamily="34" charset="0"/>
              </a:rPr>
              <a:t>&amp; Settlements; </a:t>
            </a:r>
            <a:r>
              <a:rPr lang="en-GB" sz="2400" dirty="0" smtClean="0">
                <a:latin typeface="Arial Narrow" panose="020B0606020202030204" pitchFamily="34" charset="0"/>
              </a:rPr>
              <a:t>Water</a:t>
            </a:r>
            <a:r>
              <a:rPr lang="en-GB" sz="2400" dirty="0">
                <a:latin typeface="Arial Narrow" panose="020B0606020202030204" pitchFamily="34" charset="0"/>
              </a:rPr>
              <a:t>, Sanitation &amp; Hygiene; </a:t>
            </a:r>
            <a:r>
              <a:rPr lang="en-GB" sz="2400" dirty="0" smtClean="0">
                <a:latin typeface="Arial Narrow" panose="020B0606020202030204" pitchFamily="34" charset="0"/>
              </a:rPr>
              <a:t>Protection</a:t>
            </a:r>
            <a:r>
              <a:rPr lang="en-GB" sz="2400" dirty="0">
                <a:latin typeface="Arial Narrow" panose="020B0606020202030204" pitchFamily="34" charset="0"/>
              </a:rPr>
              <a:t>; </a:t>
            </a:r>
            <a:r>
              <a:rPr lang="en-GB" sz="2400" dirty="0" smtClean="0">
                <a:latin typeface="Arial Narrow" panose="020B0606020202030204" pitchFamily="34" charset="0"/>
              </a:rPr>
              <a:t>Livelihoods </a:t>
            </a:r>
            <a:r>
              <a:rPr lang="en-GB" sz="2400" dirty="0">
                <a:latin typeface="Arial Narrow" panose="020B0606020202030204" pitchFamily="34" charset="0"/>
              </a:rPr>
              <a:t>&amp; Income Generation; </a:t>
            </a:r>
            <a:r>
              <a:rPr lang="en-GB" sz="2400" dirty="0" smtClean="0">
                <a:latin typeface="Arial Narrow" panose="020B0606020202030204" pitchFamily="34" charset="0"/>
              </a:rPr>
              <a:t>Humanitarian Coordination, the </a:t>
            </a:r>
            <a:r>
              <a:rPr lang="en-GB" sz="2400" dirty="0">
                <a:latin typeface="Arial Narrow" panose="020B0606020202030204" pitchFamily="34" charset="0"/>
              </a:rPr>
              <a:t>donor, civil society &amp; U.N communities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Regional colleagues interested to attend? </a:t>
            </a:r>
            <a:endParaRPr lang="en-US" sz="2400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0896" y="1920240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202543" y="3950705"/>
            <a:ext cx="85208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Philippines: </a:t>
            </a:r>
            <a:r>
              <a:rPr lang="en-US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25 </a:t>
            </a:r>
            <a:r>
              <a:rPr lang="en-CH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–</a:t>
            </a:r>
            <a:r>
              <a:rPr lang="en-US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 29 November (TBC)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 Narrow" panose="020B0606020202030204" pitchFamily="34" charset="0"/>
              </a:rPr>
              <a:t>Looking for multi-sectoral wide participation in both Metro Manila &amp; Tacloban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 Narrow" panose="020B0606020202030204" pitchFamily="34" charset="0"/>
              </a:rPr>
              <a:t>Bilateral discussions &amp; </a:t>
            </a:r>
            <a:r>
              <a:rPr lang="en-CH" sz="2400" dirty="0" smtClean="0">
                <a:latin typeface="Arial Narrow" panose="020B0606020202030204" pitchFamily="34" charset="0"/>
              </a:rPr>
              <a:t>½</a:t>
            </a:r>
            <a:r>
              <a:rPr lang="en-GB" sz="2400" dirty="0" smtClean="0">
                <a:latin typeface="Arial Narrow" panose="020B0606020202030204" pitchFamily="34" charset="0"/>
              </a:rPr>
              <a:t> day workshop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Regional colleagues interested to attend? </a:t>
            </a:r>
            <a:endParaRPr lang="en-US" sz="2400" b="1" i="1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0896" y="4431792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DE44F62F-D284-4D5E-A072-5F7EDF0A0DDB}"/>
              </a:ext>
            </a:extLst>
          </p:cNvPr>
          <p:cNvSpPr txBox="1">
            <a:spLocks/>
          </p:cNvSpPr>
          <p:nvPr/>
        </p:nvSpPr>
        <p:spPr>
          <a:xfrm>
            <a:off x="528080" y="213574"/>
            <a:ext cx="8087840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Upcoming </a:t>
            </a:r>
            <a:r>
              <a:rPr lang="en-US" u="sng" dirty="0" smtClean="0"/>
              <a:t>Cities &amp; Towns Issue</a:t>
            </a:r>
            <a:endParaRPr lang="en-GB" u="sng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l="10796" t="4445" r="65731" b="87098"/>
          <a:stretch/>
        </p:blipFill>
        <p:spPr>
          <a:xfrm>
            <a:off x="6035491" y="0"/>
            <a:ext cx="3108509" cy="12573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5099" y="1275483"/>
            <a:ext cx="881380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Analyzing </a:t>
            </a:r>
            <a:r>
              <a:rPr lang="en-US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needs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What are the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universal challenges involved with displacement to urban contexts? </a:t>
            </a:r>
            <a:r>
              <a:rPr lang="en-US" dirty="0" smtClean="0">
                <a:latin typeface="Arial Narrow" panose="020B0606020202030204" pitchFamily="34" charset="0"/>
              </a:rPr>
              <a:t>What variables come into play in different contexts and locations?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Frameworks</a:t>
            </a:r>
            <a:r>
              <a:rPr lang="en-US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, approaches and initiatives</a:t>
            </a:r>
            <a:endParaRPr lang="en-US" sz="2000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How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effective and inclusive are ‘area-based’ (or ‘place-based’) approaches?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 </a:t>
            </a:r>
            <a:r>
              <a:rPr lang="en-US" sz="20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Multi-stakeholder </a:t>
            </a:r>
            <a:r>
              <a:rPr lang="en-US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collaboration and engagement </a:t>
            </a:r>
            <a:endParaRPr lang="en-US" sz="2000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How can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humanitarian and development actors effectively support local authorities in ways that work for both displaced and host communities? </a:t>
            </a:r>
            <a:r>
              <a:rPr lang="en-US" dirty="0" smtClean="0">
                <a:latin typeface="Arial Narrow" panose="020B0606020202030204" pitchFamily="34" charset="0"/>
              </a:rPr>
              <a:t>How do the various actors navigate competition and power disparities?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 </a:t>
            </a:r>
            <a:r>
              <a:rPr lang="en-US" sz="20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Resilience </a:t>
            </a:r>
            <a:r>
              <a:rPr lang="en-US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and sustainability</a:t>
            </a:r>
            <a:endParaRPr lang="en-US" sz="2000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What </a:t>
            </a:r>
            <a:r>
              <a:rPr lang="en-US" dirty="0">
                <a:latin typeface="Arial Narrow" panose="020B0606020202030204" pitchFamily="34" charset="0"/>
              </a:rPr>
              <a:t>role do refugees, IDPs, stateless people and host populations play in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helping to build cohesive, sustainable communities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Narrow" panose="020B0606020202030204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Submissions close </a:t>
            </a:r>
            <a:r>
              <a:rPr lang="en-US" sz="2400" b="1" u="sng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November 4</a:t>
            </a:r>
            <a:r>
              <a:rPr lang="en-US" sz="2400" b="1" u="sng" baseline="300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th</a:t>
            </a:r>
            <a:r>
              <a:rPr lang="en-US" sz="2400" b="1" u="sng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 </a:t>
            </a:r>
            <a:endParaRPr lang="en-US" sz="2400" b="1" u="sng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0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DE44F62F-D284-4D5E-A072-5F7EDF0A0DDB}"/>
              </a:ext>
            </a:extLst>
          </p:cNvPr>
          <p:cNvSpPr txBox="1">
            <a:spLocks/>
          </p:cNvSpPr>
          <p:nvPr/>
        </p:nvSpPr>
        <p:spPr>
          <a:xfrm>
            <a:off x="528080" y="213574"/>
            <a:ext cx="8087840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Member Updates</a:t>
            </a:r>
            <a:endParaRPr lang="en-GB" sz="4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165099" y="1357779"/>
            <a:ext cx="8813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Child </a:t>
            </a:r>
            <a:r>
              <a:rPr lang="en-US" sz="3200" b="1" dirty="0">
                <a:solidFill>
                  <a:srgbClr val="7F1416"/>
                </a:solidFill>
                <a:latin typeface="Arial Narrow" panose="020B0606020202030204" pitchFamily="34" charset="0"/>
              </a:rPr>
              <a:t>friendly settlement research and framework </a:t>
            </a:r>
            <a:endParaRPr lang="en-US" sz="32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GB" sz="2800" dirty="0">
                <a:latin typeface="Arial Narrow" panose="020B0606020202030204" pitchFamily="34" charset="0"/>
              </a:rPr>
              <a:t>Andrew Powell</a:t>
            </a:r>
          </a:p>
          <a:p>
            <a:endParaRPr lang="en-US" sz="3600" b="1" dirty="0" smtClean="0">
              <a:latin typeface="Arial Narrow" panose="020B0606020202030204" pitchFamily="34" charset="0"/>
            </a:endParaRP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Academic-practitioner </a:t>
            </a:r>
            <a:r>
              <a:rPr lang="en-US" sz="3200" b="1" dirty="0">
                <a:solidFill>
                  <a:srgbClr val="7F1416"/>
                </a:solidFill>
                <a:latin typeface="Arial Narrow" panose="020B0606020202030204" pitchFamily="34" charset="0"/>
              </a:rPr>
              <a:t>collaboration </a:t>
            </a:r>
            <a:endParaRPr lang="en-US" sz="32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GB" sz="2800" dirty="0" smtClean="0">
                <a:latin typeface="Arial Narrow" panose="020B0606020202030204" pitchFamily="34" charset="0"/>
              </a:rPr>
              <a:t>Kathryn Sidlowski</a:t>
            </a:r>
            <a:endParaRPr lang="en-GB" sz="2800" dirty="0">
              <a:latin typeface="Arial Narrow" panose="020B0606020202030204" pitchFamily="34" charset="0"/>
            </a:endParaRPr>
          </a:p>
          <a:p>
            <a:endParaRPr lang="en-US" sz="32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endParaRPr lang="en-US" sz="32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AOB / updates?</a:t>
            </a:r>
            <a:endParaRPr lang="en-US" sz="3200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GB" sz="2800" dirty="0" smtClean="0">
                <a:latin typeface="Arial Narrow" panose="020B0606020202030204" pitchFamily="34" charset="0"/>
              </a:rPr>
              <a:t>USWG members</a:t>
            </a:r>
            <a:r>
              <a:rPr lang="en-GB" sz="3200" dirty="0" smtClean="0"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6888" y="1883664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6888" y="3736848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888" y="5638800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1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36435"/>
              </p:ext>
            </p:extLst>
          </p:nvPr>
        </p:nvGraphicFramePr>
        <p:xfrm>
          <a:off x="0" y="1250507"/>
          <a:ext cx="9144000" cy="488491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013448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329070780"/>
                    </a:ext>
                  </a:extLst>
                </a:gridCol>
              </a:tblGrid>
              <a:tr h="582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Topic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Speaker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122089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1. Development of Area / settlement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approach guidance</a:t>
                      </a:r>
                      <a:r>
                        <a:rPr lang="en-GB" sz="1800" b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100" b="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Brief Update</a:t>
                      </a:r>
                      <a:endParaRPr lang="en-GB" sz="1800" b="0" u="non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Status of call-out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chapter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authors &amp; Next Steps. </a:t>
                      </a:r>
                      <a:endParaRPr lang="en-GB" sz="1800" b="0" u="non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USWG regional/country consultations</a:t>
                      </a:r>
                      <a:r>
                        <a:rPr lang="en-GB" sz="1800" b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100" b="0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PAST: </a:t>
                      </a:r>
                    </a:p>
                    <a:p>
                      <a:pPr marL="857250" marR="0" lvl="1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Lombok, Indonesia &amp; Jordan, Amman</a:t>
                      </a:r>
                      <a:endParaRPr lang="en-GB" sz="1800" b="0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UPCOMING: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857250" marR="0" lvl="1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Geneva (Shelter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Week), 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Bangkok &amp; The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Philippines</a:t>
                      </a:r>
                      <a:endParaRPr lang="en-GB" sz="1800" b="0" u="non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1103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strike="noStrike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fr-CH" sz="1800" b="1" strike="noStrike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. Member Updates:</a:t>
                      </a:r>
                      <a:r>
                        <a:rPr lang="en-GB" sz="1800" b="0" strike="noStrike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800" b="0" strike="noStrike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en-GB" sz="1100" b="0" strike="noStrike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Child friendly settlement research and framework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Forced Migration Review </a:t>
                      </a:r>
                      <a:r>
                        <a:rPr lang="en-CH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Cities &amp; Towns 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upcoming issue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fr-CH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Academic / Practitioner Collaboration</a:t>
                      </a:r>
                      <a:endParaRPr lang="en-GB" sz="1800" b="0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trike="noStrike" dirty="0" smtClean="0">
                          <a:effectLst/>
                          <a:latin typeface="Arial Narrow" panose="020B0606020202030204" pitchFamily="34" charset="0"/>
                        </a:rPr>
                        <a:t>Andrew</a:t>
                      </a:r>
                      <a:r>
                        <a:rPr lang="en-GB" sz="1800" b="1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Powell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</a:rPr>
                        <a:t>USWG co-chairs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</a:rPr>
                        <a:t>InterAction: </a:t>
                      </a:r>
                      <a:r>
                        <a:rPr lang="en-GB" sz="1800" b="1" baseline="0" dirty="0" smtClean="0">
                          <a:effectLst/>
                          <a:latin typeface="Arial Narrow" panose="020B0606020202030204" pitchFamily="34" charset="0"/>
                        </a:rPr>
                        <a:t>Kathryn Sidlowski</a:t>
                      </a:r>
                      <a:endParaRPr lang="en-GB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8223" y="179520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AGENDA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72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320" y="1966802"/>
            <a:ext cx="3750716" cy="1653529"/>
          </a:xfrm>
        </p:spPr>
        <p:txBody>
          <a:bodyPr/>
          <a:lstStyle/>
          <a:p>
            <a:pPr lvl="0" algn="r"/>
            <a:r>
              <a:rPr lang="en-GB" sz="3200" dirty="0"/>
              <a:t>Development of </a:t>
            </a:r>
            <a:r>
              <a:rPr lang="en-GB" sz="3200" dirty="0" smtClean="0"/>
              <a:t>area </a:t>
            </a:r>
            <a:r>
              <a:rPr lang="en-GB" sz="3200" dirty="0"/>
              <a:t>/ settlement approach </a:t>
            </a:r>
            <a:r>
              <a:rPr lang="en-GB" sz="3200" dirty="0" smtClean="0"/>
              <a:t>guidance</a:t>
            </a:r>
            <a:r>
              <a:rPr lang="en-GB" sz="3200" b="0" dirty="0" smtClean="0"/>
              <a:t> </a:t>
            </a:r>
            <a:r>
              <a:rPr lang="en-GB" sz="3200" b="0" dirty="0"/>
              <a:t/>
            </a:r>
            <a:br>
              <a:rPr lang="en-GB" sz="3200" b="0" dirty="0"/>
            </a:br>
            <a:endParaRPr lang="en-GB" sz="32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2400" b="0" dirty="0"/>
          </a:p>
        </p:txBody>
      </p:sp>
      <p:sp>
        <p:nvSpPr>
          <p:cNvPr id="3" name="Rectangle 2"/>
          <p:cNvSpPr/>
          <p:nvPr/>
        </p:nvSpPr>
        <p:spPr>
          <a:xfrm>
            <a:off x="4289600" y="1270072"/>
            <a:ext cx="46038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3200" dirty="0">
              <a:latin typeface="Arial Narrow" panose="020B0606020202030204" pitchFamily="34" charset="0"/>
            </a:endParaRPr>
          </a:p>
          <a:p>
            <a:pPr algn="r">
              <a:tabLst>
                <a:tab pos="457200" algn="l"/>
              </a:tabLst>
            </a:pPr>
            <a:r>
              <a:rPr lang="en-GB" sz="3200" dirty="0">
                <a:latin typeface="Arial Narrow" panose="020B0606020202030204" pitchFamily="34" charset="0"/>
              </a:rPr>
              <a:t>Brief </a:t>
            </a:r>
            <a:r>
              <a:rPr lang="en-GB" sz="3200" dirty="0" smtClean="0">
                <a:latin typeface="Arial Narrow" panose="020B0606020202030204" pitchFamily="34" charset="0"/>
              </a:rPr>
              <a:t>Update:</a:t>
            </a:r>
            <a:endParaRPr lang="en-GB" sz="3200" dirty="0">
              <a:latin typeface="Arial Narrow" panose="020B0606020202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3200" dirty="0" smtClean="0">
              <a:latin typeface="Arial Narrow" panose="020B0606020202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dirty="0" smtClean="0">
                <a:latin typeface="Arial Narrow" panose="020B0606020202030204" pitchFamily="34" charset="0"/>
              </a:rPr>
              <a:t>Status </a:t>
            </a:r>
            <a:r>
              <a:rPr lang="en-GB" sz="3200" dirty="0">
                <a:latin typeface="Arial Narrow" panose="020B0606020202030204" pitchFamily="34" charset="0"/>
              </a:rPr>
              <a:t>of call-out for chapter authors </a:t>
            </a:r>
          </a:p>
          <a:p>
            <a:pPr marL="400050" marR="0" lvl="0" indent="-40005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3200" dirty="0" smtClean="0">
              <a:latin typeface="Arial Narrow" panose="020B0606020202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dirty="0" smtClean="0">
                <a:latin typeface="Arial Narrow" panose="020B0606020202030204" pitchFamily="34" charset="0"/>
              </a:rPr>
              <a:t>Next </a:t>
            </a:r>
            <a:r>
              <a:rPr lang="en-GB" sz="3200" dirty="0">
                <a:latin typeface="Arial Narrow" panose="020B0606020202030204" pitchFamily="34" charset="0"/>
              </a:rPr>
              <a:t>Steps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6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30101"/>
              </p:ext>
            </p:extLst>
          </p:nvPr>
        </p:nvGraphicFramePr>
        <p:xfrm>
          <a:off x="0" y="813816"/>
          <a:ext cx="9144000" cy="604418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105656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2953955">
                  <a:extLst>
                    <a:ext uri="{9D8B030D-6E8A-4147-A177-3AD203B41FA5}">
                      <a16:colId xmlns:a16="http://schemas.microsoft.com/office/drawing/2014/main" val="2991001341"/>
                    </a:ext>
                  </a:extLst>
                </a:gridCol>
                <a:gridCol w="136717">
                  <a:extLst>
                    <a:ext uri="{9D8B030D-6E8A-4147-A177-3AD203B41FA5}">
                      <a16:colId xmlns:a16="http://schemas.microsoft.com/office/drawing/2014/main" val="4055311743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6494057"/>
                    </a:ext>
                  </a:extLst>
                </a:gridCol>
              </a:tblGrid>
              <a:tr h="413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Topic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(co) authors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Peer Reviewers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9173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INTRODUCTION</a:t>
                      </a:r>
                      <a:endParaRPr lang="en-GB" sz="1800" b="1" u="none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010666"/>
                  </a:ext>
                </a:extLst>
              </a:tr>
              <a:tr h="238041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Objective / Audience / What is an Area Based Approach?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CCCM,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UNDP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Why an Area Based Approach?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ECHO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453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Aligning with the system; links to development and exit strategies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strike="noStrike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</a:t>
                      </a:r>
                      <a:r>
                        <a:rPr lang="en-GB" sz="1800" b="1" strike="noStrike" kern="1200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Bamforth / IFRC</a:t>
                      </a:r>
                      <a:endParaRPr lang="en-GB" sz="1800" b="1" strike="noStrike" kern="1200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ECHO,</a:t>
                      </a:r>
                      <a:r>
                        <a:rPr lang="en-GB" sz="1800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OCHA</a:t>
                      </a:r>
                      <a:endParaRPr lang="en-GB" sz="1800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When &amp; where Area Based Approaches are appropriate?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ECHO, OCHA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70816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</a:t>
                      </a:r>
                      <a:r>
                        <a:rPr lang="en-GB" sz="18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Complementary approaches &amp; learning from practice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572346"/>
                  </a:ext>
                </a:extLst>
              </a:tr>
              <a:tr h="2268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COMPONENTS OF THE AREA BASED APPROACH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234077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Define a specific geographic area with high needs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Jim Kennedy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IMPACT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ACTED, AECOM,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(TBC)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146649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Work Multi-sectoral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Eva Suarez / Gareth Lewis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 other pending acceptance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OCHA,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(TBC)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60023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Work with Multiple stakeholders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Giovanna Federici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Eva Suarez / Gareth Lewis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CCCM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034564"/>
                  </a:ext>
                </a:extLst>
              </a:tr>
              <a:tr h="632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Consider the whole population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Giovanna Federici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 other pending acceptance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606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7679" y="0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Area / Settlement Approach Guidance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926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17186"/>
              </p:ext>
            </p:extLst>
          </p:nvPr>
        </p:nvGraphicFramePr>
        <p:xfrm>
          <a:off x="0" y="1536192"/>
          <a:ext cx="9144000" cy="455868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767328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3026664">
                  <a:extLst>
                    <a:ext uri="{9D8B030D-6E8A-4147-A177-3AD203B41FA5}">
                      <a16:colId xmlns:a16="http://schemas.microsoft.com/office/drawing/2014/main" val="228246078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5195574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721359574"/>
                    </a:ext>
                  </a:extLst>
                </a:gridCol>
              </a:tblGrid>
              <a:tr h="413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(co) authors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Peer Reviewers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2268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OPERATIONALISING THE AREA BASED</a:t>
                      </a:r>
                      <a:r>
                        <a:rPr lang="en-GB" sz="2000" b="1" u="non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APPROACH</a:t>
                      </a:r>
                      <a:endParaRPr lang="en-GB" sz="2000" b="1" u="non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507264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Needs assessment and Analysis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IMPACT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JIPS &amp; UN-Habitat </a:t>
                      </a:r>
                      <a:r>
                        <a:rPr lang="en-GB" sz="1800" b="1" dirty="0" err="1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Reg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Office (TBC)</a:t>
                      </a:r>
                      <a:endParaRPr lang="en-GB" sz="1800" b="1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CCCM, OCHA, </a:t>
                      </a:r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(TBC)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453482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Strategic planning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CRS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UN-Habitat &amp; UCLG (TBC)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04764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Resource mobilisation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To confirm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OFDA, Jim Kennedy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555801"/>
                  </a:ext>
                </a:extLst>
              </a:tr>
              <a:tr h="27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Implementation and monitoring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Jim Kennedy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+1 other pending acceptance</a:t>
                      </a:r>
                      <a:endParaRPr lang="en-GB" sz="1800" b="1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95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Collaboration and partnerships 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InterAction, IMPACT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Marina Angeloni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011684"/>
                  </a:ext>
                </a:extLst>
              </a:tr>
              <a:tr h="597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Area based coordination &amp; Information Management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Fiona Kelling /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Laura Heykoop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CCCM</a:t>
                      </a:r>
                      <a:endParaRPr lang="en-GB" sz="1800" b="1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OCHA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Jim Kennedy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35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6823" y="246888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Area / Settlement Approach Guidance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316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823" y="246888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NEXT STEPS: Area / Settlement Approach Guidance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951" y="1553536"/>
            <a:ext cx="86123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i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Missed the boat?</a:t>
            </a:r>
            <a:r>
              <a:rPr lang="en-GB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smtClean="0">
                <a:latin typeface="Arial Narrow" panose="020B0606020202030204" pitchFamily="34" charset="0"/>
              </a:rPr>
              <a:t>Still interested in contributing as a chapter author or peer reviewer? Get in touch with us.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000" dirty="0" smtClean="0">
              <a:latin typeface="Arial Narrow" panose="020B060602020203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Re-group chapter authors in coming week: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dirty="0" smtClean="0">
                <a:latin typeface="Arial Narrow" panose="020B0606020202030204" pitchFamily="34" charset="0"/>
              </a:rPr>
              <a:t>Proposed Geneva meeting during Shelter Week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GB" sz="11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Timeframe: 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b="1" dirty="0" smtClean="0">
                <a:latin typeface="Arial Narrow" panose="020B0606020202030204" pitchFamily="34" charset="0"/>
              </a:rPr>
              <a:t>Draft 1: </a:t>
            </a:r>
            <a:r>
              <a:rPr lang="en-GB" sz="2800" dirty="0" smtClean="0">
                <a:latin typeface="Arial Narrow" panose="020B0606020202030204" pitchFamily="34" charset="0"/>
              </a:rPr>
              <a:t>Qtr4 2019; 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b="1" dirty="0" smtClean="0">
                <a:latin typeface="Arial Narrow" panose="020B0606020202030204" pitchFamily="34" charset="0"/>
              </a:rPr>
              <a:t>Peer Review: </a:t>
            </a:r>
            <a:r>
              <a:rPr lang="en-GB" sz="2800" dirty="0" smtClean="0">
                <a:latin typeface="Arial Narrow" panose="020B0606020202030204" pitchFamily="34" charset="0"/>
              </a:rPr>
              <a:t>Qtr1 2020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b="1" dirty="0" smtClean="0">
                <a:latin typeface="Arial Narrow" panose="020B0606020202030204" pitchFamily="34" charset="0"/>
              </a:rPr>
              <a:t>Draft 2/Final draft: </a:t>
            </a:r>
            <a:r>
              <a:rPr lang="en-GB" sz="2800" dirty="0" smtClean="0">
                <a:latin typeface="Arial Narrow" panose="020B0606020202030204" pitchFamily="34" charset="0"/>
              </a:rPr>
              <a:t>Qtr1&amp;2 2020 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GB" sz="24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dirty="0">
                <a:solidFill>
                  <a:srgbClr val="7F1416"/>
                </a:solidFill>
                <a:latin typeface="Arial Narrow" panose="020B0606020202030204" pitchFamily="34" charset="0"/>
              </a:rPr>
              <a:t>Questions / comments?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800" dirty="0" smtClean="0">
              <a:latin typeface="Arial Narrow" panose="020B0606020202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2800" dirty="0">
              <a:latin typeface="Arial Narrow" panose="020B0606020202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04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791" y="1069848"/>
            <a:ext cx="3890093" cy="3694176"/>
          </a:xfrm>
        </p:spPr>
        <p:txBody>
          <a:bodyPr/>
          <a:lstStyle/>
          <a:p>
            <a:pPr algn="r">
              <a:spcBef>
                <a:spcPts val="0"/>
              </a:spcBef>
              <a:tabLst>
                <a:tab pos="457200" algn="l"/>
              </a:tabLst>
            </a:pPr>
            <a:r>
              <a:rPr lang="en-GB" sz="4000" dirty="0" smtClean="0"/>
              <a:t>Recent USWG regional / country </a:t>
            </a:r>
            <a:r>
              <a:rPr lang="en-GB" sz="4000" dirty="0"/>
              <a:t>consultations</a:t>
            </a:r>
            <a:endParaRPr lang="en-GB" sz="40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24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4105656" y="53206"/>
            <a:ext cx="5009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Lombok, Indonesia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28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Amman, Jordan </a:t>
            </a:r>
          </a:p>
          <a:p>
            <a:pPr lvl="0"/>
            <a:endParaRPr lang="en-US" b="1" u="sng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/>
            <a:endParaRPr lang="en-US" b="1" u="sng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/>
            <a:endParaRPr lang="en-US" b="1" u="sng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/>
            <a:endParaRPr lang="en-US" b="1" u="sng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 txBox="1">
            <a:spLocks/>
          </p:cNvSpPr>
          <p:nvPr/>
        </p:nvSpPr>
        <p:spPr>
          <a:xfrm>
            <a:off x="2039112" y="233704"/>
            <a:ext cx="6903720" cy="77213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tabLst>
                <a:tab pos="457200" algn="l"/>
              </a:tabLst>
            </a:pPr>
            <a:endParaRPr lang="en-GB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739" y="4039949"/>
            <a:ext cx="2344991" cy="1758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0006" y="4059511"/>
            <a:ext cx="2337475" cy="1753107"/>
          </a:xfrm>
          <a:prstGeom prst="rect">
            <a:avLst/>
          </a:prstGeo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05" y="619772"/>
            <a:ext cx="3058804" cy="22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434840" y="493776"/>
            <a:ext cx="4489219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34840" y="3617976"/>
            <a:ext cx="4489219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233704"/>
            <a:ext cx="8110728" cy="772136"/>
          </a:xfrm>
        </p:spPr>
        <p:txBody>
          <a:bodyPr anchor="ctr"/>
          <a:lstStyle/>
          <a:p>
            <a:pPr lvl="0" algn="r">
              <a:spcBef>
                <a:spcPts val="0"/>
              </a:spcBef>
              <a:tabLst>
                <a:tab pos="457200" algn="l"/>
              </a:tabLst>
            </a:pPr>
            <a:r>
              <a:rPr lang="en-GB" sz="3200" dirty="0" smtClean="0"/>
              <a:t> Upcoming USWG </a:t>
            </a:r>
            <a:r>
              <a:rPr lang="en-GB" sz="3200" dirty="0"/>
              <a:t>regional/country </a:t>
            </a:r>
            <a:r>
              <a:rPr lang="en-GB" sz="3200" dirty="0" smtClean="0"/>
              <a:t>consultations</a:t>
            </a:r>
            <a:endParaRPr lang="en-GB" sz="3200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25283"/>
              </p:ext>
            </p:extLst>
          </p:nvPr>
        </p:nvGraphicFramePr>
        <p:xfrm>
          <a:off x="0" y="1250508"/>
          <a:ext cx="9135611" cy="560749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878892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3256719">
                  <a:extLst>
                    <a:ext uri="{9D8B030D-6E8A-4147-A177-3AD203B41FA5}">
                      <a16:colId xmlns:a16="http://schemas.microsoft.com/office/drawing/2014/main" val="329070780"/>
                    </a:ext>
                  </a:extLst>
                </a:gridCol>
              </a:tblGrid>
              <a:tr h="659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October Shelter Events - Geneva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IFRC 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office,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Chemin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des Crets17, Geneva.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1320039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7 - 8 October: Coordination Workshop –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country-level shelter coordination team members and agency representatives who deploy them. Objective: to review the coordination tools and methodologies and share practices.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1848779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9 - 10 October: GSC Meeting –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representatives of GSC partners and country-level shelter cluster coordination team members. Objective: to review progress made and plan for next year. </a:t>
                      </a:r>
                    </a:p>
                    <a:p>
                      <a:pPr lvl="0"/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b="1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Theme</a:t>
                      </a:r>
                      <a:r>
                        <a:rPr lang="en-GB" sz="1800" b="0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Capacity of the Shelter Sector.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Please register </a:t>
                      </a:r>
                      <a:r>
                        <a:rPr lang="en-GB" sz="1800" b="1" u="sng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r>
                        <a:rPr lang="en-GB" sz="1800" b="1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1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1779573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October: Shelter practitioners meeting – 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shelter practitioners to share practices in shelter programming, supported by Shelter Centre. Participation and presentations in-person in Geneva as well as worldwide through live videoconferencing. Theme: TBC.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Now open for proposals for general sector presentations: please send title, summary and proposed duration to </a:t>
                      </a:r>
                      <a:r>
                        <a:rPr lang="en-GB" sz="1800" b="0" u="sng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meeting@sheltercentre.org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as soon as possible. </a:t>
                      </a:r>
                      <a:endParaRPr lang="en-GB" sz="1800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5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233704"/>
            <a:ext cx="8110728" cy="772136"/>
          </a:xfrm>
        </p:spPr>
        <p:txBody>
          <a:bodyPr anchor="ctr"/>
          <a:lstStyle/>
          <a:p>
            <a:pPr lvl="0" algn="r">
              <a:spcBef>
                <a:spcPts val="0"/>
              </a:spcBef>
              <a:tabLst>
                <a:tab pos="457200" algn="l"/>
              </a:tabLst>
            </a:pPr>
            <a:r>
              <a:rPr lang="en-GB" sz="3200" dirty="0" smtClean="0"/>
              <a:t> Upcoming USWG </a:t>
            </a:r>
            <a:r>
              <a:rPr lang="en-GB" sz="3200" dirty="0"/>
              <a:t>regional/country </a:t>
            </a:r>
            <a:r>
              <a:rPr lang="en-GB" sz="3200" dirty="0" smtClean="0"/>
              <a:t>consultations</a:t>
            </a:r>
            <a:endParaRPr lang="en-GB" sz="3200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13401"/>
              </p:ext>
            </p:extLst>
          </p:nvPr>
        </p:nvGraphicFramePr>
        <p:xfrm>
          <a:off x="0" y="1250506"/>
          <a:ext cx="9144000" cy="498765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761617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2382383">
                  <a:extLst>
                    <a:ext uri="{9D8B030D-6E8A-4147-A177-3AD203B41FA5}">
                      <a16:colId xmlns:a16="http://schemas.microsoft.com/office/drawing/2014/main" val="329070780"/>
                    </a:ext>
                  </a:extLst>
                </a:gridCol>
              </a:tblGrid>
              <a:tr h="860529">
                <a:tc>
                  <a:txBody>
                    <a:bodyPr/>
                    <a:lstStyle/>
                    <a:p>
                      <a:pPr lvl="0"/>
                      <a:r>
                        <a:rPr lang="en-GB" sz="28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9 - 10 October: </a:t>
                      </a:r>
                      <a:r>
                        <a:rPr lang="en-GB" sz="28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GSC </a:t>
                      </a:r>
                    </a:p>
                    <a:p>
                      <a:pPr lvl="0"/>
                      <a:r>
                        <a:rPr lang="en-GB" sz="28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Meeting Theme</a:t>
                      </a:r>
                      <a:r>
                        <a:rPr lang="en-GB" sz="28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28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Capacity of the Shelter Sector.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Interested / volunteers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1751791"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4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Urban Settlement/Area Based</a:t>
                      </a:r>
                      <a:r>
                        <a:rPr lang="en-US" sz="2400" b="1" kern="1200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Guidance session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endParaRPr lang="en-US" sz="1400" b="1" kern="120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Consultation on the guidelines? Deep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dive into 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broad topic?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Consultation hosted by the writers?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Writers call?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237533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Ideas</a:t>
                      </a:r>
                      <a:r>
                        <a:rPr lang="en-US" sz="2400" b="1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 </a:t>
                      </a:r>
                      <a:endParaRPr lang="en-US" sz="2400" b="1" kern="120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600" b="1" kern="120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Session Two </a:t>
                      </a:r>
                      <a:r>
                        <a:rPr lang="en-CH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an open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discussion / debate on the settlement / area based approach.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Any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recent experiences we could share and debate?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Biera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70170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CCM - Titles">
  <a:themeElements>
    <a:clrScheme name="CCCM Cluste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Global CCCM Clu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CM Cluster - Templates - Pesentation v1" id="{AA29A52A-7E86-4270-9C5E-16BADAD3BA3B}" vid="{44BAA614-8022-4D3D-9F5A-C420EC4ED9D5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1476</Words>
  <Application>Microsoft Office PowerPoint</Application>
  <PresentationFormat>On-screen Show (4:3)</PresentationFormat>
  <Paragraphs>265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Arial Narrow</vt:lpstr>
      <vt:lpstr>Arial Nova Cond Light</vt:lpstr>
      <vt:lpstr>Calibri</vt:lpstr>
      <vt:lpstr>Times New Roman</vt:lpstr>
      <vt:lpstr>Trebuchet MS</vt:lpstr>
      <vt:lpstr>Wingdings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1_CCCM - Titles</vt:lpstr>
      <vt:lpstr>17 September 2019</vt:lpstr>
      <vt:lpstr>PowerPoint Presentation</vt:lpstr>
      <vt:lpstr>Development of area / settlement approach guidance  </vt:lpstr>
      <vt:lpstr>PowerPoint Presentation</vt:lpstr>
      <vt:lpstr>PowerPoint Presentation</vt:lpstr>
      <vt:lpstr>PowerPoint Presentation</vt:lpstr>
      <vt:lpstr>Recent USWG regional / country consultations</vt:lpstr>
      <vt:lpstr> Upcoming USWG regional/country consultations</vt:lpstr>
      <vt:lpstr> Upcoming USWG regional/country consultations</vt:lpstr>
      <vt:lpstr> Upcoming USWG regional/country consultations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“investigating the relevance of socially based, geographically bound, inclusive and multi-sectoral in Humanitarian action”</dc:title>
  <dc:creator>James Schell</dc:creator>
  <cp:lastModifiedBy>James Schell</cp:lastModifiedBy>
  <cp:revision>78</cp:revision>
  <dcterms:created xsi:type="dcterms:W3CDTF">2018-12-18T00:56:23Z</dcterms:created>
  <dcterms:modified xsi:type="dcterms:W3CDTF">2019-11-01T15:03:19Z</dcterms:modified>
</cp:coreProperties>
</file>