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  <p:sldMasterId id="2147483833" r:id="rId11"/>
  </p:sldMasterIdLst>
  <p:notesMasterIdLst>
    <p:notesMasterId r:id="rId14"/>
  </p:notesMasterIdLst>
  <p:sldIdLst>
    <p:sldId id="453" r:id="rId12"/>
    <p:sldId id="45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mi, Mohamed" initials="HM" lastIdx="3" clrIdx="0">
    <p:extLst>
      <p:ext uri="{19B8F6BF-5375-455C-9EA6-DF929625EA0E}">
        <p15:presenceInfo xmlns:p15="http://schemas.microsoft.com/office/powerpoint/2012/main" userId="Hilmi, 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FF0000"/>
    <a:srgbClr val="D1D3D4"/>
    <a:srgbClr val="55111C"/>
    <a:srgbClr val="3D0B11"/>
    <a:srgbClr val="DDD8C4"/>
    <a:srgbClr val="581421"/>
    <a:srgbClr val="000000"/>
    <a:srgbClr val="79726F"/>
    <a:srgbClr val="B8A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1616" y="32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AED-ED4F-4A10-B2C9-12481B207A6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D89F-0B81-4DBE-82F9-1171CBC5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18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8" name="Rectangle 37"/>
          <p:cNvSpPr/>
          <p:nvPr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1" name="Rectangle 40"/>
          <p:cNvSpPr/>
          <p:nvPr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418078739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374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1486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20092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08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9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655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386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7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517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77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2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25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2660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1267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i="0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721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66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158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Rectangle 13"/>
          <p:cNvSpPr/>
          <p:nvPr userDrawn="1"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Rectangle 15"/>
          <p:cNvSpPr/>
          <p:nvPr userDrawn="1"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810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29555383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96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619741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565908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04728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10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8983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060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19336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0109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2352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3125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8607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7684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791188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1632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47536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49661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436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7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243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1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2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1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671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CCM - Title Slide -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07884" rtlCol="0" anchor="ctr">
            <a:noAutofit/>
          </a:bodyPr>
          <a:lstStyle/>
          <a:p>
            <a:pPr algn="ctr"/>
            <a:endParaRPr lang="en-GB" sz="1756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>
            <a:noAutofit/>
          </a:bodyPr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441341" y="431685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8"/>
          <a:stretch/>
        </p:blipFill>
        <p:spPr>
          <a:xfrm>
            <a:off x="5311004" y="293431"/>
            <a:ext cx="3601342" cy="12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6973763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globalsupport@cccmcluster.org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pic>
        <p:nvPicPr>
          <p:cNvPr id="10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om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7170572" y="4350408"/>
            <a:ext cx="1675072" cy="1485961"/>
            <a:chOff x="8384341" y="4715941"/>
            <a:chExt cx="1608808" cy="171757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293431"/>
            <a:ext cx="1529961" cy="1104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934" y="5455245"/>
            <a:ext cx="135815" cy="144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64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7"/>
                    </a14:imgEffect>
                    <a14:imgEffect>
                      <a14:saturation sat="0"/>
                    </a14:imgEffect>
                    <a14:imgEffect>
                      <a14:brightnessContrast bright="-65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971"/>
          <a:stretch/>
        </p:blipFill>
        <p:spPr>
          <a:xfrm>
            <a:off x="-12602" y="0"/>
            <a:ext cx="698636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gobalsupport@cccmcluster.org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iom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170572" y="4278216"/>
            <a:ext cx="1675072" cy="1558154"/>
            <a:chOff x="8384341" y="4715941"/>
            <a:chExt cx="1608808" cy="171757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8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38" name="Picture 8" descr="https://cdn3.iconfinder.com/data/icons/picons-social/57/40-google-plus-128.png"/>
          <p:cNvPicPr>
            <a:picLocks noChangeAspect="1" noChangeArrowheads="1"/>
          </p:cNvPicPr>
          <p:nvPr userDrawn="1"/>
        </p:nvPicPr>
        <p:blipFill>
          <a:blip r:embed="rId9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0" y="5434884"/>
            <a:ext cx="174203" cy="1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387872"/>
            <a:ext cx="1529961" cy="14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68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SubTitle -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5557338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2623513"/>
            <a:ext cx="4947760" cy="589951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3363675"/>
            <a:ext cx="4947760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2579783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Page // </a:t>
            </a:r>
            <a:fld id="{5368136F-2B1C-48BC-9B1A-E9811B079E08}" type="slidenum">
              <a:rPr lang="en-GB" noProof="0" smtClean="0"/>
              <a:pPr lvl="0"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7544" y="5642208"/>
            <a:ext cx="2976954" cy="980429"/>
          </a:xfrm>
        </p:spPr>
        <p:txBody>
          <a:bodyPr anchor="b">
            <a:noAutofit/>
          </a:bodyPr>
          <a:lstStyle>
            <a:lvl1pPr marL="0" indent="0" algn="r">
              <a:buNone/>
              <a:defRPr sz="8210" b="0">
                <a:solidFill>
                  <a:schemeClr val="accent1"/>
                </a:solidFill>
              </a:defRPr>
            </a:lvl1pPr>
            <a:lvl2pPr marL="390997" indent="0">
              <a:buNone/>
              <a:defRPr>
                <a:solidFill>
                  <a:schemeClr val="bg1"/>
                </a:solidFill>
              </a:defRPr>
            </a:lvl2pPr>
            <a:lvl3pPr marL="781995" indent="0">
              <a:buNone/>
              <a:defRPr>
                <a:solidFill>
                  <a:schemeClr val="bg1"/>
                </a:solidFill>
              </a:defRPr>
            </a:lvl3pPr>
            <a:lvl4pPr marL="1172992" indent="0">
              <a:buNone/>
              <a:defRPr>
                <a:solidFill>
                  <a:schemeClr val="bg1"/>
                </a:solidFill>
              </a:defRPr>
            </a:lvl4pPr>
            <a:lvl5pPr marL="156399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pic>
        <p:nvPicPr>
          <p:cNvPr id="2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2"/>
          <a:stretch/>
        </p:blipFill>
        <p:spPr bwMode="auto">
          <a:xfrm>
            <a:off x="5742090" y="2187837"/>
            <a:ext cx="3032409" cy="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CCM- Subtitle - Presenta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4" y="3634680"/>
            <a:ext cx="8421687" cy="1100807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3421" b="1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22512"/>
            <a:ext cx="8421687" cy="1500187"/>
          </a:xfrm>
        </p:spPr>
        <p:txBody>
          <a:bodyPr rIns="360000" anchor="b">
            <a:normAutofit/>
          </a:bodyPr>
          <a:lstStyle>
            <a:lvl1pPr marL="0" indent="0" algn="r">
              <a:buNone/>
              <a:defRPr sz="2052">
                <a:solidFill>
                  <a:schemeClr val="bg1">
                    <a:lumMod val="50000"/>
                  </a:schemeClr>
                </a:solidFill>
              </a:defRPr>
            </a:lvl1pPr>
            <a:lvl2pPr marL="39099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11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US" sz="855" smtClean="0">
                <a:solidFill>
                  <a:schemeClr val="accent1"/>
                </a:solidFill>
              </a:rPr>
              <a:pPr algn="ctr"/>
              <a:t>‹#›</a:t>
            </a:fld>
            <a:endParaRPr lang="en-US" sz="855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0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CCM -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88" y="404664"/>
            <a:ext cx="8446586" cy="720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defRPr sz="342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88" y="1196752"/>
            <a:ext cx="8446586" cy="4968552"/>
          </a:xfrm>
        </p:spPr>
        <p:txBody>
          <a:bodyPr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6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GB" sz="855" noProof="0" smtClean="0">
                <a:solidFill>
                  <a:schemeClr val="accent1"/>
                </a:solidFill>
              </a:rPr>
              <a:pPr algn="ctr"/>
              <a:t>‹#›</a:t>
            </a:fld>
            <a:endParaRPr lang="en-GB" sz="855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8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3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4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jpeg"/><Relationship Id="rId5" Type="http://schemas.openxmlformats.org/officeDocument/2006/relationships/image" Target="../media/image25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8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35"/>
            <a:ext cx="9142572" cy="685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9" r:id="rId4"/>
    <p:sldLayoutId id="2147483751" r:id="rId5"/>
    <p:sldLayoutId id="2147483815" r:id="rId6"/>
    <p:sldLayoutId id="2147483805" r:id="rId7"/>
    <p:sldLayoutId id="2147483816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03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ctr" defTabSz="781995" rtl="0" eaLnBrk="1" latinLnBrk="0" hangingPunct="1"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48" indent="-293248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AD99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71" r:id="rId2"/>
    <p:sldLayoutId id="2147483725" r:id="rId3"/>
    <p:sldLayoutId id="21474838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8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07" r:id="rId3"/>
    <p:sldLayoutId id="2147483787" r:id="rId4"/>
    <p:sldLayoutId id="2147483808" r:id="rId5"/>
    <p:sldLayoutId id="2147483809" r:id="rId6"/>
    <p:sldLayoutId id="2147483793" r:id="rId7"/>
    <p:sldLayoutId id="2147483795" r:id="rId8"/>
    <p:sldLayoutId id="21474837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76168"/>
              </p:ext>
            </p:extLst>
          </p:nvPr>
        </p:nvGraphicFramePr>
        <p:xfrm>
          <a:off x="0" y="813816"/>
          <a:ext cx="9144000" cy="604418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105656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2953955">
                  <a:extLst>
                    <a:ext uri="{9D8B030D-6E8A-4147-A177-3AD203B41FA5}">
                      <a16:colId xmlns:a16="http://schemas.microsoft.com/office/drawing/2014/main" val="2991001341"/>
                    </a:ext>
                  </a:extLst>
                </a:gridCol>
                <a:gridCol w="136717">
                  <a:extLst>
                    <a:ext uri="{9D8B030D-6E8A-4147-A177-3AD203B41FA5}">
                      <a16:colId xmlns:a16="http://schemas.microsoft.com/office/drawing/2014/main" val="4055311743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6494057"/>
                    </a:ext>
                  </a:extLst>
                </a:gridCol>
              </a:tblGrid>
              <a:tr h="413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Topic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(co) authors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Peer Reviewers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9173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INTRODUCTION</a:t>
                      </a:r>
                      <a:endParaRPr lang="en-GB" sz="1800" b="1" u="none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010666"/>
                  </a:ext>
                </a:extLst>
              </a:tr>
              <a:tr h="238041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Objective / Audience / What is an Area Based Approach?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CCCM,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UNDP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Why an Area Based Approach?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ECHO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453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Aligning with the system; links to development and exit strategies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strike="noStrike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</a:t>
                      </a:r>
                      <a:r>
                        <a:rPr lang="en-GB" sz="1800" b="1" strike="noStrike" kern="1200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Bamforth / IFRC</a:t>
                      </a:r>
                      <a:endParaRPr lang="en-GB" sz="1800" b="1" strike="noStrike" kern="1200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ECHO,</a:t>
                      </a:r>
                      <a:r>
                        <a:rPr lang="en-GB" sz="1800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OCHA</a:t>
                      </a:r>
                      <a:endParaRPr lang="en-GB" sz="1800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When &amp; where Area Based Approaches are appropriate?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ECHO, OCHA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70816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</a:t>
                      </a:r>
                      <a:r>
                        <a:rPr lang="en-GB" sz="18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Complementary approaches &amp; learning from practice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572346"/>
                  </a:ext>
                </a:extLst>
              </a:tr>
              <a:tr h="2268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COMPONENTS OF THE AREA BASED APPROACH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234077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Define a specific geographic area with high needs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Jim Kennedy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IMPACT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ACTED, AECOM, gFSC (TBC)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146649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Work Multi-sectoral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Eva Suarez / Gareth Lewis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Harriette Purchas</a:t>
                      </a:r>
                      <a:endParaRPr lang="en-GB" sz="1800" b="1" kern="120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OCHA, gFSC (TBC)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60023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Work with Multiple stakeholders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Giovanna Federici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Eva Suarez / Gareth Lewis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CCCM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034564"/>
                  </a:ext>
                </a:extLst>
              </a:tr>
              <a:tr h="632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Consider the whole population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Giovanna Federici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606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7679" y="0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Area / Settlement Approach Guidance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132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7189"/>
              </p:ext>
            </p:extLst>
          </p:nvPr>
        </p:nvGraphicFramePr>
        <p:xfrm>
          <a:off x="0" y="1642298"/>
          <a:ext cx="9144000" cy="401004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767328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3026664">
                  <a:extLst>
                    <a:ext uri="{9D8B030D-6E8A-4147-A177-3AD203B41FA5}">
                      <a16:colId xmlns:a16="http://schemas.microsoft.com/office/drawing/2014/main" val="228246078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5195574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721359574"/>
                    </a:ext>
                  </a:extLst>
                </a:gridCol>
              </a:tblGrid>
              <a:tr h="413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(co) authors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Peer Reviewers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2268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OPERATIONALISING THE AREA BASED</a:t>
                      </a:r>
                      <a:r>
                        <a:rPr lang="en-GB" sz="2000" b="1" u="non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APPROACH</a:t>
                      </a:r>
                      <a:endParaRPr lang="en-GB" sz="2000" b="1" u="non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507264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Needs assessment and Analysis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IMPACT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JIPS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CCCM, OCHA, gFSC (TBC)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453482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Strategic planning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CRS</a:t>
                      </a:r>
                      <a:endParaRPr lang="en-GB" sz="1800" b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04764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Resource mobilisation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GB" sz="1800" b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OFDA, Jim Kennedy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555801"/>
                  </a:ext>
                </a:extLst>
              </a:tr>
              <a:tr h="27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Implementation and monitoring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Jim Kennedy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Harriette Purchas</a:t>
                      </a:r>
                      <a:endParaRPr lang="en-GB" sz="1800" b="1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95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Collaboration and partnerships 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InterAction, IMPACT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Marina Angeloni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011684"/>
                  </a:ext>
                </a:extLst>
              </a:tr>
              <a:tr h="597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Area based coordination &amp; Information Management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Fiona Kelling /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Laura Heykoop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CCCM</a:t>
                      </a:r>
                      <a:endParaRPr lang="en-GB" sz="1800" b="1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OCHA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Jim Kennedy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35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6823" y="246888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Area / Settlement Approach Guidance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2645902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CCM - Titles">
  <a:themeElements>
    <a:clrScheme name="CCCM Cluste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Global CCCM Clu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CM Cluster - Templates - Pesentation v1" id="{AA29A52A-7E86-4270-9C5E-16BADAD3BA3B}" vid="{44BAA614-8022-4D3D-9F5A-C420EC4ED9D5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278</Words>
  <Application>Microsoft Office PowerPoint</Application>
  <PresentationFormat>On-screen Show (4:3)</PresentationFormat>
  <Paragraphs>67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Arial Narrow</vt:lpstr>
      <vt:lpstr>Arial Nova Cond Light</vt:lpstr>
      <vt:lpstr>Calibri</vt:lpstr>
      <vt:lpstr>Times New Roman</vt:lpstr>
      <vt:lpstr>Trebuchet MS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1_CCCM - Titles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“investigating the relevance of socially based, geographically bound, inclusive and multi-sectoral in Humanitarian action”</dc:title>
  <dc:creator>James Schell</dc:creator>
  <cp:lastModifiedBy>James Schell</cp:lastModifiedBy>
  <cp:revision>91</cp:revision>
  <dcterms:created xsi:type="dcterms:W3CDTF">2018-12-18T00:56:23Z</dcterms:created>
  <dcterms:modified xsi:type="dcterms:W3CDTF">2019-11-01T15:18:10Z</dcterms:modified>
</cp:coreProperties>
</file>