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80" r:id="rId4"/>
    <p:sldId id="283" r:id="rId5"/>
    <p:sldId id="284" r:id="rId6"/>
    <p:sldId id="285" r:id="rId7"/>
    <p:sldId id="286" r:id="rId8"/>
    <p:sldId id="287" r:id="rId9"/>
    <p:sldId id="294" r:id="rId10"/>
    <p:sldId id="281" r:id="rId11"/>
    <p:sldId id="282" r:id="rId12"/>
    <p:sldId id="293" r:id="rId13"/>
    <p:sldId id="289" r:id="rId14"/>
    <p:sldId id="298" r:id="rId15"/>
    <p:sldId id="299" r:id="rId16"/>
    <p:sldId id="301" r:id="rId17"/>
    <p:sldId id="300" r:id="rId18"/>
    <p:sldId id="307" r:id="rId19"/>
    <p:sldId id="302" r:id="rId20"/>
    <p:sldId id="303" r:id="rId21"/>
    <p:sldId id="304" r:id="rId22"/>
    <p:sldId id="305" r:id="rId23"/>
    <p:sldId id="306" r:id="rId24"/>
    <p:sldId id="295" r:id="rId25"/>
    <p:sldId id="308" r:id="rId26"/>
    <p:sldId id="296" r:id="rId27"/>
    <p:sldId id="297" r:id="rId28"/>
    <p:sldId id="27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100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9"/>
    <p:restoredTop sz="94665"/>
  </p:normalViewPr>
  <p:slideViewPr>
    <p:cSldViewPr snapToGrid="0" snapToObjects="1">
      <p:cViewPr varScale="1">
        <p:scale>
          <a:sx n="82" d="100"/>
          <a:sy n="82" d="100"/>
        </p:scale>
        <p:origin x="470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9541-2BEC-D841-91C5-3EE90C213D38}" type="datetimeFigureOut">
              <a:rPr lang="en-US" smtClean="0"/>
              <a:t>8/4/2017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2DF08-5289-954C-8EC6-0785C1F11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16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7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Plinth</a:t>
            </a:r>
            <a:r>
              <a:rPr lang="en-US" baseline="0" dirty="0"/>
              <a:t> height to be determined depending on the highest known flood level. If not possible to raise the plinth, raise one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55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A-PAD network</a:t>
            </a:r>
            <a:r>
              <a:rPr lang="en-US" baseline="0" dirty="0"/>
              <a:t> in Sri Lanka which is been further extended at the international level through the Asia Pacific Parliamentarian Forum for Disaster Management and the Connecting Business Initiative following WHS.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2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28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41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helped during</a:t>
            </a:r>
            <a:r>
              <a:rPr lang="en-US" baseline="0" dirty="0"/>
              <a:t> the drought initiative.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A-PAD looks</a:t>
            </a:r>
            <a:r>
              <a:rPr lang="en-US" baseline="0" dirty="0"/>
              <a:t> into the development of the private sector. For these reasons, the need to inform, prepare and plan is necessary.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Shorter side of building should be facing the wind direction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6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shorter side of building placed perpendicular to the</a:t>
            </a:r>
            <a:r>
              <a:rPr lang="en-US" baseline="0" dirty="0"/>
              <a:t> flood flow direction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840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Plinth</a:t>
            </a:r>
            <a:r>
              <a:rPr lang="en-US" baseline="0" dirty="0"/>
              <a:t> height to be determined depending on the highest known flood level. If not possible to raise the plinth, raise one room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2DF08-5289-954C-8EC6-0785C1F114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8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tiff"/><Relationship Id="rId4" Type="http://schemas.openxmlformats.org/officeDocument/2006/relationships/image" Target="../media/image47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jpe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12192000" cy="164592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Community and business resilience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1400" y="4379883"/>
            <a:ext cx="10109200" cy="1225050"/>
          </a:xfrm>
          <a:solidFill>
            <a:srgbClr val="C00000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tx1"/>
                </a:solidFill>
              </a:rPr>
              <a:t>SHELTER WORKING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7733" y="319117"/>
            <a:ext cx="2919200" cy="227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532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Symposium 2015 - Jaffna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- Private Partnership Towards Disaster Resilience and Sustainable Development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6" name="Picture 2" descr="C:\Users\user\Documents\All Photos\_MG_364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5158" y="1357546"/>
            <a:ext cx="4495800" cy="251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ocuments\All Photos\_MG_3836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00725" y="1414615"/>
            <a:ext cx="4343400" cy="26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user\Documents\All Photos\_MG_36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74" y="4017889"/>
            <a:ext cx="4260167" cy="284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ocuments\All Photos\_MG_402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48325" y="4148862"/>
            <a:ext cx="4648200" cy="257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5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Symposium 2016 </a:t>
            </a:r>
            <a:r>
              <a:rPr lang="mr-I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Colombo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Investing in Disaster Risk Reduction 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Matters for Business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2" descr="Y:\16-APAD News Bulletin\October-November\Symposium Photos\20161107-P17901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26372"/>
            <a:ext cx="4437274" cy="249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Y:\16-APAD News Bulletin\October-November\Symposium Photos\20161107-P17903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484" y="1462680"/>
            <a:ext cx="4508382" cy="25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Y:\16-APAD News Bulletin\October-November\Symposium Photos\DSCN75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9496" y="4104964"/>
            <a:ext cx="3670300" cy="2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95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0848"/>
            <a:ext cx="10515600" cy="1188720"/>
          </a:xfrm>
        </p:spPr>
        <p:txBody>
          <a:bodyPr/>
          <a:lstStyle/>
          <a:p>
            <a:pPr algn="ctr"/>
            <a:r>
              <a:rPr lang="en-US" b="1"/>
              <a:t>A-PAD RESPONSES </a:t>
            </a:r>
            <a:r>
              <a:rPr lang="en-US" b="1" dirty="0"/>
              <a:t>[2014-2017]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3474"/>
            <a:ext cx="12191999" cy="4894526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9343" y="0"/>
            <a:ext cx="1672657" cy="1301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9528" y="1457229"/>
            <a:ext cx="809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Drought Relief [August &amp; September 2014]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39528" y="2093866"/>
            <a:ext cx="809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bg1"/>
                </a:solidFill>
              </a:rPr>
              <a:t>Meeriyabedda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Landslide</a:t>
            </a:r>
            <a:r>
              <a:rPr lang="en-US" sz="1600" b="1" dirty="0">
                <a:solidFill>
                  <a:schemeClr val="bg1"/>
                </a:solidFill>
              </a:rPr>
              <a:t> Relief Assistance [Oct – Dec 2014]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9528" y="2700111"/>
            <a:ext cx="8090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Flood</a:t>
            </a:r>
            <a:r>
              <a:rPr lang="en-US" sz="1600" b="1" dirty="0">
                <a:solidFill>
                  <a:schemeClr val="bg1"/>
                </a:solidFill>
              </a:rPr>
              <a:t> Relief [Dec 2014 </a:t>
            </a:r>
            <a:r>
              <a:rPr lang="mr-IN" sz="1600" b="1" dirty="0">
                <a:solidFill>
                  <a:schemeClr val="bg1"/>
                </a:solidFill>
              </a:rPr>
              <a:t>–</a:t>
            </a:r>
            <a:r>
              <a:rPr lang="en-US" sz="1600" b="1" dirty="0">
                <a:solidFill>
                  <a:schemeClr val="bg1"/>
                </a:solidFill>
              </a:rPr>
              <a:t> Feb 2015]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39525" y="3346215"/>
            <a:ext cx="8090003" cy="369332"/>
          </a:xfrm>
          <a:prstGeom prst="rect">
            <a:avLst/>
          </a:prstGeom>
          <a:solidFill>
            <a:srgbClr val="9411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Drinking</a:t>
            </a:r>
            <a:r>
              <a:rPr lang="en-US" sz="1600" b="1" dirty="0">
                <a:solidFill>
                  <a:schemeClr val="bg1"/>
                </a:solidFill>
              </a:rPr>
              <a:t> Water Provision in Jaffna [Feb </a:t>
            </a:r>
            <a:r>
              <a:rPr lang="mr-IN" sz="1600" b="1" dirty="0">
                <a:solidFill>
                  <a:schemeClr val="bg1"/>
                </a:solidFill>
              </a:rPr>
              <a:t>–</a:t>
            </a:r>
            <a:r>
              <a:rPr lang="en-US" sz="1600" b="1" dirty="0">
                <a:solidFill>
                  <a:schemeClr val="bg1"/>
                </a:solidFill>
              </a:rPr>
              <a:t> Mar 2015]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9525" y="4005616"/>
            <a:ext cx="808728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Earthquake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mr-IN" sz="1600" b="1" dirty="0">
                <a:solidFill>
                  <a:schemeClr val="bg1"/>
                </a:solidFill>
              </a:rPr>
              <a:t>–</a:t>
            </a:r>
            <a:r>
              <a:rPr lang="en-US" sz="1600" b="1" dirty="0">
                <a:solidFill>
                  <a:schemeClr val="bg1"/>
                </a:solidFill>
              </a:rPr>
              <a:t> Nepal [April - May 2015]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25237" y="4665017"/>
            <a:ext cx="8087287" cy="369332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Floods</a:t>
            </a:r>
            <a:r>
              <a:rPr lang="en-AU" sz="1600" b="1" dirty="0">
                <a:solidFill>
                  <a:schemeClr val="bg1"/>
                </a:solidFill>
              </a:rPr>
              <a:t> and Landslides </a:t>
            </a:r>
            <a:r>
              <a:rPr lang="en-US" sz="1600" b="1" dirty="0">
                <a:solidFill>
                  <a:schemeClr val="bg1"/>
                </a:solidFill>
              </a:rPr>
              <a:t>[May 2016]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5236" y="5247142"/>
            <a:ext cx="8087287" cy="369332"/>
          </a:xfrm>
          <a:prstGeom prst="rect">
            <a:avLst/>
          </a:prstGeom>
          <a:solidFill>
            <a:srgbClr val="7A81FF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Drought responses</a:t>
            </a:r>
            <a:r>
              <a:rPr lang="en-US" b="1" dirty="0">
                <a:solidFill>
                  <a:schemeClr val="bg1"/>
                </a:solidFill>
              </a:rPr>
              <a:t> [October - present]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25235" y="5802119"/>
            <a:ext cx="8087287" cy="369332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 err="1">
                <a:solidFill>
                  <a:schemeClr val="bg1"/>
                </a:solidFill>
              </a:rPr>
              <a:t>Meethotamulla</a:t>
            </a:r>
            <a:r>
              <a:rPr lang="en-AU" b="1" dirty="0">
                <a:solidFill>
                  <a:schemeClr val="bg1"/>
                </a:solidFill>
              </a:rPr>
              <a:t> Garbage Landslide Disaster </a:t>
            </a:r>
            <a:r>
              <a:rPr lang="en-US" b="1" dirty="0">
                <a:solidFill>
                  <a:schemeClr val="bg1"/>
                </a:solidFill>
              </a:rPr>
              <a:t>[April 2017]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9524" y="6384244"/>
            <a:ext cx="8087287" cy="36933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Floods</a:t>
            </a:r>
            <a:r>
              <a:rPr lang="en-AU" sz="1600" b="1" dirty="0">
                <a:solidFill>
                  <a:schemeClr val="bg1"/>
                </a:solidFill>
              </a:rPr>
              <a:t> and Landslides </a:t>
            </a:r>
            <a:r>
              <a:rPr lang="en-US" sz="1600" b="1" dirty="0">
                <a:solidFill>
                  <a:schemeClr val="bg1"/>
                </a:solidFill>
              </a:rPr>
              <a:t>[May 2017]</a:t>
            </a:r>
          </a:p>
        </p:txBody>
      </p:sp>
    </p:spTree>
    <p:extLst>
      <p:ext uri="{BB962C8B-B14F-4D97-AF65-F5344CB8AC3E}">
        <p14:creationId xmlns:p14="http://schemas.microsoft.com/office/powerpoint/2010/main" val="511604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Disaster risk reduction - mitigation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688" y="1462680"/>
            <a:ext cx="2647950" cy="15506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3716" y="3013350"/>
            <a:ext cx="2693894" cy="1569660"/>
          </a:xfrm>
          <a:prstGeom prst="rect">
            <a:avLst/>
          </a:prstGeom>
          <a:solidFill>
            <a:schemeClr val="accent1">
              <a:lumMod val="60000"/>
              <a:lumOff val="40000"/>
              <a:alpha val="61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Rainwater Harvesting – </a:t>
            </a:r>
            <a:r>
              <a:rPr lang="en-US" sz="2400" b="1" dirty="0">
                <a:solidFill>
                  <a:srgbClr val="FF0000"/>
                </a:solidFill>
              </a:rPr>
              <a:t>76 families Benefited</a:t>
            </a:r>
          </a:p>
        </p:txBody>
      </p:sp>
      <p:pic>
        <p:nvPicPr>
          <p:cNvPr id="7" name="Picture 2" descr="H:\CBDRR Backup\CBDRR_Old\8-Photos-Videos\Photos\1 - A-PAD Responses\9 - Rainwater Harvesting\March 3rd 2016 - Ambassador's vist to Kayts\DSCN538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500" y="1788936"/>
            <a:ext cx="5767500" cy="43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703" y="1788936"/>
            <a:ext cx="3428825" cy="457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869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US" b="1" dirty="0"/>
              <a:t>Overall effect </a:t>
            </a:r>
            <a:r>
              <a:rPr lang="mr-IN" b="1" dirty="0"/>
              <a:t>–</a:t>
            </a:r>
            <a:r>
              <a:rPr lang="en-US" b="1" dirty="0"/>
              <a:t> public vs. private sector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988" y="1462680"/>
            <a:ext cx="8981889" cy="525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81939" y="6288370"/>
            <a:ext cx="231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/>
              <a:t>Source: PDNA 2016</a:t>
            </a:r>
          </a:p>
        </p:txBody>
      </p:sp>
    </p:spTree>
    <p:extLst>
      <p:ext uri="{BB962C8B-B14F-4D97-AF65-F5344CB8AC3E}">
        <p14:creationId xmlns:p14="http://schemas.microsoft.com/office/powerpoint/2010/main" val="1285784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b="1" dirty="0"/>
              <a:t>Disaster risk reduction curriculum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sp>
        <p:nvSpPr>
          <p:cNvPr id="7" name="Shape 189"/>
          <p:cNvSpPr/>
          <p:nvPr/>
        </p:nvSpPr>
        <p:spPr>
          <a:xfrm>
            <a:off x="3293532" y="1543537"/>
            <a:ext cx="3860800" cy="749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5000" b="1">
                <a:solidFill>
                  <a:srgbClr val="FFFFFF"/>
                </a:solidFill>
                <a:latin typeface="FMAbhaya"/>
                <a:ea typeface="FMAbhaya"/>
                <a:cs typeface="FMAbhaya"/>
                <a:sym typeface="FMAbhaya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Stay Informed</a:t>
            </a:r>
            <a:endParaRPr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hape 188"/>
          <p:cNvSpPr/>
          <p:nvPr/>
        </p:nvSpPr>
        <p:spPr>
          <a:xfrm>
            <a:off x="3407139" y="3752163"/>
            <a:ext cx="4513080" cy="1561766"/>
          </a:xfrm>
          <a:prstGeom prst="rect">
            <a:avLst/>
          </a:prstGeom>
          <a:ln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5715" tIns="35715" rIns="35715" bIns="35715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lang="en-US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 Build A Sustainable Disaster Resilient Community</a:t>
            </a:r>
          </a:p>
        </p:txBody>
      </p:sp>
      <p:sp>
        <p:nvSpPr>
          <p:cNvPr id="9" name="Shape 182"/>
          <p:cNvSpPr/>
          <p:nvPr/>
        </p:nvSpPr>
        <p:spPr>
          <a:xfrm>
            <a:off x="124093" y="5401575"/>
            <a:ext cx="3511011" cy="749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5000" b="1">
                <a:solidFill>
                  <a:srgbClr val="FFFFFF"/>
                </a:solidFill>
                <a:latin typeface="FMAbhaya"/>
                <a:ea typeface="FMAbhaya"/>
                <a:cs typeface="FMAbhaya"/>
                <a:sym typeface="FMAbhaya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+mn-lt"/>
              </a:rPr>
              <a:t>Be prepared</a:t>
            </a:r>
            <a:endParaRPr sz="4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hape 189"/>
          <p:cNvSpPr/>
          <p:nvPr/>
        </p:nvSpPr>
        <p:spPr>
          <a:xfrm>
            <a:off x="7154332" y="5401575"/>
            <a:ext cx="3860800" cy="7492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5000" b="1">
                <a:solidFill>
                  <a:srgbClr val="FFFFFF"/>
                </a:solidFill>
                <a:latin typeface="FMAbhaya"/>
                <a:ea typeface="FMAbhaya"/>
                <a:cs typeface="FMAbhaya"/>
                <a:sym typeface="FMAbhaya"/>
              </a:defRPr>
            </a:lvl1pPr>
          </a:lstStyle>
          <a:p>
            <a:pPr algn="ctr"/>
            <a:r>
              <a:rPr lang="en-US" sz="4400" dirty="0">
                <a:solidFill>
                  <a:schemeClr val="tx1"/>
                </a:solidFill>
                <a:latin typeface="+mn-lt"/>
              </a:rPr>
              <a:t>Stay Safe</a:t>
            </a:r>
            <a:endParaRPr sz="44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2" name="Group 181"/>
          <p:cNvGrpSpPr/>
          <p:nvPr/>
        </p:nvGrpSpPr>
        <p:grpSpPr>
          <a:xfrm>
            <a:off x="4747038" y="2493620"/>
            <a:ext cx="2077097" cy="895976"/>
            <a:chOff x="0" y="0"/>
            <a:chExt cx="3142693" cy="1621864"/>
          </a:xfrm>
        </p:grpSpPr>
        <p:sp>
          <p:nvSpPr>
            <p:cNvPr id="13" name="Shape 178"/>
            <p:cNvSpPr/>
            <p:nvPr/>
          </p:nvSpPr>
          <p:spPr>
            <a:xfrm>
              <a:off x="0" y="0"/>
              <a:ext cx="3142692" cy="162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97" y="21600"/>
                  </a:moveTo>
                  <a:lnTo>
                    <a:pt x="16026" y="16200"/>
                  </a:lnTo>
                  <a:lnTo>
                    <a:pt x="17618" y="16200"/>
                  </a:lnTo>
                  <a:lnTo>
                    <a:pt x="17618" y="16200"/>
                  </a:lnTo>
                  <a:cubicBezTo>
                    <a:pt x="16598" y="6663"/>
                    <a:pt x="13033" y="0"/>
                    <a:pt x="8951" y="0"/>
                  </a:cubicBezTo>
                  <a:lnTo>
                    <a:pt x="11342" y="0"/>
                  </a:lnTo>
                  <a:cubicBezTo>
                    <a:pt x="15423" y="0"/>
                    <a:pt x="18988" y="6663"/>
                    <a:pt x="20008" y="16200"/>
                  </a:cubicBezTo>
                  <a:lnTo>
                    <a:pt x="21600" y="16200"/>
                  </a:lnTo>
                  <a:close/>
                  <a:moveTo>
                    <a:pt x="10146" y="193"/>
                  </a:moveTo>
                  <a:lnTo>
                    <a:pt x="10146" y="193"/>
                  </a:lnTo>
                  <a:cubicBezTo>
                    <a:pt x="5705" y="1638"/>
                    <a:pt x="2391" y="10785"/>
                    <a:pt x="2391" y="21600"/>
                  </a:cubicBezTo>
                  <a:lnTo>
                    <a:pt x="0" y="21600"/>
                  </a:lnTo>
                  <a:cubicBezTo>
                    <a:pt x="0" y="9671"/>
                    <a:pt x="4008" y="0"/>
                    <a:pt x="8951" y="0"/>
                  </a:cubicBezTo>
                  <a:cubicBezTo>
                    <a:pt x="9351" y="0"/>
                    <a:pt x="9750" y="65"/>
                    <a:pt x="10146" y="193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4" name="Shape 179"/>
            <p:cNvSpPr/>
            <p:nvPr/>
          </p:nvSpPr>
          <p:spPr>
            <a:xfrm>
              <a:off x="0" y="0"/>
              <a:ext cx="1476243" cy="162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"/>
                  </a:moveTo>
                  <a:lnTo>
                    <a:pt x="21600" y="193"/>
                  </a:lnTo>
                  <a:cubicBezTo>
                    <a:pt x="12145" y="1638"/>
                    <a:pt x="5089" y="10785"/>
                    <a:pt x="5089" y="21600"/>
                  </a:cubicBezTo>
                  <a:lnTo>
                    <a:pt x="0" y="21600"/>
                  </a:lnTo>
                  <a:cubicBezTo>
                    <a:pt x="0" y="9671"/>
                    <a:pt x="8531" y="0"/>
                    <a:pt x="19055" y="0"/>
                  </a:cubicBezTo>
                  <a:cubicBezTo>
                    <a:pt x="19907" y="0"/>
                    <a:pt x="20757" y="65"/>
                    <a:pt x="21600" y="19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5" name="Shape 180"/>
            <p:cNvSpPr/>
            <p:nvPr/>
          </p:nvSpPr>
          <p:spPr>
            <a:xfrm>
              <a:off x="0" y="0"/>
              <a:ext cx="3142693" cy="16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146" y="193"/>
                  </a:moveTo>
                  <a:lnTo>
                    <a:pt x="10146" y="193"/>
                  </a:lnTo>
                  <a:cubicBezTo>
                    <a:pt x="5705" y="1638"/>
                    <a:pt x="2391" y="10785"/>
                    <a:pt x="2391" y="21600"/>
                  </a:cubicBezTo>
                  <a:lnTo>
                    <a:pt x="0" y="21600"/>
                  </a:lnTo>
                  <a:cubicBezTo>
                    <a:pt x="0" y="9671"/>
                    <a:pt x="4008" y="0"/>
                    <a:pt x="8951" y="0"/>
                  </a:cubicBezTo>
                  <a:lnTo>
                    <a:pt x="11342" y="0"/>
                  </a:lnTo>
                  <a:cubicBezTo>
                    <a:pt x="15423" y="0"/>
                    <a:pt x="18988" y="6663"/>
                    <a:pt x="20008" y="16200"/>
                  </a:cubicBezTo>
                  <a:lnTo>
                    <a:pt x="21600" y="16200"/>
                  </a:lnTo>
                  <a:lnTo>
                    <a:pt x="19097" y="21600"/>
                  </a:lnTo>
                  <a:lnTo>
                    <a:pt x="16026" y="16200"/>
                  </a:lnTo>
                  <a:lnTo>
                    <a:pt x="17618" y="16200"/>
                  </a:lnTo>
                  <a:lnTo>
                    <a:pt x="17618" y="16200"/>
                  </a:lnTo>
                  <a:cubicBezTo>
                    <a:pt x="16598" y="6663"/>
                    <a:pt x="13033" y="0"/>
                    <a:pt x="8951" y="0"/>
                  </a:cubicBezTo>
                </a:path>
              </a:pathLst>
            </a:custGeom>
            <a:solidFill>
              <a:srgbClr val="FF0000"/>
            </a:solidFill>
            <a:ln w="762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grpSp>
        <p:nvGrpSpPr>
          <p:cNvPr id="16" name="Group 177"/>
          <p:cNvGrpSpPr/>
          <p:nvPr/>
        </p:nvGrpSpPr>
        <p:grpSpPr>
          <a:xfrm>
            <a:off x="1055728" y="3886508"/>
            <a:ext cx="1483230" cy="1159680"/>
            <a:chOff x="0" y="0"/>
            <a:chExt cx="2672637" cy="2047038"/>
          </a:xfrm>
        </p:grpSpPr>
        <p:sp>
          <p:nvSpPr>
            <p:cNvPr id="17" name="Shape 174"/>
            <p:cNvSpPr/>
            <p:nvPr/>
          </p:nvSpPr>
          <p:spPr>
            <a:xfrm>
              <a:off x="0" y="1"/>
              <a:ext cx="2672637" cy="2047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5" y="6790"/>
                  </a:moveTo>
                  <a:cubicBezTo>
                    <a:pt x="5" y="10035"/>
                    <a:pt x="6429" y="12827"/>
                    <a:pt x="15336" y="13452"/>
                  </a:cubicBezTo>
                  <a:lnTo>
                    <a:pt x="15336" y="10736"/>
                  </a:lnTo>
                  <a:lnTo>
                    <a:pt x="18995" y="16295"/>
                  </a:lnTo>
                  <a:lnTo>
                    <a:pt x="15336" y="21600"/>
                  </a:lnTo>
                  <a:lnTo>
                    <a:pt x="15336" y="18884"/>
                  </a:lnTo>
                  <a:lnTo>
                    <a:pt x="15336" y="18884"/>
                  </a:lnTo>
                  <a:cubicBezTo>
                    <a:pt x="6429" y="18259"/>
                    <a:pt x="5" y="15467"/>
                    <a:pt x="5" y="12222"/>
                  </a:cubicBezTo>
                  <a:close/>
                  <a:moveTo>
                    <a:pt x="18995" y="5432"/>
                  </a:moveTo>
                  <a:cubicBezTo>
                    <a:pt x="11444" y="5432"/>
                    <a:pt x="4611" y="7031"/>
                    <a:pt x="1590" y="9506"/>
                  </a:cubicBezTo>
                  <a:lnTo>
                    <a:pt x="1590" y="9506"/>
                  </a:lnTo>
                  <a:cubicBezTo>
                    <a:pt x="-2605" y="6069"/>
                    <a:pt x="1787" y="2067"/>
                    <a:pt x="11399" y="567"/>
                  </a:cubicBezTo>
                  <a:cubicBezTo>
                    <a:pt x="13795" y="193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00B05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8" name="Shape 175"/>
            <p:cNvSpPr/>
            <p:nvPr/>
          </p:nvSpPr>
          <p:spPr>
            <a:xfrm>
              <a:off x="0" y="1"/>
              <a:ext cx="2672637" cy="90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18995" y="12343"/>
                  </a:moveTo>
                  <a:cubicBezTo>
                    <a:pt x="11444" y="12343"/>
                    <a:pt x="4611" y="15977"/>
                    <a:pt x="1590" y="21600"/>
                  </a:cubicBezTo>
                  <a:lnTo>
                    <a:pt x="1590" y="21600"/>
                  </a:lnTo>
                  <a:cubicBezTo>
                    <a:pt x="-2605" y="13790"/>
                    <a:pt x="1787" y="4696"/>
                    <a:pt x="11399" y="1288"/>
                  </a:cubicBezTo>
                  <a:cubicBezTo>
                    <a:pt x="13795" y="439"/>
                    <a:pt x="16381" y="0"/>
                    <a:pt x="18995" y="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19" name="Shape 176"/>
            <p:cNvSpPr/>
            <p:nvPr/>
          </p:nvSpPr>
          <p:spPr>
            <a:xfrm>
              <a:off x="676" y="0"/>
              <a:ext cx="2671960" cy="2047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790"/>
                  </a:moveTo>
                  <a:cubicBezTo>
                    <a:pt x="0" y="10035"/>
                    <a:pt x="7307" y="12827"/>
                    <a:pt x="17439" y="13452"/>
                  </a:cubicBezTo>
                  <a:lnTo>
                    <a:pt x="17439" y="10736"/>
                  </a:lnTo>
                  <a:lnTo>
                    <a:pt x="21600" y="16295"/>
                  </a:lnTo>
                  <a:lnTo>
                    <a:pt x="17439" y="21600"/>
                  </a:lnTo>
                  <a:lnTo>
                    <a:pt x="17439" y="18884"/>
                  </a:lnTo>
                  <a:lnTo>
                    <a:pt x="17439" y="18884"/>
                  </a:lnTo>
                  <a:cubicBezTo>
                    <a:pt x="7307" y="18259"/>
                    <a:pt x="0" y="15467"/>
                    <a:pt x="0" y="12222"/>
                  </a:cubicBezTo>
                  <a:lnTo>
                    <a:pt x="0" y="6790"/>
                  </a:lnTo>
                  <a:cubicBezTo>
                    <a:pt x="0" y="3040"/>
                    <a:pt x="9671" y="0"/>
                    <a:pt x="21600" y="0"/>
                  </a:cubicBezTo>
                  <a:lnTo>
                    <a:pt x="21600" y="5432"/>
                  </a:lnTo>
                  <a:cubicBezTo>
                    <a:pt x="13011" y="5432"/>
                    <a:pt x="5239" y="7031"/>
                    <a:pt x="1803" y="9506"/>
                  </a:cubicBezTo>
                </a:path>
              </a:pathLst>
            </a:custGeom>
            <a:solidFill>
              <a:srgbClr val="FF0000"/>
            </a:solidFill>
            <a:ln w="762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  <p:grpSp>
        <p:nvGrpSpPr>
          <p:cNvPr id="20" name="Group 186"/>
          <p:cNvGrpSpPr/>
          <p:nvPr/>
        </p:nvGrpSpPr>
        <p:grpSpPr>
          <a:xfrm>
            <a:off x="8788400" y="4001296"/>
            <a:ext cx="1388534" cy="1295145"/>
            <a:chOff x="0" y="0"/>
            <a:chExt cx="2293118" cy="1936768"/>
          </a:xfrm>
          <a:solidFill>
            <a:srgbClr val="FF0000"/>
          </a:solidFill>
        </p:grpSpPr>
        <p:sp>
          <p:nvSpPr>
            <p:cNvPr id="21" name="Shape 183"/>
            <p:cNvSpPr/>
            <p:nvPr/>
          </p:nvSpPr>
          <p:spPr>
            <a:xfrm>
              <a:off x="0" y="0"/>
              <a:ext cx="2293119" cy="193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5" h="21600" extrusionOk="0">
                  <a:moveTo>
                    <a:pt x="0" y="16317"/>
                  </a:moveTo>
                  <a:lnTo>
                    <a:pt x="4040" y="10722"/>
                  </a:lnTo>
                  <a:lnTo>
                    <a:pt x="4040" y="13442"/>
                  </a:lnTo>
                  <a:lnTo>
                    <a:pt x="4040" y="13442"/>
                  </a:lnTo>
                  <a:cubicBezTo>
                    <a:pt x="9995" y="12977"/>
                    <a:pt x="14967" y="11518"/>
                    <a:pt x="17405" y="9518"/>
                  </a:cubicBezTo>
                  <a:cubicBezTo>
                    <a:pt x="21600" y="12959"/>
                    <a:pt x="17208" y="16967"/>
                    <a:pt x="7596" y="18469"/>
                  </a:cubicBezTo>
                  <a:cubicBezTo>
                    <a:pt x="6451" y="18647"/>
                    <a:pt x="5260" y="18785"/>
                    <a:pt x="4040" y="18881"/>
                  </a:cubicBezTo>
                  <a:lnTo>
                    <a:pt x="4040" y="21600"/>
                  </a:lnTo>
                  <a:close/>
                  <a:moveTo>
                    <a:pt x="18990" y="12238"/>
                  </a:moveTo>
                  <a:cubicBezTo>
                    <a:pt x="18990" y="8483"/>
                    <a:pt x="10488" y="5439"/>
                    <a:pt x="0" y="5439"/>
                  </a:cubicBezTo>
                  <a:lnTo>
                    <a:pt x="0" y="0"/>
                  </a:lnTo>
                  <a:cubicBezTo>
                    <a:pt x="10488" y="0"/>
                    <a:pt x="18990" y="3044"/>
                    <a:pt x="18990" y="679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2" name="Shape 184"/>
            <p:cNvSpPr/>
            <p:nvPr/>
          </p:nvSpPr>
          <p:spPr>
            <a:xfrm>
              <a:off x="0" y="0"/>
              <a:ext cx="2292539" cy="109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14973"/>
                    <a:pt x="11929" y="9600"/>
                    <a:pt x="0" y="9600"/>
                  </a:cubicBezTo>
                  <a:lnTo>
                    <a:pt x="0" y="0"/>
                  </a:lnTo>
                  <a:cubicBezTo>
                    <a:pt x="11929" y="0"/>
                    <a:pt x="21600" y="5373"/>
                    <a:pt x="21600" y="120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23" name="Shape 185"/>
            <p:cNvSpPr/>
            <p:nvPr/>
          </p:nvSpPr>
          <p:spPr>
            <a:xfrm>
              <a:off x="0" y="0"/>
              <a:ext cx="2292539" cy="193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238"/>
                  </a:moveTo>
                  <a:cubicBezTo>
                    <a:pt x="21600" y="8483"/>
                    <a:pt x="11929" y="5439"/>
                    <a:pt x="0" y="5439"/>
                  </a:cubicBezTo>
                  <a:lnTo>
                    <a:pt x="0" y="0"/>
                  </a:lnTo>
                  <a:cubicBezTo>
                    <a:pt x="11929" y="0"/>
                    <a:pt x="21600" y="3044"/>
                    <a:pt x="21600" y="6799"/>
                  </a:cubicBezTo>
                  <a:lnTo>
                    <a:pt x="21600" y="12238"/>
                  </a:lnTo>
                  <a:cubicBezTo>
                    <a:pt x="21600" y="15435"/>
                    <a:pt x="14521" y="18200"/>
                    <a:pt x="4595" y="18881"/>
                  </a:cubicBezTo>
                  <a:lnTo>
                    <a:pt x="4595" y="21600"/>
                  </a:lnTo>
                  <a:lnTo>
                    <a:pt x="0" y="16317"/>
                  </a:lnTo>
                  <a:lnTo>
                    <a:pt x="4595" y="10722"/>
                  </a:lnTo>
                  <a:lnTo>
                    <a:pt x="4595" y="13442"/>
                  </a:lnTo>
                  <a:lnTo>
                    <a:pt x="4595" y="13442"/>
                  </a:lnTo>
                  <a:cubicBezTo>
                    <a:pt x="11369" y="12977"/>
                    <a:pt x="17024" y="11518"/>
                    <a:pt x="19797" y="9518"/>
                  </a:cubicBezTo>
                </a:path>
              </a:pathLst>
            </a:custGeom>
            <a:grpFill/>
            <a:ln w="76200" cap="flat">
              <a:solidFill>
                <a:srgbClr val="21768B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806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9" grpId="0" animBg="1" advAuto="0"/>
      <p:bldP spid="11" grpId="0" animBg="1" advAuto="0"/>
      <p:bldP spid="12" grpId="0" animBg="1" advAuto="0"/>
      <p:bldP spid="16" grpId="0" animBg="1" advAuto="0"/>
      <p:bldP spid="20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b="1" dirty="0" err="1"/>
              <a:t>Drr</a:t>
            </a:r>
            <a:r>
              <a:rPr lang="en-AU" b="1" dirty="0"/>
              <a:t> awareness training programme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24" name="image28.jpg" descr="Image result for emergency escape plan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168400" y="1526372"/>
            <a:ext cx="8581176" cy="5009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6012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 err="1"/>
              <a:t>Drr</a:t>
            </a:r>
            <a:r>
              <a:rPr lang="en-AU" dirty="0"/>
              <a:t> awareness training programme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526373"/>
            <a:ext cx="104478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v"/>
            </a:pPr>
            <a:r>
              <a:rPr lang="en-US" dirty="0"/>
              <a:t>Duration </a:t>
            </a:r>
            <a:r>
              <a:rPr lang="mr-IN" dirty="0"/>
              <a:t>–</a:t>
            </a:r>
            <a:r>
              <a:rPr lang="en-US" dirty="0"/>
              <a:t> 45 Mins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Course Content </a:t>
            </a:r>
            <a:r>
              <a:rPr lang="mr-IN" dirty="0"/>
              <a:t>–</a:t>
            </a:r>
            <a:r>
              <a:rPr lang="en-US" dirty="0"/>
              <a:t> Location based</a:t>
            </a:r>
          </a:p>
          <a:p>
            <a:pPr marL="285750" indent="-285750">
              <a:buFont typeface="Wingdings" charset="2"/>
              <a:buChar char="v"/>
            </a:pPr>
            <a:r>
              <a:rPr lang="en-US" dirty="0"/>
              <a:t>Trained Persons </a:t>
            </a:r>
            <a:r>
              <a:rPr lang="mr-IN" dirty="0"/>
              <a:t>–</a:t>
            </a:r>
            <a:r>
              <a:rPr lang="en-US" dirty="0"/>
              <a:t> 30,000 </a:t>
            </a:r>
          </a:p>
          <a:p>
            <a:pPr marL="285750" indent="-285750">
              <a:buFont typeface="Wingdings" charset="2"/>
              <a:buChar char="v"/>
            </a:pPr>
            <a:endParaRPr lang="en-US" dirty="0"/>
          </a:p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235" y="2756981"/>
            <a:ext cx="4719239" cy="3246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93" y="2756981"/>
            <a:ext cx="4913397" cy="324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0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 err="1"/>
              <a:t>Drr</a:t>
            </a:r>
            <a:r>
              <a:rPr lang="en-AU" dirty="0"/>
              <a:t> awareness training programme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372"/>
            <a:ext cx="4129088" cy="3096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9088" y="4251960"/>
            <a:ext cx="3710152" cy="2473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9240" y="1560874"/>
            <a:ext cx="4129088" cy="275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25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b="1" dirty="0" err="1"/>
              <a:t>Drr</a:t>
            </a:r>
            <a:r>
              <a:rPr lang="en-AU" b="1" dirty="0"/>
              <a:t> awareness training programme </a:t>
            </a:r>
            <a:r>
              <a:rPr lang="en-AU" dirty="0"/>
              <a:t>landslides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3" descr="F:\landslides\download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1666" y="1383229"/>
            <a:ext cx="5272410" cy="2669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024076" y="1888066"/>
            <a:ext cx="4167923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Cultivate as per the slope</a:t>
            </a:r>
          </a:p>
        </p:txBody>
      </p:sp>
      <p:pic>
        <p:nvPicPr>
          <p:cNvPr id="7" name="Picture 4" descr="F:\landslides\11073707596_10c30db31e_o-825x5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52282"/>
            <a:ext cx="4538662" cy="280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150114"/>
            <a:ext cx="4552949" cy="70788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Adopt best practice according to the environment </a:t>
            </a:r>
          </a:p>
        </p:txBody>
      </p:sp>
      <p:pic>
        <p:nvPicPr>
          <p:cNvPr id="9" name="Picture 2" descr="F:\landslides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7734" y="4045635"/>
            <a:ext cx="5774266" cy="28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48511" y="6396335"/>
            <a:ext cx="4552949" cy="40011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Stop de forestation</a:t>
            </a:r>
          </a:p>
        </p:txBody>
      </p:sp>
    </p:spTree>
    <p:extLst>
      <p:ext uri="{BB962C8B-B14F-4D97-AF65-F5344CB8AC3E}">
        <p14:creationId xmlns:p14="http://schemas.microsoft.com/office/powerpoint/2010/main" val="24905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US" b="1" dirty="0"/>
              <a:t>Effect of disasters on sri lanka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88" y="1462680"/>
            <a:ext cx="9264057" cy="5395320"/>
          </a:xfr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2">
                  <a:shade val="100000"/>
                  <a:hueMod val="100000"/>
                  <a:satMod val="110000"/>
                  <a:lumMod val="130000"/>
                </a:schemeClr>
              </a:gs>
              <a:gs pos="100000">
                <a:schemeClr val="bg2">
                  <a:shade val="78000"/>
                  <a:hueMod val="118000"/>
                  <a:satMod val="120000"/>
                  <a:lumMod val="69000"/>
                </a:schemeClr>
              </a:gs>
            </a:gsLst>
            <a:lin ang="2520000" scaled="0"/>
          </a:gradFill>
        </p:spPr>
      </p:pic>
    </p:spTree>
    <p:extLst>
      <p:ext uri="{BB962C8B-B14F-4D97-AF65-F5344CB8AC3E}">
        <p14:creationId xmlns:p14="http://schemas.microsoft.com/office/powerpoint/2010/main" val="51963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b="1" dirty="0" err="1"/>
              <a:t>Drr</a:t>
            </a:r>
            <a:r>
              <a:rPr lang="en-AU" b="1" dirty="0"/>
              <a:t> awareness training programme </a:t>
            </a:r>
            <a:br>
              <a:rPr lang="en-AU" b="1" dirty="0"/>
            </a:br>
            <a:r>
              <a:rPr lang="en-AU" dirty="0"/>
              <a:t>sea level rise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11" name="Picture 2" descr="C:\Users\CHA\Desktop\MY Server\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0826" y="1357546"/>
            <a:ext cx="4829441" cy="55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060267" y="1915832"/>
            <a:ext cx="373380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 the mangrove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0826" y="4859867"/>
            <a:ext cx="496117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 sea protected dams </a:t>
            </a:r>
          </a:p>
        </p:txBody>
      </p:sp>
    </p:spTree>
    <p:extLst>
      <p:ext uri="{BB962C8B-B14F-4D97-AF65-F5344CB8AC3E}">
        <p14:creationId xmlns:p14="http://schemas.microsoft.com/office/powerpoint/2010/main" val="4358748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AU" b="1" dirty="0" err="1"/>
              <a:t>Drr</a:t>
            </a:r>
            <a:r>
              <a:rPr lang="en-AU" b="1" dirty="0"/>
              <a:t> curriculum </a:t>
            </a:r>
            <a:r>
              <a:rPr lang="mr-IN" b="1" dirty="0"/>
              <a:t>–</a:t>
            </a:r>
            <a:r>
              <a:rPr lang="en-AU" b="1" dirty="0"/>
              <a:t> building orientation &amp; placement  </a:t>
            </a:r>
            <a:br>
              <a:rPr lang="en-AU" b="1" dirty="0"/>
            </a:br>
            <a:r>
              <a:rPr lang="en-AU" dirty="0"/>
              <a:t>cyclones and high winds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444812"/>
            <a:ext cx="5913120" cy="3141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800" y="2444813"/>
            <a:ext cx="6045200" cy="31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99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AU" b="1" dirty="0" err="1"/>
              <a:t>Drr</a:t>
            </a:r>
            <a:r>
              <a:rPr lang="en-AU" b="1" dirty="0"/>
              <a:t> curriculum </a:t>
            </a:r>
            <a:r>
              <a:rPr lang="mr-IN" b="1" dirty="0"/>
              <a:t>–</a:t>
            </a:r>
            <a:r>
              <a:rPr lang="en-AU" b="1" dirty="0"/>
              <a:t> building orientation &amp; placement  </a:t>
            </a:r>
            <a:br>
              <a:rPr lang="en-AU" b="1" dirty="0"/>
            </a:br>
            <a:r>
              <a:rPr lang="en-AU" dirty="0"/>
              <a:t>coastal floods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367" y="1526372"/>
            <a:ext cx="7759770" cy="46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24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AU" b="1" dirty="0" err="1"/>
              <a:t>Drr</a:t>
            </a:r>
            <a:r>
              <a:rPr lang="en-AU" b="1" dirty="0"/>
              <a:t> curriculum </a:t>
            </a:r>
            <a:r>
              <a:rPr lang="mr-IN" b="1" dirty="0"/>
              <a:t>–</a:t>
            </a:r>
            <a:r>
              <a:rPr lang="en-AU" b="1" dirty="0"/>
              <a:t> building orientation &amp; placement  </a:t>
            </a:r>
            <a:br>
              <a:rPr lang="en-AU" b="1" dirty="0"/>
            </a:br>
            <a:r>
              <a:rPr lang="en-AU" dirty="0"/>
              <a:t>inland floods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372"/>
            <a:ext cx="5943600" cy="308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371" y="3670300"/>
            <a:ext cx="6933629" cy="3126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02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Disaster risk reduction - advocacy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372"/>
            <a:ext cx="5903913" cy="39349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766" y="1711662"/>
            <a:ext cx="5041900" cy="35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42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Disaster risk reduction - advocacy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4" descr="C:\Users\TOSHIBA\AppData\Local\Microsoft\Windows\Temporary Internet Files\Content.IE5\QTK7APEL\HEAT PREVENTION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0141" y="1895704"/>
            <a:ext cx="8349722" cy="43862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7067" y="1526372"/>
            <a:ext cx="484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 Awareness Material </a:t>
            </a:r>
            <a:r>
              <a:rPr lang="mr-IN" dirty="0"/>
              <a:t>–</a:t>
            </a:r>
            <a:r>
              <a:rPr lang="en-US" dirty="0"/>
              <a:t> Sinhala, Tamil, English</a:t>
            </a:r>
          </a:p>
        </p:txBody>
      </p:sp>
    </p:spTree>
    <p:extLst>
      <p:ext uri="{BB962C8B-B14F-4D97-AF65-F5344CB8AC3E}">
        <p14:creationId xmlns:p14="http://schemas.microsoft.com/office/powerpoint/2010/main" val="16570359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risk reduction </a:t>
            </a:r>
            <a:r>
              <a:rPr lang="mr-I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advocacy and representation </a:t>
            </a:r>
            <a:br>
              <a:rPr lang="en-A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asia</a:t>
            </a:r>
            <a:r>
              <a:rPr lang="en-A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pacific parliamentarians forum for disaster management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8" name="Picture 3" descr="Y:\9-Photos &amp; Videos\5-Forums_Trainings SL and Other Countries 2016\2016 08 24-25 Parlimentarian Forum - Tokyo\9.SriRanka YapaAnura Priyadharshana Yapa\photo\P175083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3635" y="3124200"/>
            <a:ext cx="6638365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Y:\9-Photos &amp; Videos\5-Forums_Trainings SL and Other Countries 2016\2016 08 24-25 Parlimentarian Forum - Tokyo\9.SriRanka YapaAnura Priyadharshana Yapa\photo\IMG_3980-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357546"/>
            <a:ext cx="5721084" cy="321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34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Disaster risk reduction </a:t>
            </a:r>
            <a:r>
              <a:rPr lang="mr-IN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A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advocacy and representation </a:t>
            </a:r>
            <a:br>
              <a:rPr lang="en-AU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AU" sz="2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business initiative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11" name="Picture 10" descr="../Downloads/20496452_10155582410424133_975902128_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7546"/>
            <a:ext cx="3529013" cy="265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../Downloads/20526631_10155582410454133_1983248817_n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040" y="4257675"/>
            <a:ext cx="4310697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../Downloads/20504158_10155582411544133_141388163_n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5132" y="1357546"/>
            <a:ext cx="3881756" cy="2657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../Downloads/20504006_10155582412124133_1217676075_n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7962" y="4257674"/>
            <a:ext cx="3889904" cy="2600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7813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 fontScale="90000"/>
          </a:bodyPr>
          <a:lstStyle/>
          <a:p>
            <a:r>
              <a:rPr lang="en-AU" b="1" dirty="0"/>
              <a:t>Disaster risk reduction</a:t>
            </a:r>
            <a:br>
              <a:rPr lang="en-AU" b="1" dirty="0"/>
            </a:br>
            <a:r>
              <a:rPr lang="en-AU" dirty="0"/>
              <a:t>advocacy </a:t>
            </a:r>
            <a:r>
              <a:rPr lang="mr-IN" dirty="0"/>
              <a:t>–</a:t>
            </a:r>
            <a:r>
              <a:rPr lang="en-AU" dirty="0"/>
              <a:t> drowning prevention and water safety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6" name="Picture 5" descr="gROUP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57" y="1668780"/>
            <a:ext cx="9890549" cy="4173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82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A-PAD NETWORK </a:t>
            </a:r>
            <a:r>
              <a:rPr lang="mr-IN" dirty="0"/>
              <a:t>–</a:t>
            </a:r>
            <a:r>
              <a:rPr lang="en-AU" dirty="0"/>
              <a:t> DISTRICT PLATFORM MEETINGS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4" descr="H:\CBDRR Backup\CBDRR_Old\8-Photos-Videos\Photos\5 - 2014 Network - Hambantota\2014 08 22 APADM Network launch Hambantota\SAM_089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1379094"/>
            <a:ext cx="2867436" cy="215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3430094"/>
            <a:ext cx="2699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2014 08 22 </a:t>
            </a:r>
            <a:r>
              <a:rPr lang="en-US" sz="1600" i="1" dirty="0" err="1"/>
              <a:t>Hambantota</a:t>
            </a:r>
            <a:r>
              <a:rPr lang="en-US" sz="1600" i="1" dirty="0"/>
              <a:t> Platform Official Launch</a:t>
            </a:r>
          </a:p>
        </p:txBody>
      </p:sp>
      <p:pic>
        <p:nvPicPr>
          <p:cNvPr id="7" name="Picture 4" descr="H:\CBDRR Backup\CBDRR_Old\8-Photos-Videos\Photos\17 - 2015 Network - Hambantota\2015 12 14 Network Meeting\IMG_20151214_11503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1129" y="1350558"/>
            <a:ext cx="3266635" cy="20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38347" y="3430094"/>
            <a:ext cx="2903247" cy="56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2015 12 14 Network Meeting Hambantota</a:t>
            </a:r>
          </a:p>
        </p:txBody>
      </p:sp>
      <p:pic>
        <p:nvPicPr>
          <p:cNvPr id="9" name="Picture 5" descr="Y:\9-Photos &amp; Videos\6-APAD Platform Meetings 2016\3-APAD Southern Platform 2016\A-PAD Badulla Platform 2016\24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429" y="1364534"/>
            <a:ext cx="2754437" cy="20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619023" y="3424809"/>
            <a:ext cx="2903247" cy="56593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2016 07 08 Network Meeting </a:t>
            </a:r>
            <a:r>
              <a:rPr lang="en-US" sz="1600" i="1" dirty="0" err="1"/>
              <a:t>Badulla</a:t>
            </a:r>
            <a:endParaRPr lang="en-US" sz="1600" i="1" dirty="0"/>
          </a:p>
        </p:txBody>
      </p:sp>
      <p:pic>
        <p:nvPicPr>
          <p:cNvPr id="11" name="Picture 2" descr="H:\CBDRR Backup\CBDRR_Old\8-Photos-Videos\Photos\13 - 2015 CBDRR Visits - Jaffna\2015 02 24 Meeting with CCIY Jaffna\SAM_426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538" y="3996030"/>
            <a:ext cx="2976974" cy="22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1" y="6228761"/>
            <a:ext cx="2976974" cy="921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2015 02 24 Jaffna Platform initiative - Meeting with CCI Jaffna</a:t>
            </a:r>
          </a:p>
        </p:txBody>
      </p:sp>
      <p:pic>
        <p:nvPicPr>
          <p:cNvPr id="13" name="Picture 12" descr="Z:\Web\Lana\Batticaloa Visit\DSCN631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8347" y="3996030"/>
            <a:ext cx="2961561" cy="2220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741129" y="6217029"/>
            <a:ext cx="3158779" cy="921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2015 03 16 Eastern Platform initiative - Meeting with CCITD </a:t>
            </a:r>
            <a:r>
              <a:rPr lang="en-US" sz="1600" i="1" dirty="0" err="1"/>
              <a:t>Trincomalee</a:t>
            </a:r>
            <a:endParaRPr lang="en-US" sz="1600" i="1" dirty="0"/>
          </a:p>
        </p:txBody>
      </p:sp>
      <p:pic>
        <p:nvPicPr>
          <p:cNvPr id="15" name="Picture 14" descr="E:\PRAVEEN BIKE RAJEEV 4TO\APAD 19TH MAY\DSCF2051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4064" y="4031937"/>
            <a:ext cx="3053715" cy="218509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7497066" y="6258221"/>
            <a:ext cx="3025204" cy="9210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2016 05 19 </a:t>
            </a:r>
            <a:r>
              <a:rPr lang="en-US" sz="1600" i="1" dirty="0" err="1"/>
              <a:t>Batticaloa</a:t>
            </a:r>
            <a:r>
              <a:rPr lang="en-US" sz="1600" i="1" dirty="0"/>
              <a:t> Platform Meeting</a:t>
            </a:r>
          </a:p>
        </p:txBody>
      </p:sp>
    </p:spTree>
    <p:extLst>
      <p:ext uri="{BB962C8B-B14F-4D97-AF65-F5344CB8AC3E}">
        <p14:creationId xmlns:p14="http://schemas.microsoft.com/office/powerpoint/2010/main" val="95454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A-PAD NETWORK </a:t>
            </a:r>
            <a:r>
              <a:rPr lang="mr-IN" dirty="0"/>
              <a:t>–</a:t>
            </a:r>
            <a:r>
              <a:rPr lang="en-AU" dirty="0"/>
              <a:t> DISTRICT - CAPACITY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17" name="Picture 2" descr="H:\CBDRR Backup\CBDRR_Old\8-Photos-Videos\Photos\5 - 2014 Network - Hambantota\2015 01 30 Hambantota District NGOs Coordination Meeting and Psychosocial Training\DSCN799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2680"/>
            <a:ext cx="2900754" cy="21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-1" y="3638131"/>
            <a:ext cx="2840421" cy="5052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2015 01 30 Awareness on Disaster Psychosocial Response - Hambantota</a:t>
            </a:r>
          </a:p>
        </p:txBody>
      </p:sp>
      <p:pic>
        <p:nvPicPr>
          <p:cNvPr id="19" name="Picture 3" descr="H:\CBDRR Backup\CBDRR_Old\8-Photos-Videos\Photos\11 - 2015 Network - Jaffna\2015 06 16 NW Meeting - Workshop Jaffna\IMG_03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8334" y="1488649"/>
            <a:ext cx="2865975" cy="21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748000" y="3638131"/>
            <a:ext cx="2865975" cy="73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2015 06 16 Awareness on </a:t>
            </a:r>
            <a:r>
              <a:rPr lang="en-GB" sz="1400" i="1" dirty="0"/>
              <a:t>on Disaster Recovery Activities - Jaffna </a:t>
            </a:r>
            <a:endParaRPr lang="en-US" sz="1400" i="1" dirty="0"/>
          </a:p>
        </p:txBody>
      </p:sp>
      <p:pic>
        <p:nvPicPr>
          <p:cNvPr id="21" name="Picture 20" descr="C:\Users\Hiru\Desktop\Photo166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1221" y="1505776"/>
            <a:ext cx="2909454" cy="208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392458" y="3611762"/>
            <a:ext cx="3046979" cy="6822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en-US" sz="1400" i="1" dirty="0"/>
              <a:t>2015 11 24 Awareness on Entrepreneurship for young business communities - </a:t>
            </a:r>
            <a:r>
              <a:rPr lang="en-US" sz="1400" i="1" dirty="0" err="1"/>
              <a:t>Hambantota</a:t>
            </a:r>
            <a:endParaRPr lang="en-US" sz="1400" i="1" dirty="0"/>
          </a:p>
        </p:txBody>
      </p:sp>
      <p:pic>
        <p:nvPicPr>
          <p:cNvPr id="23" name="Picture 2" descr="H:\CBDRR Backup\CBDRR_Old\8-Photos-Videos\Photos\11 - 2015 Network - Jaffna\2016 01 13 NW Workshop - RWH\DSCN381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1" y="4218892"/>
            <a:ext cx="2939758" cy="220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-1" y="6403155"/>
            <a:ext cx="2912923" cy="73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2016 01 13 Awareness on RWH - Jaffna</a:t>
            </a:r>
          </a:p>
        </p:txBody>
      </p:sp>
      <p:pic>
        <p:nvPicPr>
          <p:cNvPr id="25" name="Picture 24" descr="Z:\8-Photos-Videos\Photos\17 - 2015 Network - Hambantota\2016 01 25 Network Meeting - Sendai Spring\DSCN471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8669" y="4218892"/>
            <a:ext cx="2908935" cy="218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3764674" y="6370501"/>
            <a:ext cx="2904259" cy="73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i="1" dirty="0"/>
              <a:t>2016 01 25 Awareness on Sendai Framework - </a:t>
            </a:r>
            <a:r>
              <a:rPr lang="en-GB" sz="1400" i="1" dirty="0" err="1"/>
              <a:t>Hambantota</a:t>
            </a:r>
            <a:endParaRPr lang="en-US" sz="1400" i="1" dirty="0"/>
          </a:p>
        </p:txBody>
      </p:sp>
      <p:pic>
        <p:nvPicPr>
          <p:cNvPr id="27" name="Picture 26" descr="C:\Users\Jayanthi\AppData\Local\Microsoft\Windows\Temporary Internet Files\Content.Word\IMG_20160203_151541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7560" y="4321036"/>
            <a:ext cx="2904259" cy="2227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10321819" y="5884726"/>
            <a:ext cx="1744135" cy="9715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400" i="1" dirty="0"/>
              <a:t>2016 02 03 Awareness on Disaster Psychosocial Response - Jaffna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5467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A-PAD NETWORK </a:t>
            </a:r>
            <a:r>
              <a:rPr lang="mr-IN" dirty="0"/>
              <a:t>–</a:t>
            </a:r>
            <a:r>
              <a:rPr lang="en-AU" dirty="0"/>
              <a:t> DISTRICT - CAPACITY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16" name="Picture 15" descr="IMG_313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62680"/>
            <a:ext cx="2867025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Rectangle 28"/>
          <p:cNvSpPr/>
          <p:nvPr/>
        </p:nvSpPr>
        <p:spPr>
          <a:xfrm>
            <a:off x="-1" y="3625447"/>
            <a:ext cx="28670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/>
              <a:t>DRR Planning and Preparing Comprehensive Disaster Risk Assessment –</a:t>
            </a:r>
            <a:r>
              <a:rPr lang="en-GB" sz="1400" i="1" dirty="0">
                <a:solidFill>
                  <a:srgbClr val="FF0000"/>
                </a:solidFill>
              </a:rPr>
              <a:t>Over 500 Local </a:t>
            </a:r>
            <a:r>
              <a:rPr lang="en-GB" sz="1400" i="1" dirty="0" err="1">
                <a:solidFill>
                  <a:srgbClr val="FF0000"/>
                </a:solidFill>
              </a:rPr>
              <a:t>Govt</a:t>
            </a:r>
            <a:r>
              <a:rPr lang="en-GB" sz="1400" i="1" dirty="0">
                <a:solidFill>
                  <a:srgbClr val="FF0000"/>
                </a:solidFill>
              </a:rPr>
              <a:t> Officials from 5 Divisions in Jaffna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0" name="Picture 29" descr="20160725_09260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213" y="1472797"/>
            <a:ext cx="3803491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0"/>
          <p:cNvSpPr/>
          <p:nvPr/>
        </p:nvSpPr>
        <p:spPr>
          <a:xfrm>
            <a:off x="7789704" y="2293706"/>
            <a:ext cx="354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Basic Life saving support and First Aid – </a:t>
            </a:r>
            <a:r>
              <a:rPr lang="en-GB" sz="1600" i="1" dirty="0">
                <a:solidFill>
                  <a:srgbClr val="FF0000"/>
                </a:solidFill>
              </a:rPr>
              <a:t>Over 200 individuals from 5 districts including Colombo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2" name="Picture 2" descr="20161103_10075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" y="4589671"/>
            <a:ext cx="3165475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-144227" y="6379375"/>
            <a:ext cx="35491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/>
              <a:t>Hospital Preparedness Planning Simulation </a:t>
            </a:r>
            <a:r>
              <a:rPr lang="en-GB" sz="1400" i="1" dirty="0"/>
              <a:t>–</a:t>
            </a:r>
            <a:r>
              <a:rPr lang="en-GB" sz="1400" i="1" dirty="0">
                <a:solidFill>
                  <a:srgbClr val="FF0000"/>
                </a:solidFill>
              </a:rPr>
              <a:t>Over 200 individuals from 2 divisions in Jaffna district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34" name="Picture 3" descr="Y:\9-Photos\11-MAS Training on DRR\2016 09 20 MAS Intimates Killinochchi Photos &amp; Videos\DSCN469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958" y="3740698"/>
            <a:ext cx="2870280" cy="21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9673" y="5893408"/>
            <a:ext cx="27525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/>
              <a:t>Disaster Preparedness </a:t>
            </a:r>
            <a:r>
              <a:rPr lang="mr-IN" sz="1600" i="1" dirty="0"/>
              <a:t>–</a:t>
            </a:r>
            <a:r>
              <a:rPr lang="en-GB" sz="1600" i="1" dirty="0"/>
              <a:t> MAS </a:t>
            </a:r>
            <a:r>
              <a:rPr lang="en-GB" sz="1600" i="1" dirty="0" err="1"/>
              <a:t>Vidyal</a:t>
            </a:r>
            <a:r>
              <a:rPr lang="en-GB" sz="1600" i="1" dirty="0"/>
              <a:t> </a:t>
            </a:r>
            <a:r>
              <a:rPr lang="mr-IN" sz="1600" i="1" dirty="0"/>
              <a:t>–</a:t>
            </a:r>
            <a:r>
              <a:rPr lang="en-GB" sz="1600" i="1" dirty="0"/>
              <a:t> </a:t>
            </a:r>
            <a:r>
              <a:rPr lang="en-GB" sz="1600" i="1" dirty="0">
                <a:solidFill>
                  <a:srgbClr val="FF0000"/>
                </a:solidFill>
              </a:rPr>
              <a:t>920 employees</a:t>
            </a:r>
            <a:endParaRPr lang="en-US" sz="1600" dirty="0"/>
          </a:p>
        </p:txBody>
      </p:sp>
      <p:pic>
        <p:nvPicPr>
          <p:cNvPr id="35" name="Picture 34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4027" y="3740698"/>
            <a:ext cx="3380185" cy="215271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7513401" y="5924628"/>
            <a:ext cx="27658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/>
              <a:t>Blood Donation Camp - </a:t>
            </a:r>
            <a:r>
              <a:rPr lang="en-GB" sz="1600" dirty="0">
                <a:solidFill>
                  <a:srgbClr val="FF0000"/>
                </a:solidFill>
              </a:rPr>
              <a:t>54 Volunteers  given awareness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A-PAD NETWORK </a:t>
            </a:r>
            <a:r>
              <a:rPr lang="mr-IN" dirty="0"/>
              <a:t>–</a:t>
            </a:r>
            <a:r>
              <a:rPr lang="en-AU" dirty="0"/>
              <a:t> COLOMBO PLATFORM MEETINGS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17" name="Picture 16" descr="Z:\8-Photos-Videos\Photos\2014 11 04 Network Meeting Colombo\WP_20141104_15_01_25_Panoram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641" y="1505776"/>
            <a:ext cx="9010934" cy="185533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976438" y="3361113"/>
            <a:ext cx="5826872" cy="3692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2014 11 04 Platform Meeting - Colombo</a:t>
            </a:r>
          </a:p>
        </p:txBody>
      </p:sp>
      <p:pic>
        <p:nvPicPr>
          <p:cNvPr id="19" name="Picture 2" descr="H:\CBDRR Backup\CBDRR_Old\8-Photos-Videos\Photos\10 - 2015 Policy Meetings and Initiatives - A-PAD\2015 09 03 Policy Meeting on Public-Private-Non-Profit Partnership in Disaster Management in Sri Lanka\DSCN071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5966" y="3730332"/>
            <a:ext cx="2914934" cy="22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56904" y="6000798"/>
            <a:ext cx="2914934" cy="434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2015 09 03 Policy Meeting</a:t>
            </a:r>
          </a:p>
        </p:txBody>
      </p:sp>
      <p:pic>
        <p:nvPicPr>
          <p:cNvPr id="21" name="Picture 3" descr="Y:\9-Photos &amp; Videos\6-APAD Platform Meetings 2016\1-APAD Colombo Platform 2016\2016 06 28 APAD Platform Meeting 02\DSCN977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303" y="3730332"/>
            <a:ext cx="3026947" cy="22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17241" y="6000798"/>
            <a:ext cx="3026947" cy="533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2016 06 28 APAD Platform Meeting</a:t>
            </a:r>
          </a:p>
        </p:txBody>
      </p:sp>
      <p:pic>
        <p:nvPicPr>
          <p:cNvPr id="23" name="Picture 5" descr="Y:\9-Photos &amp; Videos\7-APAD Sector Meetings 2016\2016 08 16 Sector Meeting 02\DSCN40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102" y="3730332"/>
            <a:ext cx="3026946" cy="227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8040102" y="6000797"/>
            <a:ext cx="3048000" cy="434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i="1" dirty="0"/>
              <a:t>2016 08 16 Sector Meeting</a:t>
            </a:r>
          </a:p>
        </p:txBody>
      </p:sp>
    </p:spTree>
    <p:extLst>
      <p:ext uri="{BB962C8B-B14F-4D97-AF65-F5344CB8AC3E}">
        <p14:creationId xmlns:p14="http://schemas.microsoft.com/office/powerpoint/2010/main" val="84534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/>
          <a:lstStyle/>
          <a:p>
            <a:r>
              <a:rPr lang="en-AU" dirty="0"/>
              <a:t>A-PAD NETWORK </a:t>
            </a:r>
            <a:r>
              <a:rPr lang="mr-IN" dirty="0"/>
              <a:t>–</a:t>
            </a:r>
            <a:r>
              <a:rPr lang="en-AU" dirty="0"/>
              <a:t> COLOMBO </a:t>
            </a:r>
            <a:r>
              <a:rPr lang="mr-IN" dirty="0"/>
              <a:t>–</a:t>
            </a:r>
            <a:r>
              <a:rPr lang="en-AU" dirty="0"/>
              <a:t> capacity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12" name="Picture 11" descr="Z:\8-Photos-Videos\Photos\2014 09 30 Network Meeting Colombo\SAM_1340.JPG"/>
          <p:cNvPicPr/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2" y="1357546"/>
            <a:ext cx="2688590" cy="201676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76496" y="3374306"/>
            <a:ext cx="2840421" cy="5690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2014 09 30 Awareness on Sphere - Colombo</a:t>
            </a:r>
          </a:p>
        </p:txBody>
      </p:sp>
      <p:pic>
        <p:nvPicPr>
          <p:cNvPr id="14" name="Picture 13" descr="Z:\8-Photos-Videos\Photos\2015 01 30 Network Meeting Colombo and Psychosocial Awareness Workshop\SAM_3681.JPG"/>
          <p:cNvPicPr/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66551" y="1369058"/>
            <a:ext cx="2906395" cy="20307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432525" y="3386084"/>
            <a:ext cx="2840421" cy="73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2015 01 30 Awareness on Disaster Psychosocial Response - Colombo</a:t>
            </a:r>
          </a:p>
        </p:txBody>
      </p:sp>
      <p:pic>
        <p:nvPicPr>
          <p:cNvPr id="27" name="Picture 4" descr="H:\CBDRR Backup\CBDRR_Old\8-Photos-Videos\Photos\9 - 2015 Network APAD - Colombo\2016 01 20 NW Workshop - First Aid\DSCN457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97122">
            <a:off x="2061166" y="4097857"/>
            <a:ext cx="1386840" cy="9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H:\CBDRR Backup\CBDRR_Old\8-Photos-Videos\Photos\9 - 2015 Network APAD - Colombo\2016 01 20 NW Workshop - First Aid\DSCN446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214" y="3943350"/>
            <a:ext cx="1624290" cy="216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421" y="6153060"/>
            <a:ext cx="3140569" cy="73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2016 01 20 First Aid training - Colombo</a:t>
            </a:r>
          </a:p>
        </p:txBody>
      </p:sp>
      <p:pic>
        <p:nvPicPr>
          <p:cNvPr id="30" name="Picture 5" descr="Y:\9-Photos &amp; Videos\10-APAD Capacity Building 2016\2016 03 24 BCM Workshop Colombo\_DSC066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3943350"/>
            <a:ext cx="3149600" cy="2094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619625" y="6048960"/>
            <a:ext cx="3140569" cy="7384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i="1" dirty="0"/>
              <a:t>2016 03 24 BCM Workshop -  Colombo</a:t>
            </a:r>
          </a:p>
        </p:txBody>
      </p:sp>
    </p:spTree>
    <p:extLst>
      <p:ext uri="{BB962C8B-B14F-4D97-AF65-F5344CB8AC3E}">
        <p14:creationId xmlns:p14="http://schemas.microsoft.com/office/powerpoint/2010/main" val="1437344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/>
          </a:bodyPr>
          <a:lstStyle/>
          <a:p>
            <a:r>
              <a:rPr lang="en-AU" b="1" dirty="0"/>
              <a:t>Disaster risk reduction</a:t>
            </a:r>
            <a:br>
              <a:rPr lang="en-AU" b="1" dirty="0"/>
            </a:br>
            <a:r>
              <a:rPr lang="en-AU" dirty="0"/>
              <a:t>capacity building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29" y="1833063"/>
            <a:ext cx="11025721" cy="3890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30" y="5915025"/>
            <a:ext cx="1102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25 </a:t>
            </a:r>
            <a:r>
              <a:rPr lang="en-US" dirty="0"/>
              <a:t>Participants representing </a:t>
            </a:r>
            <a:r>
              <a:rPr lang="en-US" b="1" dirty="0" err="1"/>
              <a:t>Uva</a:t>
            </a:r>
            <a:r>
              <a:rPr lang="en-US" b="1" dirty="0"/>
              <a:t>, Southern, North Western, Western</a:t>
            </a:r>
          </a:p>
        </p:txBody>
      </p:sp>
    </p:spTree>
    <p:extLst>
      <p:ext uri="{BB962C8B-B14F-4D97-AF65-F5344CB8AC3E}">
        <p14:creationId xmlns:p14="http://schemas.microsoft.com/office/powerpoint/2010/main" val="197214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68826"/>
            <a:ext cx="10447867" cy="1188720"/>
          </a:xfrm>
        </p:spPr>
        <p:txBody>
          <a:bodyPr>
            <a:normAutofit/>
          </a:bodyPr>
          <a:lstStyle/>
          <a:p>
            <a:r>
              <a:rPr lang="en-AU" b="1" dirty="0"/>
              <a:t>Disaster risk reduction</a:t>
            </a:r>
            <a:br>
              <a:rPr lang="en-AU" b="1" dirty="0"/>
            </a:br>
            <a:r>
              <a:rPr lang="en-AU" b="1" dirty="0">
                <a:solidFill>
                  <a:srgbClr val="C00000"/>
                </a:solidFill>
              </a:rPr>
              <a:t>240 awareness programmes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866" y="0"/>
            <a:ext cx="1879601" cy="146268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86962"/>
              </p:ext>
            </p:extLst>
          </p:nvPr>
        </p:nvGraphicFramePr>
        <p:xfrm>
          <a:off x="0" y="1357546"/>
          <a:ext cx="6634163" cy="207070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63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318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Global Standard for Disaster Response - Introduction to Sphere Standards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83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Early Warning and Response Mechanism in Sri Lanka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83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Introduction to Psychosocial Response in Disaster Relief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3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Disaster Resilient Entrepreneurs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24">
                <a:tc>
                  <a:txBody>
                    <a:bodyPr/>
                    <a:lstStyle/>
                    <a:p>
                      <a:pPr marL="285750" marR="0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GB" sz="1600" dirty="0">
                          <a:effectLst/>
                        </a:rPr>
                        <a:t>Emergency response and disaster prevention guidelines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83">
                <a:tc>
                  <a:txBody>
                    <a:bodyPr/>
                    <a:lstStyle/>
                    <a:p>
                      <a:pPr marL="285750" marR="0" indent="-28575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Business </a:t>
                      </a:r>
                      <a:r>
                        <a:rPr lang="en-US" sz="1600" kern="1200" baseline="0" dirty="0">
                          <a:effectLst/>
                        </a:rPr>
                        <a:t> C</a:t>
                      </a:r>
                      <a:r>
                        <a:rPr lang="en-US" sz="1600" kern="1200" dirty="0">
                          <a:effectLst/>
                        </a:rPr>
                        <a:t>ontinuity and </a:t>
                      </a:r>
                      <a:r>
                        <a:rPr lang="en-US" sz="1600" kern="1200" dirty="0" err="1">
                          <a:effectLst/>
                        </a:rPr>
                        <a:t>dDsaster</a:t>
                      </a:r>
                      <a:r>
                        <a:rPr lang="en-US" sz="1600" kern="1200" dirty="0">
                          <a:effectLst/>
                        </a:rPr>
                        <a:t> Recovery Planning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58152"/>
              </p:ext>
            </p:extLst>
          </p:nvPr>
        </p:nvGraphicFramePr>
        <p:xfrm>
          <a:off x="-1" y="3428251"/>
          <a:ext cx="7239000" cy="281940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Sustainable Rain Water Harvesting as Corporate Initiative 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Response to Nepal Earthquake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National Consultation on Reducing Vulnerability and Managing Risk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Safe Structures and Risk Clearance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>
                          <a:effectLst/>
                        </a:rPr>
                        <a:t>Private Sector Coordination in Emergency Response Preparedness</a:t>
                      </a:r>
                      <a:endParaRPr lang="en-US" sz="2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National Consultancy for Sendai Framework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>
                          <a:effectLst/>
                        </a:rPr>
                        <a:t>Workshop on Basic Life Support &amp; First Aid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dirty="0" err="1">
                          <a:effectLst/>
                        </a:rPr>
                        <a:t>SendaiSpring</a:t>
                      </a:r>
                      <a:r>
                        <a:rPr lang="en-US" sz="1600" dirty="0">
                          <a:effectLst/>
                        </a:rPr>
                        <a:t> – Breaking down framework for local action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267">
                <a:tc>
                  <a:txBody>
                    <a:bodyPr/>
                    <a:lstStyle/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600" kern="1200" dirty="0">
                          <a:effectLst/>
                        </a:rPr>
                        <a:t>Emergency Response Coordination and Disaster Risk Management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2889954"/>
              </p:ext>
            </p:extLst>
          </p:nvPr>
        </p:nvGraphicFramePr>
        <p:xfrm>
          <a:off x="6881813" y="1357546"/>
          <a:ext cx="5029200" cy="536156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987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Community Awareness in Disaster Risk Reduction Planning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217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Creating Disaster Resilient Communities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14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Disaster Resilient Homes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87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Management of Water Resources  to Mitigate Effects of Drought and Flood at Village Level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87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Application of Minimum Standards In Disaster Planning And Response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14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Disaster Psychological Response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14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Rainwater Harvesting System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14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Solid</a:t>
                      </a:r>
                      <a:r>
                        <a:rPr lang="en-US" sz="1600" u="none" strike="noStrike" baseline="0" dirty="0">
                          <a:effectLst/>
                        </a:rPr>
                        <a:t> Waste Management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14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Drip Irrigation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114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Organic Farming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9873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itchFamily="34" charset="0"/>
                        <a:buChar char="•"/>
                      </a:pPr>
                      <a:r>
                        <a:rPr lang="en-US" sz="1600" u="none" strike="noStrike" dirty="0">
                          <a:effectLst/>
                        </a:rPr>
                        <a:t>Disaster Preparedness and Mitigation –</a:t>
                      </a:r>
                      <a:r>
                        <a:rPr lang="en-US" sz="1600" u="none" strike="noStrike" baseline="0" dirty="0">
                          <a:effectLst/>
                        </a:rPr>
                        <a:t> “Household and Workplace”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95344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513</TotalTime>
  <Words>838</Words>
  <Application>Microsoft Office PowerPoint</Application>
  <PresentationFormat>Widescreen</PresentationFormat>
  <Paragraphs>123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DIN Condensed</vt:lpstr>
      <vt:lpstr>FMAbhaya</vt:lpstr>
      <vt:lpstr>Gill Sans MT</vt:lpstr>
      <vt:lpstr>Mangal</vt:lpstr>
      <vt:lpstr>Times New Roman</vt:lpstr>
      <vt:lpstr>Wingdings</vt:lpstr>
      <vt:lpstr>Parcel</vt:lpstr>
      <vt:lpstr>Community and business resilience</vt:lpstr>
      <vt:lpstr>Effect of disasters on sri lanka</vt:lpstr>
      <vt:lpstr>A-PAD NETWORK – DISTRICT PLATFORM MEETINGS</vt:lpstr>
      <vt:lpstr>A-PAD NETWORK – DISTRICT - CAPACITY BUILDING</vt:lpstr>
      <vt:lpstr>A-PAD NETWORK – DISTRICT - CAPACITY BUILDING</vt:lpstr>
      <vt:lpstr>A-PAD NETWORK – COLOMBO PLATFORM MEETINGS</vt:lpstr>
      <vt:lpstr>A-PAD NETWORK – COLOMBO – capacity building</vt:lpstr>
      <vt:lpstr>Disaster risk reduction capacity building</vt:lpstr>
      <vt:lpstr>Disaster risk reduction 240 awareness programmes</vt:lpstr>
      <vt:lpstr>International Symposium 2015 - Jaffna Public - Private Partnership Towards Disaster Resilience and Sustainable Development</vt:lpstr>
      <vt:lpstr>International Symposium 2016 – Colombo Why Investing in Disaster Risk Reduction   Matters for Business</vt:lpstr>
      <vt:lpstr>A-PAD RESPONSES [2014-2017]</vt:lpstr>
      <vt:lpstr>Disaster risk reduction - mitigation</vt:lpstr>
      <vt:lpstr>Overall effect – public vs. private sector</vt:lpstr>
      <vt:lpstr>Disaster risk reduction curriculum</vt:lpstr>
      <vt:lpstr>Drr awareness training programme</vt:lpstr>
      <vt:lpstr>Drr awareness training programme</vt:lpstr>
      <vt:lpstr>Drr awareness training programme</vt:lpstr>
      <vt:lpstr>Drr awareness training programme landslides</vt:lpstr>
      <vt:lpstr>Drr awareness training programme  sea level rise</vt:lpstr>
      <vt:lpstr>Drr curriculum – building orientation &amp; placement   cyclones and high winds</vt:lpstr>
      <vt:lpstr>Drr curriculum – building orientation &amp; placement   coastal floods</vt:lpstr>
      <vt:lpstr>Drr curriculum – building orientation &amp; placement   inland floods</vt:lpstr>
      <vt:lpstr>Disaster risk reduction - advocacy</vt:lpstr>
      <vt:lpstr>Disaster risk reduction - advocacy</vt:lpstr>
      <vt:lpstr>Disaster risk reduction – advocacy and representation  asia pacific parliamentarians forum for disaster management </vt:lpstr>
      <vt:lpstr>Disaster risk reduction – advocacy and representation  connecting business initiative</vt:lpstr>
      <vt:lpstr>Disaster risk reduction advocacy – drowning prevention and water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SHELTER WORKING GROUP </dc:title>
  <dc:creator>Dilakshinee Angunawela</dc:creator>
  <cp:lastModifiedBy>methunan balasingham</cp:lastModifiedBy>
  <cp:revision>27</cp:revision>
  <dcterms:created xsi:type="dcterms:W3CDTF">2017-08-03T10:44:55Z</dcterms:created>
  <dcterms:modified xsi:type="dcterms:W3CDTF">2017-08-04T10:37:27Z</dcterms:modified>
</cp:coreProperties>
</file>