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7"/>
  </p:notesMasterIdLst>
  <p:handoutMasterIdLst>
    <p:handoutMasterId r:id="rId18"/>
  </p:handoutMasterIdLst>
  <p:sldIdLst>
    <p:sldId id="345" r:id="rId5"/>
    <p:sldId id="350" r:id="rId6"/>
    <p:sldId id="351" r:id="rId7"/>
    <p:sldId id="352" r:id="rId8"/>
    <p:sldId id="353" r:id="rId9"/>
    <p:sldId id="354" r:id="rId10"/>
    <p:sldId id="355" r:id="rId11"/>
    <p:sldId id="362" r:id="rId12"/>
    <p:sldId id="357" r:id="rId13"/>
    <p:sldId id="358" r:id="rId14"/>
    <p:sldId id="359" r:id="rId15"/>
    <p:sldId id="361" r:id="rId16"/>
  </p:sldIdLst>
  <p:sldSz cx="10058400" cy="7772400"/>
  <p:notesSz cx="6858000" cy="9144000"/>
  <p:defaultTextStyle>
    <a:defPPr>
      <a:defRPr lang="en-US"/>
    </a:defPPr>
    <a:lvl1pPr marL="0" algn="l" defTabSz="509412" rtl="0" eaLnBrk="1" latinLnBrk="0" hangingPunct="1">
      <a:defRPr sz="2000" kern="1200">
        <a:solidFill>
          <a:schemeClr val="tx1"/>
        </a:solidFill>
        <a:latin typeface="+mn-lt"/>
        <a:ea typeface="+mn-ea"/>
        <a:cs typeface="+mn-cs"/>
      </a:defRPr>
    </a:lvl1pPr>
    <a:lvl2pPr marL="509412" algn="l" defTabSz="509412" rtl="0" eaLnBrk="1" latinLnBrk="0" hangingPunct="1">
      <a:defRPr sz="2000" kern="1200">
        <a:solidFill>
          <a:schemeClr val="tx1"/>
        </a:solidFill>
        <a:latin typeface="+mn-lt"/>
        <a:ea typeface="+mn-ea"/>
        <a:cs typeface="+mn-cs"/>
      </a:defRPr>
    </a:lvl2pPr>
    <a:lvl3pPr marL="1018824" algn="l" defTabSz="509412" rtl="0" eaLnBrk="1" latinLnBrk="0" hangingPunct="1">
      <a:defRPr sz="2000" kern="1200">
        <a:solidFill>
          <a:schemeClr val="tx1"/>
        </a:solidFill>
        <a:latin typeface="+mn-lt"/>
        <a:ea typeface="+mn-ea"/>
        <a:cs typeface="+mn-cs"/>
      </a:defRPr>
    </a:lvl3pPr>
    <a:lvl4pPr marL="1528237" algn="l" defTabSz="509412" rtl="0" eaLnBrk="1" latinLnBrk="0" hangingPunct="1">
      <a:defRPr sz="2000" kern="1200">
        <a:solidFill>
          <a:schemeClr val="tx1"/>
        </a:solidFill>
        <a:latin typeface="+mn-lt"/>
        <a:ea typeface="+mn-ea"/>
        <a:cs typeface="+mn-cs"/>
      </a:defRPr>
    </a:lvl4pPr>
    <a:lvl5pPr marL="2037649" algn="l" defTabSz="509412" rtl="0" eaLnBrk="1" latinLnBrk="0" hangingPunct="1">
      <a:defRPr sz="2000" kern="1200">
        <a:solidFill>
          <a:schemeClr val="tx1"/>
        </a:solidFill>
        <a:latin typeface="+mn-lt"/>
        <a:ea typeface="+mn-ea"/>
        <a:cs typeface="+mn-cs"/>
      </a:defRPr>
    </a:lvl5pPr>
    <a:lvl6pPr marL="2547061" algn="l" defTabSz="509412" rtl="0" eaLnBrk="1" latinLnBrk="0" hangingPunct="1">
      <a:defRPr sz="2000" kern="1200">
        <a:solidFill>
          <a:schemeClr val="tx1"/>
        </a:solidFill>
        <a:latin typeface="+mn-lt"/>
        <a:ea typeface="+mn-ea"/>
        <a:cs typeface="+mn-cs"/>
      </a:defRPr>
    </a:lvl6pPr>
    <a:lvl7pPr marL="3056473" algn="l" defTabSz="509412" rtl="0" eaLnBrk="1" latinLnBrk="0" hangingPunct="1">
      <a:defRPr sz="2000" kern="1200">
        <a:solidFill>
          <a:schemeClr val="tx1"/>
        </a:solidFill>
        <a:latin typeface="+mn-lt"/>
        <a:ea typeface="+mn-ea"/>
        <a:cs typeface="+mn-cs"/>
      </a:defRPr>
    </a:lvl7pPr>
    <a:lvl8pPr marL="3565886" algn="l" defTabSz="509412" rtl="0" eaLnBrk="1" latinLnBrk="0" hangingPunct="1">
      <a:defRPr sz="2000" kern="1200">
        <a:solidFill>
          <a:schemeClr val="tx1"/>
        </a:solidFill>
        <a:latin typeface="+mn-lt"/>
        <a:ea typeface="+mn-ea"/>
        <a:cs typeface="+mn-cs"/>
      </a:defRPr>
    </a:lvl8pPr>
    <a:lvl9pPr marL="4075298" algn="l" defTabSz="509412"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78">
          <p15:clr>
            <a:srgbClr val="A4A3A4"/>
          </p15:clr>
        </p15:guide>
        <p15:guide id="2" orient="horz" pos="4265">
          <p15:clr>
            <a:srgbClr val="A4A3A4"/>
          </p15:clr>
        </p15:guide>
        <p15:guide id="3" orient="horz" pos="134">
          <p15:clr>
            <a:srgbClr val="A4A3A4"/>
          </p15:clr>
        </p15:guide>
        <p15:guide id="4" orient="horz" pos="4665">
          <p15:clr>
            <a:srgbClr val="A4A3A4"/>
          </p15:clr>
        </p15:guide>
        <p15:guide id="5" orient="horz" pos="580">
          <p15:clr>
            <a:srgbClr val="A4A3A4"/>
          </p15:clr>
        </p15:guide>
        <p15:guide id="6" orient="horz" pos="986">
          <p15:clr>
            <a:srgbClr val="A4A3A4"/>
          </p15:clr>
        </p15:guide>
        <p15:guide id="7" pos="6203">
          <p15:clr>
            <a:srgbClr val="A4A3A4"/>
          </p15:clr>
        </p15:guide>
        <p15:guide id="8" pos="3168">
          <p15:clr>
            <a:srgbClr val="A4A3A4"/>
          </p15:clr>
        </p15:guide>
        <p15:guide id="9" pos="5451">
          <p15:clr>
            <a:srgbClr val="A4A3A4"/>
          </p15:clr>
        </p15:guide>
        <p15:guide id="10" pos="574">
          <p15:clr>
            <a:srgbClr val="A4A3A4"/>
          </p15:clr>
        </p15:guide>
        <p15:guide id="11" pos="2098">
          <p15:clr>
            <a:srgbClr val="A4A3A4"/>
          </p15:clr>
        </p15:guide>
        <p15:guide id="12" pos="14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Brennan" initials="CB" lastIdx="1" clrIdx="0"/>
  <p:cmAuthor id="2" name="Hearne, Nancy" initials="HN" lastIdx="1" clrIdx="1">
    <p:extLst>
      <p:ext uri="{19B8F6BF-5375-455C-9EA6-DF929625EA0E}">
        <p15:presenceInfo xmlns:p15="http://schemas.microsoft.com/office/powerpoint/2012/main" userId="Hearne, Nancy" providerId="None"/>
      </p:ext>
    </p:extLst>
  </p:cmAuthor>
  <p:cmAuthor id="3" name="Reilly, Donal" initials="RD" lastIdx="4" clrIdx="2">
    <p:extLst>
      <p:ext uri="{19B8F6BF-5375-455C-9EA6-DF929625EA0E}">
        <p15:presenceInfo xmlns:p15="http://schemas.microsoft.com/office/powerpoint/2012/main" userId="S-1-5-21-3838168289-4251368734-66841819-1261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CE5B9"/>
    <a:srgbClr val="B5EDB5"/>
    <a:srgbClr val="AEF0B6"/>
    <a:srgbClr val="BEEDB1"/>
    <a:srgbClr val="BEEAB4"/>
    <a:srgbClr val="C0E7B7"/>
    <a:srgbClr val="BBEFAF"/>
    <a:srgbClr val="CFF8BA"/>
    <a:srgbClr val="BCF6C3"/>
    <a:srgbClr val="C6FAD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1144" autoAdjust="0"/>
  </p:normalViewPr>
  <p:slideViewPr>
    <p:cSldViewPr snapToGrid="0" snapToObjects="1">
      <p:cViewPr varScale="1">
        <p:scale>
          <a:sx n="66" d="100"/>
          <a:sy n="66" d="100"/>
        </p:scale>
        <p:origin x="1242" y="72"/>
      </p:cViewPr>
      <p:guideLst>
        <p:guide orient="horz" pos="2378"/>
        <p:guide orient="horz" pos="4265"/>
        <p:guide orient="horz" pos="134"/>
        <p:guide orient="horz" pos="4665"/>
        <p:guide orient="horz" pos="580"/>
        <p:guide orient="horz" pos="986"/>
        <p:guide pos="6203"/>
        <p:guide pos="3168"/>
        <p:guide pos="5451"/>
        <p:guide pos="574"/>
        <p:guide pos="2098"/>
        <p:guide pos="144"/>
      </p:guideLst>
    </p:cSldViewPr>
  </p:slideViewPr>
  <p:outlineViewPr>
    <p:cViewPr>
      <p:scale>
        <a:sx n="33" d="100"/>
        <a:sy n="33" d="100"/>
      </p:scale>
      <p:origin x="0" y="-8952"/>
    </p:cViewPr>
  </p:outlineViewPr>
  <p:notesTextViewPr>
    <p:cViewPr>
      <p:scale>
        <a:sx n="100" d="100"/>
        <a:sy n="100" d="100"/>
      </p:scale>
      <p:origin x="0" y="0"/>
    </p:cViewPr>
  </p:notesTextViewPr>
  <p:sorterViewPr>
    <p:cViewPr>
      <p:scale>
        <a:sx n="100" d="100"/>
        <a:sy n="100" d="100"/>
      </p:scale>
      <p:origin x="0" y="-55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3" dt="2018-01-22T08:33:14.055" idx="4">
    <p:pos x="6958" y="62"/>
    <p:text>there is an animated version of this slide -  let me know if you need it</p:text>
    <p:extLst>
      <p:ext uri="{C676402C-5697-4E1C-873F-D02D1690AC5C}">
        <p15:threadingInfo xmlns:p15="http://schemas.microsoft.com/office/powerpoint/2012/main" timeZoneBias="30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AE8377D-C277-4243-890F-7D76210F3C08}" type="datetimeFigureOut">
              <a:rPr lang="en-US" smtClean="0"/>
              <a:t>3/7/2018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9B7F2B3-4DAE-CA44-8BCF-1F2B32124916}" type="slidenum">
              <a:rPr lang="en-US" smtClean="0"/>
              <a:t>‹#›</a:t>
            </a:fld>
            <a:endParaRPr lang="en-US"/>
          </a:p>
        </p:txBody>
      </p:sp>
    </p:spTree>
    <p:extLst>
      <p:ext uri="{BB962C8B-B14F-4D97-AF65-F5344CB8AC3E}">
        <p14:creationId xmlns:p14="http://schemas.microsoft.com/office/powerpoint/2010/main" val="163794136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45E5E6-BD34-F249-9CFD-B38C07B14384}" type="datetimeFigureOut">
              <a:rPr lang="en-US" smtClean="0"/>
              <a:t>3/7/2018</a:t>
            </a:fld>
            <a:endParaRPr lang="en-US"/>
          </a:p>
        </p:txBody>
      </p:sp>
      <p:sp>
        <p:nvSpPr>
          <p:cNvPr id="4" name="Slide Image Placeholder 3"/>
          <p:cNvSpPr>
            <a:spLocks noGrp="1" noRot="1" noChangeAspect="1"/>
          </p:cNvSpPr>
          <p:nvPr>
            <p:ph type="sldImg" idx="2"/>
          </p:nvPr>
        </p:nvSpPr>
        <p:spPr>
          <a:xfrm>
            <a:off x="1209675" y="685800"/>
            <a:ext cx="44386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A5B7E7-E587-8349-8679-CA163636E320}" type="slidenum">
              <a:rPr lang="en-US" smtClean="0"/>
              <a:t>‹#›</a:t>
            </a:fld>
            <a:endParaRPr lang="en-US"/>
          </a:p>
        </p:txBody>
      </p:sp>
    </p:spTree>
    <p:extLst>
      <p:ext uri="{BB962C8B-B14F-4D97-AF65-F5344CB8AC3E}">
        <p14:creationId xmlns:p14="http://schemas.microsoft.com/office/powerpoint/2010/main" val="1778913294"/>
      </p:ext>
    </p:extLst>
  </p:cSld>
  <p:clrMap bg1="lt1" tx1="dk1" bg2="lt2" tx2="dk2" accent1="accent1" accent2="accent2" accent3="accent3" accent4="accent4" accent5="accent5" accent6="accent6" hlink="hlink" folHlink="folHlink"/>
  <p:hf hdr="0" ftr="0" dt="0"/>
  <p:notesStyle>
    <a:lvl1pPr marL="0" algn="l" defTabSz="509412" rtl="0" eaLnBrk="1" latinLnBrk="0" hangingPunct="1">
      <a:defRPr sz="1300" kern="1200">
        <a:solidFill>
          <a:schemeClr val="tx1"/>
        </a:solidFill>
        <a:latin typeface="+mn-lt"/>
        <a:ea typeface="+mn-ea"/>
        <a:cs typeface="+mn-cs"/>
      </a:defRPr>
    </a:lvl1pPr>
    <a:lvl2pPr marL="509412" algn="l" defTabSz="509412" rtl="0" eaLnBrk="1" latinLnBrk="0" hangingPunct="1">
      <a:defRPr sz="1300" kern="1200">
        <a:solidFill>
          <a:schemeClr val="tx1"/>
        </a:solidFill>
        <a:latin typeface="+mn-lt"/>
        <a:ea typeface="+mn-ea"/>
        <a:cs typeface="+mn-cs"/>
      </a:defRPr>
    </a:lvl2pPr>
    <a:lvl3pPr marL="1018824" algn="l" defTabSz="509412" rtl="0" eaLnBrk="1" latinLnBrk="0" hangingPunct="1">
      <a:defRPr sz="1300" kern="1200">
        <a:solidFill>
          <a:schemeClr val="tx1"/>
        </a:solidFill>
        <a:latin typeface="+mn-lt"/>
        <a:ea typeface="+mn-ea"/>
        <a:cs typeface="+mn-cs"/>
      </a:defRPr>
    </a:lvl3pPr>
    <a:lvl4pPr marL="1528237" algn="l" defTabSz="509412" rtl="0" eaLnBrk="1" latinLnBrk="0" hangingPunct="1">
      <a:defRPr sz="1300" kern="1200">
        <a:solidFill>
          <a:schemeClr val="tx1"/>
        </a:solidFill>
        <a:latin typeface="+mn-lt"/>
        <a:ea typeface="+mn-ea"/>
        <a:cs typeface="+mn-cs"/>
      </a:defRPr>
    </a:lvl4pPr>
    <a:lvl5pPr marL="2037649" algn="l" defTabSz="509412" rtl="0" eaLnBrk="1" latinLnBrk="0" hangingPunct="1">
      <a:defRPr sz="1300" kern="1200">
        <a:solidFill>
          <a:schemeClr val="tx1"/>
        </a:solidFill>
        <a:latin typeface="+mn-lt"/>
        <a:ea typeface="+mn-ea"/>
        <a:cs typeface="+mn-cs"/>
      </a:defRPr>
    </a:lvl5pPr>
    <a:lvl6pPr marL="2547061" algn="l" defTabSz="509412" rtl="0" eaLnBrk="1" latinLnBrk="0" hangingPunct="1">
      <a:defRPr sz="1300" kern="1200">
        <a:solidFill>
          <a:schemeClr val="tx1"/>
        </a:solidFill>
        <a:latin typeface="+mn-lt"/>
        <a:ea typeface="+mn-ea"/>
        <a:cs typeface="+mn-cs"/>
      </a:defRPr>
    </a:lvl6pPr>
    <a:lvl7pPr marL="3056473" algn="l" defTabSz="509412" rtl="0" eaLnBrk="1" latinLnBrk="0" hangingPunct="1">
      <a:defRPr sz="1300" kern="1200">
        <a:solidFill>
          <a:schemeClr val="tx1"/>
        </a:solidFill>
        <a:latin typeface="+mn-lt"/>
        <a:ea typeface="+mn-ea"/>
        <a:cs typeface="+mn-cs"/>
      </a:defRPr>
    </a:lvl7pPr>
    <a:lvl8pPr marL="3565886" algn="l" defTabSz="509412" rtl="0" eaLnBrk="1" latinLnBrk="0" hangingPunct="1">
      <a:defRPr sz="1300" kern="1200">
        <a:solidFill>
          <a:schemeClr val="tx1"/>
        </a:solidFill>
        <a:latin typeface="+mn-lt"/>
        <a:ea typeface="+mn-ea"/>
        <a:cs typeface="+mn-cs"/>
      </a:defRPr>
    </a:lvl8pPr>
    <a:lvl9pPr marL="4075298" algn="l" defTabSz="509412"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took on board the</a:t>
            </a:r>
            <a:r>
              <a:rPr lang="en-US" baseline="0" dirty="0"/>
              <a:t> SG’s message and decided to take a deeper look at how we could influence the conversation around area based programming </a:t>
            </a:r>
            <a:endParaRPr lang="en-US" dirty="0"/>
          </a:p>
        </p:txBody>
      </p:sp>
      <p:sp>
        <p:nvSpPr>
          <p:cNvPr id="4" name="Slide Number Placeholder 3"/>
          <p:cNvSpPr>
            <a:spLocks noGrp="1"/>
          </p:cNvSpPr>
          <p:nvPr>
            <p:ph type="sldNum" sz="quarter" idx="10"/>
          </p:nvPr>
        </p:nvSpPr>
        <p:spPr/>
        <p:txBody>
          <a:bodyPr/>
          <a:lstStyle/>
          <a:p>
            <a:fld id="{528B74E8-8D69-47BA-B0DC-9295C919221C}" type="slidenum">
              <a:rPr lang="en-US" smtClean="0"/>
              <a:t>4</a:t>
            </a:fld>
            <a:endParaRPr lang="en-US"/>
          </a:p>
        </p:txBody>
      </p:sp>
    </p:spTree>
    <p:extLst>
      <p:ext uri="{BB962C8B-B14F-4D97-AF65-F5344CB8AC3E}">
        <p14:creationId xmlns:p14="http://schemas.microsoft.com/office/powerpoint/2010/main" val="3213577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we currently</a:t>
            </a:r>
            <a:r>
              <a:rPr lang="en-US" baseline="0" dirty="0"/>
              <a:t> view households in a humanitarian context is often at odds to how we view them in a development context. For example a typical livelihood framework that we would apply to a development context highlights the interaction between various household assets/capacities as well as external systems and structures in influencing household strategies and outcomes. We more readily recognize the complexity of decision making strategy in a development context than an humanitarian one. dev</a:t>
            </a:r>
          </a:p>
          <a:p>
            <a:endParaRPr lang="en-US" baseline="0" dirty="0"/>
          </a:p>
          <a:p>
            <a:r>
              <a:rPr lang="en-US" baseline="0" dirty="0"/>
              <a:t>Household Outcomes are influenced by strategies that are established based on a household’s analysis of it collective assets and capacities, and the influences and access of external structures and systems. </a:t>
            </a:r>
            <a:endParaRPr lang="en-US" dirty="0"/>
          </a:p>
        </p:txBody>
      </p:sp>
      <p:sp>
        <p:nvSpPr>
          <p:cNvPr id="4" name="Slide Number Placeholder 3"/>
          <p:cNvSpPr>
            <a:spLocks noGrp="1"/>
          </p:cNvSpPr>
          <p:nvPr>
            <p:ph type="sldNum" sz="quarter" idx="10"/>
          </p:nvPr>
        </p:nvSpPr>
        <p:spPr/>
        <p:txBody>
          <a:bodyPr/>
          <a:lstStyle/>
          <a:p>
            <a:fld id="{528B74E8-8D69-47BA-B0DC-9295C919221C}" type="slidenum">
              <a:rPr lang="en-US" smtClean="0"/>
              <a:t>5</a:t>
            </a:fld>
            <a:endParaRPr lang="en-US"/>
          </a:p>
        </p:txBody>
      </p:sp>
    </p:spTree>
    <p:extLst>
      <p:ext uri="{BB962C8B-B14F-4D97-AF65-F5344CB8AC3E}">
        <p14:creationId xmlns:p14="http://schemas.microsoft.com/office/powerpoint/2010/main" val="38315263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CRS’ case</a:t>
            </a:r>
            <a:r>
              <a:rPr lang="en-US" baseline="0" dirty="0"/>
              <a:t> study was not a true </a:t>
            </a:r>
            <a:endParaRPr lang="en-US" dirty="0"/>
          </a:p>
        </p:txBody>
      </p:sp>
      <p:sp>
        <p:nvSpPr>
          <p:cNvPr id="4" name="Slide Number Placeholder 3"/>
          <p:cNvSpPr>
            <a:spLocks noGrp="1"/>
          </p:cNvSpPr>
          <p:nvPr>
            <p:ph type="sldNum" sz="quarter" idx="10"/>
          </p:nvPr>
        </p:nvSpPr>
        <p:spPr/>
        <p:txBody>
          <a:bodyPr/>
          <a:lstStyle/>
          <a:p>
            <a:fld id="{528B74E8-8D69-47BA-B0DC-9295C919221C}" type="slidenum">
              <a:rPr lang="en-US" smtClean="0"/>
              <a:t>12</a:t>
            </a:fld>
            <a:endParaRPr lang="en-US"/>
          </a:p>
        </p:txBody>
      </p:sp>
    </p:spTree>
    <p:extLst>
      <p:ext uri="{BB962C8B-B14F-4D97-AF65-F5344CB8AC3E}">
        <p14:creationId xmlns:p14="http://schemas.microsoft.com/office/powerpoint/2010/main" val="12773189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679582" y="2211276"/>
            <a:ext cx="5810250" cy="1554241"/>
          </a:xfrm>
        </p:spPr>
        <p:txBody>
          <a:bodyPr>
            <a:noAutofit/>
          </a:bodyPr>
          <a:lstStyle>
            <a:lvl1pPr>
              <a:defRPr sz="3800">
                <a:solidFill>
                  <a:schemeClr val="tx2"/>
                </a:solidFill>
              </a:defRPr>
            </a:lvl1pPr>
          </a:lstStyle>
          <a:p>
            <a:r>
              <a:rPr lang="en-US" dirty="0"/>
              <a:t>Title goes here</a:t>
            </a:r>
          </a:p>
        </p:txBody>
      </p:sp>
      <p:sp>
        <p:nvSpPr>
          <p:cNvPr id="3" name="Subtitle 2"/>
          <p:cNvSpPr>
            <a:spLocks noGrp="1"/>
          </p:cNvSpPr>
          <p:nvPr>
            <p:ph type="subTitle" idx="1"/>
          </p:nvPr>
        </p:nvSpPr>
        <p:spPr>
          <a:xfrm>
            <a:off x="2679583" y="4360872"/>
            <a:ext cx="5810248" cy="1449834"/>
          </a:xfrm>
        </p:spPr>
        <p:txBody>
          <a:bodyPr/>
          <a:lstStyle>
            <a:lvl1pPr marL="0" indent="0" algn="l">
              <a:buNone/>
              <a:defRPr sz="2200" b="0">
                <a:solidFill>
                  <a:srgbClr val="585858"/>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dirty="0"/>
              <a:t>Click to edit Master subtitle style</a:t>
            </a:r>
          </a:p>
        </p:txBody>
      </p:sp>
      <p:cxnSp>
        <p:nvCxnSpPr>
          <p:cNvPr id="9" name="Straight Connector 8"/>
          <p:cNvCxnSpPr/>
          <p:nvPr userDrawn="1"/>
        </p:nvCxnSpPr>
        <p:spPr>
          <a:xfrm>
            <a:off x="2679583" y="3900562"/>
            <a:ext cx="5794373"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13" name="Picture 12" descr="PPT-02.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6734298" y="5179818"/>
            <a:ext cx="3334512" cy="2602992"/>
          </a:xfrm>
          <a:prstGeom prst="rect">
            <a:avLst/>
          </a:prstGeom>
        </p:spPr>
      </p:pic>
      <p:pic>
        <p:nvPicPr>
          <p:cNvPr id="10" name="Picture 9" descr="CRS_Logo_Pos_Hor_RGB.png"/>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116702" y="1009936"/>
            <a:ext cx="6400376" cy="763792"/>
          </a:xfrm>
          <a:prstGeom prst="rect">
            <a:avLst/>
          </a:prstGeom>
        </p:spPr>
      </p:pic>
      <p:pic>
        <p:nvPicPr>
          <p:cNvPr id="5" name="Picture 4" descr="CRS_Tag_Fresh_RGB.png"/>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2679582" y="7057368"/>
            <a:ext cx="3115056" cy="268224"/>
          </a:xfrm>
          <a:prstGeom prst="rect">
            <a:avLst/>
          </a:prstGeom>
        </p:spPr>
      </p:pic>
      <p:pic>
        <p:nvPicPr>
          <p:cNvPr id="6" name="Picture 5" descr="fresh_corner_left.png"/>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0" y="-1"/>
            <a:ext cx="3299882" cy="3281395"/>
          </a:xfrm>
          <a:prstGeom prst="rect">
            <a:avLst/>
          </a:prstGeom>
        </p:spPr>
      </p:pic>
    </p:spTree>
    <p:extLst>
      <p:ext uri="{BB962C8B-B14F-4D97-AF65-F5344CB8AC3E}">
        <p14:creationId xmlns:p14="http://schemas.microsoft.com/office/powerpoint/2010/main" val="1395277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a:spLocks noGrp="1"/>
          </p:cNvSpPr>
          <p:nvPr>
            <p:ph type="sldNum" sz="quarter" idx="4"/>
          </p:nvPr>
        </p:nvSpPr>
        <p:spPr>
          <a:xfrm>
            <a:off x="322415" y="7441142"/>
            <a:ext cx="336919" cy="228600"/>
          </a:xfrm>
          <a:prstGeom prst="rect">
            <a:avLst/>
          </a:prstGeom>
        </p:spPr>
        <p:txBody>
          <a:bodyPr/>
          <a:lstStyle>
            <a:lvl1pPr>
              <a:defRPr sz="1000" b="1">
                <a:solidFill>
                  <a:schemeClr val="bg1"/>
                </a:solidFill>
              </a:defRPr>
            </a:lvl1pPr>
          </a:lstStyle>
          <a:p>
            <a:fld id="{3AF21FA0-C69A-D549-B93E-AD7DB9D7EB7A}" type="slidenum">
              <a:rPr lang="en-US" smtClean="0"/>
              <a:pPr/>
              <a:t>‹#›</a:t>
            </a:fld>
            <a:endParaRPr lang="en-US" dirty="0"/>
          </a:p>
        </p:txBody>
      </p:sp>
    </p:spTree>
    <p:extLst>
      <p:ext uri="{BB962C8B-B14F-4D97-AF65-F5344CB8AC3E}">
        <p14:creationId xmlns:p14="http://schemas.microsoft.com/office/powerpoint/2010/main" val="3996437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Slide Number Placeholder 5"/>
          <p:cNvSpPr txBox="1">
            <a:spLocks/>
          </p:cNvSpPr>
          <p:nvPr userDrawn="1"/>
        </p:nvSpPr>
        <p:spPr>
          <a:xfrm>
            <a:off x="322415" y="7441142"/>
            <a:ext cx="336919" cy="228600"/>
          </a:xfrm>
          <a:prstGeom prst="rect">
            <a:avLst/>
          </a:prstGeom>
        </p:spPr>
        <p:txBody>
          <a:bodyPr/>
          <a:lstStyle>
            <a:defPPr>
              <a:defRPr lang="en-US"/>
            </a:defPPr>
            <a:lvl1pPr marL="0" algn="l" defTabSz="509412" rtl="0" eaLnBrk="1" latinLnBrk="0" hangingPunct="1">
              <a:defRPr sz="1000" b="1" kern="1200">
                <a:solidFill>
                  <a:schemeClr val="bg1"/>
                </a:solidFill>
                <a:latin typeface="+mn-lt"/>
                <a:ea typeface="+mn-ea"/>
                <a:cs typeface="+mn-cs"/>
              </a:defRPr>
            </a:lvl1pPr>
            <a:lvl2pPr marL="509412" algn="l" defTabSz="509412" rtl="0" eaLnBrk="1" latinLnBrk="0" hangingPunct="1">
              <a:defRPr sz="2000" kern="1200">
                <a:solidFill>
                  <a:schemeClr val="tx1"/>
                </a:solidFill>
                <a:latin typeface="+mn-lt"/>
                <a:ea typeface="+mn-ea"/>
                <a:cs typeface="+mn-cs"/>
              </a:defRPr>
            </a:lvl2pPr>
            <a:lvl3pPr marL="1018824" algn="l" defTabSz="509412" rtl="0" eaLnBrk="1" latinLnBrk="0" hangingPunct="1">
              <a:defRPr sz="2000" kern="1200">
                <a:solidFill>
                  <a:schemeClr val="tx1"/>
                </a:solidFill>
                <a:latin typeface="+mn-lt"/>
                <a:ea typeface="+mn-ea"/>
                <a:cs typeface="+mn-cs"/>
              </a:defRPr>
            </a:lvl3pPr>
            <a:lvl4pPr marL="1528237" algn="l" defTabSz="509412" rtl="0" eaLnBrk="1" latinLnBrk="0" hangingPunct="1">
              <a:defRPr sz="2000" kern="1200">
                <a:solidFill>
                  <a:schemeClr val="tx1"/>
                </a:solidFill>
                <a:latin typeface="+mn-lt"/>
                <a:ea typeface="+mn-ea"/>
                <a:cs typeface="+mn-cs"/>
              </a:defRPr>
            </a:lvl4pPr>
            <a:lvl5pPr marL="2037649" algn="l" defTabSz="509412" rtl="0" eaLnBrk="1" latinLnBrk="0" hangingPunct="1">
              <a:defRPr sz="2000" kern="1200">
                <a:solidFill>
                  <a:schemeClr val="tx1"/>
                </a:solidFill>
                <a:latin typeface="+mn-lt"/>
                <a:ea typeface="+mn-ea"/>
                <a:cs typeface="+mn-cs"/>
              </a:defRPr>
            </a:lvl5pPr>
            <a:lvl6pPr marL="2547061" algn="l" defTabSz="509412" rtl="0" eaLnBrk="1" latinLnBrk="0" hangingPunct="1">
              <a:defRPr sz="2000" kern="1200">
                <a:solidFill>
                  <a:schemeClr val="tx1"/>
                </a:solidFill>
                <a:latin typeface="+mn-lt"/>
                <a:ea typeface="+mn-ea"/>
                <a:cs typeface="+mn-cs"/>
              </a:defRPr>
            </a:lvl6pPr>
            <a:lvl7pPr marL="3056473" algn="l" defTabSz="509412" rtl="0" eaLnBrk="1" latinLnBrk="0" hangingPunct="1">
              <a:defRPr sz="2000" kern="1200">
                <a:solidFill>
                  <a:schemeClr val="tx1"/>
                </a:solidFill>
                <a:latin typeface="+mn-lt"/>
                <a:ea typeface="+mn-ea"/>
                <a:cs typeface="+mn-cs"/>
              </a:defRPr>
            </a:lvl7pPr>
            <a:lvl8pPr marL="3565886" algn="l" defTabSz="509412" rtl="0" eaLnBrk="1" latinLnBrk="0" hangingPunct="1">
              <a:defRPr sz="2000" kern="1200">
                <a:solidFill>
                  <a:schemeClr val="tx1"/>
                </a:solidFill>
                <a:latin typeface="+mn-lt"/>
                <a:ea typeface="+mn-ea"/>
                <a:cs typeface="+mn-cs"/>
              </a:defRPr>
            </a:lvl8pPr>
            <a:lvl9pPr marL="4075298" algn="l" defTabSz="509412" rtl="0" eaLnBrk="1" latinLnBrk="0" hangingPunct="1">
              <a:defRPr sz="2000" kern="1200">
                <a:solidFill>
                  <a:schemeClr val="tx1"/>
                </a:solidFill>
                <a:latin typeface="+mn-lt"/>
                <a:ea typeface="+mn-ea"/>
                <a:cs typeface="+mn-cs"/>
              </a:defRPr>
            </a:lvl9pPr>
          </a:lstStyle>
          <a:p>
            <a:fld id="{3AF21FA0-C69A-D549-B93E-AD7DB9D7EB7A}" type="slidenum">
              <a:rPr lang="en-US" smtClean="0"/>
              <a:pPr/>
              <a:t>‹#›</a:t>
            </a:fld>
            <a:endParaRPr lang="en-US" dirty="0"/>
          </a:p>
        </p:txBody>
      </p:sp>
    </p:spTree>
    <p:extLst>
      <p:ext uri="{BB962C8B-B14F-4D97-AF65-F5344CB8AC3E}">
        <p14:creationId xmlns:p14="http://schemas.microsoft.com/office/powerpoint/2010/main" val="676892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917245" y="1579563"/>
            <a:ext cx="3886200" cy="5169927"/>
          </a:xfrm>
        </p:spPr>
        <p:txBody>
          <a:bodyPr/>
          <a:lstStyle>
            <a:lvl1pPr>
              <a:defRPr sz="22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254625" y="1579563"/>
            <a:ext cx="3886200" cy="5169927"/>
          </a:xfrm>
        </p:spPr>
        <p:txBody>
          <a:bodyPr/>
          <a:lstStyle>
            <a:lvl1pPr marL="0" indent="0">
              <a:buNone/>
              <a:defRPr sz="22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endParaRPr lang="en-US" dirty="0"/>
          </a:p>
        </p:txBody>
      </p:sp>
      <p:sp>
        <p:nvSpPr>
          <p:cNvPr id="8" name="Slide Number Placeholder 5"/>
          <p:cNvSpPr txBox="1">
            <a:spLocks/>
          </p:cNvSpPr>
          <p:nvPr userDrawn="1"/>
        </p:nvSpPr>
        <p:spPr>
          <a:xfrm>
            <a:off x="322415" y="7441142"/>
            <a:ext cx="336919" cy="228600"/>
          </a:xfrm>
          <a:prstGeom prst="rect">
            <a:avLst/>
          </a:prstGeom>
        </p:spPr>
        <p:txBody>
          <a:bodyPr/>
          <a:lstStyle>
            <a:defPPr>
              <a:defRPr lang="en-US"/>
            </a:defPPr>
            <a:lvl1pPr marL="0" algn="l" defTabSz="509412" rtl="0" eaLnBrk="1" latinLnBrk="0" hangingPunct="1">
              <a:defRPr sz="1000" b="1" kern="1200">
                <a:solidFill>
                  <a:schemeClr val="bg1"/>
                </a:solidFill>
                <a:latin typeface="+mn-lt"/>
                <a:ea typeface="+mn-ea"/>
                <a:cs typeface="+mn-cs"/>
              </a:defRPr>
            </a:lvl1pPr>
            <a:lvl2pPr marL="509412" algn="l" defTabSz="509412" rtl="0" eaLnBrk="1" latinLnBrk="0" hangingPunct="1">
              <a:defRPr sz="2000" kern="1200">
                <a:solidFill>
                  <a:schemeClr val="tx1"/>
                </a:solidFill>
                <a:latin typeface="+mn-lt"/>
                <a:ea typeface="+mn-ea"/>
                <a:cs typeface="+mn-cs"/>
              </a:defRPr>
            </a:lvl2pPr>
            <a:lvl3pPr marL="1018824" algn="l" defTabSz="509412" rtl="0" eaLnBrk="1" latinLnBrk="0" hangingPunct="1">
              <a:defRPr sz="2000" kern="1200">
                <a:solidFill>
                  <a:schemeClr val="tx1"/>
                </a:solidFill>
                <a:latin typeface="+mn-lt"/>
                <a:ea typeface="+mn-ea"/>
                <a:cs typeface="+mn-cs"/>
              </a:defRPr>
            </a:lvl3pPr>
            <a:lvl4pPr marL="1528237" algn="l" defTabSz="509412" rtl="0" eaLnBrk="1" latinLnBrk="0" hangingPunct="1">
              <a:defRPr sz="2000" kern="1200">
                <a:solidFill>
                  <a:schemeClr val="tx1"/>
                </a:solidFill>
                <a:latin typeface="+mn-lt"/>
                <a:ea typeface="+mn-ea"/>
                <a:cs typeface="+mn-cs"/>
              </a:defRPr>
            </a:lvl4pPr>
            <a:lvl5pPr marL="2037649" algn="l" defTabSz="509412" rtl="0" eaLnBrk="1" latinLnBrk="0" hangingPunct="1">
              <a:defRPr sz="2000" kern="1200">
                <a:solidFill>
                  <a:schemeClr val="tx1"/>
                </a:solidFill>
                <a:latin typeface="+mn-lt"/>
                <a:ea typeface="+mn-ea"/>
                <a:cs typeface="+mn-cs"/>
              </a:defRPr>
            </a:lvl5pPr>
            <a:lvl6pPr marL="2547061" algn="l" defTabSz="509412" rtl="0" eaLnBrk="1" latinLnBrk="0" hangingPunct="1">
              <a:defRPr sz="2000" kern="1200">
                <a:solidFill>
                  <a:schemeClr val="tx1"/>
                </a:solidFill>
                <a:latin typeface="+mn-lt"/>
                <a:ea typeface="+mn-ea"/>
                <a:cs typeface="+mn-cs"/>
              </a:defRPr>
            </a:lvl6pPr>
            <a:lvl7pPr marL="3056473" algn="l" defTabSz="509412" rtl="0" eaLnBrk="1" latinLnBrk="0" hangingPunct="1">
              <a:defRPr sz="2000" kern="1200">
                <a:solidFill>
                  <a:schemeClr val="tx1"/>
                </a:solidFill>
                <a:latin typeface="+mn-lt"/>
                <a:ea typeface="+mn-ea"/>
                <a:cs typeface="+mn-cs"/>
              </a:defRPr>
            </a:lvl7pPr>
            <a:lvl8pPr marL="3565886" algn="l" defTabSz="509412" rtl="0" eaLnBrk="1" latinLnBrk="0" hangingPunct="1">
              <a:defRPr sz="2000" kern="1200">
                <a:solidFill>
                  <a:schemeClr val="tx1"/>
                </a:solidFill>
                <a:latin typeface="+mn-lt"/>
                <a:ea typeface="+mn-ea"/>
                <a:cs typeface="+mn-cs"/>
              </a:defRPr>
            </a:lvl8pPr>
            <a:lvl9pPr marL="4075298" algn="l" defTabSz="509412" rtl="0" eaLnBrk="1" latinLnBrk="0" hangingPunct="1">
              <a:defRPr sz="2000" kern="1200">
                <a:solidFill>
                  <a:schemeClr val="tx1"/>
                </a:solidFill>
                <a:latin typeface="+mn-lt"/>
                <a:ea typeface="+mn-ea"/>
                <a:cs typeface="+mn-cs"/>
              </a:defRPr>
            </a:lvl9pPr>
          </a:lstStyle>
          <a:p>
            <a:fld id="{3AF21FA0-C69A-D549-B93E-AD7DB9D7EB7A}" type="slidenum">
              <a:rPr lang="en-US" smtClean="0"/>
              <a:pPr/>
              <a:t>‹#›</a:t>
            </a:fld>
            <a:endParaRPr lang="en-US" dirty="0"/>
          </a:p>
        </p:txBody>
      </p:sp>
    </p:spTree>
    <p:extLst>
      <p:ext uri="{BB962C8B-B14F-4D97-AF65-F5344CB8AC3E}">
        <p14:creationId xmlns:p14="http://schemas.microsoft.com/office/powerpoint/2010/main" val="278295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7244" y="1579563"/>
            <a:ext cx="4508807" cy="5169927"/>
          </a:xfrm>
        </p:spPr>
        <p:txBody>
          <a:bodyPr/>
          <a:lstStyle>
            <a:lvl1pPr>
              <a:defRPr sz="22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txBox="1">
            <a:spLocks/>
          </p:cNvSpPr>
          <p:nvPr userDrawn="1"/>
        </p:nvSpPr>
        <p:spPr>
          <a:xfrm>
            <a:off x="322415" y="7441142"/>
            <a:ext cx="336919" cy="228600"/>
          </a:xfrm>
          <a:prstGeom prst="rect">
            <a:avLst/>
          </a:prstGeom>
        </p:spPr>
        <p:txBody>
          <a:bodyPr/>
          <a:lstStyle>
            <a:defPPr>
              <a:defRPr lang="en-US"/>
            </a:defPPr>
            <a:lvl1pPr marL="0" algn="l" defTabSz="509412" rtl="0" eaLnBrk="1" latinLnBrk="0" hangingPunct="1">
              <a:defRPr sz="1000" b="1" kern="1200">
                <a:solidFill>
                  <a:schemeClr val="bg1"/>
                </a:solidFill>
                <a:latin typeface="+mn-lt"/>
                <a:ea typeface="+mn-ea"/>
                <a:cs typeface="+mn-cs"/>
              </a:defRPr>
            </a:lvl1pPr>
            <a:lvl2pPr marL="509412" algn="l" defTabSz="509412" rtl="0" eaLnBrk="1" latinLnBrk="0" hangingPunct="1">
              <a:defRPr sz="2000" kern="1200">
                <a:solidFill>
                  <a:schemeClr val="tx1"/>
                </a:solidFill>
                <a:latin typeface="+mn-lt"/>
                <a:ea typeface="+mn-ea"/>
                <a:cs typeface="+mn-cs"/>
              </a:defRPr>
            </a:lvl2pPr>
            <a:lvl3pPr marL="1018824" algn="l" defTabSz="509412" rtl="0" eaLnBrk="1" latinLnBrk="0" hangingPunct="1">
              <a:defRPr sz="2000" kern="1200">
                <a:solidFill>
                  <a:schemeClr val="tx1"/>
                </a:solidFill>
                <a:latin typeface="+mn-lt"/>
                <a:ea typeface="+mn-ea"/>
                <a:cs typeface="+mn-cs"/>
              </a:defRPr>
            </a:lvl3pPr>
            <a:lvl4pPr marL="1528237" algn="l" defTabSz="509412" rtl="0" eaLnBrk="1" latinLnBrk="0" hangingPunct="1">
              <a:defRPr sz="2000" kern="1200">
                <a:solidFill>
                  <a:schemeClr val="tx1"/>
                </a:solidFill>
                <a:latin typeface="+mn-lt"/>
                <a:ea typeface="+mn-ea"/>
                <a:cs typeface="+mn-cs"/>
              </a:defRPr>
            </a:lvl4pPr>
            <a:lvl5pPr marL="2037649" algn="l" defTabSz="509412" rtl="0" eaLnBrk="1" latinLnBrk="0" hangingPunct="1">
              <a:defRPr sz="2000" kern="1200">
                <a:solidFill>
                  <a:schemeClr val="tx1"/>
                </a:solidFill>
                <a:latin typeface="+mn-lt"/>
                <a:ea typeface="+mn-ea"/>
                <a:cs typeface="+mn-cs"/>
              </a:defRPr>
            </a:lvl5pPr>
            <a:lvl6pPr marL="2547061" algn="l" defTabSz="509412" rtl="0" eaLnBrk="1" latinLnBrk="0" hangingPunct="1">
              <a:defRPr sz="2000" kern="1200">
                <a:solidFill>
                  <a:schemeClr val="tx1"/>
                </a:solidFill>
                <a:latin typeface="+mn-lt"/>
                <a:ea typeface="+mn-ea"/>
                <a:cs typeface="+mn-cs"/>
              </a:defRPr>
            </a:lvl6pPr>
            <a:lvl7pPr marL="3056473" algn="l" defTabSz="509412" rtl="0" eaLnBrk="1" latinLnBrk="0" hangingPunct="1">
              <a:defRPr sz="2000" kern="1200">
                <a:solidFill>
                  <a:schemeClr val="tx1"/>
                </a:solidFill>
                <a:latin typeface="+mn-lt"/>
                <a:ea typeface="+mn-ea"/>
                <a:cs typeface="+mn-cs"/>
              </a:defRPr>
            </a:lvl7pPr>
            <a:lvl8pPr marL="3565886" algn="l" defTabSz="509412" rtl="0" eaLnBrk="1" latinLnBrk="0" hangingPunct="1">
              <a:defRPr sz="2000" kern="1200">
                <a:solidFill>
                  <a:schemeClr val="tx1"/>
                </a:solidFill>
                <a:latin typeface="+mn-lt"/>
                <a:ea typeface="+mn-ea"/>
                <a:cs typeface="+mn-cs"/>
              </a:defRPr>
            </a:lvl8pPr>
            <a:lvl9pPr marL="4075298" algn="l" defTabSz="509412" rtl="0" eaLnBrk="1" latinLnBrk="0" hangingPunct="1">
              <a:defRPr sz="2000" kern="1200">
                <a:solidFill>
                  <a:schemeClr val="tx1"/>
                </a:solidFill>
                <a:latin typeface="+mn-lt"/>
                <a:ea typeface="+mn-ea"/>
                <a:cs typeface="+mn-cs"/>
              </a:defRPr>
            </a:lvl9pPr>
          </a:lstStyle>
          <a:p>
            <a:fld id="{3AF21FA0-C69A-D549-B93E-AD7DB9D7EB7A}" type="slidenum">
              <a:rPr lang="en-US" smtClean="0"/>
              <a:pPr/>
              <a:t>‹#›</a:t>
            </a:fld>
            <a:endParaRPr lang="en-US" dirty="0"/>
          </a:p>
        </p:txBody>
      </p:sp>
    </p:spTree>
    <p:extLst>
      <p:ext uri="{BB962C8B-B14F-4D97-AF65-F5344CB8AC3E}">
        <p14:creationId xmlns:p14="http://schemas.microsoft.com/office/powerpoint/2010/main" val="3734919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right Green Divider">
    <p:spTree>
      <p:nvGrpSpPr>
        <p:cNvPr id="1" name=""/>
        <p:cNvGrpSpPr/>
        <p:nvPr/>
      </p:nvGrpSpPr>
      <p:grpSpPr>
        <a:xfrm>
          <a:off x="0" y="0"/>
          <a:ext cx="0" cy="0"/>
          <a:chOff x="0" y="0"/>
          <a:chExt cx="0" cy="0"/>
        </a:xfrm>
      </p:grpSpPr>
      <p:sp>
        <p:nvSpPr>
          <p:cNvPr id="12" name="Content Placeholder 2"/>
          <p:cNvSpPr>
            <a:spLocks noGrp="1"/>
          </p:cNvSpPr>
          <p:nvPr>
            <p:ph idx="1" hasCustomPrompt="1"/>
          </p:nvPr>
        </p:nvSpPr>
        <p:spPr>
          <a:xfrm>
            <a:off x="3330576" y="2723175"/>
            <a:ext cx="5810250" cy="455406"/>
          </a:xfrm>
        </p:spPr>
        <p:txBody>
          <a:bodyPr anchor="b" anchorCtr="0"/>
          <a:lstStyle>
            <a:lvl1pPr marL="0" indent="0">
              <a:buNone/>
              <a:defRPr sz="1800" b="0">
                <a:solidFill>
                  <a:schemeClr val="accent1"/>
                </a:solidFill>
              </a:defRPr>
            </a:lvl1pPr>
          </a:lstStyle>
          <a:p>
            <a:pPr lvl="0"/>
            <a:r>
              <a:rPr lang="en-US" dirty="0"/>
              <a:t>CLICK TO EDIT MASTER TEXT STYLES</a:t>
            </a:r>
          </a:p>
        </p:txBody>
      </p:sp>
      <p:sp>
        <p:nvSpPr>
          <p:cNvPr id="16" name="Title 1"/>
          <p:cNvSpPr>
            <a:spLocks noGrp="1"/>
          </p:cNvSpPr>
          <p:nvPr>
            <p:ph type="ctrTitle" hasCustomPrompt="1"/>
          </p:nvPr>
        </p:nvSpPr>
        <p:spPr>
          <a:xfrm>
            <a:off x="3330576" y="3275676"/>
            <a:ext cx="5810250" cy="2439961"/>
          </a:xfrm>
        </p:spPr>
        <p:txBody>
          <a:bodyPr anchor="t" anchorCtr="0">
            <a:noAutofit/>
          </a:bodyPr>
          <a:lstStyle>
            <a:lvl1pPr>
              <a:defRPr sz="3800">
                <a:solidFill>
                  <a:schemeClr val="accent2"/>
                </a:solidFill>
              </a:defRPr>
            </a:lvl1pPr>
          </a:lstStyle>
          <a:p>
            <a:r>
              <a:rPr lang="en-US" dirty="0"/>
              <a:t>Title goes here</a:t>
            </a:r>
          </a:p>
        </p:txBody>
      </p:sp>
      <p:pic>
        <p:nvPicPr>
          <p:cNvPr id="10" name="Picture 9" descr="PPT-02.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3936" y="0"/>
            <a:ext cx="3334512" cy="2602992"/>
          </a:xfrm>
          <a:prstGeom prst="rect">
            <a:avLst/>
          </a:prstGeom>
        </p:spPr>
      </p:pic>
      <p:sp>
        <p:nvSpPr>
          <p:cNvPr id="5" name="Slide Number Placeholder 5"/>
          <p:cNvSpPr>
            <a:spLocks noGrp="1"/>
          </p:cNvSpPr>
          <p:nvPr>
            <p:ph type="sldNum" sz="quarter" idx="4"/>
          </p:nvPr>
        </p:nvSpPr>
        <p:spPr>
          <a:xfrm>
            <a:off x="322415" y="7441142"/>
            <a:ext cx="336919" cy="228600"/>
          </a:xfrm>
          <a:prstGeom prst="rect">
            <a:avLst/>
          </a:prstGeom>
        </p:spPr>
        <p:txBody>
          <a:bodyPr/>
          <a:lstStyle>
            <a:lvl1pPr>
              <a:defRPr sz="1000" b="1">
                <a:solidFill>
                  <a:schemeClr val="bg1"/>
                </a:solidFill>
              </a:defRPr>
            </a:lvl1pPr>
          </a:lstStyle>
          <a:p>
            <a:fld id="{3AF21FA0-C69A-D549-B93E-AD7DB9D7EB7A}" type="slidenum">
              <a:rPr lang="en-US" smtClean="0"/>
              <a:pPr/>
              <a:t>‹#›</a:t>
            </a:fld>
            <a:endParaRPr lang="en-US" dirty="0"/>
          </a:p>
        </p:txBody>
      </p:sp>
    </p:spTree>
    <p:extLst>
      <p:ext uri="{BB962C8B-B14F-4D97-AF65-F5344CB8AC3E}">
        <p14:creationId xmlns:p14="http://schemas.microsoft.com/office/powerpoint/2010/main" val="3738434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een Divider">
    <p:spTree>
      <p:nvGrpSpPr>
        <p:cNvPr id="1" name=""/>
        <p:cNvGrpSpPr/>
        <p:nvPr/>
      </p:nvGrpSpPr>
      <p:grpSpPr>
        <a:xfrm>
          <a:off x="0" y="0"/>
          <a:ext cx="0" cy="0"/>
          <a:chOff x="0" y="0"/>
          <a:chExt cx="0" cy="0"/>
        </a:xfrm>
      </p:grpSpPr>
      <p:sp>
        <p:nvSpPr>
          <p:cNvPr id="14" name="Title 1"/>
          <p:cNvSpPr>
            <a:spLocks noGrp="1"/>
          </p:cNvSpPr>
          <p:nvPr>
            <p:ph type="ctrTitle" hasCustomPrompt="1"/>
          </p:nvPr>
        </p:nvSpPr>
        <p:spPr>
          <a:xfrm>
            <a:off x="3330576" y="3275676"/>
            <a:ext cx="5810250" cy="2439961"/>
          </a:xfrm>
        </p:spPr>
        <p:txBody>
          <a:bodyPr anchor="t" anchorCtr="0">
            <a:noAutofit/>
          </a:bodyPr>
          <a:lstStyle>
            <a:lvl1pPr>
              <a:defRPr sz="3800">
                <a:solidFill>
                  <a:schemeClr val="accent3"/>
                </a:solidFill>
              </a:defRPr>
            </a:lvl1pPr>
          </a:lstStyle>
          <a:p>
            <a:r>
              <a:rPr lang="en-US" dirty="0"/>
              <a:t>Title goes here</a:t>
            </a:r>
          </a:p>
        </p:txBody>
      </p:sp>
      <p:sp>
        <p:nvSpPr>
          <p:cNvPr id="19" name="Content Placeholder 2"/>
          <p:cNvSpPr>
            <a:spLocks noGrp="1"/>
          </p:cNvSpPr>
          <p:nvPr>
            <p:ph idx="1" hasCustomPrompt="1"/>
          </p:nvPr>
        </p:nvSpPr>
        <p:spPr>
          <a:xfrm>
            <a:off x="3330576" y="2723175"/>
            <a:ext cx="5810250" cy="455406"/>
          </a:xfrm>
        </p:spPr>
        <p:txBody>
          <a:bodyPr anchor="b" anchorCtr="0"/>
          <a:lstStyle>
            <a:lvl1pPr marL="0" indent="0">
              <a:buNone/>
              <a:defRPr sz="1800" b="0">
                <a:solidFill>
                  <a:schemeClr val="accent1"/>
                </a:solidFill>
              </a:defRPr>
            </a:lvl1pPr>
          </a:lstStyle>
          <a:p>
            <a:pPr lvl="0"/>
            <a:r>
              <a:rPr lang="en-US" dirty="0"/>
              <a:t>CLICK TO EDIT MASTER TEXT STYLES</a:t>
            </a:r>
          </a:p>
        </p:txBody>
      </p:sp>
      <p:pic>
        <p:nvPicPr>
          <p:cNvPr id="9" name="Picture 8" descr="PPT-02.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3936" y="0"/>
            <a:ext cx="3334512" cy="2602992"/>
          </a:xfrm>
          <a:prstGeom prst="rect">
            <a:avLst/>
          </a:prstGeom>
        </p:spPr>
      </p:pic>
    </p:spTree>
    <p:extLst>
      <p:ext uri="{BB962C8B-B14F-4D97-AF65-F5344CB8AC3E}">
        <p14:creationId xmlns:p14="http://schemas.microsoft.com/office/powerpoint/2010/main" val="33321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right Blue Divider">
    <p:spTree>
      <p:nvGrpSpPr>
        <p:cNvPr id="1" name=""/>
        <p:cNvGrpSpPr/>
        <p:nvPr/>
      </p:nvGrpSpPr>
      <p:grpSpPr>
        <a:xfrm>
          <a:off x="0" y="0"/>
          <a:ext cx="0" cy="0"/>
          <a:chOff x="0" y="0"/>
          <a:chExt cx="0" cy="0"/>
        </a:xfrm>
      </p:grpSpPr>
      <p:sp>
        <p:nvSpPr>
          <p:cNvPr id="16" name="Title 1"/>
          <p:cNvSpPr>
            <a:spLocks noGrp="1"/>
          </p:cNvSpPr>
          <p:nvPr>
            <p:ph type="ctrTitle" hasCustomPrompt="1"/>
          </p:nvPr>
        </p:nvSpPr>
        <p:spPr>
          <a:xfrm>
            <a:off x="3330576" y="3275676"/>
            <a:ext cx="5810250" cy="2439961"/>
          </a:xfrm>
        </p:spPr>
        <p:txBody>
          <a:bodyPr anchor="t" anchorCtr="0">
            <a:noAutofit/>
          </a:bodyPr>
          <a:lstStyle>
            <a:lvl1pPr>
              <a:defRPr sz="3800">
                <a:solidFill>
                  <a:schemeClr val="accent4"/>
                </a:solidFill>
              </a:defRPr>
            </a:lvl1pPr>
          </a:lstStyle>
          <a:p>
            <a:r>
              <a:rPr lang="en-US" dirty="0"/>
              <a:t>Title goes here</a:t>
            </a:r>
          </a:p>
        </p:txBody>
      </p:sp>
      <p:sp>
        <p:nvSpPr>
          <p:cNvPr id="21" name="Content Placeholder 2"/>
          <p:cNvSpPr>
            <a:spLocks noGrp="1"/>
          </p:cNvSpPr>
          <p:nvPr>
            <p:ph idx="1" hasCustomPrompt="1"/>
          </p:nvPr>
        </p:nvSpPr>
        <p:spPr>
          <a:xfrm>
            <a:off x="3330576" y="2723175"/>
            <a:ext cx="5810250" cy="455406"/>
          </a:xfrm>
        </p:spPr>
        <p:txBody>
          <a:bodyPr anchor="b" anchorCtr="0"/>
          <a:lstStyle>
            <a:lvl1pPr marL="0" indent="0">
              <a:buNone/>
              <a:defRPr sz="1800" b="0">
                <a:solidFill>
                  <a:schemeClr val="accent1"/>
                </a:solidFill>
              </a:defRPr>
            </a:lvl1pPr>
          </a:lstStyle>
          <a:p>
            <a:pPr lvl="0"/>
            <a:r>
              <a:rPr lang="en-US" dirty="0"/>
              <a:t>CLICK TO EDIT MASTER TEXT STYLES</a:t>
            </a:r>
          </a:p>
        </p:txBody>
      </p:sp>
      <p:pic>
        <p:nvPicPr>
          <p:cNvPr id="9" name="Picture 8" descr="PPT-02.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0800000">
            <a:off x="-3936" y="0"/>
            <a:ext cx="3334512" cy="2602992"/>
          </a:xfrm>
          <a:prstGeom prst="rect">
            <a:avLst/>
          </a:prstGeom>
        </p:spPr>
      </p:pic>
    </p:spTree>
    <p:extLst>
      <p:ext uri="{BB962C8B-B14F-4D97-AF65-F5344CB8AC3E}">
        <p14:creationId xmlns:p14="http://schemas.microsoft.com/office/powerpoint/2010/main" val="33321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footer_fresh.jpg"/>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0" y="7031736"/>
            <a:ext cx="10058400" cy="740664"/>
          </a:xfrm>
          <a:prstGeom prst="rect">
            <a:avLst/>
          </a:prstGeom>
        </p:spPr>
      </p:pic>
      <p:sp>
        <p:nvSpPr>
          <p:cNvPr id="2" name="Title Placeholder 1"/>
          <p:cNvSpPr>
            <a:spLocks noGrp="1"/>
          </p:cNvSpPr>
          <p:nvPr>
            <p:ph type="title"/>
          </p:nvPr>
        </p:nvSpPr>
        <p:spPr>
          <a:xfrm>
            <a:off x="914400" y="-4670"/>
            <a:ext cx="7315200" cy="1124712"/>
          </a:xfrm>
          <a:prstGeom prst="rect">
            <a:avLst/>
          </a:prstGeom>
        </p:spPr>
        <p:txBody>
          <a:bodyPr vert="horz" lIns="0" tIns="0" rIns="101882" bIns="0" rtlCol="0" anchor="b" anchorCtr="0">
            <a:noAutofit/>
          </a:bodyPr>
          <a:lstStyle/>
          <a:p>
            <a:r>
              <a:rPr lang="en-US" dirty="0"/>
              <a:t>Click to edit Master title style</a:t>
            </a:r>
          </a:p>
        </p:txBody>
      </p:sp>
      <p:sp>
        <p:nvSpPr>
          <p:cNvPr id="3" name="Text Placeholder 2"/>
          <p:cNvSpPr>
            <a:spLocks noGrp="1"/>
          </p:cNvSpPr>
          <p:nvPr>
            <p:ph type="body" idx="1"/>
          </p:nvPr>
        </p:nvSpPr>
        <p:spPr>
          <a:xfrm>
            <a:off x="914400" y="1587677"/>
            <a:ext cx="8229600" cy="517888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5"/>
          <p:cNvSpPr>
            <a:spLocks noGrp="1"/>
          </p:cNvSpPr>
          <p:nvPr>
            <p:ph type="sldNum" sz="quarter" idx="4"/>
          </p:nvPr>
        </p:nvSpPr>
        <p:spPr>
          <a:xfrm>
            <a:off x="322415" y="7441142"/>
            <a:ext cx="336919" cy="228600"/>
          </a:xfrm>
          <a:prstGeom prst="rect">
            <a:avLst/>
          </a:prstGeom>
        </p:spPr>
        <p:txBody>
          <a:bodyPr/>
          <a:lstStyle>
            <a:lvl1pPr>
              <a:defRPr sz="1000" b="1">
                <a:solidFill>
                  <a:schemeClr val="bg1"/>
                </a:solidFill>
              </a:defRPr>
            </a:lvl1pPr>
          </a:lstStyle>
          <a:p>
            <a:fld id="{3AF21FA0-C69A-D549-B93E-AD7DB9D7EB7A}" type="slidenum">
              <a:rPr lang="en-US" smtClean="0"/>
              <a:pPr/>
              <a:t>‹#›</a:t>
            </a:fld>
            <a:endParaRPr lang="en-US" dirty="0"/>
          </a:p>
        </p:txBody>
      </p:sp>
    </p:spTree>
    <p:extLst>
      <p:ext uri="{BB962C8B-B14F-4D97-AF65-F5344CB8AC3E}">
        <p14:creationId xmlns:p14="http://schemas.microsoft.com/office/powerpoint/2010/main" val="3354095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2" r:id="rId4"/>
    <p:sldLayoutId id="2147483656" r:id="rId5"/>
    <p:sldLayoutId id="2147483651" r:id="rId6"/>
    <p:sldLayoutId id="2147483654" r:id="rId7"/>
    <p:sldLayoutId id="2147483655" r:id="rId8"/>
  </p:sldLayoutIdLst>
  <p:hf hdr="0" ftr="0" dt="0"/>
  <p:txStyles>
    <p:titleStyle>
      <a:lvl1pPr algn="l" defTabSz="509412" rtl="0" eaLnBrk="1" latinLnBrk="0" hangingPunct="1">
        <a:spcBef>
          <a:spcPct val="0"/>
        </a:spcBef>
        <a:buNone/>
        <a:defRPr sz="3000" b="1" i="0" kern="1200" spc="-111">
          <a:solidFill>
            <a:schemeClr val="tx2"/>
          </a:solidFill>
          <a:latin typeface="Times New Roman"/>
          <a:ea typeface="+mj-ea"/>
          <a:cs typeface="Times New Roman"/>
        </a:defRPr>
      </a:lvl1pPr>
    </p:titleStyle>
    <p:bodyStyle>
      <a:lvl1pPr marL="251169" indent="-251169" algn="l" defTabSz="509412" rtl="0" eaLnBrk="1" latinLnBrk="0" hangingPunct="1">
        <a:lnSpc>
          <a:spcPct val="110000"/>
        </a:lnSpc>
        <a:spcBef>
          <a:spcPts val="1000"/>
        </a:spcBef>
        <a:buSzPct val="80000"/>
        <a:buFont typeface="Arial"/>
        <a:buChar char="•"/>
        <a:defRPr sz="2200" b="0" kern="1200">
          <a:solidFill>
            <a:schemeClr val="accent1"/>
          </a:solidFill>
          <a:latin typeface="+mn-lt"/>
          <a:ea typeface="+mn-ea"/>
          <a:cs typeface="+mn-cs"/>
        </a:defRPr>
      </a:lvl1pPr>
      <a:lvl2pPr marL="512950" indent="-261781" algn="l" defTabSz="509412" rtl="0" eaLnBrk="1" latinLnBrk="0" hangingPunct="1">
        <a:lnSpc>
          <a:spcPct val="110000"/>
        </a:lnSpc>
        <a:spcBef>
          <a:spcPts val="1000"/>
        </a:spcBef>
        <a:buSzPct val="80000"/>
        <a:buFont typeface="Arial"/>
        <a:buChar char="–"/>
        <a:defRPr sz="1800" kern="1200">
          <a:solidFill>
            <a:schemeClr val="accent1"/>
          </a:solidFill>
          <a:latin typeface="+mn-lt"/>
          <a:ea typeface="+mn-ea"/>
          <a:cs typeface="+mn-cs"/>
        </a:defRPr>
      </a:lvl2pPr>
      <a:lvl3pPr marL="765888" indent="-252938" algn="l" defTabSz="509412" rtl="0" eaLnBrk="1" latinLnBrk="0" hangingPunct="1">
        <a:lnSpc>
          <a:spcPct val="110000"/>
        </a:lnSpc>
        <a:spcBef>
          <a:spcPts val="1000"/>
        </a:spcBef>
        <a:buSzPct val="80000"/>
        <a:buFont typeface="Arial"/>
        <a:buChar char="•"/>
        <a:defRPr sz="1800" i="1" kern="1200">
          <a:solidFill>
            <a:schemeClr val="accent1"/>
          </a:solidFill>
          <a:latin typeface="+mn-lt"/>
          <a:ea typeface="+mn-ea"/>
          <a:cs typeface="+mn-cs"/>
        </a:defRPr>
      </a:lvl3pPr>
      <a:lvl4pPr marL="1017056" indent="-251169" algn="l" defTabSz="509412" rtl="0" eaLnBrk="1" latinLnBrk="0" hangingPunct="1">
        <a:lnSpc>
          <a:spcPct val="110000"/>
        </a:lnSpc>
        <a:spcBef>
          <a:spcPts val="1000"/>
        </a:spcBef>
        <a:buSzPct val="80000"/>
        <a:buFont typeface="Arial"/>
        <a:buChar char="–"/>
        <a:defRPr sz="1800" kern="1200">
          <a:solidFill>
            <a:schemeClr val="accent1"/>
          </a:solidFill>
          <a:latin typeface="+mn-lt"/>
          <a:ea typeface="+mn-ea"/>
          <a:cs typeface="+mn-cs"/>
        </a:defRPr>
      </a:lvl4pPr>
      <a:lvl5pPr marL="1278838" indent="-261781" algn="l" defTabSz="509412" rtl="0" eaLnBrk="1" latinLnBrk="0" hangingPunct="1">
        <a:lnSpc>
          <a:spcPct val="110000"/>
        </a:lnSpc>
        <a:spcBef>
          <a:spcPts val="1000"/>
        </a:spcBef>
        <a:buSzPct val="80000"/>
        <a:buFont typeface="Arial"/>
        <a:buChar char="»"/>
        <a:defRPr sz="1800" kern="1200">
          <a:solidFill>
            <a:schemeClr val="accent1"/>
          </a:solidFill>
          <a:latin typeface="+mn-lt"/>
          <a:ea typeface="+mn-ea"/>
          <a:cs typeface="+mn-cs"/>
        </a:defRPr>
      </a:lvl5pPr>
      <a:lvl6pPr marL="2801767" indent="-254706" algn="l" defTabSz="509412" rtl="0" eaLnBrk="1" latinLnBrk="0" hangingPunct="1">
        <a:spcBef>
          <a:spcPct val="20000"/>
        </a:spcBef>
        <a:buFont typeface="Arial"/>
        <a:buChar char="•"/>
        <a:defRPr sz="2200" kern="1200">
          <a:solidFill>
            <a:schemeClr val="tx1"/>
          </a:solidFill>
          <a:latin typeface="+mn-lt"/>
          <a:ea typeface="+mn-ea"/>
          <a:cs typeface="+mn-cs"/>
        </a:defRPr>
      </a:lvl6pPr>
      <a:lvl7pPr marL="3311180" indent="-254706" algn="l" defTabSz="509412" rtl="0" eaLnBrk="1" latinLnBrk="0" hangingPunct="1">
        <a:spcBef>
          <a:spcPct val="20000"/>
        </a:spcBef>
        <a:buFont typeface="Arial"/>
        <a:buChar char="•"/>
        <a:defRPr sz="2200" kern="1200">
          <a:solidFill>
            <a:schemeClr val="tx1"/>
          </a:solidFill>
          <a:latin typeface="+mn-lt"/>
          <a:ea typeface="+mn-ea"/>
          <a:cs typeface="+mn-cs"/>
        </a:defRPr>
      </a:lvl7pPr>
      <a:lvl8pPr marL="3820592" indent="-254706" algn="l" defTabSz="509412" rtl="0" eaLnBrk="1" latinLnBrk="0" hangingPunct="1">
        <a:spcBef>
          <a:spcPct val="20000"/>
        </a:spcBef>
        <a:buFont typeface="Arial"/>
        <a:buChar char="•"/>
        <a:defRPr sz="2200" kern="1200">
          <a:solidFill>
            <a:schemeClr val="tx1"/>
          </a:solidFill>
          <a:latin typeface="+mn-lt"/>
          <a:ea typeface="+mn-ea"/>
          <a:cs typeface="+mn-cs"/>
        </a:defRPr>
      </a:lvl8pPr>
      <a:lvl9pPr marL="4330004" indent="-254706" algn="l" defTabSz="509412" rtl="0" eaLnBrk="1" latinLnBrk="0" hangingPunct="1">
        <a:spcBef>
          <a:spcPct val="20000"/>
        </a:spcBef>
        <a:buFont typeface="Arial"/>
        <a:buChar char="•"/>
        <a:defRPr sz="2200" kern="1200">
          <a:solidFill>
            <a:schemeClr val="tx1"/>
          </a:solidFill>
          <a:latin typeface="+mn-lt"/>
          <a:ea typeface="+mn-ea"/>
          <a:cs typeface="+mn-cs"/>
        </a:defRPr>
      </a:lvl9pPr>
    </p:bodyStyle>
    <p:otherStyle>
      <a:defPPr>
        <a:defRPr lang="en-US"/>
      </a:defPPr>
      <a:lvl1pPr marL="0" algn="l" defTabSz="509412" rtl="0" eaLnBrk="1" latinLnBrk="0" hangingPunct="1">
        <a:defRPr sz="2000" kern="1200">
          <a:solidFill>
            <a:schemeClr val="tx1"/>
          </a:solidFill>
          <a:latin typeface="+mn-lt"/>
          <a:ea typeface="+mn-ea"/>
          <a:cs typeface="+mn-cs"/>
        </a:defRPr>
      </a:lvl1pPr>
      <a:lvl2pPr marL="509412" algn="l" defTabSz="509412" rtl="0" eaLnBrk="1" latinLnBrk="0" hangingPunct="1">
        <a:defRPr sz="2000" kern="1200">
          <a:solidFill>
            <a:schemeClr val="tx1"/>
          </a:solidFill>
          <a:latin typeface="+mn-lt"/>
          <a:ea typeface="+mn-ea"/>
          <a:cs typeface="+mn-cs"/>
        </a:defRPr>
      </a:lvl2pPr>
      <a:lvl3pPr marL="1018824" algn="l" defTabSz="509412" rtl="0" eaLnBrk="1" latinLnBrk="0" hangingPunct="1">
        <a:defRPr sz="2000" kern="1200">
          <a:solidFill>
            <a:schemeClr val="tx1"/>
          </a:solidFill>
          <a:latin typeface="+mn-lt"/>
          <a:ea typeface="+mn-ea"/>
          <a:cs typeface="+mn-cs"/>
        </a:defRPr>
      </a:lvl3pPr>
      <a:lvl4pPr marL="1528237" algn="l" defTabSz="509412" rtl="0" eaLnBrk="1" latinLnBrk="0" hangingPunct="1">
        <a:defRPr sz="2000" kern="1200">
          <a:solidFill>
            <a:schemeClr val="tx1"/>
          </a:solidFill>
          <a:latin typeface="+mn-lt"/>
          <a:ea typeface="+mn-ea"/>
          <a:cs typeface="+mn-cs"/>
        </a:defRPr>
      </a:lvl4pPr>
      <a:lvl5pPr marL="2037649" algn="l" defTabSz="509412" rtl="0" eaLnBrk="1" latinLnBrk="0" hangingPunct="1">
        <a:defRPr sz="2000" kern="1200">
          <a:solidFill>
            <a:schemeClr val="tx1"/>
          </a:solidFill>
          <a:latin typeface="+mn-lt"/>
          <a:ea typeface="+mn-ea"/>
          <a:cs typeface="+mn-cs"/>
        </a:defRPr>
      </a:lvl5pPr>
      <a:lvl6pPr marL="2547061" algn="l" defTabSz="509412" rtl="0" eaLnBrk="1" latinLnBrk="0" hangingPunct="1">
        <a:defRPr sz="2000" kern="1200">
          <a:solidFill>
            <a:schemeClr val="tx1"/>
          </a:solidFill>
          <a:latin typeface="+mn-lt"/>
          <a:ea typeface="+mn-ea"/>
          <a:cs typeface="+mn-cs"/>
        </a:defRPr>
      </a:lvl6pPr>
      <a:lvl7pPr marL="3056473" algn="l" defTabSz="509412" rtl="0" eaLnBrk="1" latinLnBrk="0" hangingPunct="1">
        <a:defRPr sz="2000" kern="1200">
          <a:solidFill>
            <a:schemeClr val="tx1"/>
          </a:solidFill>
          <a:latin typeface="+mn-lt"/>
          <a:ea typeface="+mn-ea"/>
          <a:cs typeface="+mn-cs"/>
        </a:defRPr>
      </a:lvl7pPr>
      <a:lvl8pPr marL="3565886" algn="l" defTabSz="509412" rtl="0" eaLnBrk="1" latinLnBrk="0" hangingPunct="1">
        <a:defRPr sz="2000" kern="1200">
          <a:solidFill>
            <a:schemeClr val="tx1"/>
          </a:solidFill>
          <a:latin typeface="+mn-lt"/>
          <a:ea typeface="+mn-ea"/>
          <a:cs typeface="+mn-cs"/>
        </a:defRPr>
      </a:lvl8pPr>
      <a:lvl9pPr marL="4075298" algn="l" defTabSz="509412"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4EF3C6-D632-4A10-8A66-E4EB5B8C0CD3}"/>
              </a:ext>
            </a:extLst>
          </p:cNvPr>
          <p:cNvSpPr>
            <a:spLocks noGrp="1"/>
          </p:cNvSpPr>
          <p:nvPr>
            <p:ph type="title"/>
          </p:nvPr>
        </p:nvSpPr>
        <p:spPr/>
        <p:txBody>
          <a:bodyPr/>
          <a:lstStyle/>
          <a:p>
            <a:endParaRPr lang="en-US"/>
          </a:p>
        </p:txBody>
      </p:sp>
      <p:sp>
        <p:nvSpPr>
          <p:cNvPr id="4" name="Slide Number Placeholder 3">
            <a:extLst>
              <a:ext uri="{FF2B5EF4-FFF2-40B4-BE49-F238E27FC236}">
                <a16:creationId xmlns:a16="http://schemas.microsoft.com/office/drawing/2014/main" xmlns="" id="{101AD94C-5F17-4785-87F1-FF3CE49B123C}"/>
              </a:ext>
            </a:extLst>
          </p:cNvPr>
          <p:cNvSpPr>
            <a:spLocks noGrp="1"/>
          </p:cNvSpPr>
          <p:nvPr>
            <p:ph type="sldNum" sz="quarter" idx="4"/>
          </p:nvPr>
        </p:nvSpPr>
        <p:spPr/>
        <p:txBody>
          <a:bodyPr/>
          <a:lstStyle/>
          <a:p>
            <a:fld id="{3AF21FA0-C69A-D549-B93E-AD7DB9D7EB7A}" type="slidenum">
              <a:rPr lang="en-US" smtClean="0"/>
              <a:pPr/>
              <a:t>1</a:t>
            </a:fld>
            <a:endParaRPr lang="en-US" dirty="0"/>
          </a:p>
        </p:txBody>
      </p:sp>
      <p:pic>
        <p:nvPicPr>
          <p:cNvPr id="5" name="Content Placeholder 4">
            <a:extLst>
              <a:ext uri="{FF2B5EF4-FFF2-40B4-BE49-F238E27FC236}">
                <a16:creationId xmlns:a16="http://schemas.microsoft.com/office/drawing/2014/main" xmlns="" id="{3ED8D5A9-7465-4F21-9663-3DF7758C3EF7}"/>
              </a:ext>
            </a:extLst>
          </p:cNvPr>
          <p:cNvPicPr>
            <a:picLocks noGrp="1" noChangeAspect="1"/>
          </p:cNvPicPr>
          <p:nvPr>
            <p:ph idx="1"/>
          </p:nvPr>
        </p:nvPicPr>
        <p:blipFill>
          <a:blip r:embed="rId2"/>
          <a:stretch>
            <a:fillRect/>
          </a:stretch>
        </p:blipFill>
        <p:spPr>
          <a:xfrm>
            <a:off x="-263769" y="98157"/>
            <a:ext cx="11309648" cy="7014454"/>
          </a:xfrm>
          <a:prstGeom prst="rect">
            <a:avLst/>
          </a:prstGeom>
        </p:spPr>
      </p:pic>
    </p:spTree>
    <p:extLst>
      <p:ext uri="{BB962C8B-B14F-4D97-AF65-F5344CB8AC3E}">
        <p14:creationId xmlns:p14="http://schemas.microsoft.com/office/powerpoint/2010/main" val="1642009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CHALLENGES  </a:t>
            </a:r>
            <a:r>
              <a:rPr lang="en-US" dirty="0"/>
              <a:t/>
            </a:r>
            <a:br>
              <a:rPr lang="en-US" dirty="0"/>
            </a:br>
            <a:endParaRPr lang="en-US" dirty="0"/>
          </a:p>
        </p:txBody>
      </p:sp>
      <p:sp>
        <p:nvSpPr>
          <p:cNvPr id="3" name="Content Placeholder 2"/>
          <p:cNvSpPr>
            <a:spLocks noGrp="1"/>
          </p:cNvSpPr>
          <p:nvPr>
            <p:ph idx="1"/>
          </p:nvPr>
        </p:nvSpPr>
        <p:spPr>
          <a:xfrm>
            <a:off x="502920" y="1455421"/>
            <a:ext cx="9052560" cy="5397659"/>
          </a:xfrm>
        </p:spPr>
        <p:txBody>
          <a:bodyPr>
            <a:normAutofit/>
          </a:bodyPr>
          <a:lstStyle/>
          <a:p>
            <a:pPr lvl="0"/>
            <a:r>
              <a:rPr lang="en-US" sz="2400" dirty="0"/>
              <a:t>Due to high staff turnover, organizational contact points needed to be updated at the outset of the emergency and this took time to address;</a:t>
            </a:r>
          </a:p>
          <a:p>
            <a:pPr lvl="0"/>
            <a:r>
              <a:rPr lang="en-US" sz="2400" dirty="0"/>
              <a:t>Many actors were not accustomed to thinking spatially or using maps.</a:t>
            </a:r>
          </a:p>
          <a:p>
            <a:pPr lvl="0"/>
            <a:r>
              <a:rPr lang="en-US" sz="2400" dirty="0"/>
              <a:t>There was no standard approach for hygiene promotion adopted by all WASH actors and not all agencies had trained hygiene promoters in cholera prevention and response messaging prior to this outbreak; </a:t>
            </a:r>
          </a:p>
          <a:p>
            <a:pPr lvl="0"/>
            <a:r>
              <a:rPr lang="en-US" sz="2400" dirty="0"/>
              <a:t>Some actors did not promptly follow-up on commitments they made or initially acknowledge they needed additional support.  </a:t>
            </a:r>
          </a:p>
          <a:p>
            <a:pPr lvl="0"/>
            <a:r>
              <a:rPr lang="en-US" sz="2400" dirty="0"/>
              <a:t>LAC co-leads did not consult with the local government officials early in the process  </a:t>
            </a:r>
          </a:p>
        </p:txBody>
      </p:sp>
    </p:spTree>
    <p:extLst>
      <p:ext uri="{BB962C8B-B14F-4D97-AF65-F5344CB8AC3E}">
        <p14:creationId xmlns:p14="http://schemas.microsoft.com/office/powerpoint/2010/main" val="2065438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LESSONS LEARNT</a:t>
            </a:r>
            <a:r>
              <a:rPr lang="en-US" dirty="0"/>
              <a:t/>
            </a:r>
            <a:br>
              <a:rPr lang="en-US" dirty="0"/>
            </a:br>
            <a:endParaRPr lang="en-US" dirty="0"/>
          </a:p>
        </p:txBody>
      </p:sp>
      <p:sp>
        <p:nvSpPr>
          <p:cNvPr id="3" name="Content Placeholder 2"/>
          <p:cNvSpPr>
            <a:spLocks noGrp="1"/>
          </p:cNvSpPr>
          <p:nvPr>
            <p:ph idx="1"/>
          </p:nvPr>
        </p:nvSpPr>
        <p:spPr>
          <a:xfrm>
            <a:off x="294373" y="592085"/>
            <a:ext cx="9052560" cy="5867400"/>
          </a:xfrm>
        </p:spPr>
        <p:txBody>
          <a:bodyPr>
            <a:noAutofit/>
          </a:bodyPr>
          <a:lstStyle/>
          <a:p>
            <a:pPr marL="0" indent="0">
              <a:buNone/>
            </a:pPr>
            <a:endParaRPr lang="en-US" sz="1980" dirty="0"/>
          </a:p>
          <a:p>
            <a:pPr lvl="0"/>
            <a:r>
              <a:rPr lang="en-US" sz="1980" dirty="0"/>
              <a:t>The LAC leads were able to quickly coordinate a response to the cholera outbreak due to the pre-existing LAC network.</a:t>
            </a:r>
          </a:p>
          <a:p>
            <a:pPr lvl="0"/>
            <a:r>
              <a:rPr lang="en-US" sz="1980" dirty="0"/>
              <a:t>LAC Terms of Reference (TOR) should be formalized, in conjunction with and buy-in from implementing organizations, the local and state government, sector coordinators, and OCHA; </a:t>
            </a:r>
          </a:p>
          <a:p>
            <a:pPr lvl="0"/>
            <a:r>
              <a:rPr lang="en-US" sz="1980" dirty="0"/>
              <a:t>Local and state government should be included as soon as possible in coordination efforts;</a:t>
            </a:r>
          </a:p>
          <a:p>
            <a:pPr lvl="0"/>
            <a:r>
              <a:rPr lang="en-US" sz="1980" dirty="0"/>
              <a:t>Having a Program Manager who could focus on the coordination and implementation of the response as the highest priority was essential</a:t>
            </a:r>
          </a:p>
          <a:p>
            <a:pPr lvl="0"/>
            <a:r>
              <a:rPr lang="en-US" sz="1980" dirty="0"/>
              <a:t>Having Information Management specialist staff present was crucial to the process, in order to maintain data bases, coverage maps and activity plans/reporting;</a:t>
            </a:r>
          </a:p>
          <a:p>
            <a:pPr lvl="0"/>
            <a:r>
              <a:rPr lang="en-US" sz="1980" dirty="0"/>
              <a:t>Using maps at meetings and collaborating with actors to improve maps may help habituate actors to leveraging these tools to improve coverage </a:t>
            </a:r>
          </a:p>
          <a:p>
            <a:pPr lvl="0"/>
            <a:r>
              <a:rPr lang="en-US" sz="1980" dirty="0"/>
              <a:t>Establish geographical boundaries of operation by easily identifiable natural or man-made features, such as streams or roads, may facilitate geographic coverage in urban areas.</a:t>
            </a:r>
          </a:p>
        </p:txBody>
      </p:sp>
    </p:spTree>
    <p:extLst>
      <p:ext uri="{BB962C8B-B14F-4D97-AF65-F5344CB8AC3E}">
        <p14:creationId xmlns:p14="http://schemas.microsoft.com/office/powerpoint/2010/main" val="2694187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Going Forward </a:t>
            </a:r>
            <a:br>
              <a:rPr lang="en-US" dirty="0"/>
            </a:br>
            <a:endParaRPr lang="en-US" dirty="0"/>
          </a:p>
        </p:txBody>
      </p:sp>
      <p:sp>
        <p:nvSpPr>
          <p:cNvPr id="3" name="Content Placeholder 2"/>
          <p:cNvSpPr>
            <a:spLocks noGrp="1"/>
          </p:cNvSpPr>
          <p:nvPr>
            <p:ph idx="1"/>
          </p:nvPr>
        </p:nvSpPr>
        <p:spPr>
          <a:xfrm>
            <a:off x="502920" y="1256607"/>
            <a:ext cx="9387840" cy="5179378"/>
          </a:xfrm>
        </p:spPr>
        <p:txBody>
          <a:bodyPr>
            <a:normAutofit/>
          </a:bodyPr>
          <a:lstStyle/>
          <a:p>
            <a:pPr marL="0" indent="0">
              <a:buNone/>
            </a:pPr>
            <a:r>
              <a:rPr lang="en-US" sz="3200" b="1" dirty="0"/>
              <a:t>Area Based Programming is possible if;</a:t>
            </a:r>
          </a:p>
          <a:p>
            <a:pPr>
              <a:buFontTx/>
              <a:buChar char="-"/>
            </a:pPr>
            <a:r>
              <a:rPr lang="en-US" sz="3200" dirty="0"/>
              <a:t>Donors fund integrated programming.</a:t>
            </a:r>
          </a:p>
          <a:p>
            <a:pPr>
              <a:buFontTx/>
              <a:buChar char="-"/>
            </a:pPr>
            <a:r>
              <a:rPr lang="en-US" sz="3200" dirty="0"/>
              <a:t>Donors fund Coordination and IM positions. </a:t>
            </a:r>
          </a:p>
          <a:p>
            <a:pPr>
              <a:buFontTx/>
              <a:buChar char="-"/>
            </a:pPr>
            <a:r>
              <a:rPr lang="en-US" sz="3200" dirty="0"/>
              <a:t>NGOs invest in IM.</a:t>
            </a:r>
          </a:p>
          <a:p>
            <a:pPr>
              <a:buFontTx/>
              <a:buChar char="-"/>
            </a:pPr>
            <a:r>
              <a:rPr lang="en-US" sz="3200" dirty="0"/>
              <a:t>NGOs have strong community engagement capability.</a:t>
            </a:r>
          </a:p>
          <a:p>
            <a:pPr>
              <a:buFontTx/>
              <a:buChar char="-"/>
            </a:pPr>
            <a:r>
              <a:rPr lang="en-US" sz="3200" dirty="0"/>
              <a:t>NGOs have multi-sector capability, </a:t>
            </a:r>
          </a:p>
          <a:p>
            <a:pPr>
              <a:buFontTx/>
              <a:buChar char="-"/>
            </a:pPr>
            <a:r>
              <a:rPr lang="en-US" sz="3200" dirty="0"/>
              <a:t>Or collaborate with others to provide sector specific services </a:t>
            </a:r>
          </a:p>
          <a:p>
            <a:pPr>
              <a:buFontTx/>
              <a:buChar char="-"/>
            </a:pPr>
            <a:endParaRPr lang="en-US" dirty="0"/>
          </a:p>
          <a:p>
            <a:pPr>
              <a:buFontTx/>
              <a:buChar char="-"/>
            </a:pPr>
            <a:endParaRPr lang="en-US" dirty="0"/>
          </a:p>
        </p:txBody>
      </p:sp>
    </p:spTree>
    <p:extLst>
      <p:ext uri="{BB962C8B-B14F-4D97-AF65-F5344CB8AC3E}">
        <p14:creationId xmlns:p14="http://schemas.microsoft.com/office/powerpoint/2010/main" val="4257706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513974"/>
            <a:ext cx="8549640" cy="1617028"/>
          </a:xfrm>
        </p:spPr>
        <p:txBody>
          <a:bodyPr/>
          <a:lstStyle/>
          <a:p>
            <a:pPr algn="ctr"/>
            <a:r>
              <a:rPr lang="en-US" dirty="0"/>
              <a:t>        </a:t>
            </a:r>
            <a:br>
              <a:rPr lang="en-US" dirty="0"/>
            </a:br>
            <a:r>
              <a:rPr lang="en-US" dirty="0"/>
              <a:t/>
            </a:r>
            <a:br>
              <a:rPr lang="en-US" dirty="0"/>
            </a:br>
            <a:r>
              <a:rPr lang="en-US" dirty="0"/>
              <a:t>Local Based Programing  </a:t>
            </a:r>
          </a:p>
        </p:txBody>
      </p:sp>
      <p:sp>
        <p:nvSpPr>
          <p:cNvPr id="3" name="Subtitle 2"/>
          <p:cNvSpPr>
            <a:spLocks noGrp="1"/>
          </p:cNvSpPr>
          <p:nvPr>
            <p:ph type="subTitle" idx="1"/>
          </p:nvPr>
        </p:nvSpPr>
        <p:spPr>
          <a:xfrm>
            <a:off x="502920" y="3416968"/>
            <a:ext cx="8801100" cy="2816192"/>
          </a:xfrm>
        </p:spPr>
        <p:txBody>
          <a:bodyPr>
            <a:normAutofit/>
          </a:bodyPr>
          <a:lstStyle/>
          <a:p>
            <a:pPr algn="ctr"/>
            <a:r>
              <a:rPr lang="en-US" sz="3200" b="1" dirty="0">
                <a:solidFill>
                  <a:schemeClr val="tx2">
                    <a:lumMod val="75000"/>
                  </a:schemeClr>
                </a:solidFill>
              </a:rPr>
              <a:t>CRS’ experience in NE Nigeria</a:t>
            </a:r>
          </a:p>
          <a:p>
            <a:endParaRPr lang="en-US" sz="3200" dirty="0">
              <a:solidFill>
                <a:schemeClr val="tx2">
                  <a:lumMod val="75000"/>
                </a:schemeClr>
              </a:solidFill>
            </a:endParaRPr>
          </a:p>
          <a:p>
            <a:endParaRPr lang="en-US" sz="3200" dirty="0">
              <a:solidFill>
                <a:schemeClr val="tx2">
                  <a:lumMod val="75000"/>
                </a:schemeClr>
              </a:solidFill>
            </a:endParaRPr>
          </a:p>
          <a:p>
            <a:pPr algn="ctr"/>
            <a:r>
              <a:rPr lang="en-US" sz="3200" b="1" dirty="0">
                <a:solidFill>
                  <a:schemeClr val="tx2">
                    <a:lumMod val="75000"/>
                  </a:schemeClr>
                </a:solidFill>
              </a:rPr>
              <a:t>Donal Reilly, Director Technical Assistance HRD,  </a:t>
            </a:r>
          </a:p>
        </p:txBody>
      </p:sp>
    </p:spTree>
    <p:extLst>
      <p:ext uri="{BB962C8B-B14F-4D97-AF65-F5344CB8AC3E}">
        <p14:creationId xmlns:p14="http://schemas.microsoft.com/office/powerpoint/2010/main" val="1509765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Message from UNSG WHS report</a:t>
            </a:r>
          </a:p>
        </p:txBody>
      </p:sp>
      <p:sp>
        <p:nvSpPr>
          <p:cNvPr id="3" name="Content Placeholder 2"/>
          <p:cNvSpPr>
            <a:spLocks noGrp="1"/>
          </p:cNvSpPr>
          <p:nvPr>
            <p:ph idx="1"/>
          </p:nvPr>
        </p:nvSpPr>
        <p:spPr/>
        <p:txBody>
          <a:bodyPr>
            <a:normAutofit/>
          </a:bodyPr>
          <a:lstStyle/>
          <a:p>
            <a:pPr marL="0" indent="0">
              <a:buNone/>
            </a:pPr>
            <a:r>
              <a:rPr lang="en-US" b="1" dirty="0"/>
              <a:t>CORE RESPONSIBILITY FOUR </a:t>
            </a:r>
            <a:endParaRPr lang="en-US" dirty="0"/>
          </a:p>
          <a:p>
            <a:pPr marL="0" indent="0">
              <a:buNone/>
            </a:pPr>
            <a:r>
              <a:rPr lang="en-US" b="1" dirty="0"/>
              <a:t>Change people’s lives – From delivering aid to ending need </a:t>
            </a:r>
            <a:endParaRPr lang="en-US" dirty="0"/>
          </a:p>
          <a:p>
            <a:r>
              <a:rPr lang="en-US" dirty="0"/>
              <a:t>Reinforce, do not replace, national and local systems… </a:t>
            </a:r>
          </a:p>
          <a:p>
            <a:r>
              <a:rPr lang="en-US" dirty="0"/>
              <a:t>Enable people to be the central drivers in building their resilience…</a:t>
            </a:r>
          </a:p>
          <a:p>
            <a:pPr marL="0" indent="0">
              <a:buNone/>
            </a:pPr>
            <a:r>
              <a:rPr lang="en-US" dirty="0"/>
              <a:t>Deliver collective outcomes: transcend humanitarian-development divides </a:t>
            </a:r>
          </a:p>
          <a:p>
            <a:pPr lvl="0"/>
            <a:r>
              <a:rPr lang="en-US" dirty="0">
                <a:solidFill>
                  <a:srgbClr val="FF0000"/>
                </a:solidFill>
              </a:rPr>
              <a:t>Commit to the following in order to move beyond traditional silos, work across mandates, sectors and institutional boundaries and with a greater diversity of partners toward ending need</a:t>
            </a:r>
            <a:r>
              <a:rPr lang="en-US" dirty="0"/>
              <a:t> and reducing risk and vulnerability in support of national and local capacities and the achievement of the 2030 Agenda.</a:t>
            </a:r>
          </a:p>
          <a:p>
            <a:endParaRPr lang="en-US" dirty="0"/>
          </a:p>
          <a:p>
            <a:endParaRPr lang="en-US" dirty="0"/>
          </a:p>
        </p:txBody>
      </p:sp>
    </p:spTree>
    <p:extLst>
      <p:ext uri="{BB962C8B-B14F-4D97-AF65-F5344CB8AC3E}">
        <p14:creationId xmlns:p14="http://schemas.microsoft.com/office/powerpoint/2010/main" val="140178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Content Placeholder 2"/>
          <p:cNvSpPr>
            <a:spLocks noGrp="1"/>
          </p:cNvSpPr>
          <p:nvPr>
            <p:ph idx="1"/>
          </p:nvPr>
        </p:nvSpPr>
        <p:spPr/>
        <p:txBody>
          <a:bodyPr>
            <a:normAutofit/>
          </a:bodyPr>
          <a:lstStyle/>
          <a:p>
            <a:r>
              <a:rPr lang="en-US" sz="2800" dirty="0"/>
              <a:t>Used private funds to see what we could learn and how we could influence a shift to area based programming. </a:t>
            </a:r>
          </a:p>
          <a:p>
            <a:r>
              <a:rPr lang="en-US" sz="2800" dirty="0"/>
              <a:t>Area Based Programming;</a:t>
            </a:r>
          </a:p>
          <a:p>
            <a:pPr lvl="1"/>
            <a:r>
              <a:rPr lang="en-US" sz="2800" dirty="0"/>
              <a:t>Community centered </a:t>
            </a:r>
          </a:p>
          <a:p>
            <a:pPr lvl="1"/>
            <a:r>
              <a:rPr lang="en-US" sz="2800" dirty="0"/>
              <a:t>Integrated programming </a:t>
            </a:r>
          </a:p>
          <a:p>
            <a:pPr lvl="1"/>
            <a:r>
              <a:rPr lang="en-US" sz="2800" dirty="0"/>
              <a:t>Facilitates localization </a:t>
            </a:r>
          </a:p>
          <a:p>
            <a:pPr lvl="1"/>
            <a:r>
              <a:rPr lang="en-US" sz="2800" dirty="0"/>
              <a:t>Area based coordination </a:t>
            </a:r>
          </a:p>
        </p:txBody>
      </p:sp>
    </p:spTree>
    <p:extLst>
      <p:ext uri="{BB962C8B-B14F-4D97-AF65-F5344CB8AC3E}">
        <p14:creationId xmlns:p14="http://schemas.microsoft.com/office/powerpoint/2010/main" val="2776734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6" name="Slide Number Placeholder 3"/>
          <p:cNvSpPr>
            <a:spLocks noGrp="1"/>
          </p:cNvSpPr>
          <p:nvPr>
            <p:ph type="sldNum" sz="quarter" idx="4294967295"/>
          </p:nvPr>
        </p:nvSpPr>
        <p:spPr>
          <a:xfrm>
            <a:off x="7208520" y="6987540"/>
            <a:ext cx="2095500" cy="502920"/>
          </a:xfrm>
          <a:prstGeom prst="rect">
            <a:avLst/>
          </a:prstGeom>
          <a:noFill/>
        </p:spPr>
        <p:txBody>
          <a:bodyPr/>
          <a:lstStyle>
            <a:lvl1pPr>
              <a:defRPr sz="2640">
                <a:solidFill>
                  <a:schemeClr val="tx1"/>
                </a:solidFill>
                <a:latin typeface="Times New Roman" pitchFamily="18" charset="0"/>
              </a:defRPr>
            </a:lvl1pPr>
            <a:lvl2pPr marL="817245" indent="-314325">
              <a:defRPr sz="2640">
                <a:solidFill>
                  <a:schemeClr val="tx1"/>
                </a:solidFill>
                <a:latin typeface="Times New Roman" pitchFamily="18" charset="0"/>
              </a:defRPr>
            </a:lvl2pPr>
            <a:lvl3pPr marL="1257300" indent="-251460">
              <a:defRPr sz="2640">
                <a:solidFill>
                  <a:schemeClr val="tx1"/>
                </a:solidFill>
                <a:latin typeface="Times New Roman" pitchFamily="18" charset="0"/>
              </a:defRPr>
            </a:lvl3pPr>
            <a:lvl4pPr marL="1760220" indent="-251460">
              <a:defRPr sz="2640">
                <a:solidFill>
                  <a:schemeClr val="tx1"/>
                </a:solidFill>
                <a:latin typeface="Times New Roman" pitchFamily="18" charset="0"/>
              </a:defRPr>
            </a:lvl4pPr>
            <a:lvl5pPr marL="2263140" indent="-251460">
              <a:defRPr sz="2640">
                <a:solidFill>
                  <a:schemeClr val="tx1"/>
                </a:solidFill>
                <a:latin typeface="Times New Roman" pitchFamily="18" charset="0"/>
              </a:defRPr>
            </a:lvl5pPr>
            <a:lvl6pPr marL="2766060" indent="-251460" eaLnBrk="0" fontAlgn="base" hangingPunct="0">
              <a:spcBef>
                <a:spcPct val="0"/>
              </a:spcBef>
              <a:spcAft>
                <a:spcPct val="0"/>
              </a:spcAft>
              <a:defRPr sz="2640">
                <a:solidFill>
                  <a:schemeClr val="tx1"/>
                </a:solidFill>
                <a:latin typeface="Times New Roman" pitchFamily="18" charset="0"/>
              </a:defRPr>
            </a:lvl6pPr>
            <a:lvl7pPr marL="3268980" indent="-251460" eaLnBrk="0" fontAlgn="base" hangingPunct="0">
              <a:spcBef>
                <a:spcPct val="0"/>
              </a:spcBef>
              <a:spcAft>
                <a:spcPct val="0"/>
              </a:spcAft>
              <a:defRPr sz="2640">
                <a:solidFill>
                  <a:schemeClr val="tx1"/>
                </a:solidFill>
                <a:latin typeface="Times New Roman" pitchFamily="18" charset="0"/>
              </a:defRPr>
            </a:lvl7pPr>
            <a:lvl8pPr marL="3771900" indent="-251460" eaLnBrk="0" fontAlgn="base" hangingPunct="0">
              <a:spcBef>
                <a:spcPct val="0"/>
              </a:spcBef>
              <a:spcAft>
                <a:spcPct val="0"/>
              </a:spcAft>
              <a:defRPr sz="2640">
                <a:solidFill>
                  <a:schemeClr val="tx1"/>
                </a:solidFill>
                <a:latin typeface="Times New Roman" pitchFamily="18" charset="0"/>
              </a:defRPr>
            </a:lvl8pPr>
            <a:lvl9pPr marL="4274820" indent="-251460" eaLnBrk="0" fontAlgn="base" hangingPunct="0">
              <a:spcBef>
                <a:spcPct val="0"/>
              </a:spcBef>
              <a:spcAft>
                <a:spcPct val="0"/>
              </a:spcAft>
              <a:defRPr sz="2640">
                <a:solidFill>
                  <a:schemeClr val="tx1"/>
                </a:solidFill>
                <a:latin typeface="Times New Roman" pitchFamily="18" charset="0"/>
              </a:defRPr>
            </a:lvl9pPr>
          </a:lstStyle>
          <a:p>
            <a:fld id="{DC753FE5-9DB8-4546-82FA-24CAC6D0EA33}" type="slidenum">
              <a:rPr lang="en-US" altLang="en-US" sz="1540">
                <a:latin typeface="+mj-lt"/>
              </a:rPr>
              <a:pPr/>
              <a:t>5</a:t>
            </a:fld>
            <a:endParaRPr lang="en-US" altLang="en-US" sz="1540">
              <a:latin typeface="+mj-lt"/>
            </a:endParaRPr>
          </a:p>
        </p:txBody>
      </p:sp>
      <p:cxnSp>
        <p:nvCxnSpPr>
          <p:cNvPr id="7" name="AutoShape 2"/>
          <p:cNvCxnSpPr>
            <a:cxnSpLocks noChangeShapeType="1"/>
          </p:cNvCxnSpPr>
          <p:nvPr/>
        </p:nvCxnSpPr>
        <p:spPr bwMode="auto">
          <a:xfrm>
            <a:off x="6454140" y="1539240"/>
            <a:ext cx="335280" cy="5528628"/>
          </a:xfrm>
          <a:prstGeom prst="curvedConnector3">
            <a:avLst>
              <a:gd name="adj1" fmla="val 768750"/>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4"/>
          <p:cNvSpPr>
            <a:spLocks noChangeArrowheads="1"/>
          </p:cNvSpPr>
          <p:nvPr/>
        </p:nvSpPr>
        <p:spPr bwMode="auto">
          <a:xfrm>
            <a:off x="3604260" y="1036320"/>
            <a:ext cx="2263140" cy="586740"/>
          </a:xfrm>
          <a:prstGeom prst="rect">
            <a:avLst/>
          </a:prstGeom>
          <a:solidFill>
            <a:schemeClr val="tx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GB" altLang="en-US" sz="2640" b="1">
                <a:solidFill>
                  <a:schemeClr val="bg1"/>
                </a:solidFill>
                <a:latin typeface="+mj-lt"/>
              </a:rPr>
              <a:t>Outcomes</a:t>
            </a:r>
            <a:endParaRPr lang="en-US" altLang="en-US" sz="2640" b="1">
              <a:solidFill>
                <a:schemeClr val="bg1"/>
              </a:solidFill>
              <a:latin typeface="+mj-lt"/>
            </a:endParaRPr>
          </a:p>
        </p:txBody>
      </p:sp>
      <p:sp>
        <p:nvSpPr>
          <p:cNvPr id="10" name="Rectangle 5"/>
          <p:cNvSpPr>
            <a:spLocks noChangeArrowheads="1"/>
          </p:cNvSpPr>
          <p:nvPr/>
        </p:nvSpPr>
        <p:spPr bwMode="auto">
          <a:xfrm>
            <a:off x="3604260" y="2125980"/>
            <a:ext cx="2263140" cy="670560"/>
          </a:xfrm>
          <a:prstGeom prst="rect">
            <a:avLst/>
          </a:prstGeom>
          <a:solidFill>
            <a:schemeClr val="bg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endParaRPr lang="en-GB" altLang="en-US" sz="2200" b="1">
              <a:solidFill>
                <a:schemeClr val="accent2"/>
              </a:solidFill>
              <a:latin typeface="+mj-lt"/>
            </a:endParaRPr>
          </a:p>
          <a:p>
            <a:pPr algn="ctr" eaLnBrk="1" hangingPunct="1"/>
            <a:r>
              <a:rPr lang="en-GB" altLang="en-US" sz="2640" b="1">
                <a:solidFill>
                  <a:srgbClr val="000099"/>
                </a:solidFill>
                <a:latin typeface="+mj-lt"/>
              </a:rPr>
              <a:t>Strategies</a:t>
            </a:r>
          </a:p>
          <a:p>
            <a:pPr algn="ctr" eaLnBrk="1" hangingPunct="1"/>
            <a:endParaRPr lang="en-US" altLang="en-US" sz="2640">
              <a:solidFill>
                <a:srgbClr val="000099"/>
              </a:solidFill>
              <a:latin typeface="+mj-lt"/>
            </a:endParaRPr>
          </a:p>
        </p:txBody>
      </p:sp>
      <p:sp>
        <p:nvSpPr>
          <p:cNvPr id="11" name="Line 6"/>
          <p:cNvSpPr>
            <a:spLocks noChangeShapeType="1"/>
          </p:cNvSpPr>
          <p:nvPr/>
        </p:nvSpPr>
        <p:spPr bwMode="auto">
          <a:xfrm flipH="1">
            <a:off x="2978963" y="4776067"/>
            <a:ext cx="4412" cy="1017038"/>
          </a:xfrm>
          <a:prstGeom prst="line">
            <a:avLst/>
          </a:prstGeom>
          <a:noFill/>
          <a:ln w="1905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200">
              <a:latin typeface="+mj-lt"/>
            </a:endParaRPr>
          </a:p>
        </p:txBody>
      </p:sp>
      <p:sp>
        <p:nvSpPr>
          <p:cNvPr id="12" name="Line 7"/>
          <p:cNvSpPr>
            <a:spLocks noChangeShapeType="1"/>
          </p:cNvSpPr>
          <p:nvPr/>
        </p:nvSpPr>
        <p:spPr bwMode="auto">
          <a:xfrm flipV="1">
            <a:off x="2744275" y="4958423"/>
            <a:ext cx="502920" cy="502920"/>
          </a:xfrm>
          <a:prstGeom prst="line">
            <a:avLst/>
          </a:prstGeom>
          <a:noFill/>
          <a:ln w="1905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200">
              <a:latin typeface="+mj-lt"/>
            </a:endParaRPr>
          </a:p>
        </p:txBody>
      </p:sp>
      <p:sp>
        <p:nvSpPr>
          <p:cNvPr id="13" name="Line 8"/>
          <p:cNvSpPr>
            <a:spLocks noChangeShapeType="1"/>
          </p:cNvSpPr>
          <p:nvPr/>
        </p:nvSpPr>
        <p:spPr bwMode="auto">
          <a:xfrm>
            <a:off x="2711006" y="4975860"/>
            <a:ext cx="502920" cy="502920"/>
          </a:xfrm>
          <a:prstGeom prst="line">
            <a:avLst/>
          </a:prstGeom>
          <a:noFill/>
          <a:ln w="1905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200">
              <a:latin typeface="+mj-lt"/>
            </a:endParaRPr>
          </a:p>
        </p:txBody>
      </p:sp>
      <p:sp>
        <p:nvSpPr>
          <p:cNvPr id="14" name="Text Box 9"/>
          <p:cNvSpPr txBox="1">
            <a:spLocks noChangeArrowheads="1"/>
          </p:cNvSpPr>
          <p:nvPr/>
        </p:nvSpPr>
        <p:spPr bwMode="auto">
          <a:xfrm>
            <a:off x="2545481" y="4177072"/>
            <a:ext cx="1173480" cy="566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altLang="en-US" sz="1540" b="1" dirty="0">
                <a:latin typeface="+mj-lt"/>
              </a:rPr>
              <a:t>Spiritual &amp; Human</a:t>
            </a:r>
            <a:endParaRPr lang="en-US" altLang="en-US" sz="1540" b="1" dirty="0">
              <a:latin typeface="+mj-lt"/>
            </a:endParaRPr>
          </a:p>
        </p:txBody>
      </p:sp>
      <p:sp>
        <p:nvSpPr>
          <p:cNvPr id="15" name="Text Box 10"/>
          <p:cNvSpPr txBox="1">
            <a:spLocks noChangeArrowheads="1"/>
          </p:cNvSpPr>
          <p:nvPr/>
        </p:nvSpPr>
        <p:spPr bwMode="auto">
          <a:xfrm>
            <a:off x="3181021" y="5448956"/>
            <a:ext cx="1005840" cy="32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altLang="en-US" sz="1540" b="1" dirty="0">
                <a:latin typeface="+mj-lt"/>
              </a:rPr>
              <a:t>Political</a:t>
            </a:r>
            <a:endParaRPr lang="en-US" altLang="en-US" sz="1540" b="1" dirty="0">
              <a:latin typeface="+mj-lt"/>
            </a:endParaRPr>
          </a:p>
        </p:txBody>
      </p:sp>
      <p:sp>
        <p:nvSpPr>
          <p:cNvPr id="16" name="Text Box 11"/>
          <p:cNvSpPr txBox="1">
            <a:spLocks noChangeArrowheads="1"/>
          </p:cNvSpPr>
          <p:nvPr/>
        </p:nvSpPr>
        <p:spPr bwMode="auto">
          <a:xfrm>
            <a:off x="2574156" y="5855971"/>
            <a:ext cx="1089660" cy="32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altLang="en-US" sz="1540" b="1" dirty="0">
                <a:latin typeface="+mj-lt"/>
              </a:rPr>
              <a:t>Financial</a:t>
            </a:r>
            <a:endParaRPr lang="en-US" altLang="en-US" sz="1540" b="1" dirty="0">
              <a:latin typeface="+mj-lt"/>
            </a:endParaRPr>
          </a:p>
        </p:txBody>
      </p:sp>
      <p:sp>
        <p:nvSpPr>
          <p:cNvPr id="17" name="Text Box 12"/>
          <p:cNvSpPr txBox="1">
            <a:spLocks noChangeArrowheads="1"/>
          </p:cNvSpPr>
          <p:nvPr/>
        </p:nvSpPr>
        <p:spPr bwMode="auto">
          <a:xfrm>
            <a:off x="3302067" y="4758865"/>
            <a:ext cx="754380" cy="32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altLang="en-US" sz="1540" b="1" dirty="0">
                <a:latin typeface="+mj-lt"/>
              </a:rPr>
              <a:t>Social</a:t>
            </a:r>
            <a:endParaRPr lang="en-US" altLang="en-US" sz="1540" b="1" dirty="0">
              <a:latin typeface="+mj-lt"/>
            </a:endParaRPr>
          </a:p>
        </p:txBody>
      </p:sp>
      <p:sp>
        <p:nvSpPr>
          <p:cNvPr id="18" name="Text Box 13"/>
          <p:cNvSpPr txBox="1">
            <a:spLocks noChangeArrowheads="1"/>
          </p:cNvSpPr>
          <p:nvPr/>
        </p:nvSpPr>
        <p:spPr bwMode="auto">
          <a:xfrm>
            <a:off x="1667577" y="4706963"/>
            <a:ext cx="1089660" cy="32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altLang="en-US" sz="1540" b="1" dirty="0">
                <a:latin typeface="+mj-lt"/>
              </a:rPr>
              <a:t>Physical</a:t>
            </a:r>
            <a:endParaRPr lang="en-US" altLang="en-US" sz="1540" b="1" dirty="0">
              <a:latin typeface="+mj-lt"/>
            </a:endParaRPr>
          </a:p>
        </p:txBody>
      </p:sp>
      <p:sp>
        <p:nvSpPr>
          <p:cNvPr id="19" name="Text Box 14"/>
          <p:cNvSpPr txBox="1">
            <a:spLocks noChangeArrowheads="1"/>
          </p:cNvSpPr>
          <p:nvPr/>
        </p:nvSpPr>
        <p:spPr bwMode="auto">
          <a:xfrm>
            <a:off x="1830896" y="5436871"/>
            <a:ext cx="1005840" cy="32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altLang="en-US" sz="1540" b="1" dirty="0">
                <a:latin typeface="+mj-lt"/>
              </a:rPr>
              <a:t>Natural</a:t>
            </a:r>
            <a:endParaRPr lang="en-US" altLang="en-US" sz="1540" b="1" dirty="0">
              <a:latin typeface="+mj-lt"/>
            </a:endParaRPr>
          </a:p>
        </p:txBody>
      </p:sp>
      <p:sp>
        <p:nvSpPr>
          <p:cNvPr id="20" name="Rectangle 15"/>
          <p:cNvSpPr>
            <a:spLocks noChangeArrowheads="1"/>
          </p:cNvSpPr>
          <p:nvPr/>
        </p:nvSpPr>
        <p:spPr bwMode="auto">
          <a:xfrm>
            <a:off x="5532120" y="3383280"/>
            <a:ext cx="2011680" cy="293370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GB" altLang="en-US" sz="2640" b="1" dirty="0">
                <a:solidFill>
                  <a:srgbClr val="000099"/>
                </a:solidFill>
                <a:latin typeface="+mj-lt"/>
              </a:rPr>
              <a:t>Structures</a:t>
            </a:r>
          </a:p>
          <a:p>
            <a:pPr algn="ctr" eaLnBrk="1" hangingPunct="1"/>
            <a:r>
              <a:rPr lang="en-GB" altLang="en-US" sz="2640" b="1" dirty="0">
                <a:solidFill>
                  <a:srgbClr val="002060"/>
                </a:solidFill>
                <a:latin typeface="+mj-lt"/>
              </a:rPr>
              <a:t>&amp;</a:t>
            </a:r>
          </a:p>
          <a:p>
            <a:pPr algn="ctr" eaLnBrk="1" hangingPunct="1"/>
            <a:r>
              <a:rPr lang="en-GB" altLang="en-US" sz="2640" b="1" dirty="0">
                <a:solidFill>
                  <a:srgbClr val="000099"/>
                </a:solidFill>
                <a:latin typeface="+mj-lt"/>
              </a:rPr>
              <a:t>Systems</a:t>
            </a:r>
          </a:p>
          <a:p>
            <a:pPr algn="ctr" eaLnBrk="1" hangingPunct="1"/>
            <a:r>
              <a:rPr lang="en-GB" altLang="en-US" sz="1760" b="1" dirty="0">
                <a:solidFill>
                  <a:schemeClr val="accent2"/>
                </a:solidFill>
                <a:latin typeface="+mj-lt"/>
              </a:rPr>
              <a:t> </a:t>
            </a:r>
          </a:p>
          <a:p>
            <a:pPr algn="ctr" eaLnBrk="1" hangingPunct="1"/>
            <a:r>
              <a:rPr lang="en-GB" altLang="en-US" sz="1320" dirty="0">
                <a:latin typeface="+mj-lt"/>
              </a:rPr>
              <a:t>(Institutions; value systems; </a:t>
            </a:r>
          </a:p>
          <a:p>
            <a:pPr algn="ctr" eaLnBrk="1" hangingPunct="1"/>
            <a:r>
              <a:rPr lang="en-GB" altLang="en-US" sz="1320" dirty="0">
                <a:latin typeface="+mj-lt"/>
              </a:rPr>
              <a:t>policies; power structures;</a:t>
            </a:r>
          </a:p>
          <a:p>
            <a:pPr algn="ctr" eaLnBrk="1" hangingPunct="1"/>
            <a:r>
              <a:rPr lang="en-GB" altLang="en-US" sz="1320" dirty="0">
                <a:latin typeface="+mj-lt"/>
              </a:rPr>
              <a:t>social, economic, religious</a:t>
            </a:r>
          </a:p>
          <a:p>
            <a:pPr algn="ctr" eaLnBrk="1" hangingPunct="1"/>
            <a:r>
              <a:rPr lang="en-GB" altLang="en-US" sz="1320" dirty="0">
                <a:latin typeface="+mj-lt"/>
              </a:rPr>
              <a:t>and political systems;</a:t>
            </a:r>
          </a:p>
          <a:p>
            <a:pPr algn="ctr" eaLnBrk="1" hangingPunct="1"/>
            <a:r>
              <a:rPr lang="en-GB" altLang="en-US" sz="1320" dirty="0">
                <a:latin typeface="+mj-lt"/>
              </a:rPr>
              <a:t>beliefs)</a:t>
            </a:r>
            <a:endParaRPr lang="en-US" altLang="en-US" sz="1320" dirty="0">
              <a:latin typeface="+mj-lt"/>
            </a:endParaRPr>
          </a:p>
        </p:txBody>
      </p:sp>
      <p:sp>
        <p:nvSpPr>
          <p:cNvPr id="21" name="Line 16"/>
          <p:cNvSpPr>
            <a:spLocks noChangeShapeType="1"/>
          </p:cNvSpPr>
          <p:nvPr/>
        </p:nvSpPr>
        <p:spPr bwMode="auto">
          <a:xfrm>
            <a:off x="2011681" y="4160084"/>
            <a:ext cx="179330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200">
              <a:latin typeface="+mj-lt"/>
            </a:endParaRPr>
          </a:p>
        </p:txBody>
      </p:sp>
      <p:sp>
        <p:nvSpPr>
          <p:cNvPr id="22" name="AutoShape 17"/>
          <p:cNvSpPr>
            <a:spLocks noChangeArrowheads="1"/>
          </p:cNvSpPr>
          <p:nvPr/>
        </p:nvSpPr>
        <p:spPr bwMode="auto">
          <a:xfrm>
            <a:off x="4526280" y="2880360"/>
            <a:ext cx="335280" cy="502920"/>
          </a:xfrm>
          <a:prstGeom prst="upArrow">
            <a:avLst>
              <a:gd name="adj1" fmla="val 50000"/>
              <a:gd name="adj2" fmla="val 37500"/>
            </a:avLst>
          </a:prstGeom>
          <a:noFill/>
          <a:ln w="28575">
            <a:solidFill>
              <a:schemeClr val="tx1"/>
            </a:solidFill>
            <a:miter lim="800000"/>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sz="2640">
              <a:latin typeface="+mj-lt"/>
            </a:endParaRPr>
          </a:p>
        </p:txBody>
      </p:sp>
      <p:sp>
        <p:nvSpPr>
          <p:cNvPr id="23" name="Line 18"/>
          <p:cNvSpPr>
            <a:spLocks noChangeShapeType="1"/>
          </p:cNvSpPr>
          <p:nvPr/>
        </p:nvSpPr>
        <p:spPr bwMode="auto">
          <a:xfrm>
            <a:off x="2847674" y="3365174"/>
            <a:ext cx="2852086" cy="166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200">
              <a:latin typeface="+mj-lt"/>
            </a:endParaRPr>
          </a:p>
        </p:txBody>
      </p:sp>
      <p:sp>
        <p:nvSpPr>
          <p:cNvPr id="24" name="Text Box 19"/>
          <p:cNvSpPr txBox="1">
            <a:spLocks noChangeArrowheads="1"/>
          </p:cNvSpPr>
          <p:nvPr/>
        </p:nvSpPr>
        <p:spPr bwMode="auto">
          <a:xfrm>
            <a:off x="2095500" y="6736081"/>
            <a:ext cx="4693920" cy="397032"/>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altLang="en-US" sz="1980" b="1">
                <a:solidFill>
                  <a:srgbClr val="000099"/>
                </a:solidFill>
                <a:latin typeface="+mj-lt"/>
              </a:rPr>
              <a:t>Feedback = Opportunities or Constraints</a:t>
            </a:r>
            <a:endParaRPr lang="en-US" altLang="en-US" sz="1980" b="1">
              <a:solidFill>
                <a:srgbClr val="000099"/>
              </a:solidFill>
              <a:latin typeface="+mj-lt"/>
            </a:endParaRPr>
          </a:p>
        </p:txBody>
      </p:sp>
      <p:sp>
        <p:nvSpPr>
          <p:cNvPr id="25" name="Line 20"/>
          <p:cNvSpPr>
            <a:spLocks noChangeShapeType="1"/>
          </p:cNvSpPr>
          <p:nvPr/>
        </p:nvSpPr>
        <p:spPr bwMode="auto">
          <a:xfrm flipH="1" flipV="1">
            <a:off x="3604260" y="6245106"/>
            <a:ext cx="502920" cy="490974"/>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200">
              <a:latin typeface="+mj-lt"/>
            </a:endParaRPr>
          </a:p>
        </p:txBody>
      </p:sp>
      <p:sp>
        <p:nvSpPr>
          <p:cNvPr id="26" name="Line 21"/>
          <p:cNvSpPr>
            <a:spLocks noChangeShapeType="1"/>
          </p:cNvSpPr>
          <p:nvPr/>
        </p:nvSpPr>
        <p:spPr bwMode="auto">
          <a:xfrm flipV="1">
            <a:off x="5280660" y="6316980"/>
            <a:ext cx="419100" cy="4191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200">
              <a:latin typeface="+mj-lt"/>
            </a:endParaRPr>
          </a:p>
        </p:txBody>
      </p:sp>
      <p:sp>
        <p:nvSpPr>
          <p:cNvPr id="27" name="Text Box 22"/>
          <p:cNvSpPr txBox="1">
            <a:spLocks noChangeArrowheads="1"/>
          </p:cNvSpPr>
          <p:nvPr/>
        </p:nvSpPr>
        <p:spPr bwMode="auto">
          <a:xfrm>
            <a:off x="4526280" y="4556760"/>
            <a:ext cx="4191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ltLang="en-US" sz="1100">
              <a:latin typeface="+mj-lt"/>
            </a:endParaRPr>
          </a:p>
        </p:txBody>
      </p:sp>
      <p:sp>
        <p:nvSpPr>
          <p:cNvPr id="28" name="AutoShape 23"/>
          <p:cNvSpPr>
            <a:spLocks noChangeArrowheads="1"/>
          </p:cNvSpPr>
          <p:nvPr/>
        </p:nvSpPr>
        <p:spPr bwMode="auto">
          <a:xfrm>
            <a:off x="4526280" y="1706880"/>
            <a:ext cx="335280" cy="419100"/>
          </a:xfrm>
          <a:prstGeom prst="upArrow">
            <a:avLst>
              <a:gd name="adj1" fmla="val 50000"/>
              <a:gd name="adj2" fmla="val 31250"/>
            </a:avLst>
          </a:prstGeom>
          <a:noFill/>
          <a:ln w="28575">
            <a:solidFill>
              <a:schemeClr val="tx1"/>
            </a:solidFill>
            <a:miter lim="800000"/>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sz="2640">
              <a:latin typeface="+mj-lt"/>
            </a:endParaRPr>
          </a:p>
        </p:txBody>
      </p:sp>
      <p:sp>
        <p:nvSpPr>
          <p:cNvPr id="29" name="Line 24"/>
          <p:cNvSpPr>
            <a:spLocks noChangeShapeType="1"/>
          </p:cNvSpPr>
          <p:nvPr/>
        </p:nvSpPr>
        <p:spPr bwMode="auto">
          <a:xfrm>
            <a:off x="2933700" y="2712720"/>
            <a:ext cx="419100" cy="502920"/>
          </a:xfrm>
          <a:prstGeom prst="line">
            <a:avLst/>
          </a:prstGeom>
          <a:noFill/>
          <a:ln w="2857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200">
              <a:latin typeface="+mj-lt"/>
            </a:endParaRPr>
          </a:p>
        </p:txBody>
      </p:sp>
      <p:sp>
        <p:nvSpPr>
          <p:cNvPr id="30" name="Line 25"/>
          <p:cNvSpPr>
            <a:spLocks noChangeShapeType="1"/>
          </p:cNvSpPr>
          <p:nvPr/>
        </p:nvSpPr>
        <p:spPr bwMode="auto">
          <a:xfrm>
            <a:off x="3101340" y="2377440"/>
            <a:ext cx="502920" cy="1747"/>
          </a:xfrm>
          <a:prstGeom prst="line">
            <a:avLst/>
          </a:prstGeom>
          <a:noFill/>
          <a:ln w="2857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200">
              <a:latin typeface="+mj-lt"/>
            </a:endParaRPr>
          </a:p>
        </p:txBody>
      </p:sp>
      <p:sp>
        <p:nvSpPr>
          <p:cNvPr id="31" name="Line 26"/>
          <p:cNvSpPr>
            <a:spLocks noChangeShapeType="1"/>
          </p:cNvSpPr>
          <p:nvPr/>
        </p:nvSpPr>
        <p:spPr bwMode="auto">
          <a:xfrm flipV="1">
            <a:off x="3017520" y="1623060"/>
            <a:ext cx="502920" cy="419100"/>
          </a:xfrm>
          <a:prstGeom prst="line">
            <a:avLst/>
          </a:prstGeom>
          <a:noFill/>
          <a:ln w="2857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200">
              <a:latin typeface="+mj-lt"/>
            </a:endParaRPr>
          </a:p>
        </p:txBody>
      </p:sp>
      <p:sp>
        <p:nvSpPr>
          <p:cNvPr id="32" name="Text Box 27"/>
          <p:cNvSpPr txBox="1">
            <a:spLocks noChangeArrowheads="1"/>
          </p:cNvSpPr>
          <p:nvPr/>
        </p:nvSpPr>
        <p:spPr bwMode="auto">
          <a:xfrm>
            <a:off x="1508760" y="1790700"/>
            <a:ext cx="1592580" cy="134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sz="2200" b="1">
                <a:latin typeface="+mj-lt"/>
              </a:rPr>
              <a:t>Shocks, </a:t>
            </a:r>
          </a:p>
          <a:p>
            <a:pPr algn="ctr" eaLnBrk="1" hangingPunct="1"/>
            <a:r>
              <a:rPr lang="en-US" altLang="en-US" sz="2200" b="1">
                <a:latin typeface="+mj-lt"/>
              </a:rPr>
              <a:t>Cycles &amp; Trends</a:t>
            </a:r>
          </a:p>
          <a:p>
            <a:pPr eaLnBrk="1" hangingPunct="1"/>
            <a:endParaRPr lang="en-US" altLang="en-US" sz="1540" b="1">
              <a:latin typeface="+mj-lt"/>
            </a:endParaRPr>
          </a:p>
        </p:txBody>
      </p:sp>
      <p:sp>
        <p:nvSpPr>
          <p:cNvPr id="33" name="Oval 28"/>
          <p:cNvSpPr>
            <a:spLocks noChangeArrowheads="1"/>
          </p:cNvSpPr>
          <p:nvPr/>
        </p:nvSpPr>
        <p:spPr bwMode="auto">
          <a:xfrm>
            <a:off x="1508760" y="1706880"/>
            <a:ext cx="1592580" cy="1257300"/>
          </a:xfrm>
          <a:prstGeom prst="ellipse">
            <a:avLst/>
          </a:prstGeom>
          <a:noFill/>
          <a:ln w="38100">
            <a:solidFill>
              <a:schemeClr val="tx1"/>
            </a:solidFill>
            <a:round/>
            <a:headEnd/>
            <a:tailEnd/>
          </a:ln>
          <a:effectLst/>
          <a:extLst>
            <a:ext uri="{909E8E84-426E-40DD-AFC4-6F175D3DCCD1}">
              <a14:hiddenFill xmlns:a14="http://schemas.microsoft.com/office/drawing/2010/main">
                <a:solidFill>
                  <a:srgbClr val="DDDDDD"/>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sz="2640">
              <a:latin typeface="+mj-lt"/>
            </a:endParaRPr>
          </a:p>
        </p:txBody>
      </p:sp>
      <p:sp>
        <p:nvSpPr>
          <p:cNvPr id="34" name="Line 29"/>
          <p:cNvSpPr>
            <a:spLocks noChangeShapeType="1"/>
          </p:cNvSpPr>
          <p:nvPr/>
        </p:nvSpPr>
        <p:spPr bwMode="auto">
          <a:xfrm>
            <a:off x="6035040" y="1120140"/>
            <a:ext cx="4191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200">
              <a:latin typeface="+mj-lt"/>
            </a:endParaRPr>
          </a:p>
        </p:txBody>
      </p:sp>
      <p:sp>
        <p:nvSpPr>
          <p:cNvPr id="35" name="Line 30"/>
          <p:cNvSpPr>
            <a:spLocks noChangeShapeType="1"/>
          </p:cNvSpPr>
          <p:nvPr/>
        </p:nvSpPr>
        <p:spPr bwMode="auto">
          <a:xfrm>
            <a:off x="6454140" y="1120140"/>
            <a:ext cx="0" cy="159258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200">
              <a:latin typeface="+mj-lt"/>
            </a:endParaRPr>
          </a:p>
        </p:txBody>
      </p:sp>
      <p:sp>
        <p:nvSpPr>
          <p:cNvPr id="36" name="Line 31"/>
          <p:cNvSpPr>
            <a:spLocks noChangeShapeType="1"/>
          </p:cNvSpPr>
          <p:nvPr/>
        </p:nvSpPr>
        <p:spPr bwMode="auto">
          <a:xfrm flipH="1">
            <a:off x="6035040" y="2712720"/>
            <a:ext cx="4191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200">
              <a:latin typeface="+mj-lt"/>
            </a:endParaRPr>
          </a:p>
        </p:txBody>
      </p:sp>
      <p:sp>
        <p:nvSpPr>
          <p:cNvPr id="37" name="AutoShape 32"/>
          <p:cNvSpPr>
            <a:spLocks noChangeArrowheads="1"/>
          </p:cNvSpPr>
          <p:nvPr/>
        </p:nvSpPr>
        <p:spPr bwMode="auto">
          <a:xfrm>
            <a:off x="4391726" y="4221480"/>
            <a:ext cx="1056573" cy="838200"/>
          </a:xfrm>
          <a:prstGeom prst="leftArrow">
            <a:avLst>
              <a:gd name="adj1" fmla="val 50000"/>
              <a:gd name="adj2" fmla="val 35000"/>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sz="2640">
              <a:latin typeface="+mj-lt"/>
            </a:endParaRPr>
          </a:p>
        </p:txBody>
      </p:sp>
      <p:sp>
        <p:nvSpPr>
          <p:cNvPr id="38" name="Text Box 33"/>
          <p:cNvSpPr txBox="1">
            <a:spLocks noChangeArrowheads="1"/>
          </p:cNvSpPr>
          <p:nvPr/>
        </p:nvSpPr>
        <p:spPr bwMode="auto">
          <a:xfrm>
            <a:off x="4526280" y="4472940"/>
            <a:ext cx="803425" cy="363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760" b="1" dirty="0">
                <a:latin typeface="+mj-lt"/>
              </a:rPr>
              <a:t>Access</a:t>
            </a:r>
          </a:p>
        </p:txBody>
      </p:sp>
      <p:sp>
        <p:nvSpPr>
          <p:cNvPr id="39" name="AutoShape 34"/>
          <p:cNvSpPr>
            <a:spLocks noChangeArrowheads="1"/>
          </p:cNvSpPr>
          <p:nvPr/>
        </p:nvSpPr>
        <p:spPr bwMode="auto">
          <a:xfrm>
            <a:off x="4274820" y="5059680"/>
            <a:ext cx="1173480" cy="838200"/>
          </a:xfrm>
          <a:prstGeom prst="rightArrow">
            <a:avLst>
              <a:gd name="adj1" fmla="val 50000"/>
              <a:gd name="adj2" fmla="val 35000"/>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sz="2640">
              <a:latin typeface="+mj-lt"/>
            </a:endParaRPr>
          </a:p>
        </p:txBody>
      </p:sp>
      <p:sp>
        <p:nvSpPr>
          <p:cNvPr id="40" name="Text Box 35"/>
          <p:cNvSpPr txBox="1">
            <a:spLocks noChangeArrowheads="1"/>
          </p:cNvSpPr>
          <p:nvPr/>
        </p:nvSpPr>
        <p:spPr bwMode="auto">
          <a:xfrm>
            <a:off x="4274820" y="5311140"/>
            <a:ext cx="1060290" cy="363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760" b="1">
                <a:latin typeface="+mj-lt"/>
              </a:rPr>
              <a:t>Influence</a:t>
            </a:r>
          </a:p>
        </p:txBody>
      </p:sp>
      <p:sp>
        <p:nvSpPr>
          <p:cNvPr id="41" name="Rectangle 38"/>
          <p:cNvSpPr>
            <a:spLocks noChangeArrowheads="1"/>
          </p:cNvSpPr>
          <p:nvPr/>
        </p:nvSpPr>
        <p:spPr bwMode="auto">
          <a:xfrm>
            <a:off x="2179320" y="114300"/>
            <a:ext cx="7879080" cy="586740"/>
          </a:xfrm>
          <a:prstGeom prst="rect">
            <a:avLst/>
          </a:prstGeom>
          <a:noFill/>
          <a:ln w="9525">
            <a:noFill/>
            <a:miter lim="800000"/>
            <a:headEnd/>
            <a:tailEnd/>
          </a:ln>
          <a:effectLst/>
        </p:spPr>
        <p:txBody>
          <a:bodyPr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sz="3080" b="1">
                <a:solidFill>
                  <a:schemeClr val="tx2"/>
                </a:solidFill>
                <a:latin typeface="+mj-lt"/>
              </a:rPr>
              <a:t>Integral Human Development Framework</a:t>
            </a:r>
          </a:p>
        </p:txBody>
      </p:sp>
      <p:sp>
        <p:nvSpPr>
          <p:cNvPr id="4" name="Regular Pentagon 3"/>
          <p:cNvSpPr/>
          <p:nvPr/>
        </p:nvSpPr>
        <p:spPr>
          <a:xfrm>
            <a:off x="1510876" y="3372803"/>
            <a:ext cx="2841057" cy="2872304"/>
          </a:xfrm>
          <a:prstGeom prst="pentago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00"/>
          </a:p>
        </p:txBody>
      </p:sp>
      <p:sp>
        <p:nvSpPr>
          <p:cNvPr id="42" name="Text Box 13"/>
          <p:cNvSpPr txBox="1">
            <a:spLocks noGrp="1" noChangeArrowheads="1"/>
          </p:cNvSpPr>
          <p:nvPr>
            <p:ph idx="1"/>
          </p:nvPr>
        </p:nvSpPr>
        <p:spPr bwMode="auto">
          <a:xfrm>
            <a:off x="2501456" y="3763646"/>
            <a:ext cx="922020" cy="260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spcBef>
                <a:spcPct val="50000"/>
              </a:spcBef>
              <a:buNone/>
            </a:pPr>
            <a:r>
              <a:rPr lang="en-GB" altLang="en-US" sz="1540" b="1" dirty="0">
                <a:latin typeface="+mj-lt"/>
              </a:rPr>
              <a:t>ASSETS</a:t>
            </a:r>
            <a:endParaRPr lang="en-US" altLang="en-US" sz="1540" b="1" dirty="0">
              <a:latin typeface="+mj-lt"/>
            </a:endParaRPr>
          </a:p>
        </p:txBody>
      </p:sp>
    </p:spTree>
    <p:extLst>
      <p:ext uri="{BB962C8B-B14F-4D97-AF65-F5344CB8AC3E}">
        <p14:creationId xmlns:p14="http://schemas.microsoft.com/office/powerpoint/2010/main" val="3507789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416402"/>
            <a:ext cx="9052560" cy="536098"/>
          </a:xfrm>
        </p:spPr>
        <p:txBody>
          <a:bodyPr>
            <a:normAutofit fontScale="90000"/>
          </a:bodyPr>
          <a:lstStyle/>
          <a:p>
            <a:r>
              <a:rPr lang="en-US" sz="3960" dirty="0"/>
              <a:t>Integrated  Emergency Response and Recovery </a:t>
            </a:r>
            <a:endParaRPr lang="en-US" dirty="0"/>
          </a:p>
        </p:txBody>
      </p:sp>
      <p:sp>
        <p:nvSpPr>
          <p:cNvPr id="3" name="Content Placeholder 2"/>
          <p:cNvSpPr>
            <a:spLocks noGrp="1"/>
          </p:cNvSpPr>
          <p:nvPr>
            <p:ph idx="1"/>
          </p:nvPr>
        </p:nvSpPr>
        <p:spPr>
          <a:xfrm>
            <a:off x="502920" y="1371600"/>
            <a:ext cx="9052560" cy="5532120"/>
          </a:xfrm>
        </p:spPr>
        <p:txBody>
          <a:bodyPr>
            <a:normAutofit/>
          </a:bodyPr>
          <a:lstStyle/>
          <a:p>
            <a:pPr marL="0" indent="0">
              <a:buNone/>
            </a:pPr>
            <a:r>
              <a:rPr lang="en-US" dirty="0"/>
              <a:t>Key Elements: </a:t>
            </a:r>
          </a:p>
          <a:p>
            <a:r>
              <a:rPr lang="en-US" dirty="0"/>
              <a:t>Community/household needs centered approach. (bottom-up).</a:t>
            </a:r>
          </a:p>
          <a:p>
            <a:r>
              <a:rPr lang="en-US" dirty="0"/>
              <a:t>Committing to accompanying communities through the emergency response and recovery process. </a:t>
            </a:r>
          </a:p>
          <a:p>
            <a:pPr lvl="0"/>
            <a:r>
              <a:rPr lang="en-US" dirty="0"/>
              <a:t>Zonal/area operational approach. </a:t>
            </a:r>
          </a:p>
          <a:p>
            <a:pPr lvl="0"/>
            <a:r>
              <a:rPr lang="en-US" dirty="0"/>
              <a:t>Single point of coordination with communities with regards to assistance and services.</a:t>
            </a:r>
          </a:p>
          <a:p>
            <a:pPr lvl="0"/>
            <a:r>
              <a:rPr lang="en-US" dirty="0"/>
              <a:t>Single point of coordination with the local authorities. </a:t>
            </a:r>
          </a:p>
          <a:p>
            <a:pPr lvl="0"/>
            <a:r>
              <a:rPr lang="en-US" dirty="0"/>
              <a:t>Integrated technical provided to those leading at the area level.</a:t>
            </a:r>
          </a:p>
          <a:p>
            <a:pPr lvl="0"/>
            <a:r>
              <a:rPr lang="en-US" dirty="0"/>
              <a:t>Area level responsible for reporting up (multi sector) to next level.</a:t>
            </a:r>
          </a:p>
          <a:p>
            <a:pPr lvl="0"/>
            <a:r>
              <a:rPr lang="en-US" dirty="0"/>
              <a:t>Flexible – adapted to the given context.   </a:t>
            </a:r>
          </a:p>
        </p:txBody>
      </p:sp>
    </p:spTree>
    <p:extLst>
      <p:ext uri="{BB962C8B-B14F-4D97-AF65-F5344CB8AC3E}">
        <p14:creationId xmlns:p14="http://schemas.microsoft.com/office/powerpoint/2010/main" val="4110580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 the ground in the NE </a:t>
            </a:r>
          </a:p>
        </p:txBody>
      </p:sp>
      <p:sp>
        <p:nvSpPr>
          <p:cNvPr id="3" name="Content Placeholder 2"/>
          <p:cNvSpPr>
            <a:spLocks noGrp="1"/>
          </p:cNvSpPr>
          <p:nvPr>
            <p:ph idx="1"/>
          </p:nvPr>
        </p:nvSpPr>
        <p:spPr/>
        <p:txBody>
          <a:bodyPr>
            <a:normAutofit lnSpcReduction="10000"/>
          </a:bodyPr>
          <a:lstStyle/>
          <a:p>
            <a:r>
              <a:rPr lang="en-GB" sz="2800" dirty="0"/>
              <a:t>Official coordination systems were not functioning.</a:t>
            </a:r>
          </a:p>
          <a:p>
            <a:r>
              <a:rPr lang="en-GB" sz="2800" dirty="0"/>
              <a:t>Local area coordination (LAC) groups managed by NGOs sprung up to respond to challenges in field-level coordination. </a:t>
            </a:r>
          </a:p>
          <a:p>
            <a:r>
              <a:rPr lang="en-GB" sz="2800" dirty="0"/>
              <a:t>July 1, 2017, the UN and INGOs agreed to formalize LGA coordination in </a:t>
            </a:r>
            <a:r>
              <a:rPr lang="en-GB" sz="2800" dirty="0" err="1"/>
              <a:t>Borno</a:t>
            </a:r>
            <a:r>
              <a:rPr lang="en-GB" sz="2800" dirty="0"/>
              <a:t>, </a:t>
            </a:r>
            <a:r>
              <a:rPr lang="en-GB" sz="2800" dirty="0" err="1"/>
              <a:t>Yobe</a:t>
            </a:r>
            <a:r>
              <a:rPr lang="en-GB" sz="2800" dirty="0"/>
              <a:t> and Adamawa states. </a:t>
            </a:r>
          </a:p>
          <a:p>
            <a:r>
              <a:rPr lang="en-GB" sz="2800" dirty="0"/>
              <a:t>The Humanitarian Country Team endorsed this formalization and agreed that INGOs will be the lead agencies for coordination at the LGA-level. </a:t>
            </a:r>
          </a:p>
          <a:p>
            <a:r>
              <a:rPr lang="en-GB" sz="2800" dirty="0"/>
              <a:t>Cholera outbreak </a:t>
            </a:r>
            <a:endParaRPr lang="en-US" sz="2800" dirty="0"/>
          </a:p>
        </p:txBody>
      </p:sp>
    </p:spTree>
    <p:extLst>
      <p:ext uri="{BB962C8B-B14F-4D97-AF65-F5344CB8AC3E}">
        <p14:creationId xmlns:p14="http://schemas.microsoft.com/office/powerpoint/2010/main" val="4062172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E45D72-14DE-47D8-9242-7B87422FF03E}"/>
              </a:ext>
            </a:extLst>
          </p:cNvPr>
          <p:cNvSpPr>
            <a:spLocks noGrp="1"/>
          </p:cNvSpPr>
          <p:nvPr>
            <p:ph type="title"/>
          </p:nvPr>
        </p:nvSpPr>
        <p:spPr/>
        <p:txBody>
          <a:bodyPr/>
          <a:lstStyle/>
          <a:p>
            <a:endParaRPr lang="en-GB"/>
          </a:p>
        </p:txBody>
      </p:sp>
      <p:pic>
        <p:nvPicPr>
          <p:cNvPr id="6" name="Content Placeholder 5">
            <a:extLst>
              <a:ext uri="{FF2B5EF4-FFF2-40B4-BE49-F238E27FC236}">
                <a16:creationId xmlns:a16="http://schemas.microsoft.com/office/drawing/2014/main" xmlns="" id="{7F8BB716-D597-4121-BDEA-9308263E091A}"/>
              </a:ext>
            </a:extLst>
          </p:cNvPr>
          <p:cNvPicPr>
            <a:picLocks noGrp="1" noChangeAspect="1"/>
          </p:cNvPicPr>
          <p:nvPr>
            <p:ph idx="1"/>
          </p:nvPr>
        </p:nvPicPr>
        <p:blipFill>
          <a:blip r:embed="rId2"/>
          <a:stretch>
            <a:fillRect/>
          </a:stretch>
        </p:blipFill>
        <p:spPr>
          <a:xfrm>
            <a:off x="0" y="592890"/>
            <a:ext cx="10058399" cy="5936498"/>
          </a:xfrm>
        </p:spPr>
      </p:pic>
      <p:sp>
        <p:nvSpPr>
          <p:cNvPr id="4" name="Slide Number Placeholder 3">
            <a:extLst>
              <a:ext uri="{FF2B5EF4-FFF2-40B4-BE49-F238E27FC236}">
                <a16:creationId xmlns:a16="http://schemas.microsoft.com/office/drawing/2014/main" xmlns="" id="{FBE50BC4-CA28-4240-A7F1-7AAA92357662}"/>
              </a:ext>
            </a:extLst>
          </p:cNvPr>
          <p:cNvSpPr>
            <a:spLocks noGrp="1"/>
          </p:cNvSpPr>
          <p:nvPr>
            <p:ph type="sldNum" sz="quarter" idx="4"/>
          </p:nvPr>
        </p:nvSpPr>
        <p:spPr/>
        <p:txBody>
          <a:bodyPr/>
          <a:lstStyle/>
          <a:p>
            <a:fld id="{3AF21FA0-C69A-D549-B93E-AD7DB9D7EB7A}" type="slidenum">
              <a:rPr lang="en-US" smtClean="0"/>
              <a:pPr/>
              <a:t>8</a:t>
            </a:fld>
            <a:endParaRPr lang="en-US" dirty="0"/>
          </a:p>
        </p:txBody>
      </p:sp>
    </p:spTree>
    <p:extLst>
      <p:ext uri="{BB962C8B-B14F-4D97-AF65-F5344CB8AC3E}">
        <p14:creationId xmlns:p14="http://schemas.microsoft.com/office/powerpoint/2010/main" val="3382045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KEY ACHIEVEMENTS:</a:t>
            </a:r>
            <a:r>
              <a:rPr lang="en-US" dirty="0"/>
              <a:t/>
            </a:r>
            <a:br>
              <a:rPr lang="en-US" dirty="0"/>
            </a:br>
            <a:endParaRPr lang="en-US" dirty="0"/>
          </a:p>
        </p:txBody>
      </p:sp>
      <p:sp>
        <p:nvSpPr>
          <p:cNvPr id="3" name="Content Placeholder 2"/>
          <p:cNvSpPr>
            <a:spLocks noGrp="1"/>
          </p:cNvSpPr>
          <p:nvPr>
            <p:ph idx="1"/>
          </p:nvPr>
        </p:nvSpPr>
        <p:spPr>
          <a:xfrm>
            <a:off x="483198" y="1045052"/>
            <a:ext cx="9318528" cy="4537601"/>
          </a:xfrm>
        </p:spPr>
        <p:txBody>
          <a:bodyPr>
            <a:noAutofit/>
          </a:bodyPr>
          <a:lstStyle/>
          <a:p>
            <a:pPr marL="0" indent="0">
              <a:buNone/>
            </a:pPr>
            <a:r>
              <a:rPr lang="en-GB" sz="2800" dirty="0"/>
              <a:t>Successful coordination of the cholera response was achieved because;</a:t>
            </a:r>
            <a:endParaRPr lang="en-US" sz="2800" dirty="0"/>
          </a:p>
          <a:p>
            <a:pPr lvl="0"/>
            <a:r>
              <a:rPr lang="en-US" sz="2800" dirty="0"/>
              <a:t>INGOs working in </a:t>
            </a:r>
            <a:r>
              <a:rPr lang="en-US" sz="2800" dirty="0" err="1"/>
              <a:t>Muna</a:t>
            </a:r>
            <a:r>
              <a:rPr lang="en-US" sz="2800" dirty="0"/>
              <a:t> Corridor have been well-represented in on-going LAC meetings.</a:t>
            </a:r>
          </a:p>
          <a:p>
            <a:pPr lvl="0"/>
            <a:r>
              <a:rPr lang="en-US" sz="2800" dirty="0" err="1"/>
              <a:t>Muna</a:t>
            </a:r>
            <a:r>
              <a:rPr lang="en-US" sz="2800" dirty="0"/>
              <a:t> Corridor mapping of actors, completed before the cholera cases as a part of LAC efforts, was pivotal in facilitating the initial coordination;  and</a:t>
            </a:r>
          </a:p>
          <a:p>
            <a:pPr lvl="0"/>
            <a:r>
              <a:rPr lang="en-US" sz="2800" dirty="0"/>
              <a:t>LAC leadership engaged early, coordinating a local area response plan as soon as suspected cases were reported. </a:t>
            </a:r>
          </a:p>
          <a:p>
            <a:pPr lvl="0"/>
            <a:r>
              <a:rPr lang="en-US" sz="2800" dirty="0"/>
              <a:t>There was a clear sense of responsibility of LAC leadership to act. </a:t>
            </a:r>
          </a:p>
        </p:txBody>
      </p:sp>
    </p:spTree>
    <p:extLst>
      <p:ext uri="{BB962C8B-B14F-4D97-AF65-F5344CB8AC3E}">
        <p14:creationId xmlns:p14="http://schemas.microsoft.com/office/powerpoint/2010/main" val="1338412819"/>
      </p:ext>
    </p:extLst>
  </p:cSld>
  <p:clrMapOvr>
    <a:masterClrMapping/>
  </p:clrMapOvr>
</p:sld>
</file>

<file path=ppt/theme/theme1.xml><?xml version="1.0" encoding="utf-8"?>
<a:theme xmlns:a="http://schemas.openxmlformats.org/drawingml/2006/main" name="Office Theme">
  <a:themeElements>
    <a:clrScheme name="Custom 23">
      <a:dk1>
        <a:sysClr val="windowText" lastClr="000000"/>
      </a:dk1>
      <a:lt1>
        <a:sysClr val="window" lastClr="FFFFFF"/>
      </a:lt1>
      <a:dk2>
        <a:srgbClr val="003087"/>
      </a:dk2>
      <a:lt2>
        <a:srgbClr val="F2F2F2"/>
      </a:lt2>
      <a:accent1>
        <a:srgbClr val="585858"/>
      </a:accent1>
      <a:accent2>
        <a:srgbClr val="B7BF10"/>
      </a:accent2>
      <a:accent3>
        <a:srgbClr val="00B388"/>
      </a:accent3>
      <a:accent4>
        <a:srgbClr val="00B5E2"/>
      </a:accent4>
      <a:accent5>
        <a:srgbClr val="A7A7A7"/>
      </a:accent5>
      <a:accent6>
        <a:srgbClr val="F79646"/>
      </a:accent6>
      <a:hlink>
        <a:srgbClr val="00B5E2"/>
      </a:hlink>
      <a:folHlink>
        <a:srgbClr val="00B5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14170D39CB26E45808F72C1C4D9CE7F" ma:contentTypeVersion="3" ma:contentTypeDescription="Create a new document." ma:contentTypeScope="" ma:versionID="54e93787f9ce371d32b6747ca463a90b">
  <xsd:schema xmlns:xsd="http://www.w3.org/2001/XMLSchema" xmlns:xs="http://www.w3.org/2001/XMLSchema" xmlns:p="http://schemas.microsoft.com/office/2006/metadata/properties" xmlns:ns1="http://schemas.microsoft.com/sharepoint/v3" xmlns:ns2="b4e4be8c-aae4-4fdd-b2d1-ab6d4aae907d" xmlns:ns4="9c2bb3a3-222a-4cff-9775-f3a8807de443" targetNamespace="http://schemas.microsoft.com/office/2006/metadata/properties" ma:root="true" ma:fieldsID="155a8f0275fa0ad5d430fac8d9ebf4e0" ns1:_="" ns2:_="" ns4:_="">
    <xsd:import namespace="http://schemas.microsoft.com/sharepoint/v3"/>
    <xsd:import namespace="b4e4be8c-aae4-4fdd-b2d1-ab6d4aae907d"/>
    <xsd:import namespace="9c2bb3a3-222a-4cff-9775-f3a8807de443"/>
    <xsd:element name="properties">
      <xsd:complexType>
        <xsd:sequence>
          <xsd:element name="documentManagement">
            <xsd:complexType>
              <xsd:all>
                <xsd:element ref="ns2:Description_x0020_Text"/>
                <xsd:element ref="ns2:CRS_x0020_Region" minOccurs="0"/>
                <xsd:element ref="ns2:Geography" minOccurs="0"/>
                <xsd:element ref="ns1:Language" minOccurs="0"/>
                <xsd:element ref="ns2:Topic" minOccurs="0"/>
                <xsd:element ref="ns2:Include_x0020_in_x0020_Site_x0020_Index" minOccurs="0"/>
                <xsd:element ref="ns4:Category"/>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5" nillable="true" ma:displayName="Language" ma:default="English" ma:format="Dropdown"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union>
      </xsd:simpleType>
    </xsd:element>
    <xsd:element name="PublishingStartDate" ma:index="16" nillable="true" ma:displayName="Scheduling Start Date" ma:internalName="PublishingStartDate">
      <xsd:simpleType>
        <xsd:restriction base="dms:Unknown"/>
      </xsd:simpleType>
    </xsd:element>
    <xsd:element name="PublishingExpirationDate" ma:index="17" nillable="true" ma:displayName="Scheduling End Da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4e4be8c-aae4-4fdd-b2d1-ab6d4aae907d" elementFormDefault="qualified">
    <xsd:import namespace="http://schemas.microsoft.com/office/2006/documentManagement/types"/>
    <xsd:import namespace="http://schemas.microsoft.com/office/infopath/2007/PartnerControls"/>
    <xsd:element name="Description_x0020_Text" ma:index="2" ma:displayName="Description Text" ma:internalName="Description_x0020_Text" ma:readOnly="false">
      <xsd:simpleType>
        <xsd:restriction base="dms:Note">
          <xsd:maxLength value="255"/>
        </xsd:restriction>
      </xsd:simpleType>
    </xsd:element>
    <xsd:element name="CRS_x0020_Region" ma:index="3" nillable="true" ma:displayName="CRS Region" ma:list="{532a098f-89e0-40d6-9d5f-15c3167b398d}" ma:internalName="CRS_x0020_Region" ma:showField="Column2" ma:web="b4e4be8c-aae4-4fdd-b2d1-ab6d4aae907d">
      <xsd:simpleType>
        <xsd:restriction base="dms:Lookup"/>
      </xsd:simpleType>
    </xsd:element>
    <xsd:element name="Geography" ma:index="4" nillable="true" ma:displayName="Geography" ma:default="None" ma:format="Dropdown" ma:internalName="Geography" ma:readOnly="false">
      <xsd:simpleType>
        <xsd:restriction base="dms:Choice">
          <xsd:enumeration value="None"/>
          <xsd:enumeration value="Afghanistan"/>
          <xsd:enumeration value="Africa"/>
          <xsd:enumeration value="Albania"/>
          <xsd:enumeration value="Angola"/>
          <xsd:enumeration value="Argentina"/>
          <xsd:enumeration value="Armenia"/>
          <xsd:enumeration value="Azerbaijan"/>
          <xsd:enumeration value="Baltimore"/>
          <xsd:enumeration value="Bangladesh"/>
          <xsd:enumeration value="Belize"/>
          <xsd:enumeration value="Benin"/>
          <xsd:enumeration value="Bolivia"/>
          <xsd:enumeration value="Bosnia And Herzegovina"/>
          <xsd:enumeration value="Botswana"/>
          <xsd:enumeration value="Brazil"/>
          <xsd:enumeration value="Bulgaria"/>
          <xsd:enumeration value="Burkina Faso"/>
          <xsd:enumeration value="Burma"/>
          <xsd:enumeration value="Burundi"/>
          <xsd:enumeration value="Cambodia"/>
          <xsd:enumeration value="Cameroon"/>
          <xsd:enumeration value="CARO"/>
          <xsd:enumeration value="Central African Republic"/>
          <xsd:enumeration value="Chad"/>
          <xsd:enumeration value="China"/>
          <xsd:enumeration value="Colombia"/>
          <xsd:enumeration value="Congo"/>
          <xsd:enumeration value="Costa Rica"/>
          <xsd:enumeration value="Croatia"/>
          <xsd:enumeration value="Cuba"/>
          <xsd:enumeration value="CWA"/>
          <xsd:enumeration value="Democratic Republic of Congo"/>
          <xsd:enumeration value="Djibouti"/>
          <xsd:enumeration value="Dominican Republic"/>
          <xsd:enumeration value="DR Congo"/>
          <xsd:enumeration value="EARO"/>
          <xsd:enumeration value="East &amp; South Asia"/>
          <xsd:enumeration value="Ecuador"/>
          <xsd:enumeration value="Egypt"/>
          <xsd:enumeration value="El Salvador"/>
          <xsd:enumeration value="EMECA"/>
          <xsd:enumeration value="Equatorial Guinea"/>
          <xsd:enumeration value="Eritrea"/>
          <xsd:enumeration value="ESA"/>
          <xsd:enumeration value="Ethiopia"/>
          <xsd:enumeration value="France"/>
          <xsd:enumeration value="Gambia"/>
          <xsd:enumeration value="Gaza"/>
          <xsd:enumeration value="Geneva"/>
          <xsd:enumeration value="Georgia"/>
          <xsd:enumeration value="Ghana"/>
          <xsd:enumeration value="Global"/>
          <xsd:enumeration value="Great Britain"/>
          <xsd:enumeration value="Guatemala"/>
          <xsd:enumeration value="Guinea Bissau"/>
          <xsd:enumeration value="Guinea-Conakry"/>
          <xsd:enumeration value="Guyana"/>
          <xsd:enumeration value="Haiti"/>
          <xsd:enumeration value="Headquarters"/>
          <xsd:enumeration value="Honduras"/>
          <xsd:enumeration value="India"/>
          <xsd:enumeration value="Indonesia"/>
          <xsd:enumeration value="Iran"/>
          <xsd:enumeration value="Iraq"/>
          <xsd:enumeration value="Jamaica"/>
          <xsd:enumeration value="Jordan"/>
          <xsd:enumeration value="Jwbg"/>
          <xsd:enumeration value="Kenya"/>
          <xsd:enumeration value="Kinshasa"/>
          <xsd:enumeration value="Kosovo"/>
          <xsd:enumeration value="Kyrgyzstan"/>
          <xsd:enumeration value="LACRO"/>
          <xsd:enumeration value="Lao PDR"/>
          <xsd:enumeration value="Laos"/>
          <xsd:enumeration value="Lebanon"/>
          <xsd:enumeration value="Lesotho"/>
          <xsd:enumeration value="Liberia"/>
          <xsd:enumeration value="Macedonia"/>
          <xsd:enumeration value="Madagascar"/>
          <xsd:enumeration value="Malawi"/>
          <xsd:enumeration value="Mali"/>
          <xsd:enumeration value="Mauritania"/>
          <xsd:enumeration value="Mexico"/>
          <xsd:enumeration value="Moldova"/>
          <xsd:enumeration value="Morocco"/>
          <xsd:enumeration value="Nepal"/>
          <xsd:enumeration value="Nicaragua"/>
          <xsd:enumeration value="Niger"/>
          <xsd:enumeration value="Nigeria"/>
          <xsd:enumeration value="North Korea"/>
          <xsd:enumeration value="Northern Sudan"/>
          <xsd:enumeration value="Pakistan"/>
          <xsd:enumeration value="Papua New Guinea (The Pacific)"/>
          <xsd:enumeration value="Peru"/>
          <xsd:enumeration value="Philippines"/>
          <xsd:enumeration value="Romania"/>
          <xsd:enumeration value="Rwanda"/>
          <xsd:enumeration value="SARO"/>
          <xsd:enumeration value="Senegal"/>
          <xsd:enumeration value="Serbia"/>
          <xsd:enumeration value="Serbia And Montenegro"/>
          <xsd:enumeration value="Sierra Leone"/>
          <xsd:enumeration value="Somalia"/>
          <xsd:enumeration value="Sothern Africa"/>
          <xsd:enumeration value="South Africa"/>
          <xsd:enumeration value="South Sudan"/>
          <xsd:enumeration value="Sri Lanka"/>
          <xsd:enumeration value="Sudan"/>
          <xsd:enumeration value="SWA"/>
          <xsd:enumeration value="Swaziland"/>
          <xsd:enumeration value="Syria"/>
          <xsd:enumeration value="Tanzania"/>
          <xsd:enumeration value="Thailand"/>
          <xsd:enumeration value="The Gambia"/>
          <xsd:enumeration value="Timor-Leste"/>
          <xsd:enumeration value="Togo"/>
          <xsd:enumeration value="Tpc Cambodia"/>
          <xsd:enumeration value="Turkey"/>
          <xsd:enumeration value="Uganda"/>
          <xsd:enumeration value="United Kingdom"/>
          <xsd:enumeration value="United States"/>
          <xsd:enumeration value="Venezuela"/>
          <xsd:enumeration value="Vietnam"/>
          <xsd:enumeration value="Zambia"/>
          <xsd:enumeration value="Zimbabwe"/>
        </xsd:restriction>
      </xsd:simpleType>
    </xsd:element>
    <xsd:element name="Topic" ma:index="6" nillable="true" ma:displayName="Topic" ma:default="None" ma:description="CRS Custom Column" ma:format="Dropdown" ma:internalName="Topic" ma:readOnly="false">
      <xsd:simpleType>
        <xsd:union memberTypes="dms:Text">
          <xsd:simpleType>
            <xsd:restriction base="dms:Choice">
              <xsd:enumeration value="Please Select"/>
              <xsd:enumeration value="Administration"/>
              <xsd:enumeration value="Awareness"/>
              <xsd:enumeration value="Business Development"/>
              <xsd:enumeration value="Committee"/>
              <xsd:enumeration value="Commodities"/>
              <xsd:enumeration value="Communications"/>
              <xsd:enumeration value="Compliance"/>
              <xsd:enumeration value="Emergency"/>
              <xsd:enumeration value="Event"/>
              <xsd:enumeration value="Finance"/>
              <xsd:enumeration value="Fund Raising"/>
              <xsd:enumeration value="Human Resources"/>
              <xsd:enumeration value="Information/Communication Technology"/>
              <xsd:enumeration value="Leadership"/>
              <xsd:enumeration value="Legal"/>
              <xsd:enumeration value="Management Quality"/>
              <xsd:enumeration value="Marketing"/>
              <xsd:enumeration value="Partnership"/>
              <xsd:enumeration value="Procurement"/>
              <xsd:enumeration value="Program Quality"/>
              <xsd:enumeration value="Programming"/>
              <xsd:enumeration value="Publications"/>
              <xsd:enumeration value="Report"/>
              <xsd:enumeration value="Security"/>
              <xsd:enumeration value="Stakeholder Collaboration"/>
              <xsd:enumeration value="Strategy"/>
              <xsd:enumeration value="Training"/>
              <xsd:enumeration value="None"/>
            </xsd:restriction>
          </xsd:simpleType>
        </xsd:union>
      </xsd:simpleType>
    </xsd:element>
    <xsd:element name="Include_x0020_in_x0020_Site_x0020_Index" ma:index="8" nillable="true" ma:displayName="Include in Site Index" ma:default="0" ma:description="CRS Custom Column - By checking the box the item will be included in the site index for CRS Global. Check the box if you want to share this document with CRS staff" ma:internalName="Include_x0020_in_x0020_Site_x0020_Index">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9c2bb3a3-222a-4cff-9775-f3a8807de443" elementFormDefault="qualified">
    <xsd:import namespace="http://schemas.microsoft.com/office/2006/documentManagement/types"/>
    <xsd:import namespace="http://schemas.microsoft.com/office/infopath/2007/PartnerControls"/>
    <xsd:element name="Category" ma:index="15" ma:displayName="Category" ma:default="Core Brand Assets" ma:format="Dropdown" ma:internalName="Category" ma:readOnly="false">
      <xsd:simpleType>
        <xsd:restriction base="dms:Choice">
          <xsd:enumeration value="Core Brand Assets"/>
          <xsd:enumeration value="References/Guidelines"/>
          <xsd:enumeration value="Presentation Templates"/>
          <xsd:enumeration value="Embed (System use only)"/>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axOccurs="1" ma:index="1" ma:displayName="Title"/>
        <xsd:element ref="dc:subject" minOccurs="0" maxOccurs="1"/>
        <xsd:element ref="dc:description" minOccurs="0" maxOccurs="1"/>
        <xsd:element name="keywords" minOccurs="0" maxOccurs="1" type="xsd:string" ma:index="7"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Category xmlns="9c2bb3a3-222a-4cff-9775-f3a8807de443">Presentation Templates</Category>
    <Include_x0020_in_x0020_Site_x0020_Index xmlns="b4e4be8c-aae4-4fdd-b2d1-ab6d4aae907d">true</Include_x0020_in_x0020_Site_x0020_Index>
    <Description_x0020_Text xmlns="b4e4be8c-aae4-4fdd-b2d1-ab6d4aae907d">CRS PPT Fresh Template English</Description_x0020_Text>
    <Geography xmlns="b4e4be8c-aae4-4fdd-b2d1-ab6d4aae907d">None</Geography>
    <Topic xmlns="b4e4be8c-aae4-4fdd-b2d1-ab6d4aae907d">Brand Materials</Topic>
    <CRS_x0020_Region xmlns="b4e4be8c-aae4-4fdd-b2d1-ab6d4aae907d" xsi:nil="tru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D7791A98-1501-4D33-8EB9-747BCFC12C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4e4be8c-aae4-4fdd-b2d1-ab6d4aae907d"/>
    <ds:schemaRef ds:uri="9c2bb3a3-222a-4cff-9775-f3a8807de4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3D1BB83-2743-4187-8F8D-8FB643794469}">
  <ds:schemaRefs>
    <ds:schemaRef ds:uri="http://schemas.microsoft.com/sharepoint/v3/contenttype/forms"/>
  </ds:schemaRefs>
</ds:datastoreItem>
</file>

<file path=customXml/itemProps3.xml><?xml version="1.0" encoding="utf-8"?>
<ds:datastoreItem xmlns:ds="http://schemas.openxmlformats.org/officeDocument/2006/customXml" ds:itemID="{BD65E357-16C2-42AA-BA66-C198FBF08C1D}">
  <ds:schemaRefs>
    <ds:schemaRef ds:uri="http://purl.org/dc/terms/"/>
    <ds:schemaRef ds:uri="b4e4be8c-aae4-4fdd-b2d1-ab6d4aae907d"/>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schemas.microsoft.com/office/2006/metadata/properties"/>
    <ds:schemaRef ds:uri="9c2bb3a3-222a-4cff-9775-f3a8807de443"/>
    <ds:schemaRef ds:uri="http://schemas.microsoft.com/sharepoint/v3"/>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7701</TotalTime>
  <Words>903</Words>
  <Application>Microsoft Office PowerPoint</Application>
  <PresentationFormat>Custom</PresentationFormat>
  <Paragraphs>100</Paragraphs>
  <Slides>12</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Office Theme</vt:lpstr>
      <vt:lpstr>PowerPoint Presentation</vt:lpstr>
      <vt:lpstr>          Local Based Programing  </vt:lpstr>
      <vt:lpstr>Message from UNSG WHS report</vt:lpstr>
      <vt:lpstr>Background</vt:lpstr>
      <vt:lpstr>PowerPoint Presentation</vt:lpstr>
      <vt:lpstr>Integrated  Emergency Response and Recovery </vt:lpstr>
      <vt:lpstr>On the ground in the NE </vt:lpstr>
      <vt:lpstr>PowerPoint Presentation</vt:lpstr>
      <vt:lpstr>KEY ACHIEVEMENTS: </vt:lpstr>
      <vt:lpstr>CHALLENGES   </vt:lpstr>
      <vt:lpstr>LESSONS LEARNT </vt:lpstr>
      <vt:lpstr>Going Forward  </vt:lpstr>
    </vt:vector>
  </TitlesOfParts>
  <Manager/>
  <Company>Catholic Relief Services</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CRS PPT Fresh Template Eng MK1471 22Sep14</dc:title>
  <dc:subject/>
  <dc:creator>Pause for Thought</dc:creator>
  <cp:keywords/>
  <dc:description/>
  <cp:lastModifiedBy>James</cp:lastModifiedBy>
  <cp:revision>519</cp:revision>
  <dcterms:created xsi:type="dcterms:W3CDTF">2014-08-13T11:43:29Z</dcterms:created>
  <dcterms:modified xsi:type="dcterms:W3CDTF">2018-03-07T07:46:19Z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0x010100F14170D39CB26E45808F72C1C4D9CE7F</vt:lpwstr>
  </property>
</Properties>
</file>