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2" r:id="rId7"/>
    <p:sldId id="267" r:id="rId8"/>
    <p:sldId id="260" r:id="rId9"/>
    <p:sldId id="259" r:id="rId10"/>
    <p:sldId id="268" r:id="rId11"/>
    <p:sldId id="269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91" autoAdjust="0"/>
  </p:normalViewPr>
  <p:slideViewPr>
    <p:cSldViewPr snapToGrid="0">
      <p:cViewPr varScale="1">
        <p:scale>
          <a:sx n="110" d="100"/>
          <a:sy n="110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A4C4-4038-4228-84D3-8885CC3EB7D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E4024-A275-41D7-BB45-62ECB9061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system consists of rain gauges with wireless interfaces and a central station. The rainfall information is transferred via SMS (Short Message Service) messages to the central station via a GSM cellular network. The information received in a database at the central station which can be accessed via the Internet, and the data analyzed.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With the financial support of government and UNDP, NBRO implemented the installation of automated </a:t>
            </a:r>
            <a:r>
              <a:rPr lang="en-US" sz="1200" dirty="0" err="1" smtClean="0"/>
              <a:t>raingauges</a:t>
            </a:r>
            <a:r>
              <a:rPr lang="en-US" sz="120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4024-A275-41D7-BB45-62ECB9061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District</a:t>
            </a:r>
            <a:r>
              <a:rPr lang="en-US" baseline="0" dirty="0" smtClean="0"/>
              <a:t> Disaster Management Coordination Unit (DDMCU)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4024-A275-41D7-BB45-62ECB9061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9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Surface deformation 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4024-A275-41D7-BB45-62ECB9061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E4024-A275-41D7-BB45-62ECB9061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256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5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68493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63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671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16A2C9F-C9B5-4D1F-B584-55B6C5E1E15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1AE4DE5-A73F-44BB-BFC2-B9CE1C3CA9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14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Early Warning in Sri Lankan Landslides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National Building Research </a:t>
            </a:r>
            <a:r>
              <a:rPr lang="en-US" sz="2000" dirty="0" err="1" smtClean="0"/>
              <a:t>Organisation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6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adrc workshop 2011\mah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49" y="379145"/>
            <a:ext cx="8769036" cy="629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0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adrc workshop 2011\mahaw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02" y="135802"/>
            <a:ext cx="8153400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2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61" y="1337650"/>
            <a:ext cx="9601200" cy="14859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Number of houses </a:t>
            </a:r>
            <a:r>
              <a:rPr lang="en-US" sz="3200" b="1" dirty="0"/>
              <a:t>planned for </a:t>
            </a:r>
            <a:r>
              <a:rPr lang="en-US" sz="3200" b="1" dirty="0" smtClean="0"/>
              <a:t>relocation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877306"/>
              </p:ext>
            </p:extLst>
          </p:nvPr>
        </p:nvGraphicFramePr>
        <p:xfrm>
          <a:off x="3149238" y="2196636"/>
          <a:ext cx="6223972" cy="323885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111986"/>
                <a:gridCol w="3111986"/>
              </a:tblGrid>
              <a:tr h="67773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District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No. of houses</a:t>
                      </a:r>
                      <a:r>
                        <a:rPr lang="en-US" baseline="0" dirty="0" smtClean="0"/>
                        <a:t> to be relocated (Approximate)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26853">
                <a:tc>
                  <a:txBody>
                    <a:bodyPr/>
                    <a:lstStyle/>
                    <a:p>
                      <a:r>
                        <a:rPr lang="en-US" dirty="0" smtClean="0"/>
                        <a:t>Galle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Matara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Kaluthara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Rathnapura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5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Hambanthota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3800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0966" y="5442478"/>
            <a:ext cx="4625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GA offices and NBRO district offices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49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236206"/>
            <a:ext cx="9601200" cy="3159658"/>
          </a:xfrm>
        </p:spPr>
        <p:txBody>
          <a:bodyPr>
            <a:normAutofit/>
          </a:bodyPr>
          <a:lstStyle/>
          <a:p>
            <a:r>
              <a:rPr lang="en-US" sz="4800" dirty="0"/>
              <a:t>Main triggering factor for </a:t>
            </a:r>
            <a:br>
              <a:rPr lang="en-US" sz="4800" dirty="0"/>
            </a:br>
            <a:r>
              <a:rPr lang="en-US" sz="4800" dirty="0"/>
              <a:t>Sri Lankan </a:t>
            </a:r>
            <a:r>
              <a:rPr lang="en-US" sz="4800" dirty="0" smtClean="0"/>
              <a:t>Landslides – Rainfall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609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246" t="30858" r="22016" b="12690"/>
          <a:stretch/>
        </p:blipFill>
        <p:spPr>
          <a:xfrm>
            <a:off x="802743" y="372939"/>
            <a:ext cx="10894334" cy="6320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2898" y="1216325"/>
            <a:ext cx="186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619 mm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7849" y="6254150"/>
            <a:ext cx="433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10" t="30798" r="10769" b="4017"/>
          <a:stretch/>
        </p:blipFill>
        <p:spPr>
          <a:xfrm>
            <a:off x="778597" y="321594"/>
            <a:ext cx="10961890" cy="63981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1955" y="1535502"/>
            <a:ext cx="124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267 mm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3683479"/>
            <a:ext cx="11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94mm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7849" y="6254150"/>
            <a:ext cx="433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79378"/>
              </p:ext>
            </p:extLst>
          </p:nvPr>
        </p:nvGraphicFramePr>
        <p:xfrm>
          <a:off x="702396" y="587720"/>
          <a:ext cx="10688803" cy="586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3" imgW="7686921" imgH="4220114" progId="Excel.Chart.8">
                  <p:embed/>
                </p:oleObj>
              </mc:Choice>
              <mc:Fallback>
                <p:oleObj name="Chart" r:id="rId3" imgW="7686921" imgH="422011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96" y="587720"/>
                        <a:ext cx="10688803" cy="5867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24756" y="6455121"/>
            <a:ext cx="433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7487"/>
          </a:xfrm>
        </p:spPr>
        <p:txBody>
          <a:bodyPr/>
          <a:lstStyle/>
          <a:p>
            <a:r>
              <a:rPr lang="en-US" dirty="0"/>
              <a:t>Automated rainfall monitoring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30035"/>
            <a:ext cx="7048123" cy="512426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1800" dirty="0" smtClean="0"/>
          </a:p>
          <a:p>
            <a:pPr algn="just"/>
            <a:r>
              <a:rPr lang="en-US" sz="2200" dirty="0"/>
              <a:t>Automated rainfall monitoring </a:t>
            </a:r>
            <a:r>
              <a:rPr lang="en-US" sz="2200" dirty="0" smtClean="0"/>
              <a:t>system </a:t>
            </a:r>
            <a:r>
              <a:rPr lang="en-US" sz="2200" dirty="0"/>
              <a:t>consists of rain gauges with wireless interfaces and a central station. </a:t>
            </a:r>
            <a:endParaRPr lang="en-US" sz="2200" dirty="0" smtClean="0"/>
          </a:p>
          <a:p>
            <a:pPr algn="just"/>
            <a:endParaRPr lang="en-US" sz="2200" dirty="0"/>
          </a:p>
          <a:p>
            <a:pPr algn="just"/>
            <a:r>
              <a:rPr lang="en-US" sz="2200" dirty="0" smtClean="0"/>
              <a:t>Raingagues are installed in 12 </a:t>
            </a:r>
            <a:r>
              <a:rPr lang="en-US" sz="2200" dirty="0"/>
              <a:t>districts including </a:t>
            </a:r>
            <a:r>
              <a:rPr lang="en-US" sz="2200" dirty="0" err="1"/>
              <a:t>Matale</a:t>
            </a:r>
            <a:r>
              <a:rPr lang="en-US" sz="2200" dirty="0"/>
              <a:t>, Kandy, </a:t>
            </a:r>
            <a:r>
              <a:rPr lang="en-US" sz="2200" dirty="0" err="1"/>
              <a:t>Nuwara-Eliya</a:t>
            </a:r>
            <a:r>
              <a:rPr lang="en-US" sz="2200" dirty="0"/>
              <a:t>, </a:t>
            </a:r>
            <a:r>
              <a:rPr lang="en-US" sz="2200" dirty="0" err="1"/>
              <a:t>Kegalle</a:t>
            </a:r>
            <a:r>
              <a:rPr lang="en-US" sz="2200" dirty="0"/>
              <a:t>, </a:t>
            </a:r>
            <a:r>
              <a:rPr lang="en-US" sz="2200" dirty="0" err="1"/>
              <a:t>Ratnapura</a:t>
            </a:r>
            <a:r>
              <a:rPr lang="en-US" sz="2200" dirty="0"/>
              <a:t>, </a:t>
            </a:r>
            <a:r>
              <a:rPr lang="en-US" sz="2200" dirty="0" err="1"/>
              <a:t>Kalutara</a:t>
            </a:r>
            <a:r>
              <a:rPr lang="en-US" sz="2200" dirty="0"/>
              <a:t>, </a:t>
            </a:r>
            <a:r>
              <a:rPr lang="en-US" sz="2200" dirty="0" err="1"/>
              <a:t>Badulla</a:t>
            </a:r>
            <a:r>
              <a:rPr lang="en-US" sz="2200" dirty="0"/>
              <a:t> </a:t>
            </a:r>
            <a:r>
              <a:rPr lang="en-US" sz="2200" dirty="0" smtClean="0"/>
              <a:t>&amp; </a:t>
            </a:r>
            <a:r>
              <a:rPr lang="en-US" sz="2200" dirty="0"/>
              <a:t>some vulnerable parts of </a:t>
            </a:r>
            <a:r>
              <a:rPr lang="en-US" sz="2200" dirty="0" err="1"/>
              <a:t>Matara</a:t>
            </a:r>
            <a:r>
              <a:rPr lang="en-US" sz="2200" dirty="0"/>
              <a:t>, Galle, </a:t>
            </a:r>
            <a:r>
              <a:rPr lang="en-US" sz="2200" dirty="0" err="1"/>
              <a:t>Hambantota</a:t>
            </a:r>
            <a:r>
              <a:rPr lang="en-US" sz="2200" dirty="0"/>
              <a:t>, </a:t>
            </a:r>
            <a:r>
              <a:rPr lang="en-US" sz="2200" dirty="0" err="1"/>
              <a:t>Monaragala</a:t>
            </a:r>
            <a:r>
              <a:rPr lang="en-US" sz="2200" dirty="0"/>
              <a:t> and </a:t>
            </a:r>
            <a:r>
              <a:rPr lang="en-US" sz="2200" dirty="0" err="1"/>
              <a:t>Kurunegala</a:t>
            </a:r>
            <a:r>
              <a:rPr lang="en-US" sz="2200" dirty="0" smtClean="0"/>
              <a:t>. 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/>
              <a:t>The installed system of </a:t>
            </a:r>
            <a:r>
              <a:rPr lang="en-US" sz="2200" dirty="0" smtClean="0"/>
              <a:t>rain gauges accumulates </a:t>
            </a:r>
            <a:r>
              <a:rPr lang="en-US" sz="2200" dirty="0"/>
              <a:t>and delivers the rainfall data of every 30 minutes to a single base, installed at NBRO Head office</a:t>
            </a:r>
            <a:r>
              <a:rPr lang="en-US" sz="2200" dirty="0" smtClean="0"/>
              <a:t>. </a:t>
            </a:r>
          </a:p>
          <a:p>
            <a:pPr algn="just"/>
            <a:endParaRPr lang="en-US" sz="2200" dirty="0" smtClean="0"/>
          </a:p>
          <a:p>
            <a:pPr algn="just"/>
            <a:r>
              <a:rPr lang="en-US" sz="2200" dirty="0"/>
              <a:t>Real-time rainfall data from </a:t>
            </a:r>
            <a:r>
              <a:rPr lang="en-US" sz="2200" dirty="0" smtClean="0"/>
              <a:t>105 </a:t>
            </a:r>
            <a:r>
              <a:rPr lang="en-US" sz="2200" dirty="0"/>
              <a:t>automated rain-gauges are currently being collected and used to issue early warning to vulnerable communities when rainfall intensities reach to certain threshold values.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7" descr="DSC056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746" y="1818614"/>
            <a:ext cx="3514254" cy="263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and </a:t>
            </a:r>
            <a:r>
              <a:rPr lang="en-US" dirty="0" smtClean="0"/>
              <a:t>Evacuation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02052"/>
            <a:ext cx="9601200" cy="5794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Standard threshold limits of the Rainfall for landslides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402780" y="2381816"/>
            <a:ext cx="5718277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kumimoji="1" lang="en-US" altLang="ja-JP" sz="1800">
                <a:latin typeface="Verdana" pitchFamily="34" charset="0"/>
                <a:ea typeface="MS PGothic" pitchFamily="34" charset="-128"/>
              </a:rPr>
              <a:t>Alert		75 mm/day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71600" y="3829993"/>
            <a:ext cx="5780638" cy="5048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>
                <a:latin typeface="Verdana" pitchFamily="34" charset="0"/>
                <a:ea typeface="MS PGothic" pitchFamily="34" charset="-128"/>
              </a:rPr>
              <a:t>Warning		100mm/day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71600" y="5278170"/>
            <a:ext cx="5780638" cy="43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ja-JP" sz="1800">
                <a:latin typeface="Verdana" pitchFamily="34" charset="0"/>
                <a:ea typeface="MS PGothic" pitchFamily="34" charset="-128"/>
              </a:rPr>
              <a:t>Evacuation, Off limit	75 mm/hour or 150mm/day</a:t>
            </a:r>
          </a:p>
        </p:txBody>
      </p:sp>
      <p:sp>
        <p:nvSpPr>
          <p:cNvPr id="7" name="Rectangle 6"/>
          <p:cNvSpPr/>
          <p:nvPr/>
        </p:nvSpPr>
        <p:spPr>
          <a:xfrm>
            <a:off x="7369521" y="2271289"/>
            <a:ext cx="4499571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Colour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Code: Yellow: 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 on alert on the possibility of landslides, rock falls, subsidence and cut slope failure if the rainfall exceeds 75mm and prevailing bad weather conditions continues within next 24 hours.</a:t>
            </a:r>
            <a:endParaRPr lang="en-US" sz="1600" b="0" i="0" dirty="0" smtClean="0">
              <a:solidFill>
                <a:srgbClr val="222222"/>
              </a:solidFill>
              <a:effectLst/>
              <a:latin typeface="Poppins"/>
            </a:endParaRPr>
          </a:p>
          <a:p>
            <a:pPr algn="just">
              <a:spcAft>
                <a:spcPts val="800"/>
              </a:spcAft>
            </a:pPr>
            <a:endParaRPr lang="en-US" sz="1600" b="1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600" b="1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Colour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Code: Amber: </a:t>
            </a:r>
          </a:p>
          <a:p>
            <a:pPr algn="just">
              <a:spcAft>
                <a:spcPts val="800"/>
              </a:spcAft>
            </a:pPr>
            <a:r>
              <a:rPr lang="en-US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rainfall exceeds 100mm and continues within next 24 hours, danger of landslides and cut slope failures exist.</a:t>
            </a:r>
          </a:p>
          <a:p>
            <a:pPr algn="just">
              <a:spcAft>
                <a:spcPts val="800"/>
              </a:spcAft>
            </a:pPr>
            <a:endParaRPr lang="en-US" sz="1600" b="0" i="0" dirty="0" smtClean="0">
              <a:solidFill>
                <a:srgbClr val="222222"/>
              </a:solidFill>
              <a:effectLst/>
              <a:latin typeface="Poppins"/>
            </a:endParaRPr>
          </a:p>
          <a:p>
            <a:pPr algn="just"/>
            <a:r>
              <a:rPr lang="en-US" sz="1600" b="1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Colour</a:t>
            </a:r>
            <a:r>
              <a:rPr lang="en-US" sz="1600" b="1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Code: Red: </a:t>
            </a:r>
            <a:r>
              <a:rPr lang="si-LK" sz="1600" b="0" i="0" dirty="0" smtClean="0">
                <a:solidFill>
                  <a:srgbClr val="222222"/>
                </a:solidFill>
                <a:effectLst/>
                <a:latin typeface="Poppins"/>
              </a:rPr>
              <a:t> </a:t>
            </a:r>
          </a:p>
          <a:p>
            <a:pPr algn="just"/>
            <a:r>
              <a:rPr lang="en-US" sz="16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rainfall exceeds 150mm and continues within next 24 hours or if the rainfall exceeds 75mm within an hour, evacuate to a safe place.</a:t>
            </a:r>
            <a:endParaRPr lang="en-US" sz="1600" b="0" i="0" dirty="0" smtClean="0">
              <a:solidFill>
                <a:srgbClr val="222222"/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81126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364" y="26664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Early </a:t>
            </a:r>
            <a:r>
              <a:rPr lang="en-US" sz="2800" dirty="0"/>
              <a:t>Warning Information Dissemination Flow for Landslide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85311" y="1918197"/>
            <a:ext cx="2142836" cy="75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NBRO Head Office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5311" y="2962749"/>
            <a:ext cx="2142836" cy="75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EOC, DMC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5311" y="4035010"/>
            <a:ext cx="2142836" cy="75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DMC District/DDMCU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85311" y="5024141"/>
            <a:ext cx="2142836" cy="75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Divisional Level/GN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85311" y="6067688"/>
            <a:ext cx="2142836" cy="494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Community Level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0545" y="3355294"/>
            <a:ext cx="2707128" cy="1359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Key Stakeholders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(District Secretary, Divisional Secretary, GN, </a:t>
            </a:r>
            <a:r>
              <a:rPr lang="en-US" dirty="0" err="1" smtClean="0">
                <a:solidFill>
                  <a:srgbClr val="C00000"/>
                </a:solidFill>
              </a:rPr>
              <a:t>Triforces</a:t>
            </a:r>
            <a:r>
              <a:rPr lang="en-US" dirty="0" smtClean="0">
                <a:solidFill>
                  <a:srgbClr val="C00000"/>
                </a:solidFill>
              </a:rPr>
              <a:t> etc.)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2402" y="1903555"/>
            <a:ext cx="2142836" cy="78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Department of Meteorology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60838" y="1946539"/>
            <a:ext cx="2142836" cy="78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District Office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60838" y="3036531"/>
            <a:ext cx="2142836" cy="780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Media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>
            <a:stCxn id="11" idx="3"/>
            <a:endCxn id="5" idx="1"/>
          </p:cNvCxnSpPr>
          <p:nvPr/>
        </p:nvCxnSpPr>
        <p:spPr>
          <a:xfrm>
            <a:off x="4495238" y="2293791"/>
            <a:ext cx="13900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</p:cNvCxnSpPr>
          <p:nvPr/>
        </p:nvCxnSpPr>
        <p:spPr>
          <a:xfrm>
            <a:off x="8028147" y="2293791"/>
            <a:ext cx="6326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  <a:endCxn id="6" idx="0"/>
          </p:cNvCxnSpPr>
          <p:nvPr/>
        </p:nvCxnSpPr>
        <p:spPr>
          <a:xfrm>
            <a:off x="6956729" y="2669385"/>
            <a:ext cx="0" cy="29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6" idx="2"/>
            <a:endCxn id="7" idx="0"/>
          </p:cNvCxnSpPr>
          <p:nvPr/>
        </p:nvCxnSpPr>
        <p:spPr>
          <a:xfrm>
            <a:off x="6956729" y="3713937"/>
            <a:ext cx="0" cy="32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8" idx="0"/>
          </p:cNvCxnSpPr>
          <p:nvPr/>
        </p:nvCxnSpPr>
        <p:spPr>
          <a:xfrm>
            <a:off x="6956729" y="4786198"/>
            <a:ext cx="0" cy="23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2"/>
            <a:endCxn id="9" idx="0"/>
          </p:cNvCxnSpPr>
          <p:nvPr/>
        </p:nvCxnSpPr>
        <p:spPr>
          <a:xfrm>
            <a:off x="6956729" y="5775329"/>
            <a:ext cx="0" cy="29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2"/>
            <a:endCxn id="9" idx="1"/>
          </p:cNvCxnSpPr>
          <p:nvPr/>
        </p:nvCxnSpPr>
        <p:spPr>
          <a:xfrm>
            <a:off x="3524109" y="4714725"/>
            <a:ext cx="2361202" cy="160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9" idx="3"/>
          </p:cNvCxnSpPr>
          <p:nvPr/>
        </p:nvCxnSpPr>
        <p:spPr>
          <a:xfrm flipH="1">
            <a:off x="8028147" y="3817003"/>
            <a:ext cx="1772508" cy="2498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028147" y="2641676"/>
            <a:ext cx="632691" cy="39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877673" y="3210447"/>
            <a:ext cx="1039528" cy="309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885311" y="802987"/>
            <a:ext cx="2142836" cy="751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Automated Rainfall Information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956729" y="1605865"/>
            <a:ext cx="0" cy="29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Based </a:t>
            </a:r>
            <a:r>
              <a:rPr lang="en-US" sz="3600" dirty="0" smtClean="0"/>
              <a:t>Early Warning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80743"/>
            <a:ext cx="7609438" cy="4423242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regional early warnings issued by NBRO may not be reached to the actual communities </a:t>
            </a:r>
            <a:r>
              <a:rPr lang="en-US" dirty="0" smtClean="0"/>
              <a:t>on </a:t>
            </a:r>
            <a:r>
              <a:rPr lang="en-US" dirty="0"/>
              <a:t>time or mostly neglected due to its generalized nature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/>
              <a:t>So, it has identified need of community </a:t>
            </a:r>
            <a:r>
              <a:rPr lang="en-US" dirty="0"/>
              <a:t>based early warning systems at least for the identified potential landslide </a:t>
            </a:r>
            <a:r>
              <a:rPr lang="en-US" dirty="0" smtClean="0"/>
              <a:t>areas.</a:t>
            </a:r>
          </a:p>
          <a:p>
            <a:pPr algn="just"/>
            <a:r>
              <a:rPr lang="en-US" dirty="0"/>
              <a:t>Therefore, </a:t>
            </a:r>
            <a:r>
              <a:rPr lang="en-US" dirty="0" smtClean="0"/>
              <a:t>NBRO has </a:t>
            </a:r>
            <a:r>
              <a:rPr lang="en-US" dirty="0"/>
              <a:t>stepped into a </a:t>
            </a:r>
            <a:r>
              <a:rPr lang="en-US" dirty="0">
                <a:solidFill>
                  <a:srgbClr val="C00000"/>
                </a:solidFill>
              </a:rPr>
              <a:t>community based awareness </a:t>
            </a:r>
            <a:r>
              <a:rPr lang="en-US" dirty="0" smtClean="0">
                <a:solidFill>
                  <a:srgbClr val="C00000"/>
                </a:solidFill>
              </a:rPr>
              <a:t>program. 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It </a:t>
            </a:r>
            <a:r>
              <a:rPr lang="en-US" dirty="0" smtClean="0"/>
              <a:t>aims to educate </a:t>
            </a:r>
            <a:r>
              <a:rPr lang="en-US" dirty="0"/>
              <a:t>and </a:t>
            </a:r>
            <a:r>
              <a:rPr lang="en-US" dirty="0" smtClean="0"/>
              <a:t>aware the communities, execute community </a:t>
            </a:r>
            <a:r>
              <a:rPr lang="en-US" dirty="0"/>
              <a:t>based preparedness </a:t>
            </a:r>
            <a:r>
              <a:rPr lang="en-US" dirty="0" smtClean="0"/>
              <a:t>plans.</a:t>
            </a:r>
          </a:p>
          <a:p>
            <a:pPr algn="just"/>
            <a:r>
              <a:rPr lang="en-US" dirty="0" smtClean="0"/>
              <a:t>Site-specific </a:t>
            </a:r>
            <a:r>
              <a:rPr lang="en-US" dirty="0"/>
              <a:t>automated landslide early warning systems (</a:t>
            </a:r>
            <a:r>
              <a:rPr lang="en-US" dirty="0">
                <a:solidFill>
                  <a:srgbClr val="C00000"/>
                </a:solidFill>
              </a:rPr>
              <a:t>rain gauge, extensometer and moisture sensor coupled with siren and automatic communication system</a:t>
            </a:r>
            <a:r>
              <a:rPr lang="en-US" dirty="0"/>
              <a:t>) </a:t>
            </a:r>
            <a:r>
              <a:rPr lang="en-US" dirty="0" smtClean="0"/>
              <a:t>are in placed. </a:t>
            </a:r>
            <a:endParaRPr lang="en-US" dirty="0"/>
          </a:p>
        </p:txBody>
      </p:sp>
      <p:pic>
        <p:nvPicPr>
          <p:cNvPr id="4" name="Picture 8" descr="DSC00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52" y="1650067"/>
            <a:ext cx="2761029" cy="364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231</TotalTime>
  <Words>436</Words>
  <Application>Microsoft Office PowerPoint</Application>
  <PresentationFormat>Widescreen</PresentationFormat>
  <Paragraphs>74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PGothic</vt:lpstr>
      <vt:lpstr>Arial</vt:lpstr>
      <vt:lpstr>Calibri</vt:lpstr>
      <vt:lpstr>Franklin Gothic Book</vt:lpstr>
      <vt:lpstr>Iskoola Pota</vt:lpstr>
      <vt:lpstr>Poppins</vt:lpstr>
      <vt:lpstr>Verdana</vt:lpstr>
      <vt:lpstr>Wingdings</vt:lpstr>
      <vt:lpstr>Crop</vt:lpstr>
      <vt:lpstr>Chart</vt:lpstr>
      <vt:lpstr>Early Warning in Sri Lankan Landslides</vt:lpstr>
      <vt:lpstr>Main triggering factor for  Sri Lankan Landslides – Rainfall</vt:lpstr>
      <vt:lpstr>PowerPoint Presentation</vt:lpstr>
      <vt:lpstr>PowerPoint Presentation</vt:lpstr>
      <vt:lpstr>PowerPoint Presentation</vt:lpstr>
      <vt:lpstr>Automated rainfall monitoring system</vt:lpstr>
      <vt:lpstr>Warning and Evacuation</vt:lpstr>
      <vt:lpstr>Early Warning Information Dissemination Flow for Landslide</vt:lpstr>
      <vt:lpstr>Community Based Early Warning</vt:lpstr>
      <vt:lpstr>PowerPoint Presentation</vt:lpstr>
      <vt:lpstr>PowerPoint Presentation</vt:lpstr>
      <vt:lpstr>Number of houses planned for relocation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rainfall monitoring system</dc:title>
  <dc:creator>USER</dc:creator>
  <cp:lastModifiedBy>USER</cp:lastModifiedBy>
  <cp:revision>24</cp:revision>
  <dcterms:created xsi:type="dcterms:W3CDTF">2017-07-12T10:24:57Z</dcterms:created>
  <dcterms:modified xsi:type="dcterms:W3CDTF">2017-07-13T04:20:40Z</dcterms:modified>
</cp:coreProperties>
</file>