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F030FB-E44F-4AB9-96B5-67759752A358}" type="datetimeFigureOut">
              <a:rPr lang="en-US" smtClean="0"/>
              <a:t>15-Dec-21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211004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F030FB-E44F-4AB9-96B5-67759752A358}" type="datetimeFigureOut">
              <a:rPr lang="en-US" smtClean="0"/>
              <a:t>15-Dec-21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34723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F030FB-E44F-4AB9-96B5-67759752A358}" type="datetimeFigureOut">
              <a:rPr lang="en-US" smtClean="0"/>
              <a:t>15-Dec-21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262004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F030FB-E44F-4AB9-96B5-67759752A358}" type="datetimeFigureOut">
              <a:rPr lang="en-US" smtClean="0"/>
              <a:t>15-Dec-21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77419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F030FB-E44F-4AB9-96B5-67759752A358}" type="datetimeFigureOut">
              <a:rPr lang="en-US" smtClean="0"/>
              <a:t>15-Dec-21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376320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F030FB-E44F-4AB9-96B5-67759752A358}" type="datetimeFigureOut">
              <a:rPr lang="en-US" smtClean="0"/>
              <a:t>15-Dec-21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316230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F030FB-E44F-4AB9-96B5-67759752A358}" type="datetimeFigureOut">
              <a:rPr lang="en-US" smtClean="0"/>
              <a:t>15-Dec-21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256265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F030FB-E44F-4AB9-96B5-67759752A358}" type="datetimeFigureOut">
              <a:rPr lang="en-US" smtClean="0"/>
              <a:t>15-Dec-21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144075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030FB-E44F-4AB9-96B5-67759752A358}" type="datetimeFigureOut">
              <a:rPr lang="en-US" smtClean="0"/>
              <a:t>15-Dec-21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376677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F030FB-E44F-4AB9-96B5-67759752A358}" type="datetimeFigureOut">
              <a:rPr lang="en-US" smtClean="0"/>
              <a:t>15-Dec-21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181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F030FB-E44F-4AB9-96B5-67759752A358}" type="datetimeFigureOut">
              <a:rPr lang="en-US" smtClean="0"/>
              <a:t>15-Dec-21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C3839-DAB7-4B5B-B9F2-A2DF3633D061}" type="slidenum">
              <a:rPr lang="en-US" smtClean="0"/>
              <a:t>‹#›</a:t>
            </a:fld>
            <a:endParaRPr lang="en-US"/>
          </a:p>
        </p:txBody>
      </p:sp>
    </p:spTree>
    <p:extLst>
      <p:ext uri="{BB962C8B-B14F-4D97-AF65-F5344CB8AC3E}">
        <p14:creationId xmlns:p14="http://schemas.microsoft.com/office/powerpoint/2010/main" val="284473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030FB-E44F-4AB9-96B5-67759752A358}" type="datetimeFigureOut">
              <a:rPr lang="en-US" smtClean="0"/>
              <a:t>15-Dec-21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C3839-DAB7-4B5B-B9F2-A2DF3633D061}" type="slidenum">
              <a:rPr lang="en-US" smtClean="0"/>
              <a:t>‹#›</a:t>
            </a:fld>
            <a:endParaRPr lang="en-US"/>
          </a:p>
        </p:txBody>
      </p:sp>
    </p:spTree>
    <p:extLst>
      <p:ext uri="{BB962C8B-B14F-4D97-AF65-F5344CB8AC3E}">
        <p14:creationId xmlns:p14="http://schemas.microsoft.com/office/powerpoint/2010/main" val="275432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598" y="1648712"/>
            <a:ext cx="9498569" cy="4918986"/>
          </a:xfrm>
          <a:prstGeom prst="rect">
            <a:avLst/>
          </a:prstGeom>
        </p:spPr>
      </p:pic>
      <p:sp>
        <p:nvSpPr>
          <p:cNvPr id="2" name="Title 1"/>
          <p:cNvSpPr>
            <a:spLocks noGrp="1"/>
          </p:cNvSpPr>
          <p:nvPr>
            <p:ph type="ctrTitle"/>
          </p:nvPr>
        </p:nvSpPr>
        <p:spPr>
          <a:xfrm>
            <a:off x="1529648" y="560727"/>
            <a:ext cx="9764900" cy="3554073"/>
          </a:xfrm>
        </p:spPr>
        <p:txBody>
          <a:bodyPr>
            <a:normAutofit fontScale="90000"/>
          </a:bodyPr>
          <a:lstStyle/>
          <a:p>
            <a:br>
              <a:rPr lang="en-US" dirty="0"/>
            </a:br>
            <a:br>
              <a:rPr lang="en-US" dirty="0"/>
            </a:br>
            <a:r>
              <a:rPr lang="en-US" dirty="0">
                <a:solidFill>
                  <a:schemeClr val="accent5">
                    <a:lumMod val="50000"/>
                  </a:schemeClr>
                </a:solidFill>
              </a:rPr>
              <a:t>Horn of Africa Peace Network</a:t>
            </a:r>
            <a:br>
              <a:rPr lang="en-US" dirty="0">
                <a:solidFill>
                  <a:schemeClr val="accent5">
                    <a:lumMod val="50000"/>
                  </a:schemeClr>
                </a:solidFill>
              </a:rPr>
            </a:br>
            <a:r>
              <a:rPr lang="en-US" dirty="0">
                <a:solidFill>
                  <a:schemeClr val="accent5">
                    <a:lumMod val="50000"/>
                  </a:schemeClr>
                </a:solidFill>
              </a:rPr>
              <a:t>(HAPEN)</a:t>
            </a:r>
            <a:br>
              <a:rPr lang="en-US" dirty="0"/>
            </a:br>
            <a:br>
              <a:rPr lang="en-US" dirty="0"/>
            </a:br>
            <a:r>
              <a:rPr lang="en-US" dirty="0">
                <a:solidFill>
                  <a:schemeClr val="bg1"/>
                </a:solidFill>
              </a:rPr>
              <a:t>Bamboo Piloting in </a:t>
            </a:r>
            <a:r>
              <a:rPr lang="en-US" dirty="0" err="1">
                <a:solidFill>
                  <a:schemeClr val="bg1"/>
                </a:solidFill>
              </a:rPr>
              <a:t>Kismayo</a:t>
            </a:r>
            <a:r>
              <a:rPr lang="en-US" dirty="0">
                <a:solidFill>
                  <a:schemeClr val="bg1"/>
                </a:solidFill>
              </a:rPr>
              <a:t> and </a:t>
            </a:r>
            <a:r>
              <a:rPr lang="en-US" dirty="0" err="1">
                <a:solidFill>
                  <a:schemeClr val="bg1"/>
                </a:solidFill>
              </a:rPr>
              <a:t>Belet</a:t>
            </a:r>
            <a:r>
              <a:rPr lang="en-US" dirty="0">
                <a:solidFill>
                  <a:schemeClr val="bg1"/>
                </a:solidFill>
              </a:rPr>
              <a:t> </a:t>
            </a:r>
            <a:r>
              <a:rPr lang="en-US" dirty="0" err="1">
                <a:solidFill>
                  <a:schemeClr val="bg1"/>
                </a:solidFill>
              </a:rPr>
              <a:t>Hawa</a:t>
            </a:r>
            <a:endParaRPr lang="en-US" dirty="0">
              <a:solidFill>
                <a:schemeClr val="bg1"/>
              </a:solidFill>
            </a:endParaRPr>
          </a:p>
        </p:txBody>
      </p:sp>
    </p:spTree>
    <p:extLst>
      <p:ext uri="{BB962C8B-B14F-4D97-AF65-F5344CB8AC3E}">
        <p14:creationId xmlns:p14="http://schemas.microsoft.com/office/powerpoint/2010/main" val="43211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665163"/>
            <a:ext cx="9144000" cy="1011237"/>
          </a:xfrm>
        </p:spPr>
        <p:txBody>
          <a:bodyPr/>
          <a:lstStyle/>
          <a:p>
            <a:r>
              <a:rPr lang="en-US" dirty="0"/>
              <a:t>About Bamboo</a:t>
            </a:r>
          </a:p>
        </p:txBody>
      </p:sp>
      <p:sp>
        <p:nvSpPr>
          <p:cNvPr id="3" name="Subtitle 2"/>
          <p:cNvSpPr>
            <a:spLocks noGrp="1"/>
          </p:cNvSpPr>
          <p:nvPr>
            <p:ph type="subTitle" idx="1"/>
          </p:nvPr>
        </p:nvSpPr>
        <p:spPr>
          <a:xfrm>
            <a:off x="1523999" y="1676401"/>
            <a:ext cx="9434945" cy="4558144"/>
          </a:xfrm>
        </p:spPr>
        <p:txBody>
          <a:bodyPr>
            <a:normAutofit fontScale="92500" lnSpcReduction="10000"/>
          </a:bodyPr>
          <a:lstStyle/>
          <a:p>
            <a:pPr marL="342900" indent="-342900" algn="just">
              <a:buFont typeface="Arial" panose="020B0604020202020204" pitchFamily="34" charset="0"/>
              <a:buChar char="•"/>
            </a:pPr>
            <a:r>
              <a:rPr lang="en-GB" dirty="0"/>
              <a:t>The term bamboo refers to a group of over 1250 species of grass varying from small to giant. </a:t>
            </a:r>
          </a:p>
          <a:p>
            <a:pPr marL="342900" indent="-342900" algn="just">
              <a:buFont typeface="Arial" panose="020B0604020202020204" pitchFamily="34" charset="0"/>
              <a:buChar char="•"/>
            </a:pPr>
            <a:r>
              <a:rPr lang="en-GB" dirty="0"/>
              <a:t>Bamboo - nicknamed the wonder plant - is the strongest and fastest growing woody plant on earth</a:t>
            </a:r>
          </a:p>
          <a:p>
            <a:pPr marL="342900" indent="-342900" algn="just">
              <a:buFont typeface="Arial" panose="020B0604020202020204" pitchFamily="34" charset="0"/>
              <a:buChar char="•"/>
            </a:pPr>
            <a:r>
              <a:rPr lang="en-GB" dirty="0"/>
              <a:t>Bamboo is an alternative to traditional timber as a renewable resource</a:t>
            </a:r>
          </a:p>
          <a:p>
            <a:pPr marL="342900" indent="-342900" algn="just">
              <a:buFont typeface="Arial" panose="020B0604020202020204" pitchFamily="34" charset="0"/>
              <a:buChar char="•"/>
            </a:pPr>
            <a:r>
              <a:rPr lang="en-GB" dirty="0"/>
              <a:t>The highly versatile giant grass can grow in almost any kind of climate and thrive in the poorest of soils.</a:t>
            </a:r>
          </a:p>
          <a:p>
            <a:pPr marL="342900" indent="-342900" algn="just">
              <a:buFont typeface="Arial" panose="020B0604020202020204" pitchFamily="34" charset="0"/>
              <a:buChar char="•"/>
            </a:pPr>
            <a:r>
              <a:rPr lang="en-GB" dirty="0"/>
              <a:t> Bamboo can be harvested as a perennial crop, without deforestation, three to five years after initial planting. It can be sustainably harvested for well over 40 years. Once it starts growing, bamboo remains rooted in the soil, producing new shoots each year. This helps secure the soil.</a:t>
            </a:r>
          </a:p>
          <a:p>
            <a:pPr marL="342900" indent="-342900" algn="just">
              <a:buFont typeface="Arial" panose="020B0604020202020204" pitchFamily="34" charset="0"/>
              <a:buChar char="•"/>
            </a:pPr>
            <a:r>
              <a:rPr lang="en-GB" dirty="0"/>
              <a:t>In Somalia, Bamboo has the potential to control desertification. It can be grown along the rivers banks. The area under growth is not recorded. </a:t>
            </a:r>
            <a:endParaRPr lang="en-US"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1382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927" y="865907"/>
            <a:ext cx="9144000" cy="969673"/>
          </a:xfrm>
        </p:spPr>
        <p:txBody>
          <a:bodyPr/>
          <a:lstStyle/>
          <a:p>
            <a:r>
              <a:rPr lang="en-US" dirty="0"/>
              <a:t>Priority Bamboo Species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316"/>
          <a:stretch/>
        </p:blipFill>
        <p:spPr>
          <a:xfrm>
            <a:off x="8700655" y="318656"/>
            <a:ext cx="3117273" cy="6289964"/>
          </a:xfrm>
          <a:prstGeom prst="rect">
            <a:avLst/>
          </a:prstGeom>
        </p:spPr>
      </p:pic>
      <p:sp>
        <p:nvSpPr>
          <p:cNvPr id="3" name="Subtitle 2"/>
          <p:cNvSpPr>
            <a:spLocks noGrp="1"/>
          </p:cNvSpPr>
          <p:nvPr>
            <p:ph type="subTitle" idx="1"/>
          </p:nvPr>
        </p:nvSpPr>
        <p:spPr>
          <a:xfrm>
            <a:off x="484906" y="2216727"/>
            <a:ext cx="9144000" cy="4059382"/>
          </a:xfrm>
        </p:spPr>
        <p:txBody>
          <a:bodyPr>
            <a:normAutofit lnSpcReduction="10000"/>
          </a:bodyPr>
          <a:lstStyle/>
          <a:p>
            <a:pPr marL="342900" indent="-342900" algn="l">
              <a:buFont typeface="Arial" panose="020B0604020202020204" pitchFamily="34" charset="0"/>
              <a:buChar char="•"/>
            </a:pPr>
            <a:r>
              <a:rPr lang="en-GB" dirty="0"/>
              <a:t>International Network of Bamboo and Rattan (INBAR) and </a:t>
            </a:r>
          </a:p>
          <a:p>
            <a:pPr algn="l"/>
            <a:r>
              <a:rPr lang="en-GB" dirty="0"/>
              <a:t>      UNEP (2003) recommended 38 priority bamboos of economic </a:t>
            </a:r>
          </a:p>
          <a:p>
            <a:pPr algn="l"/>
            <a:r>
              <a:rPr lang="en-GB" dirty="0"/>
              <a:t>      importance. </a:t>
            </a:r>
          </a:p>
          <a:p>
            <a:pPr marL="342900" indent="-342900" algn="l">
              <a:buFont typeface="Arial" panose="020B0604020202020204" pitchFamily="34" charset="0"/>
              <a:buChar char="•"/>
            </a:pPr>
            <a:r>
              <a:rPr lang="en-US" sz="2500" dirty="0"/>
              <a:t>Among</a:t>
            </a:r>
            <a:r>
              <a:rPr lang="en-US" dirty="0"/>
              <a:t> the 38, </a:t>
            </a:r>
            <a:r>
              <a:rPr lang="en-GB" dirty="0"/>
              <a:t>the following species are available in Kenya and  </a:t>
            </a:r>
          </a:p>
          <a:p>
            <a:pPr algn="l"/>
            <a:r>
              <a:rPr lang="en-GB" dirty="0"/>
              <a:t>      have been found to do well in hot areas.</a:t>
            </a:r>
            <a:endParaRPr lang="en-US" dirty="0"/>
          </a:p>
          <a:p>
            <a:pPr marL="1257300" lvl="2" indent="-342900" algn="l">
              <a:buFont typeface="Wingdings" panose="05000000000000000000" pitchFamily="2" charset="2"/>
              <a:buChar char="ü"/>
            </a:pPr>
            <a:r>
              <a:rPr lang="en-GB" dirty="0" err="1"/>
              <a:t>Dendrocalamus</a:t>
            </a:r>
            <a:r>
              <a:rPr lang="en-GB" dirty="0"/>
              <a:t> </a:t>
            </a:r>
            <a:r>
              <a:rPr lang="en-GB" dirty="0" err="1"/>
              <a:t>membranaceus</a:t>
            </a:r>
            <a:r>
              <a:rPr lang="en-GB" dirty="0"/>
              <a:t> cv. Grandis</a:t>
            </a:r>
            <a:endParaRPr lang="en-US" dirty="0"/>
          </a:p>
          <a:p>
            <a:pPr marL="1257300" lvl="2" indent="-342900" algn="l">
              <a:buFont typeface="Wingdings" panose="05000000000000000000" pitchFamily="2" charset="2"/>
              <a:buChar char="ü"/>
            </a:pPr>
            <a:r>
              <a:rPr lang="en-GB" dirty="0" err="1"/>
              <a:t>Dendrocalamus</a:t>
            </a:r>
            <a:r>
              <a:rPr lang="en-GB" dirty="0"/>
              <a:t> </a:t>
            </a:r>
            <a:r>
              <a:rPr lang="en-GB" dirty="0" err="1"/>
              <a:t>maximuslamina</a:t>
            </a:r>
            <a:endParaRPr lang="en-US" dirty="0"/>
          </a:p>
          <a:p>
            <a:pPr marL="1257300" lvl="2" indent="-342900" algn="l">
              <a:buFont typeface="Wingdings" panose="05000000000000000000" pitchFamily="2" charset="2"/>
              <a:buChar char="ü"/>
            </a:pPr>
            <a:r>
              <a:rPr lang="en-GB" dirty="0" err="1"/>
              <a:t>Dendrocalamus</a:t>
            </a:r>
            <a:r>
              <a:rPr lang="en-GB" dirty="0"/>
              <a:t> </a:t>
            </a:r>
            <a:r>
              <a:rPr lang="en-GB" dirty="0" err="1"/>
              <a:t>giganteus</a:t>
            </a:r>
            <a:endParaRPr lang="en-US" dirty="0"/>
          </a:p>
          <a:p>
            <a:pPr marL="1257300" lvl="2" indent="-342900" algn="l">
              <a:buFont typeface="Wingdings" panose="05000000000000000000" pitchFamily="2" charset="2"/>
              <a:buChar char="ü"/>
            </a:pPr>
            <a:r>
              <a:rPr lang="en-GB" dirty="0" err="1"/>
              <a:t>Dendrocalamus</a:t>
            </a:r>
            <a:r>
              <a:rPr lang="en-GB" dirty="0"/>
              <a:t> </a:t>
            </a:r>
            <a:r>
              <a:rPr lang="en-GB" dirty="0" err="1"/>
              <a:t>stictus</a:t>
            </a:r>
            <a:endParaRPr lang="en-US" dirty="0"/>
          </a:p>
          <a:p>
            <a:pPr marL="1257300" lvl="2" indent="-342900" algn="l">
              <a:buFont typeface="Wingdings" panose="05000000000000000000" pitchFamily="2" charset="2"/>
              <a:buChar char="ü"/>
            </a:pPr>
            <a:r>
              <a:rPr lang="en-GB" dirty="0" err="1"/>
              <a:t>Dendrocalamus</a:t>
            </a:r>
            <a:r>
              <a:rPr lang="en-GB" dirty="0"/>
              <a:t> asper</a:t>
            </a:r>
            <a:endParaRPr lang="en-US" dirty="0"/>
          </a:p>
          <a:p>
            <a:pPr marL="1257300" lvl="2" indent="-342900" algn="l">
              <a:buFont typeface="Wingdings" panose="05000000000000000000" pitchFamily="2" charset="2"/>
              <a:buChar char="ü"/>
            </a:pPr>
            <a:r>
              <a:rPr lang="en-GB" dirty="0" err="1"/>
              <a:t>Dendrocalamus</a:t>
            </a:r>
            <a:r>
              <a:rPr lang="en-GB" dirty="0"/>
              <a:t> barbatus</a:t>
            </a:r>
            <a:endParaRPr lang="en-US"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7195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Proposed Piloting Sites</a:t>
            </a:r>
          </a:p>
        </p:txBody>
      </p:sp>
      <p:sp>
        <p:nvSpPr>
          <p:cNvPr id="3" name="Content Placeholder 2"/>
          <p:cNvSpPr>
            <a:spLocks noGrp="1"/>
          </p:cNvSpPr>
          <p:nvPr>
            <p:ph idx="1"/>
          </p:nvPr>
        </p:nvSpPr>
        <p:spPr/>
        <p:txBody>
          <a:bodyPr/>
          <a:lstStyle/>
          <a:p>
            <a:r>
              <a:rPr lang="en-US" dirty="0" err="1"/>
              <a:t>Kismayo</a:t>
            </a:r>
            <a:endParaRPr lang="en-US" dirty="0"/>
          </a:p>
          <a:p>
            <a:pPr lvl="1">
              <a:buFont typeface="Courier New" panose="02070309020205020404" pitchFamily="49" charset="0"/>
              <a:buChar char="o"/>
            </a:pPr>
            <a:r>
              <a:rPr lang="en-US" dirty="0" err="1"/>
              <a:t>Yontoy</a:t>
            </a:r>
            <a:r>
              <a:rPr lang="en-US" dirty="0"/>
              <a:t> </a:t>
            </a:r>
          </a:p>
          <a:p>
            <a:pPr lvl="1">
              <a:buFont typeface="Courier New" panose="02070309020205020404" pitchFamily="49" charset="0"/>
              <a:buChar char="o"/>
            </a:pPr>
            <a:r>
              <a:rPr lang="en-US" dirty="0" err="1"/>
              <a:t>Gobwe</a:t>
            </a:r>
            <a:endParaRPr lang="en-US" dirty="0"/>
          </a:p>
          <a:p>
            <a:pPr marL="457200" lvl="1" indent="0">
              <a:buNone/>
            </a:pPr>
            <a:endParaRPr lang="en-US" dirty="0"/>
          </a:p>
          <a:p>
            <a:r>
              <a:rPr lang="en-US" dirty="0" err="1"/>
              <a:t>Belet</a:t>
            </a:r>
            <a:r>
              <a:rPr lang="en-US" dirty="0"/>
              <a:t> </a:t>
            </a:r>
            <a:r>
              <a:rPr lang="en-US" dirty="0" err="1"/>
              <a:t>Hawa</a:t>
            </a:r>
            <a:endParaRPr lang="en-US" dirty="0"/>
          </a:p>
          <a:p>
            <a:pPr lvl="1">
              <a:buFont typeface="Courier New" panose="02070309020205020404" pitchFamily="49" charset="0"/>
              <a:buChar char="o"/>
            </a:pPr>
            <a:r>
              <a:rPr lang="en-US" dirty="0" err="1"/>
              <a:t>Malkariyey</a:t>
            </a:r>
            <a:r>
              <a:rPr lang="en-US" dirty="0"/>
              <a:t> farm</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564" y="1690688"/>
            <a:ext cx="7259782" cy="3417852"/>
          </a:xfrm>
          <a:prstGeom prst="rect">
            <a:avLst/>
          </a:prstGeom>
        </p:spPr>
      </p:pic>
    </p:spTree>
    <p:extLst>
      <p:ext uri="{BB962C8B-B14F-4D97-AF65-F5344CB8AC3E}">
        <p14:creationId xmlns:p14="http://schemas.microsoft.com/office/powerpoint/2010/main" val="164936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 out plan</a:t>
            </a:r>
          </a:p>
        </p:txBody>
      </p:sp>
      <p:sp>
        <p:nvSpPr>
          <p:cNvPr id="3" name="Content Placeholder 2"/>
          <p:cNvSpPr>
            <a:spLocks noGrp="1"/>
          </p:cNvSpPr>
          <p:nvPr>
            <p:ph idx="1"/>
          </p:nvPr>
        </p:nvSpPr>
        <p:spPr/>
        <p:txBody>
          <a:bodyPr/>
          <a:lstStyle/>
          <a:p>
            <a:r>
              <a:rPr lang="en-US" dirty="0"/>
              <a:t>Have already sensitized farmers resulting in their readiness to plant bamboo on their farms</a:t>
            </a:r>
          </a:p>
          <a:p>
            <a:r>
              <a:rPr lang="en-US" dirty="0"/>
              <a:t>Start with about three varieties by the end of this month then  narrow down to the best performing</a:t>
            </a:r>
          </a:p>
          <a:p>
            <a:r>
              <a:rPr lang="en-US" dirty="0"/>
              <a:t>Encourage more farmers to plant and grow the better performing variety</a:t>
            </a:r>
          </a:p>
          <a:p>
            <a:r>
              <a:rPr lang="en-US" dirty="0"/>
              <a:t>Mobilize resources to expand and popularize bamboo based on performance and benefits </a:t>
            </a:r>
          </a:p>
        </p:txBody>
      </p:sp>
    </p:spTree>
    <p:extLst>
      <p:ext uri="{BB962C8B-B14F-4D97-AF65-F5344CB8AC3E}">
        <p14:creationId xmlns:p14="http://schemas.microsoft.com/office/powerpoint/2010/main" val="1928682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E0BD18FF0C4C4B8252940805876372" ma:contentTypeVersion="13" ma:contentTypeDescription="Create a new document." ma:contentTypeScope="" ma:versionID="ec52f5593a5b50d48f68313b51de3246">
  <xsd:schema xmlns:xsd="http://www.w3.org/2001/XMLSchema" xmlns:xs="http://www.w3.org/2001/XMLSchema" xmlns:p="http://schemas.microsoft.com/office/2006/metadata/properties" xmlns:ns2="8c26259b-0cfc-4717-9f63-dab00c206894" xmlns:ns3="3c09da9d-01b5-468d-ad29-24484fd58acb" targetNamespace="http://schemas.microsoft.com/office/2006/metadata/properties" ma:root="true" ma:fieldsID="b0c3b1b08ebf46239729dae558db2050" ns2:_="" ns3:_="">
    <xsd:import namespace="8c26259b-0cfc-4717-9f63-dab00c206894"/>
    <xsd:import namespace="3c09da9d-01b5-468d-ad29-24484fd58a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6259b-0cfc-4717-9f63-dab00c2068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09da9d-01b5-468d-ad29-24484fd58a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EEDE4C-4E13-46A2-853A-87696A8E83B0}"/>
</file>

<file path=customXml/itemProps2.xml><?xml version="1.0" encoding="utf-8"?>
<ds:datastoreItem xmlns:ds="http://schemas.openxmlformats.org/officeDocument/2006/customXml" ds:itemID="{EE12B5E8-D838-4AF1-AD82-AA287EBC80EA}"/>
</file>

<file path=customXml/itemProps3.xml><?xml version="1.0" encoding="utf-8"?>
<ds:datastoreItem xmlns:ds="http://schemas.openxmlformats.org/officeDocument/2006/customXml" ds:itemID="{D6C166D8-EF10-44F1-8E57-54AF0C38788D}"/>
</file>

<file path=docProps/app.xml><?xml version="1.0" encoding="utf-8"?>
<Properties xmlns="http://schemas.openxmlformats.org/officeDocument/2006/extended-properties" xmlns:vt="http://schemas.openxmlformats.org/officeDocument/2006/docPropsVTypes">
  <TotalTime>109</TotalTime>
  <Words>307</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Courier New</vt:lpstr>
      <vt:lpstr>Wingdings</vt:lpstr>
      <vt:lpstr>Office Theme</vt:lpstr>
      <vt:lpstr>  Horn of Africa Peace Network (HAPEN)  Bamboo Piloting in Kismayo and Belet Hawa</vt:lpstr>
      <vt:lpstr>About Bamboo</vt:lpstr>
      <vt:lpstr>Priority Bamboo Species</vt:lpstr>
      <vt:lpstr>Proposed Piloting Sites</vt:lpstr>
      <vt:lpstr>Roll out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Horn of Africa Peace Network (HAPEN)  Bamboo Piloting in Kismayo and Dollow</dc:title>
  <dc:creator>HP</dc:creator>
  <cp:lastModifiedBy>Alexandre Koclejda</cp:lastModifiedBy>
  <cp:revision>15</cp:revision>
  <dcterms:created xsi:type="dcterms:W3CDTF">2021-12-14T16:53:47Z</dcterms:created>
  <dcterms:modified xsi:type="dcterms:W3CDTF">2021-12-15T05:56:10Z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0x010100B8E0BD18FF0C4C4B8252940805876372</vt:lpwstr>
  </property>
</Properties>
</file>