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57" r:id="rId2"/>
    <p:sldId id="258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AB8879"/>
    <a:srgbClr val="4C0000"/>
    <a:srgbClr val="E4D9D4"/>
    <a:srgbClr val="DACBC4"/>
    <a:srgbClr val="D0B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9DD3E-F411-4137-A1C7-3CD069E00B25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A8642204-5936-4B67-AA6B-603D35270E43}">
      <dgm:prSet phldrT="[Text]" custT="1"/>
      <dgm:spPr/>
      <dgm:t>
        <a:bodyPr/>
        <a:lstStyle/>
        <a:p>
          <a:r>
            <a:rPr lang="en-GB" sz="1200" b="1"/>
            <a:t>Phase 1:</a:t>
          </a:r>
          <a:endParaRPr lang="en-GB" sz="1200"/>
        </a:p>
      </dgm:t>
    </dgm:pt>
    <dgm:pt modelId="{A81FE0BF-87E4-421F-8241-33828765D625}" type="parTrans" cxnId="{D62ABBAF-9FF7-44D4-8487-2348048C13D5}">
      <dgm:prSet/>
      <dgm:spPr/>
      <dgm:t>
        <a:bodyPr/>
        <a:lstStyle/>
        <a:p>
          <a:endParaRPr lang="en-GB"/>
        </a:p>
      </dgm:t>
    </dgm:pt>
    <dgm:pt modelId="{4E2D15AC-9700-4D53-8400-A31F62E44764}" type="sibTrans" cxnId="{D62ABBAF-9FF7-44D4-8487-2348048C13D5}">
      <dgm:prSet/>
      <dgm:spPr/>
      <dgm:t>
        <a:bodyPr/>
        <a:lstStyle/>
        <a:p>
          <a:endParaRPr lang="en-GB"/>
        </a:p>
      </dgm:t>
    </dgm:pt>
    <dgm:pt modelId="{F8AE0C39-AD8E-428B-A0F4-0B75A03C1CA8}">
      <dgm:prSet phldrT="[Text]" custT="1"/>
      <dgm:spPr/>
      <dgm:t>
        <a:bodyPr/>
        <a:lstStyle/>
        <a:p>
          <a:r>
            <a:rPr lang="en-GB" sz="1200" b="1"/>
            <a:t>Phase 2:</a:t>
          </a:r>
          <a:endParaRPr lang="en-GB" sz="1200"/>
        </a:p>
      </dgm:t>
    </dgm:pt>
    <dgm:pt modelId="{A7555205-7FA5-43C2-A1A5-DB102494D996}" type="parTrans" cxnId="{E5137465-1C88-467B-8DBF-36B294319881}">
      <dgm:prSet/>
      <dgm:spPr/>
      <dgm:t>
        <a:bodyPr/>
        <a:lstStyle/>
        <a:p>
          <a:endParaRPr lang="en-GB"/>
        </a:p>
      </dgm:t>
    </dgm:pt>
    <dgm:pt modelId="{94E563F3-DD83-4DCE-AD21-DE434CAE330C}" type="sibTrans" cxnId="{E5137465-1C88-467B-8DBF-36B294319881}">
      <dgm:prSet/>
      <dgm:spPr/>
      <dgm:t>
        <a:bodyPr/>
        <a:lstStyle/>
        <a:p>
          <a:endParaRPr lang="en-GB"/>
        </a:p>
      </dgm:t>
    </dgm:pt>
    <dgm:pt modelId="{0BB98373-5D64-4753-9463-C6E4CC1A50CB}">
      <dgm:prSet phldrT="[Text]" custT="1"/>
      <dgm:spPr/>
      <dgm:t>
        <a:bodyPr/>
        <a:lstStyle/>
        <a:p>
          <a:r>
            <a:rPr lang="en-GB" sz="1200" b="1"/>
            <a:t>Phase 3:</a:t>
          </a:r>
          <a:endParaRPr lang="en-GB" sz="1200"/>
        </a:p>
      </dgm:t>
    </dgm:pt>
    <dgm:pt modelId="{0FF5666D-70C7-4E7F-9A40-46B12698B198}" type="parTrans" cxnId="{FDF6C78D-5761-449A-A3AE-D518FDC1A64E}">
      <dgm:prSet/>
      <dgm:spPr/>
      <dgm:t>
        <a:bodyPr/>
        <a:lstStyle/>
        <a:p>
          <a:endParaRPr lang="en-GB"/>
        </a:p>
      </dgm:t>
    </dgm:pt>
    <dgm:pt modelId="{085C7CD7-221E-4A6B-BC4A-6A6736AD3735}" type="sibTrans" cxnId="{FDF6C78D-5761-449A-A3AE-D518FDC1A64E}">
      <dgm:prSet/>
      <dgm:spPr/>
      <dgm:t>
        <a:bodyPr/>
        <a:lstStyle/>
        <a:p>
          <a:endParaRPr lang="en-GB"/>
        </a:p>
      </dgm:t>
    </dgm:pt>
    <dgm:pt modelId="{A095F588-CED2-4726-B354-81C9C61BC942}">
      <dgm:prSet custT="1"/>
      <dgm:spPr/>
      <dgm:t>
        <a:bodyPr/>
        <a:lstStyle/>
        <a:p>
          <a:r>
            <a:rPr lang="en-GB" sz="1200" b="1"/>
            <a:t>Phase 4:</a:t>
          </a:r>
          <a:endParaRPr lang="en-GB" sz="1200"/>
        </a:p>
      </dgm:t>
    </dgm:pt>
    <dgm:pt modelId="{6B657F8D-0798-4AEE-8103-82E45332123B}" type="parTrans" cxnId="{F992B75E-3AA6-456A-91DA-1680E764DFF7}">
      <dgm:prSet/>
      <dgm:spPr/>
      <dgm:t>
        <a:bodyPr/>
        <a:lstStyle/>
        <a:p>
          <a:endParaRPr lang="en-GB"/>
        </a:p>
      </dgm:t>
    </dgm:pt>
    <dgm:pt modelId="{DB627C19-4607-4318-AEDD-EFE989896E53}" type="sibTrans" cxnId="{F992B75E-3AA6-456A-91DA-1680E764DFF7}">
      <dgm:prSet/>
      <dgm:spPr/>
      <dgm:t>
        <a:bodyPr/>
        <a:lstStyle/>
        <a:p>
          <a:endParaRPr lang="en-GB"/>
        </a:p>
      </dgm:t>
    </dgm:pt>
    <dgm:pt modelId="{DFB269DC-019F-436B-9CAC-BEF2DDC2D620}">
      <dgm:prSet custT="1"/>
      <dgm:spPr/>
      <dgm:t>
        <a:bodyPr/>
        <a:lstStyle/>
        <a:p>
          <a:r>
            <a:rPr lang="en-GB" sz="1200" b="1"/>
            <a:t>Phase 5:</a:t>
          </a:r>
          <a:endParaRPr lang="en-GB" sz="1200"/>
        </a:p>
      </dgm:t>
    </dgm:pt>
    <dgm:pt modelId="{35431C6D-39CE-438A-A994-E371EC2A8B31}" type="parTrans" cxnId="{97229F5D-E38F-4FAC-9B9B-658E2CE35167}">
      <dgm:prSet/>
      <dgm:spPr/>
      <dgm:t>
        <a:bodyPr/>
        <a:lstStyle/>
        <a:p>
          <a:endParaRPr lang="en-GB"/>
        </a:p>
      </dgm:t>
    </dgm:pt>
    <dgm:pt modelId="{7BBA8288-21E2-4F82-8012-A6F5A560056E}" type="sibTrans" cxnId="{97229F5D-E38F-4FAC-9B9B-658E2CE35167}">
      <dgm:prSet/>
      <dgm:spPr/>
      <dgm:t>
        <a:bodyPr/>
        <a:lstStyle/>
        <a:p>
          <a:endParaRPr lang="en-GB"/>
        </a:p>
      </dgm:t>
    </dgm:pt>
    <dgm:pt modelId="{EC4ADF91-4C73-4AB2-ACAF-E0A07C6EDC14}">
      <dgm:prSet custT="1"/>
      <dgm:spPr/>
      <dgm:t>
        <a:bodyPr/>
        <a:lstStyle/>
        <a:p>
          <a:pPr marL="0" indent="0" algn="just">
            <a:lnSpc>
              <a:spcPct val="100000"/>
            </a:lnSpc>
          </a:pPr>
          <a:r>
            <a:rPr lang="en-GB" sz="1600" b="1" dirty="0"/>
            <a:t>Set up of institutional framework and Urban Working Group</a:t>
          </a:r>
          <a:endParaRPr lang="en-GB" sz="1600" dirty="0"/>
        </a:p>
      </dgm:t>
    </dgm:pt>
    <dgm:pt modelId="{A59369CA-FE62-4058-AB77-F7520903F5FC}" type="parTrans" cxnId="{CD4B74D8-5F82-45EF-8119-91021B0DEBB0}">
      <dgm:prSet/>
      <dgm:spPr/>
      <dgm:t>
        <a:bodyPr/>
        <a:lstStyle/>
        <a:p>
          <a:endParaRPr lang="en-GB"/>
        </a:p>
      </dgm:t>
    </dgm:pt>
    <dgm:pt modelId="{468773D4-69D3-4AA9-9610-D46E0550853F}" type="sibTrans" cxnId="{CD4B74D8-5F82-45EF-8119-91021B0DEBB0}">
      <dgm:prSet/>
      <dgm:spPr/>
      <dgm:t>
        <a:bodyPr/>
        <a:lstStyle/>
        <a:p>
          <a:endParaRPr lang="en-GB"/>
        </a:p>
      </dgm:t>
    </dgm:pt>
    <dgm:pt modelId="{D50B00A9-F4EF-4FD5-9CF9-349626B10ED4}">
      <dgm:prSet custT="1"/>
      <dgm:spPr/>
      <dgm:t>
        <a:bodyPr/>
        <a:lstStyle/>
        <a:p>
          <a:pPr algn="just"/>
          <a:r>
            <a:rPr lang="en-GB" sz="1600" b="1" dirty="0"/>
            <a:t>Settlement-based Assessments</a:t>
          </a:r>
          <a:endParaRPr lang="en-GB" sz="1600" dirty="0"/>
        </a:p>
      </dgm:t>
    </dgm:pt>
    <dgm:pt modelId="{A1CAF5CB-90EC-4F04-B19F-A919616E463E}" type="parTrans" cxnId="{67A5F0C4-4467-4841-A410-98E0A257BECB}">
      <dgm:prSet/>
      <dgm:spPr/>
      <dgm:t>
        <a:bodyPr/>
        <a:lstStyle/>
        <a:p>
          <a:endParaRPr lang="en-GB"/>
        </a:p>
      </dgm:t>
    </dgm:pt>
    <dgm:pt modelId="{F7B98E35-548C-419A-BFA1-95E4242E1481}" type="sibTrans" cxnId="{67A5F0C4-4467-4841-A410-98E0A257BECB}">
      <dgm:prSet/>
      <dgm:spPr/>
      <dgm:t>
        <a:bodyPr/>
        <a:lstStyle/>
        <a:p>
          <a:endParaRPr lang="en-GB"/>
        </a:p>
      </dgm:t>
    </dgm:pt>
    <dgm:pt modelId="{CB3BA824-290E-4251-96E0-DD78F7CB98D0}">
      <dgm:prSet custT="1"/>
      <dgm:spPr/>
      <dgm:t>
        <a:bodyPr/>
        <a:lstStyle/>
        <a:p>
          <a:pPr algn="just"/>
          <a:r>
            <a:rPr lang="en-GB" sz="1600" b="1" dirty="0"/>
            <a:t>Settlement-based response planning</a:t>
          </a:r>
          <a:endParaRPr lang="en-GB" sz="1600" b="0" dirty="0"/>
        </a:p>
      </dgm:t>
    </dgm:pt>
    <dgm:pt modelId="{D29FF7DA-201F-46D4-BB84-5FA7144F734A}" type="parTrans" cxnId="{ACAC4616-93E7-4E86-947D-A032B7F1B6E3}">
      <dgm:prSet/>
      <dgm:spPr/>
      <dgm:t>
        <a:bodyPr/>
        <a:lstStyle/>
        <a:p>
          <a:endParaRPr lang="en-GB"/>
        </a:p>
      </dgm:t>
    </dgm:pt>
    <dgm:pt modelId="{D0D1078C-5E1F-4C60-8558-088CF35F9AF9}" type="sibTrans" cxnId="{ACAC4616-93E7-4E86-947D-A032B7F1B6E3}">
      <dgm:prSet/>
      <dgm:spPr/>
      <dgm:t>
        <a:bodyPr/>
        <a:lstStyle/>
        <a:p>
          <a:endParaRPr lang="en-GB"/>
        </a:p>
      </dgm:t>
    </dgm:pt>
    <dgm:pt modelId="{997627B6-E187-4A0E-B33D-584E15689431}">
      <dgm:prSet custT="1"/>
      <dgm:spPr/>
      <dgm:t>
        <a:bodyPr/>
        <a:lstStyle/>
        <a:p>
          <a:r>
            <a:rPr lang="en-GB" sz="1600" b="1" dirty="0"/>
            <a:t>Coordination and Implementation of response plans</a:t>
          </a:r>
          <a:endParaRPr lang="en-GB" sz="1600" b="0" dirty="0"/>
        </a:p>
      </dgm:t>
    </dgm:pt>
    <dgm:pt modelId="{F768D182-3D08-44E0-A290-58975EB96C4C}" type="parTrans" cxnId="{B71ADC55-8EFC-4962-8442-E312E4FD35BC}">
      <dgm:prSet/>
      <dgm:spPr/>
      <dgm:t>
        <a:bodyPr/>
        <a:lstStyle/>
        <a:p>
          <a:endParaRPr lang="en-GB"/>
        </a:p>
      </dgm:t>
    </dgm:pt>
    <dgm:pt modelId="{FE88AF59-D0F5-44FD-8FEB-F8B603A46751}" type="sibTrans" cxnId="{B71ADC55-8EFC-4962-8442-E312E4FD35BC}">
      <dgm:prSet/>
      <dgm:spPr/>
      <dgm:t>
        <a:bodyPr/>
        <a:lstStyle/>
        <a:p>
          <a:endParaRPr lang="en-GB"/>
        </a:p>
      </dgm:t>
    </dgm:pt>
    <dgm:pt modelId="{9F208415-D724-4EA5-B740-11DB75457A94}">
      <dgm:prSet custT="1"/>
      <dgm:spPr/>
      <dgm:t>
        <a:bodyPr/>
        <a:lstStyle/>
        <a:p>
          <a:r>
            <a:rPr lang="en-GB" sz="1600" b="1" dirty="0"/>
            <a:t>Capacity building of Local Authorities in partnership with UCLG/CUF</a:t>
          </a:r>
        </a:p>
      </dgm:t>
    </dgm:pt>
    <dgm:pt modelId="{2EBC4824-511E-4032-ACA2-3F8EE543B346}" type="parTrans" cxnId="{E618C200-34D4-426D-8C05-83D74B1B7943}">
      <dgm:prSet/>
      <dgm:spPr/>
      <dgm:t>
        <a:bodyPr/>
        <a:lstStyle/>
        <a:p>
          <a:endParaRPr lang="en-GB"/>
        </a:p>
      </dgm:t>
    </dgm:pt>
    <dgm:pt modelId="{35405F6F-1F91-4C89-8C86-DBE1530D2B4F}" type="sibTrans" cxnId="{E618C200-34D4-426D-8C05-83D74B1B7943}">
      <dgm:prSet/>
      <dgm:spPr/>
      <dgm:t>
        <a:bodyPr/>
        <a:lstStyle/>
        <a:p>
          <a:endParaRPr lang="en-GB"/>
        </a:p>
      </dgm:t>
    </dgm:pt>
    <dgm:pt modelId="{100B76A5-3973-4428-8C05-E1D76D66A0CB}" type="pres">
      <dgm:prSet presAssocID="{F269DD3E-F411-4137-A1C7-3CD069E00B25}" presName="linearFlow" presStyleCnt="0">
        <dgm:presLayoutVars>
          <dgm:dir/>
          <dgm:animLvl val="lvl"/>
          <dgm:resizeHandles val="exact"/>
        </dgm:presLayoutVars>
      </dgm:prSet>
      <dgm:spPr/>
    </dgm:pt>
    <dgm:pt modelId="{9C438A0D-4624-4678-AA4E-8A8309A62D3F}" type="pres">
      <dgm:prSet presAssocID="{A8642204-5936-4B67-AA6B-603D35270E43}" presName="composite" presStyleCnt="0"/>
      <dgm:spPr/>
    </dgm:pt>
    <dgm:pt modelId="{BD03AD4E-43DD-4B7F-B7D2-8FFBB534FED4}" type="pres">
      <dgm:prSet presAssocID="{A8642204-5936-4B67-AA6B-603D35270E4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2965C8B-8291-4A7C-8D3F-44C7FF19FEF1}" type="pres">
      <dgm:prSet presAssocID="{A8642204-5936-4B67-AA6B-603D35270E43}" presName="descendantText" presStyleLbl="alignAcc1" presStyleIdx="0" presStyleCnt="5">
        <dgm:presLayoutVars>
          <dgm:bulletEnabled val="1"/>
        </dgm:presLayoutVars>
      </dgm:prSet>
      <dgm:spPr/>
    </dgm:pt>
    <dgm:pt modelId="{AD802CCF-69D2-4CCE-ACDA-480351A62775}" type="pres">
      <dgm:prSet presAssocID="{4E2D15AC-9700-4D53-8400-A31F62E44764}" presName="sp" presStyleCnt="0"/>
      <dgm:spPr/>
    </dgm:pt>
    <dgm:pt modelId="{18BB2FFE-196A-43C0-AEEE-0D31376C1C29}" type="pres">
      <dgm:prSet presAssocID="{F8AE0C39-AD8E-428B-A0F4-0B75A03C1CA8}" presName="composite" presStyleCnt="0"/>
      <dgm:spPr/>
    </dgm:pt>
    <dgm:pt modelId="{5498FC82-7401-4FB0-B168-FEA535DFC77E}" type="pres">
      <dgm:prSet presAssocID="{F8AE0C39-AD8E-428B-A0F4-0B75A03C1CA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61FFE55-76A1-4C6A-911A-B229CCC88EEB}" type="pres">
      <dgm:prSet presAssocID="{F8AE0C39-AD8E-428B-A0F4-0B75A03C1CA8}" presName="descendantText" presStyleLbl="alignAcc1" presStyleIdx="1" presStyleCnt="5">
        <dgm:presLayoutVars>
          <dgm:bulletEnabled val="1"/>
        </dgm:presLayoutVars>
      </dgm:prSet>
      <dgm:spPr/>
    </dgm:pt>
    <dgm:pt modelId="{E45134D0-E846-4F0D-93F3-723068234CF1}" type="pres">
      <dgm:prSet presAssocID="{94E563F3-DD83-4DCE-AD21-DE434CAE330C}" presName="sp" presStyleCnt="0"/>
      <dgm:spPr/>
    </dgm:pt>
    <dgm:pt modelId="{006A9261-9B3F-4B5D-96D4-AFEB60B3C3EA}" type="pres">
      <dgm:prSet presAssocID="{0BB98373-5D64-4753-9463-C6E4CC1A50CB}" presName="composite" presStyleCnt="0"/>
      <dgm:spPr/>
    </dgm:pt>
    <dgm:pt modelId="{EE0DA1EC-EAAB-4ADF-A9A6-7B4B47242922}" type="pres">
      <dgm:prSet presAssocID="{0BB98373-5D64-4753-9463-C6E4CC1A50C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72DF0E8-BB36-4AED-8D82-149947B99B11}" type="pres">
      <dgm:prSet presAssocID="{0BB98373-5D64-4753-9463-C6E4CC1A50CB}" presName="descendantText" presStyleLbl="alignAcc1" presStyleIdx="2" presStyleCnt="5">
        <dgm:presLayoutVars>
          <dgm:bulletEnabled val="1"/>
        </dgm:presLayoutVars>
      </dgm:prSet>
      <dgm:spPr/>
    </dgm:pt>
    <dgm:pt modelId="{897D1692-7663-4F31-A482-502624060571}" type="pres">
      <dgm:prSet presAssocID="{085C7CD7-221E-4A6B-BC4A-6A6736AD3735}" presName="sp" presStyleCnt="0"/>
      <dgm:spPr/>
    </dgm:pt>
    <dgm:pt modelId="{7F7D518E-2566-4E06-8C8F-007F990D2755}" type="pres">
      <dgm:prSet presAssocID="{A095F588-CED2-4726-B354-81C9C61BC942}" presName="composite" presStyleCnt="0"/>
      <dgm:spPr/>
    </dgm:pt>
    <dgm:pt modelId="{EE5926FC-5E8A-4B6A-A256-D9A03C0365A5}" type="pres">
      <dgm:prSet presAssocID="{A095F588-CED2-4726-B354-81C9C61BC94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2F9747A-BCB1-4D77-96DE-8A420925FB3F}" type="pres">
      <dgm:prSet presAssocID="{A095F588-CED2-4726-B354-81C9C61BC942}" presName="descendantText" presStyleLbl="alignAcc1" presStyleIdx="3" presStyleCnt="5" custScaleX="99792">
        <dgm:presLayoutVars>
          <dgm:bulletEnabled val="1"/>
        </dgm:presLayoutVars>
      </dgm:prSet>
      <dgm:spPr/>
    </dgm:pt>
    <dgm:pt modelId="{959BA384-B626-4C62-B6AE-E1B9A4881841}" type="pres">
      <dgm:prSet presAssocID="{DB627C19-4607-4318-AEDD-EFE989896E53}" presName="sp" presStyleCnt="0"/>
      <dgm:spPr/>
    </dgm:pt>
    <dgm:pt modelId="{6A6357B0-2AA0-40D2-896D-3874DABE68A7}" type="pres">
      <dgm:prSet presAssocID="{DFB269DC-019F-436B-9CAC-BEF2DDC2D620}" presName="composite" presStyleCnt="0"/>
      <dgm:spPr/>
    </dgm:pt>
    <dgm:pt modelId="{14F7FF99-520B-497E-BC95-7511EA89D09C}" type="pres">
      <dgm:prSet presAssocID="{DFB269DC-019F-436B-9CAC-BEF2DDC2D62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FC22BE4-A264-4BAA-AABC-F4997925479A}" type="pres">
      <dgm:prSet presAssocID="{DFB269DC-019F-436B-9CAC-BEF2DDC2D62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E618C200-34D4-426D-8C05-83D74B1B7943}" srcId="{DFB269DC-019F-436B-9CAC-BEF2DDC2D620}" destId="{9F208415-D724-4EA5-B740-11DB75457A94}" srcOrd="0" destOrd="0" parTransId="{2EBC4824-511E-4032-ACA2-3F8EE543B346}" sibTransId="{35405F6F-1F91-4C89-8C86-DBE1530D2B4F}"/>
    <dgm:cxn modelId="{ACAC4616-93E7-4E86-947D-A032B7F1B6E3}" srcId="{0BB98373-5D64-4753-9463-C6E4CC1A50CB}" destId="{CB3BA824-290E-4251-96E0-DD78F7CB98D0}" srcOrd="0" destOrd="0" parTransId="{D29FF7DA-201F-46D4-BB84-5FA7144F734A}" sibTransId="{D0D1078C-5E1F-4C60-8558-088CF35F9AF9}"/>
    <dgm:cxn modelId="{97229F5D-E38F-4FAC-9B9B-658E2CE35167}" srcId="{F269DD3E-F411-4137-A1C7-3CD069E00B25}" destId="{DFB269DC-019F-436B-9CAC-BEF2DDC2D620}" srcOrd="4" destOrd="0" parTransId="{35431C6D-39CE-438A-A994-E371EC2A8B31}" sibTransId="{7BBA8288-21E2-4F82-8012-A6F5A560056E}"/>
    <dgm:cxn modelId="{F992B75E-3AA6-456A-91DA-1680E764DFF7}" srcId="{F269DD3E-F411-4137-A1C7-3CD069E00B25}" destId="{A095F588-CED2-4726-B354-81C9C61BC942}" srcOrd="3" destOrd="0" parTransId="{6B657F8D-0798-4AEE-8103-82E45332123B}" sibTransId="{DB627C19-4607-4318-AEDD-EFE989896E53}"/>
    <dgm:cxn modelId="{567AC043-B7DD-4A29-BAB2-A8AC058E8B28}" type="presOf" srcId="{A095F588-CED2-4726-B354-81C9C61BC942}" destId="{EE5926FC-5E8A-4B6A-A256-D9A03C0365A5}" srcOrd="0" destOrd="0" presId="urn:microsoft.com/office/officeart/2005/8/layout/chevron2"/>
    <dgm:cxn modelId="{E5137465-1C88-467B-8DBF-36B294319881}" srcId="{F269DD3E-F411-4137-A1C7-3CD069E00B25}" destId="{F8AE0C39-AD8E-428B-A0F4-0B75A03C1CA8}" srcOrd="1" destOrd="0" parTransId="{A7555205-7FA5-43C2-A1A5-DB102494D996}" sibTransId="{94E563F3-DD83-4DCE-AD21-DE434CAE330C}"/>
    <dgm:cxn modelId="{F4CE4A68-8810-4A6B-AE27-BAE7299A7986}" type="presOf" srcId="{DFB269DC-019F-436B-9CAC-BEF2DDC2D620}" destId="{14F7FF99-520B-497E-BC95-7511EA89D09C}" srcOrd="0" destOrd="0" presId="urn:microsoft.com/office/officeart/2005/8/layout/chevron2"/>
    <dgm:cxn modelId="{AEA9E56F-F553-4857-AE2E-913E41B7EA52}" type="presOf" srcId="{F8AE0C39-AD8E-428B-A0F4-0B75A03C1CA8}" destId="{5498FC82-7401-4FB0-B168-FEA535DFC77E}" srcOrd="0" destOrd="0" presId="urn:microsoft.com/office/officeart/2005/8/layout/chevron2"/>
    <dgm:cxn modelId="{B71ADC55-8EFC-4962-8442-E312E4FD35BC}" srcId="{A095F588-CED2-4726-B354-81C9C61BC942}" destId="{997627B6-E187-4A0E-B33D-584E15689431}" srcOrd="0" destOrd="0" parTransId="{F768D182-3D08-44E0-A290-58975EB96C4C}" sibTransId="{FE88AF59-D0F5-44FD-8FEB-F8B603A46751}"/>
    <dgm:cxn modelId="{2582127C-EAFC-44F4-860D-EAD41E2D2BBB}" type="presOf" srcId="{EC4ADF91-4C73-4AB2-ACAF-E0A07C6EDC14}" destId="{22965C8B-8291-4A7C-8D3F-44C7FF19FEF1}" srcOrd="0" destOrd="0" presId="urn:microsoft.com/office/officeart/2005/8/layout/chevron2"/>
    <dgm:cxn modelId="{FDF6C78D-5761-449A-A3AE-D518FDC1A64E}" srcId="{F269DD3E-F411-4137-A1C7-3CD069E00B25}" destId="{0BB98373-5D64-4753-9463-C6E4CC1A50CB}" srcOrd="2" destOrd="0" parTransId="{0FF5666D-70C7-4E7F-9A40-46B12698B198}" sibTransId="{085C7CD7-221E-4A6B-BC4A-6A6736AD3735}"/>
    <dgm:cxn modelId="{3D82DA8D-4A56-4A8E-93EB-9FE27A17F0F1}" type="presOf" srcId="{D50B00A9-F4EF-4FD5-9CF9-349626B10ED4}" destId="{661FFE55-76A1-4C6A-911A-B229CCC88EEB}" srcOrd="0" destOrd="0" presId="urn:microsoft.com/office/officeart/2005/8/layout/chevron2"/>
    <dgm:cxn modelId="{21720B94-2FA1-47AB-AB29-E6C235D4E042}" type="presOf" srcId="{997627B6-E187-4A0E-B33D-584E15689431}" destId="{22F9747A-BCB1-4D77-96DE-8A420925FB3F}" srcOrd="0" destOrd="0" presId="urn:microsoft.com/office/officeart/2005/8/layout/chevron2"/>
    <dgm:cxn modelId="{D62ABBAF-9FF7-44D4-8487-2348048C13D5}" srcId="{F269DD3E-F411-4137-A1C7-3CD069E00B25}" destId="{A8642204-5936-4B67-AA6B-603D35270E43}" srcOrd="0" destOrd="0" parTransId="{A81FE0BF-87E4-421F-8241-33828765D625}" sibTransId="{4E2D15AC-9700-4D53-8400-A31F62E44764}"/>
    <dgm:cxn modelId="{969360B1-D330-43BB-AB15-7A98D01F1296}" type="presOf" srcId="{9F208415-D724-4EA5-B740-11DB75457A94}" destId="{5FC22BE4-A264-4BAA-AABC-F4997925479A}" srcOrd="0" destOrd="0" presId="urn:microsoft.com/office/officeart/2005/8/layout/chevron2"/>
    <dgm:cxn modelId="{67A5F0C4-4467-4841-A410-98E0A257BECB}" srcId="{F8AE0C39-AD8E-428B-A0F4-0B75A03C1CA8}" destId="{D50B00A9-F4EF-4FD5-9CF9-349626B10ED4}" srcOrd="0" destOrd="0" parTransId="{A1CAF5CB-90EC-4F04-B19F-A919616E463E}" sibTransId="{F7B98E35-548C-419A-BFA1-95E4242E1481}"/>
    <dgm:cxn modelId="{F9329BC9-C02E-4DAB-9E3E-028E9C10676F}" type="presOf" srcId="{F269DD3E-F411-4137-A1C7-3CD069E00B25}" destId="{100B76A5-3973-4428-8C05-E1D76D66A0CB}" srcOrd="0" destOrd="0" presId="urn:microsoft.com/office/officeart/2005/8/layout/chevron2"/>
    <dgm:cxn modelId="{5E154BD8-0C81-4649-B4E0-AAF18AE6B9B5}" type="presOf" srcId="{CB3BA824-290E-4251-96E0-DD78F7CB98D0}" destId="{272DF0E8-BB36-4AED-8D82-149947B99B11}" srcOrd="0" destOrd="0" presId="urn:microsoft.com/office/officeart/2005/8/layout/chevron2"/>
    <dgm:cxn modelId="{CD4B74D8-5F82-45EF-8119-91021B0DEBB0}" srcId="{A8642204-5936-4B67-AA6B-603D35270E43}" destId="{EC4ADF91-4C73-4AB2-ACAF-E0A07C6EDC14}" srcOrd="0" destOrd="0" parTransId="{A59369CA-FE62-4058-AB77-F7520903F5FC}" sibTransId="{468773D4-69D3-4AA9-9610-D46E0550853F}"/>
    <dgm:cxn modelId="{6E75C4DB-3061-4AFF-8491-0B0ECACC54AA}" type="presOf" srcId="{0BB98373-5D64-4753-9463-C6E4CC1A50CB}" destId="{EE0DA1EC-EAAB-4ADF-A9A6-7B4B47242922}" srcOrd="0" destOrd="0" presId="urn:microsoft.com/office/officeart/2005/8/layout/chevron2"/>
    <dgm:cxn modelId="{00A964F4-0829-477F-82F0-838D6C2A73C2}" type="presOf" srcId="{A8642204-5936-4B67-AA6B-603D35270E43}" destId="{BD03AD4E-43DD-4B7F-B7D2-8FFBB534FED4}" srcOrd="0" destOrd="0" presId="urn:microsoft.com/office/officeart/2005/8/layout/chevron2"/>
    <dgm:cxn modelId="{5DDB191D-BC5E-4267-91D3-613C5B26ADD5}" type="presParOf" srcId="{100B76A5-3973-4428-8C05-E1D76D66A0CB}" destId="{9C438A0D-4624-4678-AA4E-8A8309A62D3F}" srcOrd="0" destOrd="0" presId="urn:microsoft.com/office/officeart/2005/8/layout/chevron2"/>
    <dgm:cxn modelId="{8183F305-006A-4FD5-A4B4-08706D9043A9}" type="presParOf" srcId="{9C438A0D-4624-4678-AA4E-8A8309A62D3F}" destId="{BD03AD4E-43DD-4B7F-B7D2-8FFBB534FED4}" srcOrd="0" destOrd="0" presId="urn:microsoft.com/office/officeart/2005/8/layout/chevron2"/>
    <dgm:cxn modelId="{BED9179E-EAAE-41B8-A3FA-76D54AD5D193}" type="presParOf" srcId="{9C438A0D-4624-4678-AA4E-8A8309A62D3F}" destId="{22965C8B-8291-4A7C-8D3F-44C7FF19FEF1}" srcOrd="1" destOrd="0" presId="urn:microsoft.com/office/officeart/2005/8/layout/chevron2"/>
    <dgm:cxn modelId="{39957236-2497-408C-BDEA-25ECBC04DF12}" type="presParOf" srcId="{100B76A5-3973-4428-8C05-E1D76D66A0CB}" destId="{AD802CCF-69D2-4CCE-ACDA-480351A62775}" srcOrd="1" destOrd="0" presId="urn:microsoft.com/office/officeart/2005/8/layout/chevron2"/>
    <dgm:cxn modelId="{2705A7A1-C019-42F3-B053-C370222D08D3}" type="presParOf" srcId="{100B76A5-3973-4428-8C05-E1D76D66A0CB}" destId="{18BB2FFE-196A-43C0-AEEE-0D31376C1C29}" srcOrd="2" destOrd="0" presId="urn:microsoft.com/office/officeart/2005/8/layout/chevron2"/>
    <dgm:cxn modelId="{1942C113-8D1B-45C8-9B06-E47D118276AD}" type="presParOf" srcId="{18BB2FFE-196A-43C0-AEEE-0D31376C1C29}" destId="{5498FC82-7401-4FB0-B168-FEA535DFC77E}" srcOrd="0" destOrd="0" presId="urn:microsoft.com/office/officeart/2005/8/layout/chevron2"/>
    <dgm:cxn modelId="{9C54C527-2A64-4CD6-A77A-931D675C1971}" type="presParOf" srcId="{18BB2FFE-196A-43C0-AEEE-0D31376C1C29}" destId="{661FFE55-76A1-4C6A-911A-B229CCC88EEB}" srcOrd="1" destOrd="0" presId="urn:microsoft.com/office/officeart/2005/8/layout/chevron2"/>
    <dgm:cxn modelId="{D46B3C41-9DC8-4AB8-9EBD-86028E21111C}" type="presParOf" srcId="{100B76A5-3973-4428-8C05-E1D76D66A0CB}" destId="{E45134D0-E846-4F0D-93F3-723068234CF1}" srcOrd="3" destOrd="0" presId="urn:microsoft.com/office/officeart/2005/8/layout/chevron2"/>
    <dgm:cxn modelId="{71D1E586-5FE3-453E-ABF8-8186971E89F8}" type="presParOf" srcId="{100B76A5-3973-4428-8C05-E1D76D66A0CB}" destId="{006A9261-9B3F-4B5D-96D4-AFEB60B3C3EA}" srcOrd="4" destOrd="0" presId="urn:microsoft.com/office/officeart/2005/8/layout/chevron2"/>
    <dgm:cxn modelId="{68CE6972-EED8-4407-B63B-9412DB8A1A5E}" type="presParOf" srcId="{006A9261-9B3F-4B5D-96D4-AFEB60B3C3EA}" destId="{EE0DA1EC-EAAB-4ADF-A9A6-7B4B47242922}" srcOrd="0" destOrd="0" presId="urn:microsoft.com/office/officeart/2005/8/layout/chevron2"/>
    <dgm:cxn modelId="{C20F3784-A3C1-4D8C-BD37-8CAC362AEEE3}" type="presParOf" srcId="{006A9261-9B3F-4B5D-96D4-AFEB60B3C3EA}" destId="{272DF0E8-BB36-4AED-8D82-149947B99B11}" srcOrd="1" destOrd="0" presId="urn:microsoft.com/office/officeart/2005/8/layout/chevron2"/>
    <dgm:cxn modelId="{6487CD2C-7C21-4AA0-8A44-1C51B245CB05}" type="presParOf" srcId="{100B76A5-3973-4428-8C05-E1D76D66A0CB}" destId="{897D1692-7663-4F31-A482-502624060571}" srcOrd="5" destOrd="0" presId="urn:microsoft.com/office/officeart/2005/8/layout/chevron2"/>
    <dgm:cxn modelId="{516600F6-DEC5-4B52-A54C-5221E3E74E5B}" type="presParOf" srcId="{100B76A5-3973-4428-8C05-E1D76D66A0CB}" destId="{7F7D518E-2566-4E06-8C8F-007F990D2755}" srcOrd="6" destOrd="0" presId="urn:microsoft.com/office/officeart/2005/8/layout/chevron2"/>
    <dgm:cxn modelId="{35536412-CBFE-49CE-A460-1C5385F9AE1A}" type="presParOf" srcId="{7F7D518E-2566-4E06-8C8F-007F990D2755}" destId="{EE5926FC-5E8A-4B6A-A256-D9A03C0365A5}" srcOrd="0" destOrd="0" presId="urn:microsoft.com/office/officeart/2005/8/layout/chevron2"/>
    <dgm:cxn modelId="{5363BFC6-4D55-4F90-9E01-DD059679FBF3}" type="presParOf" srcId="{7F7D518E-2566-4E06-8C8F-007F990D2755}" destId="{22F9747A-BCB1-4D77-96DE-8A420925FB3F}" srcOrd="1" destOrd="0" presId="urn:microsoft.com/office/officeart/2005/8/layout/chevron2"/>
    <dgm:cxn modelId="{131ADE15-1407-4440-8705-4018503AC5EB}" type="presParOf" srcId="{100B76A5-3973-4428-8C05-E1D76D66A0CB}" destId="{959BA384-B626-4C62-B6AE-E1B9A4881841}" srcOrd="7" destOrd="0" presId="urn:microsoft.com/office/officeart/2005/8/layout/chevron2"/>
    <dgm:cxn modelId="{3DA1FB40-BE4E-41D5-A50D-60D75BD33483}" type="presParOf" srcId="{100B76A5-3973-4428-8C05-E1D76D66A0CB}" destId="{6A6357B0-2AA0-40D2-896D-3874DABE68A7}" srcOrd="8" destOrd="0" presId="urn:microsoft.com/office/officeart/2005/8/layout/chevron2"/>
    <dgm:cxn modelId="{1A899D3A-156B-4DC5-ACFA-BDC2F9B6DDFC}" type="presParOf" srcId="{6A6357B0-2AA0-40D2-896D-3874DABE68A7}" destId="{14F7FF99-520B-497E-BC95-7511EA89D09C}" srcOrd="0" destOrd="0" presId="urn:microsoft.com/office/officeart/2005/8/layout/chevron2"/>
    <dgm:cxn modelId="{FFBB5400-6DF7-4C77-866A-1920F8DE5153}" type="presParOf" srcId="{6A6357B0-2AA0-40D2-896D-3874DABE68A7}" destId="{5FC22BE4-A264-4BAA-AABC-F499792547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3AD4E-43DD-4B7F-B7D2-8FFBB534FED4}">
      <dsp:nvSpPr>
        <dsp:cNvPr id="0" name=""/>
        <dsp:cNvSpPr/>
      </dsp:nvSpPr>
      <dsp:spPr>
        <a:xfrm rot="5400000">
          <a:off x="-154126" y="156580"/>
          <a:ext cx="1027512" cy="7192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Phase 1:</a:t>
          </a:r>
          <a:endParaRPr lang="en-GB" sz="1200" kern="1200"/>
        </a:p>
      </dsp:txBody>
      <dsp:txXfrm rot="-5400000">
        <a:off x="1" y="362082"/>
        <a:ext cx="719258" cy="308254"/>
      </dsp:txXfrm>
    </dsp:sp>
    <dsp:sp modelId="{22965C8B-8291-4A7C-8D3F-44C7FF19FEF1}">
      <dsp:nvSpPr>
        <dsp:cNvPr id="0" name=""/>
        <dsp:cNvSpPr/>
      </dsp:nvSpPr>
      <dsp:spPr>
        <a:xfrm rot="5400000">
          <a:off x="2736815" y="-2015103"/>
          <a:ext cx="667882" cy="470299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Set up of institutional framework and Urban Working Group</a:t>
          </a:r>
          <a:endParaRPr lang="en-GB" sz="1600" kern="1200" dirty="0"/>
        </a:p>
      </dsp:txBody>
      <dsp:txXfrm rot="-5400000">
        <a:off x="719259" y="35056"/>
        <a:ext cx="4670393" cy="602676"/>
      </dsp:txXfrm>
    </dsp:sp>
    <dsp:sp modelId="{5498FC82-7401-4FB0-B168-FEA535DFC77E}">
      <dsp:nvSpPr>
        <dsp:cNvPr id="0" name=""/>
        <dsp:cNvSpPr/>
      </dsp:nvSpPr>
      <dsp:spPr>
        <a:xfrm rot="5400000">
          <a:off x="-154126" y="1066258"/>
          <a:ext cx="1027512" cy="7192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Phase 2:</a:t>
          </a:r>
          <a:endParaRPr lang="en-GB" sz="1200" kern="1200"/>
        </a:p>
      </dsp:txBody>
      <dsp:txXfrm rot="-5400000">
        <a:off x="1" y="1271760"/>
        <a:ext cx="719258" cy="308254"/>
      </dsp:txXfrm>
    </dsp:sp>
    <dsp:sp modelId="{661FFE55-76A1-4C6A-911A-B229CCC88EEB}">
      <dsp:nvSpPr>
        <dsp:cNvPr id="0" name=""/>
        <dsp:cNvSpPr/>
      </dsp:nvSpPr>
      <dsp:spPr>
        <a:xfrm rot="5400000">
          <a:off x="2736815" y="-1105425"/>
          <a:ext cx="667882" cy="470299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Settlement-based Assessments</a:t>
          </a:r>
          <a:endParaRPr lang="en-GB" sz="1600" kern="1200" dirty="0"/>
        </a:p>
      </dsp:txBody>
      <dsp:txXfrm rot="-5400000">
        <a:off x="719259" y="944734"/>
        <a:ext cx="4670393" cy="602676"/>
      </dsp:txXfrm>
    </dsp:sp>
    <dsp:sp modelId="{EE0DA1EC-EAAB-4ADF-A9A6-7B4B47242922}">
      <dsp:nvSpPr>
        <dsp:cNvPr id="0" name=""/>
        <dsp:cNvSpPr/>
      </dsp:nvSpPr>
      <dsp:spPr>
        <a:xfrm rot="5400000">
          <a:off x="-154126" y="1975936"/>
          <a:ext cx="1027512" cy="7192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Phase 3:</a:t>
          </a:r>
          <a:endParaRPr lang="en-GB" sz="1200" kern="1200"/>
        </a:p>
      </dsp:txBody>
      <dsp:txXfrm rot="-5400000">
        <a:off x="1" y="2181438"/>
        <a:ext cx="719258" cy="308254"/>
      </dsp:txXfrm>
    </dsp:sp>
    <dsp:sp modelId="{272DF0E8-BB36-4AED-8D82-149947B99B11}">
      <dsp:nvSpPr>
        <dsp:cNvPr id="0" name=""/>
        <dsp:cNvSpPr/>
      </dsp:nvSpPr>
      <dsp:spPr>
        <a:xfrm rot="5400000">
          <a:off x="2736815" y="-195746"/>
          <a:ext cx="667882" cy="470299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Settlement-based response planning</a:t>
          </a:r>
          <a:endParaRPr lang="en-GB" sz="1600" b="0" kern="1200" dirty="0"/>
        </a:p>
      </dsp:txBody>
      <dsp:txXfrm rot="-5400000">
        <a:off x="719259" y="1854413"/>
        <a:ext cx="4670393" cy="602676"/>
      </dsp:txXfrm>
    </dsp:sp>
    <dsp:sp modelId="{EE5926FC-5E8A-4B6A-A256-D9A03C0365A5}">
      <dsp:nvSpPr>
        <dsp:cNvPr id="0" name=""/>
        <dsp:cNvSpPr/>
      </dsp:nvSpPr>
      <dsp:spPr>
        <a:xfrm rot="5400000">
          <a:off x="-154126" y="2885615"/>
          <a:ext cx="1027512" cy="7192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Phase 4:</a:t>
          </a:r>
          <a:endParaRPr lang="en-GB" sz="1200" kern="1200"/>
        </a:p>
      </dsp:txBody>
      <dsp:txXfrm rot="-5400000">
        <a:off x="1" y="3091117"/>
        <a:ext cx="719258" cy="308254"/>
      </dsp:txXfrm>
    </dsp:sp>
    <dsp:sp modelId="{22F9747A-BCB1-4D77-96DE-8A420925FB3F}">
      <dsp:nvSpPr>
        <dsp:cNvPr id="0" name=""/>
        <dsp:cNvSpPr/>
      </dsp:nvSpPr>
      <dsp:spPr>
        <a:xfrm rot="5400000">
          <a:off x="2736815" y="718822"/>
          <a:ext cx="667882" cy="469321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Coordination and Implementation of response plans</a:t>
          </a:r>
          <a:endParaRPr lang="en-GB" sz="1600" b="0" kern="1200" dirty="0"/>
        </a:p>
      </dsp:txBody>
      <dsp:txXfrm rot="-5400000">
        <a:off x="724150" y="2764091"/>
        <a:ext cx="4660611" cy="602676"/>
      </dsp:txXfrm>
    </dsp:sp>
    <dsp:sp modelId="{14F7FF99-520B-497E-BC95-7511EA89D09C}">
      <dsp:nvSpPr>
        <dsp:cNvPr id="0" name=""/>
        <dsp:cNvSpPr/>
      </dsp:nvSpPr>
      <dsp:spPr>
        <a:xfrm rot="5400000">
          <a:off x="-154126" y="3795293"/>
          <a:ext cx="1027512" cy="7192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Phase 5:</a:t>
          </a:r>
          <a:endParaRPr lang="en-GB" sz="1200" kern="1200"/>
        </a:p>
      </dsp:txBody>
      <dsp:txXfrm rot="-5400000">
        <a:off x="1" y="4000795"/>
        <a:ext cx="719258" cy="308254"/>
      </dsp:txXfrm>
    </dsp:sp>
    <dsp:sp modelId="{5FC22BE4-A264-4BAA-AABC-F4997925479A}">
      <dsp:nvSpPr>
        <dsp:cNvPr id="0" name=""/>
        <dsp:cNvSpPr/>
      </dsp:nvSpPr>
      <dsp:spPr>
        <a:xfrm rot="5400000">
          <a:off x="2736815" y="1623609"/>
          <a:ext cx="667882" cy="470299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Capacity building of Local Authorities in partnership with UCLG/CUF</a:t>
          </a:r>
        </a:p>
      </dsp:txBody>
      <dsp:txXfrm rot="-5400000">
        <a:off x="719259" y="3673769"/>
        <a:ext cx="4670393" cy="602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8BC6D-900D-41D9-ABEF-6BA5CDC8D228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5D28A-6270-4E96-BED7-919AA14DA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18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1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3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3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E132451-4B8C-4829-A79E-1E7018BF6BA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0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4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7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3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8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0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6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8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8D9FA-537D-4543-A01D-65720077145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FF7F-3E17-4407-B986-B21FC0986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emf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4198" r="1220" b="5143"/>
          <a:stretch/>
        </p:blipFill>
        <p:spPr>
          <a:xfrm>
            <a:off x="8239" y="0"/>
            <a:ext cx="9119286" cy="69444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" y="5597514"/>
            <a:ext cx="9144001" cy="963477"/>
            <a:chOff x="250825" y="3085432"/>
            <a:chExt cx="8524073" cy="776320"/>
          </a:xfrm>
        </p:grpSpPr>
        <p:pic>
          <p:nvPicPr>
            <p:cNvPr id="6" name="Picture 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31701" r="16731" b="47535"/>
            <a:stretch/>
          </p:blipFill>
          <p:spPr bwMode="auto">
            <a:xfrm>
              <a:off x="250825" y="3094672"/>
              <a:ext cx="4831715" cy="7670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544308" y="3085432"/>
              <a:ext cx="5230590" cy="776320"/>
              <a:chOff x="3544308" y="3085432"/>
              <a:chExt cx="5230590" cy="776320"/>
            </a:xfrm>
          </p:grpSpPr>
          <p:pic>
            <p:nvPicPr>
              <p:cNvPr id="8" name="Picture 7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40" t="31701" r="16731" b="47535"/>
              <a:stretch/>
            </p:blipFill>
            <p:spPr bwMode="auto">
              <a:xfrm>
                <a:off x="3943183" y="3094672"/>
                <a:ext cx="4831715" cy="76708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8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91" t="38017" r="47915" b="36232"/>
              <a:stretch/>
            </p:blipFill>
            <p:spPr bwMode="auto">
              <a:xfrm>
                <a:off x="3544308" y="3085432"/>
                <a:ext cx="2065087" cy="77632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225093" y="1636890"/>
            <a:ext cx="6831106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AB8879"/>
                </a:solidFill>
              </a:rPr>
              <a:t>Settlement-based response coordination and planning</a:t>
            </a:r>
          </a:p>
          <a:p>
            <a:pPr algn="ctr"/>
            <a:r>
              <a:rPr lang="en-GB" sz="2800" dirty="0">
                <a:solidFill>
                  <a:srgbClr val="AB8879"/>
                </a:solidFill>
              </a:rPr>
              <a:t>Bangui – Case Study Overview</a:t>
            </a:r>
          </a:p>
          <a:p>
            <a:pPr algn="ctr"/>
            <a:endParaRPr lang="en-GB" sz="2800" dirty="0">
              <a:solidFill>
                <a:srgbClr val="AB8879"/>
              </a:solidFill>
            </a:endParaRPr>
          </a:p>
          <a:p>
            <a:pPr algn="ctr"/>
            <a:r>
              <a:rPr lang="en-GB" sz="2000" dirty="0">
                <a:solidFill>
                  <a:srgbClr val="AB8879"/>
                </a:solidFill>
              </a:rPr>
              <a:t>Presentation to Shelter Cluster Settlement WG – 10.08.2017</a:t>
            </a:r>
          </a:p>
        </p:txBody>
      </p:sp>
    </p:spTree>
    <p:extLst>
      <p:ext uri="{BB962C8B-B14F-4D97-AF65-F5344CB8AC3E}">
        <p14:creationId xmlns:p14="http://schemas.microsoft.com/office/powerpoint/2010/main" val="374822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2536" y="1235835"/>
            <a:ext cx="8653088" cy="475923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5C0000"/>
              </a:buClr>
              <a:buNone/>
            </a:pPr>
            <a:r>
              <a:rPr lang="en-GB" sz="2400" b="1" dirty="0"/>
              <a:t>AGORA Overview</a:t>
            </a:r>
          </a:p>
          <a:p>
            <a:pPr marL="0" indent="0" algn="just">
              <a:buClr>
                <a:srgbClr val="5C0000"/>
              </a:buClr>
              <a:buNone/>
            </a:pPr>
            <a:r>
              <a:rPr lang="en-GB" sz="2000" dirty="0"/>
              <a:t>AGORA is a joint initiative of IMPACT and ACTED that </a:t>
            </a:r>
            <a:r>
              <a:rPr lang="en-US" sz="2000" dirty="0"/>
              <a:t>aims to promote the recovery and stabilization of crisis affected communities through a localized approach which is structured around: </a:t>
            </a:r>
            <a:endParaRPr lang="en-GB" sz="2000" dirty="0"/>
          </a:p>
          <a:p>
            <a:pPr>
              <a:buFont typeface="Symbol" panose="05050102010706020507" pitchFamily="18" charset="2"/>
              <a:buChar char=""/>
            </a:pPr>
            <a:r>
              <a:rPr lang="en-US" sz="2000" dirty="0"/>
              <a:t>Synergies between </a:t>
            </a:r>
            <a:r>
              <a:rPr lang="en-US" sz="2000" dirty="0">
                <a:solidFill>
                  <a:srgbClr val="540000"/>
                </a:solidFill>
              </a:rPr>
              <a:t>local actors and exogenous aid stakeholders</a:t>
            </a:r>
            <a:r>
              <a:rPr lang="en-US" sz="2000" dirty="0"/>
              <a:t>; </a:t>
            </a:r>
            <a:endParaRPr lang="en-GB" sz="2000" dirty="0"/>
          </a:p>
          <a:p>
            <a:pPr>
              <a:buFont typeface="Symbol" panose="05050102010706020507" pitchFamily="18" charset="2"/>
              <a:buChar char=""/>
            </a:pPr>
            <a:r>
              <a:rPr lang="en-US" sz="2000" dirty="0"/>
              <a:t>The use of </a:t>
            </a:r>
            <a:r>
              <a:rPr lang="en-US" sz="2000" dirty="0">
                <a:solidFill>
                  <a:srgbClr val="540000"/>
                </a:solidFill>
              </a:rPr>
              <a:t>settlements as the territorial unit </a:t>
            </a:r>
            <a:r>
              <a:rPr lang="en-US" sz="2000" dirty="0"/>
              <a:t>for the planning, coordination and provision of aid and basic services. </a:t>
            </a:r>
          </a:p>
          <a:p>
            <a:pPr marL="0" indent="0">
              <a:buNone/>
            </a:pPr>
            <a:r>
              <a:rPr lang="en-GB" sz="2400" b="1" dirty="0"/>
              <a:t>Why Bangui?</a:t>
            </a:r>
          </a:p>
          <a:p>
            <a:r>
              <a:rPr lang="en-GB" sz="2200" dirty="0"/>
              <a:t>Large crisis, with massive displacement, destruction of infrastructures, housing and disruption of basic services</a:t>
            </a:r>
          </a:p>
          <a:p>
            <a:r>
              <a:rPr lang="en-GB" sz="2200" dirty="0"/>
              <a:t>With increased stability and safety, initial returns to Bangui (20 K in 2016), requiring a need to support local actors and re-start service delivery to absorb returning </a:t>
            </a:r>
            <a:r>
              <a:rPr lang="en-GB" sz="2200" dirty="0" err="1"/>
              <a:t>popultations</a:t>
            </a:r>
            <a:endParaRPr lang="en-GB" sz="2200" dirty="0"/>
          </a:p>
          <a:p>
            <a:r>
              <a:rPr lang="en-GB" sz="2200" dirty="0"/>
              <a:t>Pilot project to support a more integrated and efficient response to the returns in Bangui, through settlement based assessments and response plans</a:t>
            </a:r>
          </a:p>
          <a:p>
            <a:pPr>
              <a:buClr>
                <a:srgbClr val="5C0000"/>
              </a:buClr>
              <a:buFont typeface="Wingdings" panose="05000000000000000000" pitchFamily="2" charset="2"/>
              <a:buChar char="à"/>
            </a:pPr>
            <a:endParaRPr lang="en-GB" sz="2400" dirty="0"/>
          </a:p>
        </p:txBody>
      </p:sp>
      <p:sp>
        <p:nvSpPr>
          <p:cNvPr id="11" name="object 4"/>
          <p:cNvSpPr/>
          <p:nvPr/>
        </p:nvSpPr>
        <p:spPr>
          <a:xfrm>
            <a:off x="2" y="458360"/>
            <a:ext cx="7663543" cy="590794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540000"/>
          </a:solidFill>
        </p:spPr>
        <p:txBody>
          <a:bodyPr wrap="square" lIns="0" tIns="0" rIns="0" bIns="0" rtlCol="0"/>
          <a:lstStyle/>
          <a:p>
            <a:endParaRPr sz="1736"/>
          </a:p>
        </p:txBody>
      </p:sp>
      <p:sp>
        <p:nvSpPr>
          <p:cNvPr id="12" name="object 9"/>
          <p:cNvSpPr txBox="1"/>
          <p:nvPr/>
        </p:nvSpPr>
        <p:spPr>
          <a:xfrm>
            <a:off x="438461" y="461797"/>
            <a:ext cx="630653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46"/>
            <a:r>
              <a:rPr lang="en-US" sz="3200" b="1" spc="14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Background on AGORA and Pilot</a:t>
            </a:r>
            <a:endParaRPr sz="32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001288"/>
            <a:ext cx="9272336" cy="865466"/>
            <a:chOff x="540433" y="4683783"/>
            <a:chExt cx="8643707" cy="697348"/>
          </a:xfrm>
        </p:grpSpPr>
        <p:pic>
          <p:nvPicPr>
            <p:cNvPr id="7" name="Picture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31701" r="16731" b="47535"/>
            <a:stretch/>
          </p:blipFill>
          <p:spPr bwMode="auto">
            <a:xfrm>
              <a:off x="540433" y="4683785"/>
              <a:ext cx="4831715" cy="697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9" t="31701" r="16731" b="47535"/>
            <a:stretch/>
          </p:blipFill>
          <p:spPr bwMode="auto">
            <a:xfrm rot="10800000">
              <a:off x="5370256" y="4683783"/>
              <a:ext cx="3813884" cy="697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395300"/>
            <a:ext cx="7344076" cy="55320"/>
          </a:xfrm>
          <a:prstGeom prst="rect">
            <a:avLst/>
          </a:prstGeom>
          <a:solidFill>
            <a:srgbClr val="D0BDB4"/>
          </a:solidFill>
          <a:ln>
            <a:solidFill>
              <a:srgbClr val="D0B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cintosh HD:Users:APL:Downloads:fwdagoracarfollowup:AGORA_Logo_WhiteonBordeaux_NoTex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1" y="387062"/>
            <a:ext cx="1859281" cy="65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63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2536" y="1379544"/>
            <a:ext cx="8653088" cy="4759234"/>
          </a:xfrm>
        </p:spPr>
        <p:txBody>
          <a:bodyPr>
            <a:normAutofit/>
          </a:bodyPr>
          <a:lstStyle/>
          <a:p>
            <a:pPr lvl="0">
              <a:buFont typeface="Symbol" panose="05050102010706020507" pitchFamily="18" charset="2"/>
              <a:buChar char=""/>
            </a:pPr>
            <a:r>
              <a:rPr lang="en-GB" sz="2400" b="1" dirty="0">
                <a:solidFill>
                  <a:srgbClr val="540000"/>
                </a:solidFill>
              </a:rPr>
              <a:t>Urban centre:</a:t>
            </a:r>
            <a:r>
              <a:rPr lang="en-GB" sz="2400" dirty="0">
                <a:solidFill>
                  <a:srgbClr val="540000"/>
                </a:solidFill>
              </a:rPr>
              <a:t> </a:t>
            </a:r>
            <a:r>
              <a:rPr lang="en-GB" sz="2400" dirty="0"/>
              <a:t>Bangui, covering 4 neighbourhoods of Bangui (</a:t>
            </a:r>
            <a:r>
              <a:rPr lang="en-GB" sz="2400" dirty="0" err="1"/>
              <a:t>Fondo</a:t>
            </a:r>
            <a:r>
              <a:rPr lang="en-GB" sz="2400" dirty="0"/>
              <a:t>, </a:t>
            </a:r>
            <a:r>
              <a:rPr lang="en-GB" sz="2400" dirty="0" err="1"/>
              <a:t>Gbaya</a:t>
            </a:r>
            <a:r>
              <a:rPr lang="en-GB" sz="2400" dirty="0"/>
              <a:t> </a:t>
            </a:r>
            <a:r>
              <a:rPr lang="en-GB" sz="2400" dirty="0" err="1"/>
              <a:t>Ndombia</a:t>
            </a:r>
            <a:r>
              <a:rPr lang="en-GB" sz="2400" dirty="0"/>
              <a:t> I and II, Bloc Sara (</a:t>
            </a:r>
            <a:r>
              <a:rPr lang="en-GB" sz="2400" dirty="0" err="1"/>
              <a:t>Banga</a:t>
            </a:r>
            <a:r>
              <a:rPr lang="en-GB" sz="2400" dirty="0"/>
              <a:t> Sara I and II as well as </a:t>
            </a:r>
            <a:r>
              <a:rPr lang="en-GB" sz="2400" dirty="0" err="1"/>
              <a:t>Poto</a:t>
            </a:r>
            <a:r>
              <a:rPr lang="en-GB" sz="2400" dirty="0"/>
              <a:t> </a:t>
            </a:r>
            <a:r>
              <a:rPr lang="en-GB" sz="2400" dirty="0" err="1"/>
              <a:t>Poto</a:t>
            </a:r>
            <a:r>
              <a:rPr lang="en-GB" sz="2400" dirty="0"/>
              <a:t> Souma) and the </a:t>
            </a:r>
            <a:r>
              <a:rPr lang="en-GB" sz="2400" dirty="0" err="1"/>
              <a:t>Cité</a:t>
            </a:r>
            <a:r>
              <a:rPr lang="en-GB" sz="2400" dirty="0"/>
              <a:t> Boeing</a:t>
            </a:r>
          </a:p>
          <a:p>
            <a:pPr lvl="0">
              <a:buFont typeface="Symbol" panose="05050102010706020507" pitchFamily="18" charset="2"/>
              <a:buChar char="ñ"/>
            </a:pPr>
            <a:r>
              <a:rPr lang="fr-FR" sz="2400" b="1" dirty="0">
                <a:solidFill>
                  <a:srgbClr val="540000"/>
                </a:solidFill>
              </a:rPr>
              <a:t>Project </a:t>
            </a:r>
            <a:r>
              <a:rPr lang="fr-FR" sz="2400" b="1" dirty="0" err="1">
                <a:solidFill>
                  <a:srgbClr val="540000"/>
                </a:solidFill>
              </a:rPr>
              <a:t>timeframe</a:t>
            </a:r>
            <a:r>
              <a:rPr lang="fr-FR" sz="2400" dirty="0"/>
              <a:t>: </a:t>
            </a:r>
            <a:r>
              <a:rPr lang="fr-FR" sz="2400" dirty="0" err="1"/>
              <a:t>February</a:t>
            </a:r>
            <a:r>
              <a:rPr lang="fr-FR" sz="2400" dirty="0"/>
              <a:t> – July 2017</a:t>
            </a:r>
            <a:endParaRPr lang="en-GB" sz="2400" dirty="0"/>
          </a:p>
          <a:p>
            <a:pPr lvl="0">
              <a:buFont typeface="Symbol" panose="05050102010706020507" pitchFamily="18" charset="2"/>
              <a:buChar char=""/>
            </a:pPr>
            <a:r>
              <a:rPr lang="en-GB" sz="2400" b="1" dirty="0">
                <a:solidFill>
                  <a:srgbClr val="540000"/>
                </a:solidFill>
              </a:rPr>
              <a:t>Type of project</a:t>
            </a:r>
            <a:r>
              <a:rPr lang="en-GB" sz="2400" dirty="0">
                <a:solidFill>
                  <a:srgbClr val="540000"/>
                </a:solidFill>
              </a:rPr>
              <a:t>: </a:t>
            </a:r>
            <a:r>
              <a:rPr lang="en-GB" sz="2400" dirty="0"/>
              <a:t>Settlement Based Assessment and planning, support to local authorities</a:t>
            </a:r>
          </a:p>
          <a:p>
            <a:pPr lvl="0">
              <a:buFont typeface="Symbol" panose="05050102010706020507" pitchFamily="18" charset="2"/>
              <a:buChar char=""/>
            </a:pPr>
            <a:r>
              <a:rPr lang="en-GB" sz="2400" b="1" dirty="0">
                <a:solidFill>
                  <a:srgbClr val="540000"/>
                </a:solidFill>
              </a:rPr>
              <a:t>Project partners</a:t>
            </a:r>
            <a:r>
              <a:rPr lang="en-GB" sz="2400" dirty="0">
                <a:solidFill>
                  <a:srgbClr val="540000"/>
                </a:solidFill>
              </a:rPr>
              <a:t>: </a:t>
            </a:r>
            <a:r>
              <a:rPr lang="en-GB" sz="2400" dirty="0"/>
              <a:t>IMPACT, CUF/UCLG, ACTED (AGORA)</a:t>
            </a:r>
          </a:p>
          <a:p>
            <a:pPr lvl="0">
              <a:buFont typeface="Symbol" panose="05050102010706020507" pitchFamily="18" charset="2"/>
              <a:buChar char=""/>
            </a:pPr>
            <a:r>
              <a:rPr lang="en-GB" sz="2400" b="1" dirty="0">
                <a:solidFill>
                  <a:srgbClr val="540000"/>
                </a:solidFill>
              </a:rPr>
              <a:t>Coordination framework</a:t>
            </a:r>
            <a:r>
              <a:rPr lang="en-GB" sz="2400" dirty="0">
                <a:solidFill>
                  <a:srgbClr val="540000"/>
                </a:solidFill>
              </a:rPr>
              <a:t>: </a:t>
            </a:r>
            <a:r>
              <a:rPr lang="en-GB" sz="2400" dirty="0"/>
              <a:t>HCT, in support of local authorities and OCHA, NGOs and other relevant humanitarian actors</a:t>
            </a:r>
          </a:p>
        </p:txBody>
      </p:sp>
      <p:sp>
        <p:nvSpPr>
          <p:cNvPr id="11" name="object 4"/>
          <p:cNvSpPr/>
          <p:nvPr/>
        </p:nvSpPr>
        <p:spPr>
          <a:xfrm>
            <a:off x="2" y="458360"/>
            <a:ext cx="7663543" cy="590794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540000"/>
          </a:solidFill>
        </p:spPr>
        <p:txBody>
          <a:bodyPr wrap="square" lIns="0" tIns="0" rIns="0" bIns="0" rtlCol="0"/>
          <a:lstStyle/>
          <a:p>
            <a:endParaRPr sz="1736"/>
          </a:p>
        </p:txBody>
      </p:sp>
      <p:sp>
        <p:nvSpPr>
          <p:cNvPr id="12" name="object 9"/>
          <p:cNvSpPr txBox="1"/>
          <p:nvPr/>
        </p:nvSpPr>
        <p:spPr>
          <a:xfrm>
            <a:off x="438461" y="461797"/>
            <a:ext cx="630653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46"/>
            <a:r>
              <a:rPr lang="en-US" sz="3200" b="1" spc="14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Bangui Case Study - Overview</a:t>
            </a:r>
            <a:endParaRPr sz="32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001288"/>
            <a:ext cx="9272336" cy="865466"/>
            <a:chOff x="540433" y="4683783"/>
            <a:chExt cx="8643707" cy="697348"/>
          </a:xfrm>
        </p:grpSpPr>
        <p:pic>
          <p:nvPicPr>
            <p:cNvPr id="7" name="Picture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31701" r="16731" b="47535"/>
            <a:stretch/>
          </p:blipFill>
          <p:spPr bwMode="auto">
            <a:xfrm>
              <a:off x="540433" y="4683785"/>
              <a:ext cx="4831715" cy="697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9" t="31701" r="16731" b="47535"/>
            <a:stretch/>
          </p:blipFill>
          <p:spPr bwMode="auto">
            <a:xfrm rot="10800000">
              <a:off x="5370256" y="4683783"/>
              <a:ext cx="3813884" cy="697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395300"/>
            <a:ext cx="7344076" cy="55320"/>
          </a:xfrm>
          <a:prstGeom prst="rect">
            <a:avLst/>
          </a:prstGeom>
          <a:solidFill>
            <a:srgbClr val="D0BDB4"/>
          </a:solidFill>
          <a:ln>
            <a:solidFill>
              <a:srgbClr val="D0B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cintosh HD:Users:APL:Downloads:fwdagoracarfollowup:AGORA_Logo_WhiteonBordeaux_NoTex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1" y="387062"/>
            <a:ext cx="1859281" cy="65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36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2" y="458360"/>
            <a:ext cx="7663543" cy="590794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540000"/>
          </a:solidFill>
        </p:spPr>
        <p:txBody>
          <a:bodyPr wrap="square" lIns="0" tIns="0" rIns="0" bIns="0" rtlCol="0"/>
          <a:lstStyle/>
          <a:p>
            <a:endParaRPr sz="1736"/>
          </a:p>
        </p:txBody>
      </p:sp>
      <p:sp>
        <p:nvSpPr>
          <p:cNvPr id="12" name="object 9"/>
          <p:cNvSpPr txBox="1"/>
          <p:nvPr/>
        </p:nvSpPr>
        <p:spPr>
          <a:xfrm>
            <a:off x="438461" y="461797"/>
            <a:ext cx="630653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46"/>
            <a:r>
              <a:rPr lang="en-US" sz="3200" b="1" spc="14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Bangui Case Study, Roll-out</a:t>
            </a:r>
            <a:endParaRPr sz="32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001288"/>
            <a:ext cx="9272336" cy="865466"/>
            <a:chOff x="540433" y="4683783"/>
            <a:chExt cx="8643707" cy="697348"/>
          </a:xfrm>
        </p:grpSpPr>
        <p:pic>
          <p:nvPicPr>
            <p:cNvPr id="7" name="Picture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31701" r="16731" b="47535"/>
            <a:stretch/>
          </p:blipFill>
          <p:spPr bwMode="auto">
            <a:xfrm>
              <a:off x="540433" y="4683785"/>
              <a:ext cx="4831715" cy="697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9" t="31701" r="16731" b="47535"/>
            <a:stretch/>
          </p:blipFill>
          <p:spPr bwMode="auto">
            <a:xfrm rot="10800000">
              <a:off x="5370256" y="4683783"/>
              <a:ext cx="3813884" cy="697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395300"/>
            <a:ext cx="7344076" cy="55320"/>
          </a:xfrm>
          <a:prstGeom prst="rect">
            <a:avLst/>
          </a:prstGeom>
          <a:solidFill>
            <a:srgbClr val="D0BDB4"/>
          </a:solidFill>
          <a:ln>
            <a:solidFill>
              <a:srgbClr val="D0B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cintosh HD:Users:APL:Downloads:fwdagoracarfollowup:AGORA_Logo_WhiteonBordeaux_NoTex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1" y="387062"/>
            <a:ext cx="1859281" cy="6620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13050625"/>
              </p:ext>
            </p:extLst>
          </p:nvPr>
        </p:nvGraphicFramePr>
        <p:xfrm>
          <a:off x="3390209" y="1278021"/>
          <a:ext cx="5422255" cy="467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9" descr="Macintosh HD:Users:APL:Documents:REACH:CAR:Maps:fwdcartedesflux (1):AGORA_CAF_FGD_Boeing_Flux_19042017.pd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"/>
          <a:stretch>
            <a:fillRect/>
          </a:stretch>
        </p:blipFill>
        <p:spPr bwMode="auto">
          <a:xfrm rot="21190747">
            <a:off x="170056" y="1954739"/>
            <a:ext cx="1699363" cy="22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800">
            <a:off x="1367531" y="2818469"/>
            <a:ext cx="1561792" cy="21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919" y="1183766"/>
            <a:ext cx="3225813" cy="953393"/>
          </a:xfrm>
          <a:prstGeom prst="rect">
            <a:avLst/>
          </a:prstGeom>
        </p:spPr>
      </p:pic>
      <p:pic>
        <p:nvPicPr>
          <p:cNvPr id="1026" name="Picture 2" descr="Risultati immagini per peer to peer suppo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45" y="4460000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2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2" y="458360"/>
            <a:ext cx="7663543" cy="590794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540000"/>
          </a:solidFill>
        </p:spPr>
        <p:txBody>
          <a:bodyPr wrap="square" lIns="0" tIns="0" rIns="0" bIns="0" rtlCol="0"/>
          <a:lstStyle/>
          <a:p>
            <a:endParaRPr sz="1736"/>
          </a:p>
        </p:txBody>
      </p:sp>
      <p:sp>
        <p:nvSpPr>
          <p:cNvPr id="12" name="object 9"/>
          <p:cNvSpPr txBox="1"/>
          <p:nvPr/>
        </p:nvSpPr>
        <p:spPr>
          <a:xfrm>
            <a:off x="438461" y="461797"/>
            <a:ext cx="630653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46"/>
            <a:r>
              <a:rPr lang="en-US" sz="3200" b="1" spc="14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Bangui Case Study – Key Achievements</a:t>
            </a:r>
            <a:endParaRPr sz="32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24739" y="6076151"/>
            <a:ext cx="9272336" cy="865466"/>
            <a:chOff x="540433" y="4683783"/>
            <a:chExt cx="8643707" cy="697348"/>
          </a:xfrm>
        </p:grpSpPr>
        <p:pic>
          <p:nvPicPr>
            <p:cNvPr id="7" name="Picture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31701" r="16731" b="47535"/>
            <a:stretch/>
          </p:blipFill>
          <p:spPr bwMode="auto">
            <a:xfrm>
              <a:off x="540433" y="4683785"/>
              <a:ext cx="4831715" cy="697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9" t="31701" r="16731" b="47535"/>
            <a:stretch/>
          </p:blipFill>
          <p:spPr bwMode="auto">
            <a:xfrm rot="10800000">
              <a:off x="5370256" y="4683783"/>
              <a:ext cx="3813884" cy="697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395300"/>
            <a:ext cx="7344076" cy="55320"/>
          </a:xfrm>
          <a:prstGeom prst="rect">
            <a:avLst/>
          </a:prstGeom>
          <a:solidFill>
            <a:srgbClr val="D0BDB4"/>
          </a:solidFill>
          <a:ln>
            <a:solidFill>
              <a:srgbClr val="D0B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cintosh HD:Users:APL:Downloads:fwdagoracarfollowup:AGORA_Logo_WhiteonBordeaux_NoTex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1" y="387062"/>
            <a:ext cx="1859281" cy="6558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3597" y="1354814"/>
            <a:ext cx="86103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Strong engagement of community representatives at neighbourhood level</a:t>
            </a:r>
            <a:endParaRPr lang="en-GB" altLang="en-US" sz="2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High level of engagement from humanitarian actors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including INGOs, key UN Agencies (UNHCR, OCHA, UNDP, etc.), and Clusters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6165" y="2233220"/>
            <a:ext cx="847052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Settlement-based assessments and response plans enabled a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shared prioritisation and planning across sectors / clusters and between international / local actors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Focus on promoting 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engagement and building the capacity of local authorities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also using a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municipality-to-municipality peer support scheme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through CUF and UCLG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settlement-based assessment findings and the subsequent response plan was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used by donors for funding allocation and prioritisation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urban working group and the settlement-based response plan were a good practice to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link humanitarian and development response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  <a:endParaRPr kumimoji="0" lang="en-GB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9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2" y="458360"/>
            <a:ext cx="7663543" cy="590794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540000"/>
          </a:solidFill>
        </p:spPr>
        <p:txBody>
          <a:bodyPr wrap="square" lIns="0" tIns="0" rIns="0" bIns="0" rtlCol="0"/>
          <a:lstStyle/>
          <a:p>
            <a:endParaRPr sz="1736"/>
          </a:p>
        </p:txBody>
      </p:sp>
      <p:sp>
        <p:nvSpPr>
          <p:cNvPr id="12" name="object 9"/>
          <p:cNvSpPr txBox="1"/>
          <p:nvPr/>
        </p:nvSpPr>
        <p:spPr>
          <a:xfrm>
            <a:off x="438461" y="461797"/>
            <a:ext cx="676147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46"/>
            <a:r>
              <a:rPr lang="en-US" sz="3200" b="1" spc="14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Bangui Case Study – Challenges/Lessons</a:t>
            </a:r>
            <a:endParaRPr sz="32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001288"/>
            <a:ext cx="9272336" cy="865466"/>
            <a:chOff x="540433" y="4683783"/>
            <a:chExt cx="8643707" cy="697348"/>
          </a:xfrm>
        </p:grpSpPr>
        <p:pic>
          <p:nvPicPr>
            <p:cNvPr id="7" name="Picture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31701" r="16731" b="47535"/>
            <a:stretch/>
          </p:blipFill>
          <p:spPr bwMode="auto">
            <a:xfrm>
              <a:off x="540433" y="4683785"/>
              <a:ext cx="4831715" cy="697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9" t="31701" r="16731" b="47535"/>
            <a:stretch/>
          </p:blipFill>
          <p:spPr bwMode="auto">
            <a:xfrm rot="10800000">
              <a:off x="5370256" y="4683783"/>
              <a:ext cx="3813884" cy="697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395300"/>
            <a:ext cx="7344076" cy="55320"/>
          </a:xfrm>
          <a:prstGeom prst="rect">
            <a:avLst/>
          </a:prstGeom>
          <a:solidFill>
            <a:srgbClr val="D0BDB4"/>
          </a:solidFill>
          <a:ln>
            <a:solidFill>
              <a:srgbClr val="D0B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cintosh HD:Users:APL:Downloads:fwdagoracarfollowup:AGORA_Logo_WhiteonBordeaux_NoTex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1" y="387062"/>
            <a:ext cx="1859281" cy="6558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0338" y="1160487"/>
            <a:ext cx="85593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b="1" u="none" strike="noStrike" cap="none" normalizeH="0" baseline="0" dirty="0">
                <a:ln>
                  <a:noFill/>
                </a:ln>
                <a:solidFill>
                  <a:srgbClr val="54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Key Challenges: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"/>
              <a:tabLst/>
            </a:pPr>
            <a:r>
              <a:rPr kumimoji="0" lang="en-GB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Linkage with existing coordination platforms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"/>
              <a:tabLst/>
            </a:pPr>
            <a:r>
              <a:rPr kumimoji="0" lang="en-GB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Local capacities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r>
              <a:rPr kumimoji="0" lang="en-GB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and resourc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es: Local actors were not very familiar with the humanitarian architecture/system and had limited and thinly spread resources to engage in coordination.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337" y="2501915"/>
            <a:ext cx="8559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"/>
              <a:tabLst/>
            </a:pPr>
            <a:r>
              <a:rPr kumimoji="0" lang="en-GB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Geographical coverage: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as this program is a pilot, the assessment was conducted in only 4 most affected neighbourhoods of Bangui.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149" y="3352243"/>
            <a:ext cx="8704523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solidFill>
                  <a:srgbClr val="54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Learned: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"/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of local and international actors for joint prioritisation of response activities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"/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neighbourhoods as settlement-units for assessment and planning of response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"/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of both humanitarian and development actors for joint planning of short and long term activities within the city of Bangui, linking humanitarian to development responses and plans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"/>
            </a:pP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to Peer support model for Municipality capacity building as an efficient way of increasing acceptance of support from local municipality stakeholders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0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546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Gaia van der Esch</dc:creator>
  <cp:lastModifiedBy>Shirin NARYMBAEVA</cp:lastModifiedBy>
  <cp:revision>127</cp:revision>
  <dcterms:created xsi:type="dcterms:W3CDTF">2017-06-28T08:45:49Z</dcterms:created>
  <dcterms:modified xsi:type="dcterms:W3CDTF">2017-08-16T08:10:13Z</dcterms:modified>
</cp:coreProperties>
</file>