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12"/>
  </p:notesMasterIdLst>
  <p:handoutMasterIdLst>
    <p:handoutMasterId r:id="rId13"/>
  </p:handoutMasterIdLst>
  <p:sldIdLst>
    <p:sldId id="260" r:id="rId5"/>
    <p:sldId id="262" r:id="rId6"/>
    <p:sldId id="261" r:id="rId7"/>
    <p:sldId id="258" r:id="rId8"/>
    <p:sldId id="263" r:id="rId9"/>
    <p:sldId id="259" r:id="rId10"/>
    <p:sldId id="264" r:id="rId11"/>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51" userDrawn="1">
          <p15:clr>
            <a:srgbClr val="A4A3A4"/>
          </p15:clr>
        </p15:guide>
        <p15:guide id="4" orient="horz" pos="2360" userDrawn="1">
          <p15:clr>
            <a:srgbClr val="A4A3A4"/>
          </p15:clr>
        </p15:guide>
        <p15:guide id="5" orient="horz" pos="1706" userDrawn="1">
          <p15:clr>
            <a:srgbClr val="A4A3A4"/>
          </p15:clr>
        </p15:guide>
        <p15:guide id="6" orient="horz" pos="1434" userDrawn="1">
          <p15:clr>
            <a:srgbClr val="A4A3A4"/>
          </p15:clr>
        </p15:guide>
        <p15:guide id="7" pos="385"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2" userDrawn="1">
          <p15:clr>
            <a:srgbClr val="A4A3A4"/>
          </p15:clr>
        </p15:guide>
        <p15:guide id="3" orient="horz" pos="3224" userDrawn="1">
          <p15:clr>
            <a:srgbClr val="A4A3A4"/>
          </p15:clr>
        </p15:guide>
        <p15:guide id="4" pos="223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416"/>
    <a:srgbClr val="B45456"/>
    <a:srgbClr val="04314C"/>
    <a:srgbClr val="002B78"/>
    <a:srgbClr val="CDD6DB"/>
    <a:srgbClr val="688394"/>
    <a:srgbClr val="459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5899" autoAdjust="0"/>
  </p:normalViewPr>
  <p:slideViewPr>
    <p:cSldViewPr>
      <p:cViewPr>
        <p:scale>
          <a:sx n="60" d="100"/>
          <a:sy n="60" d="100"/>
        </p:scale>
        <p:origin x="1257" y="33"/>
      </p:cViewPr>
      <p:guideLst>
        <p:guide orient="horz" pos="2160"/>
        <p:guide pos="2880"/>
        <p:guide orient="horz" pos="2251"/>
        <p:guide orient="horz" pos="2360"/>
        <p:guide orient="horz" pos="1706"/>
        <p:guide orient="horz" pos="1434"/>
        <p:guide pos="38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58" d="100"/>
          <a:sy n="58" d="100"/>
        </p:scale>
        <p:origin x="2109" y="54"/>
      </p:cViewPr>
      <p:guideLst>
        <p:guide orient="horz" pos="3127"/>
        <p:guide pos="2102"/>
        <p:guide orient="horz" pos="3224"/>
        <p:guide pos="22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428" cy="511731"/>
          </a:xfrm>
          <a:prstGeom prst="rect">
            <a:avLst/>
          </a:prstGeom>
        </p:spPr>
        <p:txBody>
          <a:bodyPr vert="horz" lIns="99028" tIns="49514" rIns="99028" bIns="49514" rtlCol="0"/>
          <a:lstStyle>
            <a:lvl1pPr algn="l">
              <a:defRPr sz="1400"/>
            </a:lvl1pPr>
          </a:lstStyle>
          <a:p>
            <a:endParaRPr lang="en-GB"/>
          </a:p>
        </p:txBody>
      </p:sp>
      <p:sp>
        <p:nvSpPr>
          <p:cNvPr id="3" name="Date Placeholder 2"/>
          <p:cNvSpPr>
            <a:spLocks noGrp="1"/>
          </p:cNvSpPr>
          <p:nvPr>
            <p:ph type="dt" sz="quarter" idx="1"/>
          </p:nvPr>
        </p:nvSpPr>
        <p:spPr>
          <a:xfrm>
            <a:off x="4023992" y="1"/>
            <a:ext cx="3078428" cy="511731"/>
          </a:xfrm>
          <a:prstGeom prst="rect">
            <a:avLst/>
          </a:prstGeom>
        </p:spPr>
        <p:txBody>
          <a:bodyPr vert="horz" lIns="99028" tIns="49514" rIns="99028" bIns="49514" rtlCol="0"/>
          <a:lstStyle>
            <a:lvl1pPr algn="r">
              <a:defRPr sz="1400"/>
            </a:lvl1pPr>
          </a:lstStyle>
          <a:p>
            <a:fld id="{12381A15-447F-4DD4-BE92-B6C845C6DFBC}" type="datetimeFigureOut">
              <a:rPr lang="en-GB" smtClean="0"/>
              <a:t>30/09/2017</a:t>
            </a:fld>
            <a:endParaRPr lang="en-GB"/>
          </a:p>
        </p:txBody>
      </p:sp>
      <p:sp>
        <p:nvSpPr>
          <p:cNvPr id="4" name="Footer Placeholder 3"/>
          <p:cNvSpPr>
            <a:spLocks noGrp="1"/>
          </p:cNvSpPr>
          <p:nvPr>
            <p:ph type="ftr" sz="quarter" idx="2"/>
          </p:nvPr>
        </p:nvSpPr>
        <p:spPr>
          <a:xfrm>
            <a:off x="1" y="9721107"/>
            <a:ext cx="3078428" cy="511731"/>
          </a:xfrm>
          <a:prstGeom prst="rect">
            <a:avLst/>
          </a:prstGeom>
        </p:spPr>
        <p:txBody>
          <a:bodyPr vert="horz" lIns="99028" tIns="49514" rIns="99028" bIns="49514" rtlCol="0" anchor="b"/>
          <a:lstStyle>
            <a:lvl1pPr algn="l">
              <a:defRPr sz="1400"/>
            </a:lvl1pPr>
          </a:lstStyle>
          <a:p>
            <a:endParaRPr lang="en-GB"/>
          </a:p>
        </p:txBody>
      </p:sp>
      <p:sp>
        <p:nvSpPr>
          <p:cNvPr id="5" name="Slide Number Placeholder 4"/>
          <p:cNvSpPr>
            <a:spLocks noGrp="1"/>
          </p:cNvSpPr>
          <p:nvPr>
            <p:ph type="sldNum" sz="quarter" idx="3"/>
          </p:nvPr>
        </p:nvSpPr>
        <p:spPr>
          <a:xfrm>
            <a:off x="4023992" y="9721107"/>
            <a:ext cx="3078428" cy="511731"/>
          </a:xfrm>
          <a:prstGeom prst="rect">
            <a:avLst/>
          </a:prstGeom>
        </p:spPr>
        <p:txBody>
          <a:bodyPr vert="horz" lIns="99028" tIns="49514" rIns="99028" bIns="49514" rtlCol="0" anchor="b"/>
          <a:lstStyle>
            <a:lvl1pPr algn="r">
              <a:defRPr sz="1400"/>
            </a:lvl1pPr>
          </a:lstStyle>
          <a:p>
            <a:fld id="{6774B565-FA1E-4D79-963C-08C1D370763F}" type="slidenum">
              <a:rPr lang="en-GB" smtClean="0"/>
              <a:t>‹#›</a:t>
            </a:fld>
            <a:endParaRPr lang="en-GB"/>
          </a:p>
        </p:txBody>
      </p:sp>
    </p:spTree>
    <p:extLst>
      <p:ext uri="{BB962C8B-B14F-4D97-AF65-F5344CB8AC3E}">
        <p14:creationId xmlns:p14="http://schemas.microsoft.com/office/powerpoint/2010/main" val="29960238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428" cy="511731"/>
          </a:xfrm>
          <a:prstGeom prst="rect">
            <a:avLst/>
          </a:prstGeom>
        </p:spPr>
        <p:txBody>
          <a:bodyPr vert="horz" lIns="99028" tIns="49514" rIns="99028" bIns="49514" rtlCol="0"/>
          <a:lstStyle>
            <a:lvl1pPr algn="l">
              <a:defRPr sz="1400"/>
            </a:lvl1pPr>
          </a:lstStyle>
          <a:p>
            <a:endParaRPr lang="en-GB"/>
          </a:p>
        </p:txBody>
      </p:sp>
      <p:sp>
        <p:nvSpPr>
          <p:cNvPr id="3" name="Date Placeholder 2"/>
          <p:cNvSpPr>
            <a:spLocks noGrp="1"/>
          </p:cNvSpPr>
          <p:nvPr>
            <p:ph type="dt" idx="1"/>
          </p:nvPr>
        </p:nvSpPr>
        <p:spPr>
          <a:xfrm>
            <a:off x="4023992" y="1"/>
            <a:ext cx="3078428" cy="511731"/>
          </a:xfrm>
          <a:prstGeom prst="rect">
            <a:avLst/>
          </a:prstGeom>
        </p:spPr>
        <p:txBody>
          <a:bodyPr vert="horz" lIns="99028" tIns="49514" rIns="99028" bIns="49514" rtlCol="0"/>
          <a:lstStyle>
            <a:lvl1pPr algn="r">
              <a:defRPr sz="1400"/>
            </a:lvl1pPr>
          </a:lstStyle>
          <a:p>
            <a:fld id="{7642051B-1B52-401F-AE1C-323DF4C20EDD}" type="datetimeFigureOut">
              <a:rPr lang="en-GB" smtClean="0"/>
              <a:t>30/09/2017</a:t>
            </a:fld>
            <a:endParaRPr lang="en-GB"/>
          </a:p>
        </p:txBody>
      </p:sp>
      <p:sp>
        <p:nvSpPr>
          <p:cNvPr id="4" name="Slide Image Placeholder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9028" tIns="49514" rIns="99028" bIns="49514" rtlCol="0" anchor="ctr"/>
          <a:lstStyle/>
          <a:p>
            <a:endParaRPr lang="en-GB"/>
          </a:p>
        </p:txBody>
      </p:sp>
      <p:sp>
        <p:nvSpPr>
          <p:cNvPr id="5" name="Notes Placeholder 4"/>
          <p:cNvSpPr>
            <a:spLocks noGrp="1"/>
          </p:cNvSpPr>
          <p:nvPr>
            <p:ph type="body" sz="quarter" idx="3"/>
          </p:nvPr>
        </p:nvSpPr>
        <p:spPr>
          <a:xfrm>
            <a:off x="710407" y="4861443"/>
            <a:ext cx="5683250" cy="4605576"/>
          </a:xfrm>
          <a:prstGeom prst="rect">
            <a:avLst/>
          </a:prstGeom>
        </p:spPr>
        <p:txBody>
          <a:bodyPr vert="horz" lIns="99028" tIns="49514" rIns="99028" bIns="495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721107"/>
            <a:ext cx="3078428" cy="511731"/>
          </a:xfrm>
          <a:prstGeom prst="rect">
            <a:avLst/>
          </a:prstGeom>
        </p:spPr>
        <p:txBody>
          <a:bodyPr vert="horz" lIns="99028" tIns="49514" rIns="99028" bIns="49514" rtlCol="0" anchor="b"/>
          <a:lstStyle>
            <a:lvl1pPr algn="l">
              <a:defRPr sz="1400"/>
            </a:lvl1pPr>
          </a:lstStyle>
          <a:p>
            <a:endParaRPr lang="en-GB"/>
          </a:p>
        </p:txBody>
      </p:sp>
      <p:sp>
        <p:nvSpPr>
          <p:cNvPr id="7" name="Slide Number Placeholder 6"/>
          <p:cNvSpPr>
            <a:spLocks noGrp="1"/>
          </p:cNvSpPr>
          <p:nvPr>
            <p:ph type="sldNum" sz="quarter" idx="5"/>
          </p:nvPr>
        </p:nvSpPr>
        <p:spPr>
          <a:xfrm>
            <a:off x="4023992" y="9721107"/>
            <a:ext cx="3078428" cy="511731"/>
          </a:xfrm>
          <a:prstGeom prst="rect">
            <a:avLst/>
          </a:prstGeom>
        </p:spPr>
        <p:txBody>
          <a:bodyPr vert="horz" lIns="99028" tIns="49514" rIns="99028" bIns="49514" rtlCol="0" anchor="b"/>
          <a:lstStyle>
            <a:lvl1pPr algn="r">
              <a:defRPr sz="1400"/>
            </a:lvl1pPr>
          </a:lstStyle>
          <a:p>
            <a:fld id="{712D3970-3CF0-432F-B2B8-46278E180B3C}" type="slidenum">
              <a:rPr lang="en-GB" smtClean="0"/>
              <a:t>‹#›</a:t>
            </a:fld>
            <a:endParaRPr lang="en-GB"/>
          </a:p>
        </p:txBody>
      </p:sp>
    </p:spTree>
    <p:extLst>
      <p:ext uri="{BB962C8B-B14F-4D97-AF65-F5344CB8AC3E}">
        <p14:creationId xmlns:p14="http://schemas.microsoft.com/office/powerpoint/2010/main" val="40133881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2628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3776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fr-FR" sz="1200" b="0" i="0" u="none" strike="noStrike" kern="1200" dirty="0" smtClean="0">
                <a:solidFill>
                  <a:schemeClr val="tx1"/>
                </a:solidFill>
                <a:effectLst/>
                <a:latin typeface="+mn-lt"/>
                <a:ea typeface="+mn-ea"/>
                <a:cs typeface="+mn-cs"/>
              </a:rPr>
              <a:t> </a:t>
            </a:r>
            <a:endParaRPr lang="en-GB" sz="1200" b="0" i="0" u="none" strike="noStrike" kern="1200" dirty="0" smtClean="0">
              <a:solidFill>
                <a:schemeClr val="tx1"/>
              </a:solidFill>
              <a:effectLst/>
              <a:latin typeface="+mn-lt"/>
              <a:ea typeface="+mn-ea"/>
              <a:cs typeface="+mn-cs"/>
            </a:endParaRPr>
          </a:p>
          <a:p>
            <a:pPr rtl="0" eaLnBrk="1" fontAlgn="t" latinLnBrk="0" hangingPunct="1"/>
            <a:r>
              <a:rPr lang="fr-FR" sz="1200" b="0" i="0" u="none" strike="noStrike" kern="1200" dirty="0" smtClean="0">
                <a:solidFill>
                  <a:schemeClr val="tx1"/>
                </a:solidFill>
                <a:effectLst/>
                <a:latin typeface="+mn-lt"/>
                <a:ea typeface="+mn-ea"/>
                <a:cs typeface="+mn-cs"/>
              </a:rPr>
              <a:t> </a:t>
            </a:r>
            <a:endParaRPr lang="en-GB" sz="1200" b="0" i="0" u="none" strike="noStrike"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253530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Narrow" panose="020B0606020202030204" pitchFamily="34" charset="0"/>
              <a:buChar char="-"/>
            </a:pPr>
            <a:r>
              <a:rPr lang="fr-LU" dirty="0" err="1" smtClean="0">
                <a:latin typeface="Arial Narrow" panose="020B0606020202030204" pitchFamily="34" charset="0"/>
                <a:ea typeface="Calibri" panose="020F0502020204030204" pitchFamily="34" charset="0"/>
                <a:cs typeface="Times New Roman" panose="02020603050405020304" pitchFamily="18" charset="0"/>
              </a:rPr>
              <a:t>Evaluation</a:t>
            </a:r>
            <a:r>
              <a:rPr lang="fr-LU" dirty="0" smtClean="0">
                <a:latin typeface="Arial Narrow" panose="020B0606020202030204" pitchFamily="34" charset="0"/>
                <a:ea typeface="Calibri" panose="020F0502020204030204" pitchFamily="34" charset="0"/>
                <a:cs typeface="Times New Roman" panose="02020603050405020304" pitchFamily="18" charset="0"/>
              </a:rPr>
              <a:t> rapide par les chefs du </a:t>
            </a:r>
            <a:r>
              <a:rPr lang="fr-LU" dirty="0" err="1" smtClean="0">
                <a:latin typeface="Arial Narrow" panose="020B0606020202030204" pitchFamily="34" charset="0"/>
                <a:ea typeface="Calibri" panose="020F0502020204030204" pitchFamily="34" charset="0"/>
                <a:cs typeface="Times New Roman" panose="02020603050405020304" pitchFamily="18" charset="0"/>
              </a:rPr>
              <a:t>fokontany</a:t>
            </a:r>
            <a:r>
              <a:rPr lang="fr-LU" dirty="0" smtClean="0">
                <a:latin typeface="Arial Narrow" panose="020B0606020202030204" pitchFamily="34" charset="0"/>
                <a:ea typeface="Calibri" panose="020F0502020204030204" pitchFamily="34" charset="0"/>
                <a:cs typeface="Times New Roman" panose="02020603050405020304" pitchFamily="18" charset="0"/>
              </a:rPr>
              <a:t> mais pas maison par maison</a:t>
            </a:r>
            <a:endParaRPr lang="en-GB"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Arial Narrow" panose="020B0606020202030204" pitchFamily="34" charset="0"/>
              <a:buChar char="-"/>
            </a:pPr>
            <a:r>
              <a:rPr lang="fr-LU" dirty="0" smtClean="0">
                <a:latin typeface="Arial Narrow" panose="020B0606020202030204" pitchFamily="34" charset="0"/>
                <a:ea typeface="Calibri" panose="020F0502020204030204" pitchFamily="34" charset="0"/>
                <a:cs typeface="Times New Roman" panose="02020603050405020304" pitchFamily="18" charset="0"/>
              </a:rPr>
              <a:t>Il y avait des fois une double comptage des maison come détruits et décoiffée, ou, décoiffée et inondée (selon situation) a cause de manque de formation des évaluateurs. </a:t>
            </a:r>
            <a:endParaRPr lang="en-GB"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Arial Narrow" panose="020B0606020202030204" pitchFamily="34" charset="0"/>
              <a:buChar char="-"/>
            </a:pPr>
            <a:r>
              <a:rPr lang="fr-LU" dirty="0" smtClean="0">
                <a:latin typeface="Arial Narrow" panose="020B0606020202030204" pitchFamily="34" charset="0"/>
                <a:ea typeface="Calibri" panose="020F0502020204030204" pitchFamily="34" charset="0"/>
                <a:cs typeface="Times New Roman" panose="02020603050405020304" pitchFamily="18" charset="0"/>
              </a:rPr>
              <a:t>Une mange a en général 3 ou 4 petits cases, ce que fait que le chiffre des maison détruits ou endommagées ne correspond pas au ménages. </a:t>
            </a:r>
            <a:endParaRPr lang="en-GB"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Arial Narrow" panose="020B0606020202030204" pitchFamily="34" charset="0"/>
              <a:buChar char="-"/>
            </a:pPr>
            <a:r>
              <a:rPr lang="fr-LU" dirty="0" smtClean="0">
                <a:latin typeface="Arial Narrow" panose="020B0606020202030204" pitchFamily="34" charset="0"/>
                <a:ea typeface="Calibri" panose="020F0502020204030204" pitchFamily="34" charset="0"/>
                <a:cs typeface="Times New Roman" panose="02020603050405020304" pitchFamily="18" charset="0"/>
              </a:rPr>
              <a:t>Les inondations se retirent assez vite. Par contre afin de juger la gravité des dommages des maisons inondées une évaluation plus technique sera nécessaire.</a:t>
            </a:r>
            <a:endParaRPr lang="en-GB"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Arial Narrow" panose="020B0606020202030204" pitchFamily="34" charset="0"/>
              <a:buChar char="-"/>
            </a:pPr>
            <a:r>
              <a:rPr lang="fr-LU" dirty="0" smtClean="0">
                <a:latin typeface="Arial Narrow" panose="020B0606020202030204" pitchFamily="34" charset="0"/>
                <a:ea typeface="Calibri" panose="020F0502020204030204" pitchFamily="34" charset="0"/>
                <a:cs typeface="Times New Roman" panose="02020603050405020304" pitchFamily="18" charset="0"/>
              </a:rPr>
              <a:t>Il y a pas mal des maisons dont la toiture peut être démontée afin de la protéger du cyclone. Après le passage du cyclone et la rentre de la famille la toiture est remise. Les évaluateurs ne peuvent pas être </a:t>
            </a:r>
            <a:r>
              <a:rPr lang="fr-FR" dirty="0" smtClean="0">
                <a:latin typeface="Arial Narrow" panose="020B0606020202030204" pitchFamily="34" charset="0"/>
                <a:ea typeface="Calibri" panose="020F0502020204030204" pitchFamily="34" charset="0"/>
                <a:cs typeface="Times New Roman" panose="02020603050405020304" pitchFamily="18" charset="0"/>
              </a:rPr>
              <a:t>responsabilisé de juger si la toiture et décoiffée par le cyclone ou démontée par le propriétaire.</a:t>
            </a:r>
            <a:endParaRPr lang="en-GB"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Arial Narrow" panose="020B0606020202030204" pitchFamily="34" charset="0"/>
              <a:buChar char="-"/>
            </a:pPr>
            <a:r>
              <a:rPr lang="fr-FR" dirty="0" smtClean="0">
                <a:latin typeface="Arial Narrow" panose="020B0606020202030204" pitchFamily="34" charset="0"/>
                <a:ea typeface="Calibri" panose="020F0502020204030204" pitchFamily="34" charset="0"/>
                <a:cs typeface="Times New Roman" panose="02020603050405020304" pitchFamily="18" charset="0"/>
              </a:rPr>
              <a:t>Finalement les évaluations de la CRM n’ont pas couvert tous les zones affectées. Il y a des communes ou </a:t>
            </a:r>
            <a:r>
              <a:rPr lang="fr-FR" dirty="0" err="1" smtClean="0">
                <a:latin typeface="Arial Narrow" panose="020B0606020202030204" pitchFamily="34" charset="0"/>
                <a:ea typeface="Calibri" panose="020F0502020204030204" pitchFamily="34" charset="0"/>
                <a:cs typeface="Times New Roman" panose="02020603050405020304" pitchFamily="18" charset="0"/>
              </a:rPr>
              <a:t>fokontanys</a:t>
            </a:r>
            <a:r>
              <a:rPr lang="fr-FR" dirty="0" smtClean="0">
                <a:latin typeface="Arial Narrow" panose="020B0606020202030204" pitchFamily="34" charset="0"/>
                <a:ea typeface="Calibri" panose="020F0502020204030204" pitchFamily="34" charset="0"/>
                <a:cs typeface="Times New Roman" panose="02020603050405020304" pitchFamily="18" charset="0"/>
              </a:rPr>
              <a:t> qui n’étaient pas encore accessibles ou qu’étaient pas priorisées car les dommages étaient très petits. Il est estimée que les évaluations de la CRM couvrent environ 80&amp; des </a:t>
            </a:r>
            <a:r>
              <a:rPr lang="fr-FR" dirty="0" err="1" smtClean="0">
                <a:latin typeface="Arial Narrow" panose="020B0606020202030204" pitchFamily="34" charset="0"/>
                <a:ea typeface="Calibri" panose="020F0502020204030204" pitchFamily="34" charset="0"/>
                <a:cs typeface="Times New Roman" panose="02020603050405020304" pitchFamily="18" charset="0"/>
              </a:rPr>
              <a:t>fokontanys</a:t>
            </a:r>
            <a:r>
              <a:rPr lang="fr-FR" dirty="0" smtClean="0">
                <a:latin typeface="Arial Narrow" panose="020B0606020202030204" pitchFamily="34" charset="0"/>
                <a:ea typeface="Calibri" panose="020F0502020204030204" pitchFamily="34" charset="0"/>
                <a:cs typeface="Times New Roman" panose="02020603050405020304" pitchFamily="18" charset="0"/>
              </a:rPr>
              <a:t> affectées. </a:t>
            </a:r>
            <a:endParaRPr lang="en-GB"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6552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24395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787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988840"/>
            <a:ext cx="7772400" cy="1470025"/>
          </a:xfrm>
        </p:spPr>
        <p:txBody>
          <a:bodyPr anchor="b">
            <a:normAutofit/>
          </a:bodyPr>
          <a:lstStyle>
            <a:lvl1pPr>
              <a:defRPr sz="4000" baseline="0">
                <a:solidFill>
                  <a:srgbClr val="7F1416"/>
                </a:solidFill>
              </a:defRPr>
            </a:lvl1pPr>
          </a:lstStyle>
          <a:p>
            <a:r>
              <a:rPr lang="en-US" dirty="0" smtClean="0"/>
              <a:t>CLICK TO EDIT TITLE</a:t>
            </a:r>
            <a:endParaRPr lang="en-GB" dirty="0"/>
          </a:p>
        </p:txBody>
      </p:sp>
      <p:sp>
        <p:nvSpPr>
          <p:cNvPr id="3" name="Subtitle 2"/>
          <p:cNvSpPr>
            <a:spLocks noGrp="1"/>
          </p:cNvSpPr>
          <p:nvPr>
            <p:ph type="subTitle" idx="1" hasCustomPrompt="1"/>
          </p:nvPr>
        </p:nvSpPr>
        <p:spPr>
          <a:xfrm>
            <a:off x="1371600" y="3814192"/>
            <a:ext cx="6400800" cy="1270992"/>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GB" dirty="0"/>
          </a:p>
        </p:txBody>
      </p:sp>
      <p:sp>
        <p:nvSpPr>
          <p:cNvPr id="6" name="Slide Number Placeholder 5"/>
          <p:cNvSpPr>
            <a:spLocks noGrp="1"/>
          </p:cNvSpPr>
          <p:nvPr>
            <p:ph type="sldNum" sz="quarter" idx="12"/>
          </p:nvPr>
        </p:nvSpPr>
        <p:spPr>
          <a:xfrm>
            <a:off x="6553200" y="6324412"/>
            <a:ext cx="2133600" cy="365125"/>
          </a:xfrm>
          <a:prstGeom prst="rect">
            <a:avLst/>
          </a:prstGeom>
        </p:spPr>
        <p:txBody>
          <a:bodyPr/>
          <a:lstStyle/>
          <a:p>
            <a:fld id="{1327C452-0D12-48F3-BB65-BBA3E6350F2C}" type="slidenum">
              <a:rPr lang="en-GB" smtClean="0"/>
              <a:t>‹#›</a:t>
            </a:fld>
            <a:endParaRPr lang="en-GB"/>
          </a:p>
        </p:txBody>
      </p:sp>
      <p:sp>
        <p:nvSpPr>
          <p:cNvPr id="7" name="Rectangle 6"/>
          <p:cNvSpPr/>
          <p:nvPr userDrawn="1"/>
        </p:nvSpPr>
        <p:spPr>
          <a:xfrm>
            <a:off x="0" y="-39688"/>
            <a:ext cx="9144000" cy="7286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93000"/>
              </a:lnSpc>
              <a:buClr>
                <a:srgbClr val="000000"/>
              </a:buClr>
              <a:buSzPct val="100000"/>
              <a:buFont typeface="Arial" panose="020B0604020202020204" pitchFamily="34" charset="0"/>
              <a:buNone/>
              <a:defRPr/>
            </a:pPr>
            <a:r>
              <a:rPr lang="en-US" dirty="0">
                <a:solidFill>
                  <a:prstClr val="white"/>
                </a:solidFill>
              </a:rPr>
              <a:t> </a:t>
            </a:r>
          </a:p>
        </p:txBody>
      </p:sp>
      <p:pic>
        <p:nvPicPr>
          <p:cNvPr id="8" name="Picture 16" descr="GSC-Existing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138" y="222250"/>
            <a:ext cx="170338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4257675" y="3571533"/>
            <a:ext cx="628650" cy="130175"/>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93000"/>
              </a:lnSpc>
              <a:buClr>
                <a:srgbClr val="000000"/>
              </a:buClr>
              <a:buSzPct val="100000"/>
              <a:buFont typeface="Arial" panose="020B0604020202020204" pitchFamily="34" charset="0"/>
              <a:buNone/>
              <a:defRPr/>
            </a:pPr>
            <a:r>
              <a:rPr lang="en-US" dirty="0">
                <a:solidFill>
                  <a:prstClr val="white"/>
                </a:solidFill>
              </a:rPr>
              <a:t> </a:t>
            </a:r>
          </a:p>
        </p:txBody>
      </p:sp>
    </p:spTree>
    <p:extLst>
      <p:ext uri="{BB962C8B-B14F-4D97-AF65-F5344CB8AC3E}">
        <p14:creationId xmlns:p14="http://schemas.microsoft.com/office/powerpoint/2010/main" val="26839413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24412"/>
            <a:ext cx="2133600" cy="365125"/>
          </a:xfrm>
          <a:prstGeom prst="rect">
            <a:avLst/>
          </a:prstGeom>
        </p:spPr>
        <p:txBody>
          <a:bodyPr/>
          <a:lstStyle/>
          <a:p>
            <a:fld id="{1327C452-0D12-48F3-BB65-BBA3E6350F2C}" type="slidenum">
              <a:rPr lang="en-GB" smtClean="0"/>
              <a:t>‹#›</a:t>
            </a:fld>
            <a:endParaRPr lang="en-GB"/>
          </a:p>
        </p:txBody>
      </p:sp>
    </p:spTree>
    <p:extLst>
      <p:ext uri="{BB962C8B-B14F-4D97-AF65-F5344CB8AC3E}">
        <p14:creationId xmlns:p14="http://schemas.microsoft.com/office/powerpoint/2010/main" val="21520243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6553200" y="6324412"/>
            <a:ext cx="2133600" cy="365125"/>
          </a:xfrm>
          <a:prstGeom prst="rect">
            <a:avLst/>
          </a:prstGeom>
        </p:spPr>
        <p:txBody>
          <a:bodyPr/>
          <a:lstStyle/>
          <a:p>
            <a:fld id="{1327C452-0D12-48F3-BB65-BBA3E6350F2C}" type="slidenum">
              <a:rPr lang="en-GB" smtClean="0"/>
              <a:t>‹#›</a:t>
            </a:fld>
            <a:endParaRPr lang="en-GB"/>
          </a:p>
        </p:txBody>
      </p:sp>
    </p:spTree>
    <p:extLst>
      <p:ext uri="{BB962C8B-B14F-4D97-AF65-F5344CB8AC3E}">
        <p14:creationId xmlns:p14="http://schemas.microsoft.com/office/powerpoint/2010/main" val="11022535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6553200" y="6324412"/>
            <a:ext cx="2133600" cy="365125"/>
          </a:xfrm>
          <a:prstGeom prst="rect">
            <a:avLst/>
          </a:prstGeom>
        </p:spPr>
        <p:txBody>
          <a:bodyPr/>
          <a:lstStyle/>
          <a:p>
            <a:fld id="{1327C452-0D12-48F3-BB65-BBA3E6350F2C}" type="slidenum">
              <a:rPr lang="en-GB" smtClean="0"/>
              <a:t>‹#›</a:t>
            </a:fld>
            <a:endParaRPr lang="en-GB"/>
          </a:p>
        </p:txBody>
      </p:sp>
    </p:spTree>
    <p:extLst>
      <p:ext uri="{BB962C8B-B14F-4D97-AF65-F5344CB8AC3E}">
        <p14:creationId xmlns:p14="http://schemas.microsoft.com/office/powerpoint/2010/main" val="15589348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6553200" y="6324412"/>
            <a:ext cx="2133600" cy="365125"/>
          </a:xfrm>
          <a:prstGeom prst="rect">
            <a:avLst/>
          </a:prstGeom>
        </p:spPr>
        <p:txBody>
          <a:bodyPr/>
          <a:lstStyle/>
          <a:p>
            <a:fld id="{1327C452-0D12-48F3-BB65-BBA3E6350F2C}" type="slidenum">
              <a:rPr lang="en-GB" smtClean="0"/>
              <a:t>‹#›</a:t>
            </a:fld>
            <a:endParaRPr lang="en-GB"/>
          </a:p>
        </p:txBody>
      </p:sp>
      <p:sp>
        <p:nvSpPr>
          <p:cNvPr id="5" name="Rectangle 4"/>
          <p:cNvSpPr/>
          <p:nvPr userDrawn="1"/>
        </p:nvSpPr>
        <p:spPr>
          <a:xfrm>
            <a:off x="0" y="1141413"/>
            <a:ext cx="8348663" cy="50165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31024">
              <a:defRPr/>
            </a:pPr>
            <a:r>
              <a:rPr lang="en-US" dirty="0">
                <a:solidFill>
                  <a:srgbClr val="800000"/>
                </a:solidFill>
              </a:rPr>
              <a:t> </a:t>
            </a:r>
          </a:p>
        </p:txBody>
      </p:sp>
      <p:sp>
        <p:nvSpPr>
          <p:cNvPr id="2" name="Title 1"/>
          <p:cNvSpPr>
            <a:spLocks noGrp="1"/>
          </p:cNvSpPr>
          <p:nvPr>
            <p:ph type="title"/>
          </p:nvPr>
        </p:nvSpPr>
        <p:spPr>
          <a:xfrm>
            <a:off x="395536" y="1141413"/>
            <a:ext cx="7953127" cy="501650"/>
          </a:xfrm>
        </p:spPr>
        <p:txBody>
          <a:bodyPr/>
          <a:lstStyle>
            <a:lvl1pPr>
              <a:defRPr>
                <a:solidFill>
                  <a:schemeClr val="bg1"/>
                </a:solidFill>
              </a:defRPr>
            </a:lvl1pPr>
          </a:lstStyle>
          <a:p>
            <a:r>
              <a:rPr lang="en-US" dirty="0" smtClean="0"/>
              <a:t>Click to edit Master title style</a:t>
            </a:r>
            <a:endParaRPr lang="en-GB" dirty="0"/>
          </a:p>
        </p:txBody>
      </p:sp>
      <p:sp>
        <p:nvSpPr>
          <p:cNvPr id="7" name="Date Placeholder 2"/>
          <p:cNvSpPr>
            <a:spLocks noGrp="1"/>
          </p:cNvSpPr>
          <p:nvPr>
            <p:ph type="dt" sz="half" idx="2"/>
          </p:nvPr>
        </p:nvSpPr>
        <p:spPr>
          <a:xfrm>
            <a:off x="457200" y="6356350"/>
            <a:ext cx="2133600" cy="365125"/>
          </a:xfrm>
          <a:prstGeom prst="rect">
            <a:avLst/>
          </a:prstGeom>
        </p:spPr>
        <p:txBody>
          <a:bodyPr anchor="ctr"/>
          <a:lstStyle>
            <a:lvl1pPr>
              <a:defRPr sz="1100">
                <a:solidFill>
                  <a:schemeClr val="bg1">
                    <a:lumMod val="50000"/>
                  </a:schemeClr>
                </a:solidFill>
              </a:defRPr>
            </a:lvl1pPr>
          </a:lstStyle>
          <a:p>
            <a:pPr>
              <a:defRPr/>
            </a:pPr>
            <a:fld id="{CD667A46-D55B-4354-9EBD-9A468F803C8C}" type="datetimeFigureOut">
              <a:rPr lang="en-US" smtClean="0"/>
              <a:pPr>
                <a:defRPr/>
              </a:pPr>
              <a:t>9/30/2017</a:t>
            </a:fld>
            <a:endParaRPr lang="en-US" dirty="0"/>
          </a:p>
        </p:txBody>
      </p:sp>
      <p:sp>
        <p:nvSpPr>
          <p:cNvPr id="8" name="Footer Placeholder 3"/>
          <p:cNvSpPr>
            <a:spLocks noGrp="1"/>
          </p:cNvSpPr>
          <p:nvPr>
            <p:ph type="ftr" sz="quarter" idx="3"/>
          </p:nvPr>
        </p:nvSpPr>
        <p:spPr>
          <a:xfrm>
            <a:off x="3124200" y="6356350"/>
            <a:ext cx="2895600" cy="365125"/>
          </a:xfrm>
          <a:prstGeom prst="rect">
            <a:avLst/>
          </a:prstGeom>
        </p:spPr>
        <p:txBody>
          <a:bodyPr anchor="ctr"/>
          <a:lstStyle>
            <a:lvl1pPr algn="ctr">
              <a:defRPr sz="1100">
                <a:solidFill>
                  <a:schemeClr val="bg1">
                    <a:lumMod val="50000"/>
                  </a:schemeClr>
                </a:solidFill>
              </a:defRPr>
            </a:lvl1pPr>
          </a:lstStyle>
          <a:p>
            <a:pPr>
              <a:defRPr/>
            </a:pPr>
            <a:endParaRPr lang="en-US" dirty="0"/>
          </a:p>
        </p:txBody>
      </p:sp>
    </p:spTree>
    <p:extLst>
      <p:ext uri="{BB962C8B-B14F-4D97-AF65-F5344CB8AC3E}">
        <p14:creationId xmlns:p14="http://schemas.microsoft.com/office/powerpoint/2010/main" val="11860641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29600" cy="43099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a:xfrm>
            <a:off x="6553200" y="6324412"/>
            <a:ext cx="2133600" cy="365125"/>
          </a:xfrm>
          <a:prstGeom prst="rect">
            <a:avLst/>
          </a:prstGeom>
        </p:spPr>
        <p:txBody>
          <a:bodyPr/>
          <a:lstStyle/>
          <a:p>
            <a:fld id="{1327C452-0D12-48F3-BB65-BBA3E6350F2C}" type="slidenum">
              <a:rPr lang="en-GB" smtClean="0"/>
              <a:t>‹#›</a:t>
            </a:fld>
            <a:endParaRPr lang="en-GB"/>
          </a:p>
        </p:txBody>
      </p:sp>
      <p:sp>
        <p:nvSpPr>
          <p:cNvPr id="5" name="Rectangle 4"/>
          <p:cNvSpPr/>
          <p:nvPr userDrawn="1"/>
        </p:nvSpPr>
        <p:spPr>
          <a:xfrm>
            <a:off x="0" y="1141412"/>
            <a:ext cx="8348663" cy="775419"/>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31024">
              <a:defRPr/>
            </a:pPr>
            <a:r>
              <a:rPr lang="en-US" dirty="0">
                <a:solidFill>
                  <a:srgbClr val="800000"/>
                </a:solidFill>
              </a:rPr>
              <a:t> </a:t>
            </a:r>
          </a:p>
        </p:txBody>
      </p:sp>
      <p:sp>
        <p:nvSpPr>
          <p:cNvPr id="2" name="Title 1"/>
          <p:cNvSpPr>
            <a:spLocks noGrp="1"/>
          </p:cNvSpPr>
          <p:nvPr>
            <p:ph type="title" hasCustomPrompt="1"/>
          </p:nvPr>
        </p:nvSpPr>
        <p:spPr>
          <a:xfrm>
            <a:off x="395536" y="1141412"/>
            <a:ext cx="7953127" cy="775419"/>
          </a:xfrm>
        </p:spPr>
        <p:txBody>
          <a:bodyPr/>
          <a:lstStyle>
            <a:lvl1pPr>
              <a:defRPr baseline="0">
                <a:solidFill>
                  <a:schemeClr val="bg1"/>
                </a:solidFill>
              </a:defRPr>
            </a:lvl1pPr>
          </a:lstStyle>
          <a:p>
            <a:r>
              <a:rPr lang="en-US" dirty="0" smtClean="0"/>
              <a:t>Click to edit a very </a:t>
            </a:r>
            <a:r>
              <a:rPr lang="en-US" dirty="0" err="1" smtClean="0"/>
              <a:t>very</a:t>
            </a:r>
            <a:r>
              <a:rPr lang="en-US" dirty="0" smtClean="0"/>
              <a:t> long title Master title style</a:t>
            </a:r>
            <a:endParaRPr lang="en-GB" dirty="0"/>
          </a:p>
        </p:txBody>
      </p:sp>
      <p:sp>
        <p:nvSpPr>
          <p:cNvPr id="7" name="Date Placeholder 2"/>
          <p:cNvSpPr>
            <a:spLocks noGrp="1"/>
          </p:cNvSpPr>
          <p:nvPr>
            <p:ph type="dt" sz="half" idx="2"/>
          </p:nvPr>
        </p:nvSpPr>
        <p:spPr>
          <a:xfrm>
            <a:off x="457200" y="6356350"/>
            <a:ext cx="2133600" cy="365125"/>
          </a:xfrm>
          <a:prstGeom prst="rect">
            <a:avLst/>
          </a:prstGeom>
        </p:spPr>
        <p:txBody>
          <a:bodyPr anchor="ctr"/>
          <a:lstStyle>
            <a:lvl1pPr>
              <a:defRPr sz="1100">
                <a:solidFill>
                  <a:schemeClr val="bg1">
                    <a:lumMod val="50000"/>
                  </a:schemeClr>
                </a:solidFill>
              </a:defRPr>
            </a:lvl1pPr>
          </a:lstStyle>
          <a:p>
            <a:pPr>
              <a:defRPr/>
            </a:pPr>
            <a:fld id="{CD667A46-D55B-4354-9EBD-9A468F803C8C}" type="datetimeFigureOut">
              <a:rPr lang="en-US" smtClean="0"/>
              <a:pPr>
                <a:defRPr/>
              </a:pPr>
              <a:t>9/30/2017</a:t>
            </a:fld>
            <a:endParaRPr lang="en-US" dirty="0"/>
          </a:p>
        </p:txBody>
      </p:sp>
      <p:sp>
        <p:nvSpPr>
          <p:cNvPr id="8" name="Footer Placeholder 3"/>
          <p:cNvSpPr>
            <a:spLocks noGrp="1"/>
          </p:cNvSpPr>
          <p:nvPr>
            <p:ph type="ftr" sz="quarter" idx="3"/>
          </p:nvPr>
        </p:nvSpPr>
        <p:spPr>
          <a:xfrm>
            <a:off x="3124200" y="6356350"/>
            <a:ext cx="2895600" cy="365125"/>
          </a:xfrm>
          <a:prstGeom prst="rect">
            <a:avLst/>
          </a:prstGeom>
        </p:spPr>
        <p:txBody>
          <a:bodyPr anchor="ctr"/>
          <a:lstStyle>
            <a:lvl1pPr algn="ctr">
              <a:defRPr sz="1100">
                <a:solidFill>
                  <a:schemeClr val="bg1">
                    <a:lumMod val="50000"/>
                  </a:schemeClr>
                </a:solidFill>
              </a:defRPr>
            </a:lvl1pPr>
          </a:lstStyle>
          <a:p>
            <a:pPr>
              <a:defRPr/>
            </a:pPr>
            <a:endParaRPr lang="en-US" dirty="0"/>
          </a:p>
        </p:txBody>
      </p:sp>
    </p:spTree>
    <p:extLst>
      <p:ext uri="{BB962C8B-B14F-4D97-AF65-F5344CB8AC3E}">
        <p14:creationId xmlns:p14="http://schemas.microsoft.com/office/powerpoint/2010/main" val="32102204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24412"/>
            <a:ext cx="2133600" cy="365125"/>
          </a:xfrm>
          <a:prstGeom prst="rect">
            <a:avLst/>
          </a:prstGeom>
        </p:spPr>
        <p:txBody>
          <a:bodyPr/>
          <a:lstStyle/>
          <a:p>
            <a:fld id="{1327C452-0D12-48F3-BB65-BBA3E6350F2C}" type="slidenum">
              <a:rPr lang="en-GB" smtClean="0"/>
              <a:t>‹#›</a:t>
            </a:fld>
            <a:endParaRPr lang="en-GB"/>
          </a:p>
        </p:txBody>
      </p:sp>
      <p:sp>
        <p:nvSpPr>
          <p:cNvPr id="5" name="Date Placeholder 2"/>
          <p:cNvSpPr>
            <a:spLocks noGrp="1"/>
          </p:cNvSpPr>
          <p:nvPr>
            <p:ph type="dt" sz="half" idx="2"/>
          </p:nvPr>
        </p:nvSpPr>
        <p:spPr>
          <a:xfrm>
            <a:off x="457200" y="6356350"/>
            <a:ext cx="2133600" cy="365125"/>
          </a:xfrm>
          <a:prstGeom prst="rect">
            <a:avLst/>
          </a:prstGeom>
        </p:spPr>
        <p:txBody>
          <a:bodyPr anchor="ctr"/>
          <a:lstStyle>
            <a:lvl1pPr>
              <a:defRPr sz="1100">
                <a:solidFill>
                  <a:schemeClr val="bg1">
                    <a:lumMod val="50000"/>
                  </a:schemeClr>
                </a:solidFill>
              </a:defRPr>
            </a:lvl1pPr>
          </a:lstStyle>
          <a:p>
            <a:pPr>
              <a:defRPr/>
            </a:pPr>
            <a:fld id="{CD667A46-D55B-4354-9EBD-9A468F803C8C}" type="datetimeFigureOut">
              <a:rPr lang="en-US" smtClean="0"/>
              <a:pPr>
                <a:defRPr/>
              </a:pPr>
              <a:t>9/30/2017</a:t>
            </a:fld>
            <a:endParaRPr lang="en-US" dirty="0"/>
          </a:p>
        </p:txBody>
      </p:sp>
      <p:sp>
        <p:nvSpPr>
          <p:cNvPr id="7" name="Footer Placeholder 3"/>
          <p:cNvSpPr>
            <a:spLocks noGrp="1"/>
          </p:cNvSpPr>
          <p:nvPr>
            <p:ph type="ftr" sz="quarter" idx="3"/>
          </p:nvPr>
        </p:nvSpPr>
        <p:spPr>
          <a:xfrm>
            <a:off x="3124200" y="6356350"/>
            <a:ext cx="2895600" cy="365125"/>
          </a:xfrm>
          <a:prstGeom prst="rect">
            <a:avLst/>
          </a:prstGeom>
        </p:spPr>
        <p:txBody>
          <a:bodyPr anchor="ctr"/>
          <a:lstStyle>
            <a:lvl1pPr algn="ctr">
              <a:defRPr sz="1100">
                <a:solidFill>
                  <a:schemeClr val="bg1">
                    <a:lumMod val="50000"/>
                  </a:schemeClr>
                </a:solidFill>
              </a:defRPr>
            </a:lvl1pPr>
          </a:lstStyle>
          <a:p>
            <a:pPr>
              <a:defRPr/>
            </a:pPr>
            <a:endParaRPr lang="en-US" dirty="0"/>
          </a:p>
        </p:txBody>
      </p:sp>
    </p:spTree>
    <p:extLst>
      <p:ext uri="{BB962C8B-B14F-4D97-AF65-F5344CB8AC3E}">
        <p14:creationId xmlns:p14="http://schemas.microsoft.com/office/powerpoint/2010/main" val="12882605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134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1134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a:xfrm>
            <a:off x="6553200" y="6324412"/>
            <a:ext cx="2133600" cy="365125"/>
          </a:xfrm>
          <a:prstGeom prst="rect">
            <a:avLst/>
          </a:prstGeom>
        </p:spPr>
        <p:txBody>
          <a:bodyPr/>
          <a:lstStyle/>
          <a:p>
            <a:fld id="{1327C452-0D12-48F3-BB65-BBA3E6350F2C}" type="slidenum">
              <a:rPr lang="en-GB" smtClean="0"/>
              <a:t>‹#›</a:t>
            </a:fld>
            <a:endParaRPr lang="en-GB"/>
          </a:p>
        </p:txBody>
      </p:sp>
      <p:sp>
        <p:nvSpPr>
          <p:cNvPr id="6" name="Rectangle 5"/>
          <p:cNvSpPr/>
          <p:nvPr userDrawn="1"/>
        </p:nvSpPr>
        <p:spPr>
          <a:xfrm>
            <a:off x="0" y="1141413"/>
            <a:ext cx="8348663" cy="50165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31024">
              <a:defRPr/>
            </a:pPr>
            <a:r>
              <a:rPr lang="en-US" dirty="0">
                <a:solidFill>
                  <a:srgbClr val="800000"/>
                </a:solidFill>
              </a:rPr>
              <a:t> </a:t>
            </a:r>
          </a:p>
        </p:txBody>
      </p:sp>
      <p:sp>
        <p:nvSpPr>
          <p:cNvPr id="2" name="Title 1"/>
          <p:cNvSpPr>
            <a:spLocks noGrp="1"/>
          </p:cNvSpPr>
          <p:nvPr>
            <p:ph type="title"/>
          </p:nvPr>
        </p:nvSpPr>
        <p:spPr>
          <a:xfrm>
            <a:off x="467544" y="1134145"/>
            <a:ext cx="7881119" cy="508918"/>
          </a:xfrm>
        </p:spPr>
        <p:txBody>
          <a:bodyPr/>
          <a:lstStyle>
            <a:lvl1pPr>
              <a:defRPr>
                <a:solidFill>
                  <a:schemeClr val="bg1"/>
                </a:solidFill>
              </a:defRPr>
            </a:lvl1pPr>
          </a:lstStyle>
          <a:p>
            <a:r>
              <a:rPr lang="en-US" dirty="0" smtClean="0"/>
              <a:t>Click to edit Master title style</a:t>
            </a:r>
            <a:endParaRPr lang="en-GB" dirty="0"/>
          </a:p>
        </p:txBody>
      </p:sp>
      <p:sp>
        <p:nvSpPr>
          <p:cNvPr id="8" name="Date Placeholder 2"/>
          <p:cNvSpPr>
            <a:spLocks noGrp="1"/>
          </p:cNvSpPr>
          <p:nvPr>
            <p:ph type="dt" sz="half" idx="13"/>
          </p:nvPr>
        </p:nvSpPr>
        <p:spPr>
          <a:xfrm>
            <a:off x="457200" y="6356350"/>
            <a:ext cx="2133600" cy="365125"/>
          </a:xfrm>
          <a:prstGeom prst="rect">
            <a:avLst/>
          </a:prstGeom>
        </p:spPr>
        <p:txBody>
          <a:bodyPr anchor="ctr"/>
          <a:lstStyle>
            <a:lvl1pPr>
              <a:defRPr sz="1100">
                <a:solidFill>
                  <a:schemeClr val="bg1">
                    <a:lumMod val="50000"/>
                  </a:schemeClr>
                </a:solidFill>
              </a:defRPr>
            </a:lvl1pPr>
          </a:lstStyle>
          <a:p>
            <a:pPr>
              <a:defRPr/>
            </a:pPr>
            <a:fld id="{CD667A46-D55B-4354-9EBD-9A468F803C8C}" type="datetimeFigureOut">
              <a:rPr lang="en-US" smtClean="0"/>
              <a:pPr>
                <a:defRPr/>
              </a:pPr>
              <a:t>9/30/2017</a:t>
            </a:fld>
            <a:endParaRPr lang="en-US" dirty="0"/>
          </a:p>
        </p:txBody>
      </p:sp>
      <p:sp>
        <p:nvSpPr>
          <p:cNvPr id="9" name="Footer Placeholder 3"/>
          <p:cNvSpPr>
            <a:spLocks noGrp="1"/>
          </p:cNvSpPr>
          <p:nvPr>
            <p:ph type="ftr" sz="quarter" idx="3"/>
          </p:nvPr>
        </p:nvSpPr>
        <p:spPr>
          <a:xfrm>
            <a:off x="3124200" y="6356350"/>
            <a:ext cx="2895600" cy="365125"/>
          </a:xfrm>
          <a:prstGeom prst="rect">
            <a:avLst/>
          </a:prstGeom>
        </p:spPr>
        <p:txBody>
          <a:bodyPr anchor="ctr"/>
          <a:lstStyle>
            <a:lvl1pPr algn="ctr">
              <a:defRPr sz="1100">
                <a:solidFill>
                  <a:schemeClr val="bg1">
                    <a:lumMod val="50000"/>
                  </a:schemeClr>
                </a:solidFill>
              </a:defRPr>
            </a:lvl1pPr>
          </a:lstStyle>
          <a:p>
            <a:pPr>
              <a:defRPr/>
            </a:pPr>
            <a:endParaRPr lang="en-US" dirty="0"/>
          </a:p>
        </p:txBody>
      </p:sp>
    </p:spTree>
    <p:extLst>
      <p:ext uri="{BB962C8B-B14F-4D97-AF65-F5344CB8AC3E}">
        <p14:creationId xmlns:p14="http://schemas.microsoft.com/office/powerpoint/2010/main" val="18291637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1827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5803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71827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803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a:xfrm>
            <a:off x="6553200" y="6324412"/>
            <a:ext cx="2133600" cy="365125"/>
          </a:xfrm>
          <a:prstGeom prst="rect">
            <a:avLst/>
          </a:prstGeom>
        </p:spPr>
        <p:txBody>
          <a:bodyPr/>
          <a:lstStyle/>
          <a:p>
            <a:fld id="{1327C452-0D12-48F3-BB65-BBA3E6350F2C}" type="slidenum">
              <a:rPr lang="en-GB" smtClean="0"/>
              <a:t>‹#›</a:t>
            </a:fld>
            <a:endParaRPr lang="en-GB"/>
          </a:p>
        </p:txBody>
      </p:sp>
      <p:sp>
        <p:nvSpPr>
          <p:cNvPr id="8" name="Rectangle 7"/>
          <p:cNvSpPr/>
          <p:nvPr userDrawn="1"/>
        </p:nvSpPr>
        <p:spPr>
          <a:xfrm>
            <a:off x="0" y="1141413"/>
            <a:ext cx="8348663" cy="50165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31024">
              <a:defRPr/>
            </a:pPr>
            <a:r>
              <a:rPr lang="en-US" dirty="0">
                <a:solidFill>
                  <a:srgbClr val="800000"/>
                </a:solidFill>
              </a:rPr>
              <a:t> </a:t>
            </a:r>
          </a:p>
        </p:txBody>
      </p:sp>
      <p:sp>
        <p:nvSpPr>
          <p:cNvPr id="2" name="Title 1"/>
          <p:cNvSpPr>
            <a:spLocks noGrp="1"/>
          </p:cNvSpPr>
          <p:nvPr>
            <p:ph type="title"/>
          </p:nvPr>
        </p:nvSpPr>
        <p:spPr>
          <a:xfrm>
            <a:off x="467544" y="1123504"/>
            <a:ext cx="7881119" cy="508918"/>
          </a:xfrm>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6532148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a:xfrm>
            <a:off x="6553200" y="6324412"/>
            <a:ext cx="2133600" cy="365125"/>
          </a:xfrm>
          <a:prstGeom prst="rect">
            <a:avLst/>
          </a:prstGeom>
        </p:spPr>
        <p:txBody>
          <a:bodyPr/>
          <a:lstStyle/>
          <a:p>
            <a:fld id="{1327C452-0D12-48F3-BB65-BBA3E6350F2C}" type="slidenum">
              <a:rPr lang="en-GB" smtClean="0"/>
              <a:t>‹#›</a:t>
            </a:fld>
            <a:endParaRPr lang="en-GB"/>
          </a:p>
        </p:txBody>
      </p:sp>
      <p:sp>
        <p:nvSpPr>
          <p:cNvPr id="4" name="Date Placeholder 2"/>
          <p:cNvSpPr>
            <a:spLocks noGrp="1"/>
          </p:cNvSpPr>
          <p:nvPr>
            <p:ph type="dt" sz="half" idx="2"/>
          </p:nvPr>
        </p:nvSpPr>
        <p:spPr>
          <a:xfrm>
            <a:off x="457200" y="6356350"/>
            <a:ext cx="2133600" cy="365125"/>
          </a:xfrm>
          <a:prstGeom prst="rect">
            <a:avLst/>
          </a:prstGeom>
        </p:spPr>
        <p:txBody>
          <a:bodyPr anchor="ctr"/>
          <a:lstStyle>
            <a:lvl1pPr>
              <a:defRPr sz="1100">
                <a:solidFill>
                  <a:schemeClr val="bg1">
                    <a:lumMod val="50000"/>
                  </a:schemeClr>
                </a:solidFill>
              </a:defRPr>
            </a:lvl1pPr>
          </a:lstStyle>
          <a:p>
            <a:pPr>
              <a:defRPr/>
            </a:pPr>
            <a:fld id="{CD667A46-D55B-4354-9EBD-9A468F803C8C}" type="datetimeFigureOut">
              <a:rPr lang="en-US" smtClean="0"/>
              <a:pPr>
                <a:defRPr/>
              </a:pPr>
              <a:t>9/30/2017</a:t>
            </a:fld>
            <a:endParaRPr lang="en-US" dirty="0"/>
          </a:p>
        </p:txBody>
      </p:sp>
      <p:sp>
        <p:nvSpPr>
          <p:cNvPr id="6" name="Footer Placeholder 3"/>
          <p:cNvSpPr>
            <a:spLocks noGrp="1"/>
          </p:cNvSpPr>
          <p:nvPr>
            <p:ph type="ftr" sz="quarter" idx="3"/>
          </p:nvPr>
        </p:nvSpPr>
        <p:spPr>
          <a:xfrm>
            <a:off x="3124200" y="6356350"/>
            <a:ext cx="2895600" cy="365125"/>
          </a:xfrm>
          <a:prstGeom prst="rect">
            <a:avLst/>
          </a:prstGeom>
        </p:spPr>
        <p:txBody>
          <a:bodyPr anchor="ctr"/>
          <a:lstStyle>
            <a:lvl1pPr algn="ctr">
              <a:defRPr sz="1100">
                <a:solidFill>
                  <a:schemeClr val="bg1">
                    <a:lumMod val="50000"/>
                  </a:schemeClr>
                </a:solidFill>
              </a:defRPr>
            </a:lvl1pPr>
          </a:lstStyle>
          <a:p>
            <a:pPr>
              <a:defRPr/>
            </a:pPr>
            <a:endParaRPr lang="en-US" dirty="0"/>
          </a:p>
        </p:txBody>
      </p:sp>
    </p:spTree>
    <p:extLst>
      <p:ext uri="{BB962C8B-B14F-4D97-AF65-F5344CB8AC3E}">
        <p14:creationId xmlns:p14="http://schemas.microsoft.com/office/powerpoint/2010/main" val="21165871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24412"/>
            <a:ext cx="2133600" cy="365125"/>
          </a:xfrm>
          <a:prstGeom prst="rect">
            <a:avLst/>
          </a:prstGeom>
        </p:spPr>
        <p:txBody>
          <a:bodyPr/>
          <a:lstStyle/>
          <a:p>
            <a:fld id="{1327C452-0D12-48F3-BB65-BBA3E6350F2C}" type="slidenum">
              <a:rPr lang="en-GB" smtClean="0"/>
              <a:t>‹#›</a:t>
            </a:fld>
            <a:endParaRPr lang="en-GB"/>
          </a:p>
        </p:txBody>
      </p:sp>
      <p:sp>
        <p:nvSpPr>
          <p:cNvPr id="3" name="Date Placeholder 2"/>
          <p:cNvSpPr>
            <a:spLocks noGrp="1"/>
          </p:cNvSpPr>
          <p:nvPr>
            <p:ph type="dt" sz="half" idx="2"/>
          </p:nvPr>
        </p:nvSpPr>
        <p:spPr>
          <a:xfrm>
            <a:off x="457200" y="6356350"/>
            <a:ext cx="2133600" cy="365125"/>
          </a:xfrm>
          <a:prstGeom prst="rect">
            <a:avLst/>
          </a:prstGeom>
        </p:spPr>
        <p:txBody>
          <a:bodyPr anchor="ctr"/>
          <a:lstStyle>
            <a:lvl1pPr>
              <a:defRPr sz="1100">
                <a:solidFill>
                  <a:schemeClr val="bg1">
                    <a:lumMod val="50000"/>
                  </a:schemeClr>
                </a:solidFill>
              </a:defRPr>
            </a:lvl1pPr>
          </a:lstStyle>
          <a:p>
            <a:pPr>
              <a:defRPr/>
            </a:pPr>
            <a:fld id="{CD667A46-D55B-4354-9EBD-9A468F803C8C}" type="datetimeFigureOut">
              <a:rPr lang="en-US" smtClean="0"/>
              <a:pPr>
                <a:defRPr/>
              </a:pPr>
              <a:t>9/30/2017</a:t>
            </a:fld>
            <a:endParaRPr lang="en-US" dirty="0"/>
          </a:p>
        </p:txBody>
      </p:sp>
      <p:sp>
        <p:nvSpPr>
          <p:cNvPr id="5" name="Footer Placeholder 3"/>
          <p:cNvSpPr>
            <a:spLocks noGrp="1"/>
          </p:cNvSpPr>
          <p:nvPr>
            <p:ph type="ftr" sz="quarter" idx="3"/>
          </p:nvPr>
        </p:nvSpPr>
        <p:spPr>
          <a:xfrm>
            <a:off x="3124200" y="6356350"/>
            <a:ext cx="2895600" cy="365125"/>
          </a:xfrm>
          <a:prstGeom prst="rect">
            <a:avLst/>
          </a:prstGeom>
        </p:spPr>
        <p:txBody>
          <a:bodyPr anchor="ctr"/>
          <a:lstStyle>
            <a:lvl1pPr algn="ctr">
              <a:defRPr sz="1100">
                <a:solidFill>
                  <a:schemeClr val="bg1">
                    <a:lumMod val="50000"/>
                  </a:schemeClr>
                </a:solidFill>
              </a:defRPr>
            </a:lvl1pPr>
          </a:lstStyle>
          <a:p>
            <a:pPr>
              <a:defRPr/>
            </a:pPr>
            <a:endParaRPr lang="en-US" dirty="0"/>
          </a:p>
        </p:txBody>
      </p:sp>
    </p:spTree>
    <p:extLst>
      <p:ext uri="{BB962C8B-B14F-4D97-AF65-F5344CB8AC3E}">
        <p14:creationId xmlns:p14="http://schemas.microsoft.com/office/powerpoint/2010/main" val="3749442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24412"/>
            <a:ext cx="2133600" cy="365125"/>
          </a:xfrm>
          <a:prstGeom prst="rect">
            <a:avLst/>
          </a:prstGeom>
        </p:spPr>
        <p:txBody>
          <a:bodyPr/>
          <a:lstStyle/>
          <a:p>
            <a:fld id="{1327C452-0D12-48F3-BB65-BBA3E6350F2C}" type="slidenum">
              <a:rPr lang="en-GB" smtClean="0"/>
              <a:t>‹#›</a:t>
            </a:fld>
            <a:endParaRPr lang="en-GB"/>
          </a:p>
        </p:txBody>
      </p:sp>
    </p:spTree>
    <p:extLst>
      <p:ext uri="{BB962C8B-B14F-4D97-AF65-F5344CB8AC3E}">
        <p14:creationId xmlns:p14="http://schemas.microsoft.com/office/powerpoint/2010/main" val="30011700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80728"/>
            <a:ext cx="8229600" cy="50891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7" name="Date Placeholder 2"/>
          <p:cNvSpPr>
            <a:spLocks noGrp="1"/>
          </p:cNvSpPr>
          <p:nvPr>
            <p:ph type="dt" sz="half" idx="2"/>
          </p:nvPr>
        </p:nvSpPr>
        <p:spPr>
          <a:xfrm>
            <a:off x="457200" y="6356350"/>
            <a:ext cx="2133600" cy="365125"/>
          </a:xfrm>
          <a:prstGeom prst="rect">
            <a:avLst/>
          </a:prstGeom>
        </p:spPr>
        <p:txBody>
          <a:bodyPr anchor="ctr"/>
          <a:lstStyle>
            <a:lvl1pPr>
              <a:defRPr sz="1100">
                <a:solidFill>
                  <a:schemeClr val="bg1">
                    <a:lumMod val="50000"/>
                  </a:schemeClr>
                </a:solidFill>
              </a:defRPr>
            </a:lvl1pPr>
          </a:lstStyle>
          <a:p>
            <a:pPr>
              <a:defRPr/>
            </a:pPr>
            <a:fld id="{CD667A46-D55B-4354-9EBD-9A468F803C8C}" type="datetimeFigureOut">
              <a:rPr lang="en-US" smtClean="0"/>
              <a:pPr>
                <a:defRPr/>
              </a:pPr>
              <a:t>9/30/2017</a:t>
            </a:fld>
            <a:endParaRPr lang="en-US" dirty="0"/>
          </a:p>
        </p:txBody>
      </p:sp>
      <p:sp>
        <p:nvSpPr>
          <p:cNvPr id="18" name="Footer Placeholder 3"/>
          <p:cNvSpPr>
            <a:spLocks noGrp="1"/>
          </p:cNvSpPr>
          <p:nvPr>
            <p:ph type="ftr" sz="quarter" idx="3"/>
          </p:nvPr>
        </p:nvSpPr>
        <p:spPr>
          <a:xfrm>
            <a:off x="3124200" y="6356350"/>
            <a:ext cx="2895600" cy="365125"/>
          </a:xfrm>
          <a:prstGeom prst="rect">
            <a:avLst/>
          </a:prstGeom>
        </p:spPr>
        <p:txBody>
          <a:bodyPr anchor="ctr"/>
          <a:lstStyle>
            <a:lvl1pPr algn="ctr">
              <a:defRPr sz="1100">
                <a:solidFill>
                  <a:schemeClr val="bg1">
                    <a:lumMod val="50000"/>
                  </a:schemeClr>
                </a:solidFill>
              </a:defRPr>
            </a:lvl1pPr>
          </a:lstStyle>
          <a:p>
            <a:pPr>
              <a:defRPr/>
            </a:pPr>
            <a:endParaRPr lang="en-US" dirty="0"/>
          </a:p>
        </p:txBody>
      </p:sp>
      <p:sp>
        <p:nvSpPr>
          <p:cNvPr id="19" name="Slide Number Placeholder 4"/>
          <p:cNvSpPr>
            <a:spLocks noGrp="1"/>
          </p:cNvSpPr>
          <p:nvPr>
            <p:ph type="sldNum" sz="quarter" idx="4"/>
          </p:nvPr>
        </p:nvSpPr>
        <p:spPr>
          <a:xfrm>
            <a:off x="6553200" y="6356350"/>
            <a:ext cx="2133600" cy="365125"/>
          </a:xfrm>
          <a:prstGeom prst="rect">
            <a:avLst/>
          </a:prstGeom>
        </p:spPr>
        <p:txBody>
          <a:bodyPr anchor="ctr"/>
          <a:lstStyle>
            <a:lvl1pPr algn="r">
              <a:defRPr sz="1100">
                <a:solidFill>
                  <a:schemeClr val="bg1">
                    <a:lumMod val="50000"/>
                  </a:schemeClr>
                </a:solidFill>
              </a:defRPr>
            </a:lvl1pPr>
          </a:lstStyle>
          <a:p>
            <a:pPr fontAlgn="base">
              <a:spcBef>
                <a:spcPct val="0"/>
              </a:spcBef>
              <a:spcAft>
                <a:spcPct val="0"/>
              </a:spcAft>
              <a:defRPr/>
            </a:pPr>
            <a:fld id="{1525F72B-7E20-4902-A6CC-89EA8820337E}" type="slidenum">
              <a:rPr lang="en-US" altLang="en-US" smtClean="0"/>
              <a:pPr fontAlgn="base">
                <a:spcBef>
                  <a:spcPct val="0"/>
                </a:spcBef>
                <a:spcAft>
                  <a:spcPct val="0"/>
                </a:spcAft>
                <a:defRPr/>
              </a:pPr>
              <a:t>‹#›</a:t>
            </a:fld>
            <a:endParaRPr lang="en-US" altLang="en-US" dirty="0"/>
          </a:p>
        </p:txBody>
      </p:sp>
      <p:sp>
        <p:nvSpPr>
          <p:cNvPr id="21" name="Rectangle 20"/>
          <p:cNvSpPr/>
          <p:nvPr userDrawn="1"/>
        </p:nvSpPr>
        <p:spPr>
          <a:xfrm>
            <a:off x="0" y="0"/>
            <a:ext cx="9220200" cy="104775"/>
          </a:xfrm>
          <a:prstGeom prst="rect">
            <a:avLst/>
          </a:prstGeom>
          <a:solidFill>
            <a:srgbClr val="6883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31024">
              <a:defRPr/>
            </a:pPr>
            <a:r>
              <a:rPr lang="en-US" dirty="0">
                <a:solidFill>
                  <a:prstClr val="white"/>
                </a:solidFill>
              </a:rPr>
              <a:t> </a:t>
            </a:r>
          </a:p>
        </p:txBody>
      </p:sp>
      <p:sp>
        <p:nvSpPr>
          <p:cNvPr id="22" name="Rectangle 21"/>
          <p:cNvSpPr/>
          <p:nvPr userDrawn="1"/>
        </p:nvSpPr>
        <p:spPr>
          <a:xfrm>
            <a:off x="0" y="6757988"/>
            <a:ext cx="9220200" cy="106362"/>
          </a:xfrm>
          <a:prstGeom prst="rect">
            <a:avLst/>
          </a:prstGeom>
          <a:solidFill>
            <a:srgbClr val="6883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31024">
              <a:defRPr/>
            </a:pPr>
            <a:r>
              <a:rPr lang="en-US" dirty="0">
                <a:solidFill>
                  <a:prstClr val="white"/>
                </a:solidFill>
              </a:rPr>
              <a:t> </a:t>
            </a:r>
          </a:p>
        </p:txBody>
      </p:sp>
      <p:pic>
        <p:nvPicPr>
          <p:cNvPr id="23" name="Picture 6" descr="GSC-ExistingLogo.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6063" y="244475"/>
            <a:ext cx="1992312"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1041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25"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iming>
    <p:tnLst>
      <p:par>
        <p:cTn id="1" dur="indefinite" restart="never" nodeType="tmRoot"/>
      </p:par>
    </p:tnLst>
  </p:timing>
  <p:hf hdr="0" ftr="0"/>
  <p:txStyles>
    <p:titleStyle>
      <a:lvl1pPr algn="ctr" defTabSz="914400" rtl="0" eaLnBrk="1" latinLnBrk="0" hangingPunct="1">
        <a:spcBef>
          <a:spcPct val="0"/>
        </a:spcBef>
        <a:buNone/>
        <a:defRPr sz="2800" b="1" kern="1200">
          <a:solidFill>
            <a:srgbClr val="04314C"/>
          </a:solidFill>
          <a:latin typeface="Arial" panose="020B0604020202020204" pitchFamily="34" charset="0"/>
          <a:ea typeface="Verdana" pitchFamily="34" charset="0"/>
          <a:cs typeface="Arial" panose="020B0604020202020204" pitchFamily="34" charset="0"/>
        </a:defRPr>
      </a:lvl1pPr>
    </p:titleStyle>
    <p:bodyStyle>
      <a:lvl1pPr marL="342900" indent="-342900" algn="l" defTabSz="914400" rtl="0" eaLnBrk="1" latinLnBrk="0" hangingPunct="1">
        <a:spcBef>
          <a:spcPct val="20000"/>
        </a:spcBef>
        <a:buClr>
          <a:srgbClr val="7F1416"/>
        </a:buClr>
        <a:buFont typeface="Wingdings" pitchFamily="2" charset="2"/>
        <a:buChar char="§"/>
        <a:defRPr sz="3200" kern="1200">
          <a:solidFill>
            <a:srgbClr val="04314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7F1416"/>
        </a:buClr>
        <a:buFont typeface="Arial" pitchFamily="34" charset="0"/>
        <a:buChar char="–"/>
        <a:defRPr sz="2800" kern="1200">
          <a:solidFill>
            <a:srgbClr val="04314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27C452-0D12-48F3-BB65-BBA3E6350F2C}" type="slidenum">
              <a:rPr lang="en-GB" smtClean="0"/>
              <a:t>1</a:t>
            </a:fld>
            <a:endParaRPr lang="en-GB"/>
          </a:p>
        </p:txBody>
      </p:sp>
      <p:sp>
        <p:nvSpPr>
          <p:cNvPr id="3" name="Date Placeholder 2"/>
          <p:cNvSpPr>
            <a:spLocks noGrp="1"/>
          </p:cNvSpPr>
          <p:nvPr>
            <p:ph type="dt" sz="half" idx="2"/>
          </p:nvPr>
        </p:nvSpPr>
        <p:spPr/>
        <p:txBody>
          <a:bodyPr/>
          <a:lstStyle/>
          <a:p>
            <a:pPr>
              <a:defRPr/>
            </a:pPr>
            <a:fld id="{97EA9863-FC3E-443A-A69D-062DB2CD24FA}" type="datetime1">
              <a:rPr lang="en-US" smtClean="0"/>
              <a:t>9/30/2017</a:t>
            </a:fld>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483768" y="764704"/>
            <a:ext cx="4924631" cy="5853523"/>
          </a:xfrm>
          <a:prstGeom prst="rect">
            <a:avLst/>
          </a:prstGeom>
        </p:spPr>
      </p:pic>
      <p:grpSp>
        <p:nvGrpSpPr>
          <p:cNvPr id="4" name="Group 3"/>
          <p:cNvGrpSpPr/>
          <p:nvPr/>
        </p:nvGrpSpPr>
        <p:grpSpPr>
          <a:xfrm>
            <a:off x="5674600" y="1228743"/>
            <a:ext cx="3309977" cy="5440617"/>
            <a:chOff x="-153417" y="192384"/>
            <a:chExt cx="4378814" cy="784803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748" y="3022179"/>
              <a:ext cx="3452649" cy="2286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514" y="5470636"/>
              <a:ext cx="3436883" cy="256977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 y="192384"/>
              <a:ext cx="3452649" cy="2569780"/>
            </a:xfrm>
            <a:prstGeom prst="rect">
              <a:avLst/>
            </a:prstGeom>
          </p:spPr>
        </p:pic>
        <p:sp>
          <p:nvSpPr>
            <p:cNvPr id="9" name="Right Arrow 8"/>
            <p:cNvSpPr/>
            <p:nvPr/>
          </p:nvSpPr>
          <p:spPr>
            <a:xfrm>
              <a:off x="-153417" y="1808169"/>
              <a:ext cx="914401" cy="9144"/>
            </a:xfrm>
            <a:prstGeom prst="rightArrow">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Right Arrow 9"/>
            <p:cNvSpPr/>
            <p:nvPr/>
          </p:nvSpPr>
          <p:spPr>
            <a:xfrm rot="3000000">
              <a:off x="-469480" y="2703787"/>
              <a:ext cx="1554479" cy="9144"/>
            </a:xfrm>
            <a:prstGeom prst="rightArrow">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ight Arrow 10"/>
            <p:cNvSpPr/>
            <p:nvPr/>
          </p:nvSpPr>
          <p:spPr>
            <a:xfrm rot="3900000">
              <a:off x="-1680037" y="3878644"/>
              <a:ext cx="3657600" cy="9144"/>
            </a:xfrm>
            <a:prstGeom prst="rightArrow">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13" name="Picture 12"/>
          <p:cNvPicPr>
            <a:picLocks noChangeAspect="1"/>
          </p:cNvPicPr>
          <p:nvPr/>
        </p:nvPicPr>
        <p:blipFill rotWithShape="1">
          <a:blip r:embed="rId7"/>
          <a:srcRect r="77936"/>
          <a:stretch/>
        </p:blipFill>
        <p:spPr>
          <a:xfrm>
            <a:off x="6376079" y="1169841"/>
            <a:ext cx="2629072" cy="1827111"/>
          </a:xfrm>
          <a:prstGeom prst="rect">
            <a:avLst/>
          </a:prstGeom>
        </p:spPr>
      </p:pic>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120650" y="188640"/>
            <a:ext cx="3947294" cy="655457"/>
          </a:xfrm>
          <a:prstGeom prst="rect">
            <a:avLst/>
          </a:prstGeom>
        </p:spPr>
      </p:pic>
    </p:spTree>
    <p:extLst>
      <p:ext uri="{BB962C8B-B14F-4D97-AF65-F5344CB8AC3E}">
        <p14:creationId xmlns:p14="http://schemas.microsoft.com/office/powerpoint/2010/main" val="631455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27C452-0D12-48F3-BB65-BBA3E6350F2C}" type="slidenum">
              <a:rPr lang="en-GB" smtClean="0"/>
              <a:t>2</a:t>
            </a:fld>
            <a:endParaRPr lang="en-GB"/>
          </a:p>
        </p:txBody>
      </p:sp>
      <p:grpSp>
        <p:nvGrpSpPr>
          <p:cNvPr id="6" name="Group 5"/>
          <p:cNvGrpSpPr/>
          <p:nvPr/>
        </p:nvGrpSpPr>
        <p:grpSpPr>
          <a:xfrm>
            <a:off x="-36512" y="844097"/>
            <a:ext cx="9289032" cy="5681247"/>
            <a:chOff x="-36512" y="707063"/>
            <a:chExt cx="9512482" cy="5818281"/>
          </a:xfrm>
        </p:grpSpPr>
        <p:pic>
          <p:nvPicPr>
            <p:cNvPr id="4" name="Picture 3"/>
            <p:cNvPicPr>
              <a:picLocks noChangeAspect="1"/>
            </p:cNvPicPr>
            <p:nvPr/>
          </p:nvPicPr>
          <p:blipFill rotWithShape="1">
            <a:blip r:embed="rId3"/>
            <a:srcRect l="-1" r="26338"/>
            <a:stretch/>
          </p:blipFill>
          <p:spPr>
            <a:xfrm>
              <a:off x="-36512" y="707063"/>
              <a:ext cx="9512482" cy="5617349"/>
            </a:xfrm>
            <a:prstGeom prst="rect">
              <a:avLst/>
            </a:prstGeom>
          </p:spPr>
        </p:pic>
        <p:sp>
          <p:nvSpPr>
            <p:cNvPr id="5" name="Rectangle 4"/>
            <p:cNvSpPr/>
            <p:nvPr/>
          </p:nvSpPr>
          <p:spPr>
            <a:xfrm>
              <a:off x="35496" y="6309900"/>
              <a:ext cx="4572000" cy="215444"/>
            </a:xfrm>
            <a:prstGeom prst="rect">
              <a:avLst/>
            </a:prstGeom>
          </p:spPr>
          <p:txBody>
            <a:bodyPr>
              <a:spAutoFit/>
            </a:bodyPr>
            <a:lstStyle/>
            <a:p>
              <a:r>
                <a:rPr lang="en-GB" sz="800" dirty="0" err="1" smtClean="0"/>
                <a:t>Foto</a:t>
              </a:r>
              <a:r>
                <a:rPr lang="en-GB" sz="800" dirty="0" smtClean="0"/>
                <a:t> by</a:t>
              </a:r>
              <a:r>
                <a:rPr lang="en-GB" sz="800" dirty="0"/>
                <a:t>: Joseph Ashmore (IOM Geneva), Giacomo Dei Rossi (IOM Madagascar)</a:t>
              </a:r>
            </a:p>
          </p:txBody>
        </p:sp>
      </p:gr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120650" y="188640"/>
            <a:ext cx="3947294" cy="655457"/>
          </a:xfrm>
          <a:prstGeom prst="rect">
            <a:avLst/>
          </a:prstGeom>
        </p:spPr>
      </p:pic>
    </p:spTree>
    <p:extLst>
      <p:ext uri="{BB962C8B-B14F-4D97-AF65-F5344CB8AC3E}">
        <p14:creationId xmlns:p14="http://schemas.microsoft.com/office/powerpoint/2010/main" val="2681027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27C452-0D12-48F3-BB65-BBA3E6350F2C}" type="slidenum">
              <a:rPr lang="en-GB" smtClean="0"/>
              <a:t>3</a:t>
            </a:fld>
            <a:endParaRPr lang="en-GB"/>
          </a:p>
        </p:txBody>
      </p:sp>
      <p:sp>
        <p:nvSpPr>
          <p:cNvPr id="3" name="Date Placeholder 2"/>
          <p:cNvSpPr>
            <a:spLocks noGrp="1"/>
          </p:cNvSpPr>
          <p:nvPr>
            <p:ph type="dt" sz="half" idx="2"/>
          </p:nvPr>
        </p:nvSpPr>
        <p:spPr/>
        <p:txBody>
          <a:bodyPr/>
          <a:lstStyle/>
          <a:p>
            <a:pPr>
              <a:defRPr/>
            </a:pPr>
            <a:fld id="{E3092C0B-6955-49B6-BFDB-0C3F70234887}" type="datetime1">
              <a:rPr lang="en-US" smtClean="0"/>
              <a:t>9/30/2017</a:t>
            </a:fld>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1109652"/>
            <a:ext cx="9144000" cy="5631716"/>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20650" y="188640"/>
            <a:ext cx="3947294" cy="655457"/>
          </a:xfrm>
          <a:prstGeom prst="rect">
            <a:avLst/>
          </a:prstGeom>
        </p:spPr>
      </p:pic>
    </p:spTree>
    <p:extLst>
      <p:ext uri="{BB962C8B-B14F-4D97-AF65-F5344CB8AC3E}">
        <p14:creationId xmlns:p14="http://schemas.microsoft.com/office/powerpoint/2010/main" val="1876366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27C452-0D12-48F3-BB65-BBA3E6350F2C}" type="slidenum">
              <a:rPr lang="en-GB" smtClean="0"/>
              <a:t>4</a:t>
            </a:fld>
            <a:endParaRPr lang="en-GB"/>
          </a:p>
        </p:txBody>
      </p:sp>
      <p:graphicFrame>
        <p:nvGraphicFramePr>
          <p:cNvPr id="4" name="Table 3"/>
          <p:cNvGraphicFramePr>
            <a:graphicFrameLocks noGrp="1"/>
          </p:cNvGraphicFramePr>
          <p:nvPr>
            <p:extLst>
              <p:ext uri="{D42A27DB-BD31-4B8C-83A1-F6EECF244321}">
                <p14:modId xmlns:p14="http://schemas.microsoft.com/office/powerpoint/2010/main" val="3132445766"/>
              </p:ext>
            </p:extLst>
          </p:nvPr>
        </p:nvGraphicFramePr>
        <p:xfrm>
          <a:off x="611560" y="1249909"/>
          <a:ext cx="3102330" cy="1675035"/>
        </p:xfrm>
        <a:graphic>
          <a:graphicData uri="http://schemas.openxmlformats.org/drawingml/2006/table">
            <a:tbl>
              <a:tblPr>
                <a:tableStyleId>{5C22544A-7EE6-4342-B048-85BDC9FD1C3A}</a:tableStyleId>
              </a:tblPr>
              <a:tblGrid>
                <a:gridCol w="1043558">
                  <a:extLst>
                    <a:ext uri="{9D8B030D-6E8A-4147-A177-3AD203B41FA5}">
                      <a16:colId xmlns:a16="http://schemas.microsoft.com/office/drawing/2014/main" val="1370925766"/>
                    </a:ext>
                  </a:extLst>
                </a:gridCol>
                <a:gridCol w="1027894">
                  <a:extLst>
                    <a:ext uri="{9D8B030D-6E8A-4147-A177-3AD203B41FA5}">
                      <a16:colId xmlns:a16="http://schemas.microsoft.com/office/drawing/2014/main" val="542605150"/>
                    </a:ext>
                  </a:extLst>
                </a:gridCol>
                <a:gridCol w="1030878">
                  <a:extLst>
                    <a:ext uri="{9D8B030D-6E8A-4147-A177-3AD203B41FA5}">
                      <a16:colId xmlns:a16="http://schemas.microsoft.com/office/drawing/2014/main" val="698117573"/>
                    </a:ext>
                  </a:extLst>
                </a:gridCol>
              </a:tblGrid>
              <a:tr h="641375">
                <a:tc>
                  <a:txBody>
                    <a:bodyPr/>
                    <a:lstStyle/>
                    <a:p>
                      <a:pPr marR="89535">
                        <a:lnSpc>
                          <a:spcPts val="550"/>
                        </a:lnSpc>
                        <a:spcBef>
                          <a:spcPts val="30"/>
                        </a:spcBef>
                        <a:spcAft>
                          <a:spcPts val="0"/>
                        </a:spcAft>
                      </a:pPr>
                      <a:r>
                        <a:rPr lang="fr-FR"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89535">
                        <a:lnSpc>
                          <a:spcPts val="550"/>
                        </a:lnSpc>
                        <a:spcBef>
                          <a:spcPts val="30"/>
                        </a:spcBef>
                        <a:spcAft>
                          <a:spcPts val="0"/>
                        </a:spcAft>
                      </a:pPr>
                      <a:r>
                        <a:rPr lang="fr-FR"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89535">
                        <a:lnSpc>
                          <a:spcPts val="550"/>
                        </a:lnSpc>
                        <a:spcBef>
                          <a:spcPts val="30"/>
                        </a:spcBef>
                        <a:spcAft>
                          <a:spcPts val="0"/>
                        </a:spcAft>
                      </a:pPr>
                      <a:r>
                        <a:rPr lang="fr-FR"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99194120"/>
                  </a:ext>
                </a:extLst>
              </a:tr>
              <a:tr h="455491">
                <a:tc>
                  <a:txBody>
                    <a:bodyPr/>
                    <a:lstStyle/>
                    <a:p>
                      <a:pPr marR="89535">
                        <a:lnSpc>
                          <a:spcPts val="550"/>
                        </a:lnSpc>
                        <a:spcBef>
                          <a:spcPts val="30"/>
                        </a:spcBef>
                        <a:spcAft>
                          <a:spcPts val="0"/>
                        </a:spcAft>
                      </a:pPr>
                      <a:r>
                        <a:rPr lang="fr-FR" sz="2000" b="1">
                          <a:effectLst/>
                          <a:latin typeface="+mn-lt"/>
                        </a:rPr>
                        <a:t> </a:t>
                      </a:r>
                      <a:endParaRPr lang="en-GB" sz="2000" b="1">
                        <a:effectLst/>
                        <a:latin typeface="+mn-lt"/>
                      </a:endParaRPr>
                    </a:p>
                    <a:p>
                      <a:pPr marL="141605" marR="89535">
                        <a:lnSpc>
                          <a:spcPct val="107000"/>
                        </a:lnSpc>
                        <a:spcAft>
                          <a:spcPts val="0"/>
                        </a:spcAft>
                      </a:pPr>
                      <a:r>
                        <a:rPr lang="fr-FR" sz="2000" b="1" smtClean="0">
                          <a:latin typeface="Arial Narrow" panose="020B0606020202030204" pitchFamily="34" charset="0"/>
                          <a:ea typeface="Calibri" panose="020F0502020204030204" pitchFamily="34" charset="0"/>
                        </a:rPr>
                        <a:t>10, 482 </a:t>
                      </a:r>
                      <a:endParaRPr lang="en-GB" sz="2000" b="1">
                        <a:effectLst/>
                        <a:latin typeface="+mn-lt"/>
                        <a:ea typeface="Calibri" panose="020F0502020204030204" pitchFamily="34" charset="0"/>
                        <a:cs typeface="Times New Roman" panose="02020603050405020304" pitchFamily="18" charset="0"/>
                      </a:endParaRPr>
                    </a:p>
                  </a:txBody>
                  <a:tcPr marL="0" marR="0" marT="0" marB="0"/>
                </a:tc>
                <a:tc>
                  <a:txBody>
                    <a:bodyPr/>
                    <a:lstStyle/>
                    <a:p>
                      <a:pPr marR="89535">
                        <a:lnSpc>
                          <a:spcPts val="550"/>
                        </a:lnSpc>
                        <a:spcBef>
                          <a:spcPts val="30"/>
                        </a:spcBef>
                        <a:spcAft>
                          <a:spcPts val="0"/>
                        </a:spcAft>
                      </a:pPr>
                      <a:r>
                        <a:rPr lang="fr-FR" sz="2000" b="1" dirty="0">
                          <a:effectLst/>
                          <a:latin typeface="+mn-lt"/>
                        </a:rPr>
                        <a:t> </a:t>
                      </a:r>
                      <a:endParaRPr lang="en-GB" sz="2000" b="1" dirty="0">
                        <a:effectLst/>
                        <a:latin typeface="+mn-lt"/>
                      </a:endParaRPr>
                    </a:p>
                    <a:p>
                      <a:pPr marL="135890" marR="89535">
                        <a:lnSpc>
                          <a:spcPct val="107000"/>
                        </a:lnSpc>
                        <a:spcAft>
                          <a:spcPts val="0"/>
                        </a:spcAft>
                      </a:pPr>
                      <a:r>
                        <a:rPr lang="en-GB" sz="2000" b="1" dirty="0" smtClean="0">
                          <a:effectLst/>
                          <a:latin typeface="+mn-lt"/>
                        </a:rPr>
                        <a:t>11,212</a:t>
                      </a:r>
                      <a:endParaRPr lang="en-GB" sz="2000" b="1" dirty="0">
                        <a:effectLst/>
                        <a:latin typeface="+mn-lt"/>
                      </a:endParaRPr>
                    </a:p>
                  </a:txBody>
                  <a:tcPr marL="0" marR="0" marT="0" marB="0"/>
                </a:tc>
                <a:tc>
                  <a:txBody>
                    <a:bodyPr/>
                    <a:lstStyle/>
                    <a:p>
                      <a:pPr marR="89535">
                        <a:lnSpc>
                          <a:spcPts val="550"/>
                        </a:lnSpc>
                        <a:spcBef>
                          <a:spcPts val="30"/>
                        </a:spcBef>
                        <a:spcAft>
                          <a:spcPts val="0"/>
                        </a:spcAft>
                      </a:pPr>
                      <a:r>
                        <a:rPr lang="fr-FR" sz="2000" dirty="0">
                          <a:effectLst/>
                          <a:latin typeface="+mn-lt"/>
                        </a:rPr>
                        <a:t> </a:t>
                      </a:r>
                      <a:endParaRPr lang="en-GB" sz="2000" dirty="0">
                        <a:effectLst/>
                        <a:latin typeface="+mn-lt"/>
                      </a:endParaRPr>
                    </a:p>
                    <a:p>
                      <a:pPr marL="137160" marR="89535">
                        <a:lnSpc>
                          <a:spcPct val="107000"/>
                        </a:lnSpc>
                        <a:spcAft>
                          <a:spcPts val="0"/>
                        </a:spcAft>
                      </a:pPr>
                      <a:r>
                        <a:rPr lang="fr-FR" sz="2000" b="1" dirty="0" smtClean="0">
                          <a:effectLst/>
                          <a:latin typeface="+mn-lt"/>
                        </a:rPr>
                        <a:t>15,052</a:t>
                      </a:r>
                      <a:endParaRPr lang="en-GB" sz="2000" b="1"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80721638"/>
                  </a:ext>
                </a:extLst>
              </a:tr>
              <a:tr h="578169">
                <a:tc>
                  <a:txBody>
                    <a:bodyPr/>
                    <a:lstStyle/>
                    <a:p>
                      <a:pPr marR="89535">
                        <a:lnSpc>
                          <a:spcPts val="550"/>
                        </a:lnSpc>
                        <a:spcBef>
                          <a:spcPts val="30"/>
                        </a:spcBef>
                        <a:spcAft>
                          <a:spcPts val="0"/>
                        </a:spcAft>
                      </a:pPr>
                      <a:r>
                        <a:rPr lang="fr-FR" sz="1400" dirty="0">
                          <a:effectLst/>
                          <a:latin typeface="+mn-lt"/>
                        </a:rPr>
                        <a:t> </a:t>
                      </a:r>
                      <a:endParaRPr lang="en-GB" sz="1400" dirty="0">
                        <a:effectLst/>
                        <a:latin typeface="+mn-lt"/>
                      </a:endParaRPr>
                    </a:p>
                    <a:p>
                      <a:pPr marL="128905" marR="89535" indent="53340">
                        <a:lnSpc>
                          <a:spcPct val="107000"/>
                        </a:lnSpc>
                        <a:spcAft>
                          <a:spcPts val="0"/>
                        </a:spcAft>
                      </a:pPr>
                      <a:r>
                        <a:rPr lang="fr-FR" sz="1400" spc="20" dirty="0">
                          <a:effectLst/>
                          <a:latin typeface="+mn-lt"/>
                        </a:rPr>
                        <a:t>m</a:t>
                      </a:r>
                      <a:r>
                        <a:rPr lang="fr-FR" sz="1400" dirty="0">
                          <a:effectLst/>
                          <a:latin typeface="+mn-lt"/>
                        </a:rPr>
                        <a:t>a</a:t>
                      </a:r>
                      <a:r>
                        <a:rPr lang="fr-FR" sz="1400" spc="-5" dirty="0">
                          <a:effectLst/>
                          <a:latin typeface="+mn-lt"/>
                        </a:rPr>
                        <a:t>i</a:t>
                      </a:r>
                      <a:r>
                        <a:rPr lang="fr-FR" sz="1400" spc="5" dirty="0">
                          <a:effectLst/>
                          <a:latin typeface="+mn-lt"/>
                        </a:rPr>
                        <a:t>s</a:t>
                      </a:r>
                      <a:r>
                        <a:rPr lang="fr-FR" sz="1400" dirty="0">
                          <a:effectLst/>
                          <a:latin typeface="+mn-lt"/>
                        </a:rPr>
                        <a:t>o</a:t>
                      </a:r>
                      <a:r>
                        <a:rPr lang="fr-FR" sz="1400" spc="-5" dirty="0">
                          <a:effectLst/>
                          <a:latin typeface="+mn-lt"/>
                        </a:rPr>
                        <a:t>n</a:t>
                      </a:r>
                      <a:r>
                        <a:rPr lang="fr-FR" sz="1400" dirty="0">
                          <a:effectLst/>
                          <a:latin typeface="+mn-lt"/>
                        </a:rPr>
                        <a:t>s d</a:t>
                      </a:r>
                      <a:r>
                        <a:rPr lang="fr-FR" sz="1400" spc="-5" dirty="0">
                          <a:effectLst/>
                          <a:latin typeface="+mn-lt"/>
                        </a:rPr>
                        <a:t>é</a:t>
                      </a:r>
                      <a:r>
                        <a:rPr lang="fr-FR" sz="1400" spc="5" dirty="0">
                          <a:effectLst/>
                          <a:latin typeface="+mn-lt"/>
                        </a:rPr>
                        <a:t>c</a:t>
                      </a:r>
                      <a:r>
                        <a:rPr lang="fr-FR" sz="1400" dirty="0">
                          <a:effectLst/>
                          <a:latin typeface="+mn-lt"/>
                        </a:rPr>
                        <a:t>o</a:t>
                      </a:r>
                      <a:r>
                        <a:rPr lang="fr-FR" sz="1400" spc="-5" dirty="0">
                          <a:effectLst/>
                          <a:latin typeface="+mn-lt"/>
                        </a:rPr>
                        <a:t>i</a:t>
                      </a:r>
                      <a:r>
                        <a:rPr lang="fr-FR" sz="1400" spc="10" dirty="0">
                          <a:effectLst/>
                          <a:latin typeface="+mn-lt"/>
                        </a:rPr>
                        <a:t>ff</a:t>
                      </a:r>
                      <a:r>
                        <a:rPr lang="fr-FR" sz="1400" dirty="0">
                          <a:effectLst/>
                          <a:latin typeface="+mn-lt"/>
                        </a:rPr>
                        <a:t>é</a:t>
                      </a:r>
                      <a:r>
                        <a:rPr lang="fr-FR" sz="1400" spc="-5" dirty="0">
                          <a:effectLst/>
                          <a:latin typeface="+mn-lt"/>
                        </a:rPr>
                        <a:t>e</a:t>
                      </a:r>
                      <a:r>
                        <a:rPr lang="fr-FR" sz="1400" dirty="0">
                          <a:effectLst/>
                          <a:latin typeface="+mn-lt"/>
                        </a:rPr>
                        <a:t>s</a:t>
                      </a:r>
                      <a:endParaRPr lang="en-GB"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R="89535">
                        <a:lnSpc>
                          <a:spcPts val="550"/>
                        </a:lnSpc>
                        <a:spcBef>
                          <a:spcPts val="30"/>
                        </a:spcBef>
                        <a:spcAft>
                          <a:spcPts val="0"/>
                        </a:spcAft>
                      </a:pPr>
                      <a:r>
                        <a:rPr lang="fr-FR" sz="1400" dirty="0">
                          <a:effectLst/>
                          <a:latin typeface="+mn-lt"/>
                        </a:rPr>
                        <a:t> </a:t>
                      </a:r>
                      <a:endParaRPr lang="en-GB" sz="1400" dirty="0">
                        <a:effectLst/>
                        <a:latin typeface="+mn-lt"/>
                      </a:endParaRPr>
                    </a:p>
                    <a:p>
                      <a:pPr marL="170180" marR="89535" indent="6350">
                        <a:lnSpc>
                          <a:spcPct val="107000"/>
                        </a:lnSpc>
                        <a:spcAft>
                          <a:spcPts val="0"/>
                        </a:spcAft>
                      </a:pPr>
                      <a:r>
                        <a:rPr lang="fr-FR" sz="1400" spc="20" dirty="0">
                          <a:effectLst/>
                          <a:latin typeface="+mn-lt"/>
                        </a:rPr>
                        <a:t>m</a:t>
                      </a:r>
                      <a:r>
                        <a:rPr lang="fr-FR" sz="1400" dirty="0">
                          <a:effectLst/>
                          <a:latin typeface="+mn-lt"/>
                        </a:rPr>
                        <a:t>a</a:t>
                      </a:r>
                      <a:r>
                        <a:rPr lang="fr-FR" sz="1400" spc="-5" dirty="0">
                          <a:effectLst/>
                          <a:latin typeface="+mn-lt"/>
                        </a:rPr>
                        <a:t>i</a:t>
                      </a:r>
                      <a:r>
                        <a:rPr lang="fr-FR" sz="1400" spc="5" dirty="0">
                          <a:effectLst/>
                          <a:latin typeface="+mn-lt"/>
                        </a:rPr>
                        <a:t>s</a:t>
                      </a:r>
                      <a:r>
                        <a:rPr lang="fr-FR" sz="1400" dirty="0">
                          <a:effectLst/>
                          <a:latin typeface="+mn-lt"/>
                        </a:rPr>
                        <a:t>o</a:t>
                      </a:r>
                      <a:r>
                        <a:rPr lang="fr-FR" sz="1400" spc="-5" dirty="0">
                          <a:effectLst/>
                          <a:latin typeface="+mn-lt"/>
                        </a:rPr>
                        <a:t>n</a:t>
                      </a:r>
                      <a:r>
                        <a:rPr lang="fr-FR" sz="1400" dirty="0">
                          <a:effectLst/>
                          <a:latin typeface="+mn-lt"/>
                        </a:rPr>
                        <a:t>s d</a:t>
                      </a:r>
                      <a:r>
                        <a:rPr lang="fr-FR" sz="1400" spc="-5" dirty="0">
                          <a:effectLst/>
                          <a:latin typeface="+mn-lt"/>
                        </a:rPr>
                        <a:t>é</a:t>
                      </a:r>
                      <a:r>
                        <a:rPr lang="fr-FR" sz="1400" dirty="0">
                          <a:effectLst/>
                          <a:latin typeface="+mn-lt"/>
                        </a:rPr>
                        <a:t>tru</a:t>
                      </a:r>
                      <a:r>
                        <a:rPr lang="fr-FR" sz="1400" spc="5" dirty="0">
                          <a:effectLst/>
                          <a:latin typeface="+mn-lt"/>
                        </a:rPr>
                        <a:t>i</a:t>
                      </a:r>
                      <a:r>
                        <a:rPr lang="fr-FR" sz="1400" dirty="0">
                          <a:effectLst/>
                          <a:latin typeface="+mn-lt"/>
                        </a:rPr>
                        <a:t>tes</a:t>
                      </a:r>
                      <a:endParaRPr lang="en-GB"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R="89535">
                        <a:lnSpc>
                          <a:spcPts val="550"/>
                        </a:lnSpc>
                        <a:spcBef>
                          <a:spcPts val="30"/>
                        </a:spcBef>
                        <a:spcAft>
                          <a:spcPts val="0"/>
                        </a:spcAft>
                      </a:pPr>
                      <a:r>
                        <a:rPr lang="fr-FR" sz="1400" dirty="0">
                          <a:effectLst/>
                          <a:latin typeface="+mn-lt"/>
                        </a:rPr>
                        <a:t> </a:t>
                      </a:r>
                      <a:endParaRPr lang="en-GB" sz="1400" dirty="0">
                        <a:effectLst/>
                        <a:latin typeface="+mn-lt"/>
                      </a:endParaRPr>
                    </a:p>
                    <a:p>
                      <a:pPr marL="158115" marR="89535" indent="19685">
                        <a:lnSpc>
                          <a:spcPct val="107000"/>
                        </a:lnSpc>
                        <a:spcAft>
                          <a:spcPts val="0"/>
                        </a:spcAft>
                      </a:pPr>
                      <a:r>
                        <a:rPr lang="fr-FR" sz="1400" spc="20" dirty="0">
                          <a:effectLst/>
                          <a:latin typeface="+mn-lt"/>
                        </a:rPr>
                        <a:t>m</a:t>
                      </a:r>
                      <a:r>
                        <a:rPr lang="fr-FR" sz="1400" dirty="0">
                          <a:effectLst/>
                          <a:latin typeface="+mn-lt"/>
                        </a:rPr>
                        <a:t>a</a:t>
                      </a:r>
                      <a:r>
                        <a:rPr lang="fr-FR" sz="1400" spc="-5" dirty="0">
                          <a:effectLst/>
                          <a:latin typeface="+mn-lt"/>
                        </a:rPr>
                        <a:t>i</a:t>
                      </a:r>
                      <a:r>
                        <a:rPr lang="fr-FR" sz="1400" spc="5" dirty="0">
                          <a:effectLst/>
                          <a:latin typeface="+mn-lt"/>
                        </a:rPr>
                        <a:t>s</a:t>
                      </a:r>
                      <a:r>
                        <a:rPr lang="fr-FR" sz="1400" dirty="0">
                          <a:effectLst/>
                          <a:latin typeface="+mn-lt"/>
                        </a:rPr>
                        <a:t>o</a:t>
                      </a:r>
                      <a:r>
                        <a:rPr lang="fr-FR" sz="1400" spc="-5" dirty="0">
                          <a:effectLst/>
                          <a:latin typeface="+mn-lt"/>
                        </a:rPr>
                        <a:t>n</a:t>
                      </a:r>
                      <a:r>
                        <a:rPr lang="fr-FR" sz="1400" dirty="0">
                          <a:effectLst/>
                          <a:latin typeface="+mn-lt"/>
                        </a:rPr>
                        <a:t>s </a:t>
                      </a:r>
                      <a:r>
                        <a:rPr lang="fr-FR" sz="1400" spc="-5" dirty="0">
                          <a:effectLst/>
                          <a:latin typeface="+mn-lt"/>
                        </a:rPr>
                        <a:t>i</a:t>
                      </a:r>
                      <a:r>
                        <a:rPr lang="fr-FR" sz="1400" dirty="0">
                          <a:effectLst/>
                          <a:latin typeface="+mn-lt"/>
                        </a:rPr>
                        <a:t>n</a:t>
                      </a:r>
                      <a:r>
                        <a:rPr lang="fr-FR" sz="1400" spc="5" dirty="0">
                          <a:effectLst/>
                          <a:latin typeface="+mn-lt"/>
                        </a:rPr>
                        <a:t>o</a:t>
                      </a:r>
                      <a:r>
                        <a:rPr lang="fr-FR" sz="1400" dirty="0">
                          <a:effectLst/>
                          <a:latin typeface="+mn-lt"/>
                        </a:rPr>
                        <a:t>n</a:t>
                      </a:r>
                      <a:r>
                        <a:rPr lang="fr-FR" sz="1400" spc="-5" dirty="0">
                          <a:effectLst/>
                          <a:latin typeface="+mn-lt"/>
                        </a:rPr>
                        <a:t>d</a:t>
                      </a:r>
                      <a:r>
                        <a:rPr lang="fr-FR" sz="1400" spc="10" dirty="0">
                          <a:effectLst/>
                          <a:latin typeface="+mn-lt"/>
                        </a:rPr>
                        <a:t>é</a:t>
                      </a:r>
                      <a:r>
                        <a:rPr lang="fr-FR" sz="1400" dirty="0">
                          <a:effectLst/>
                          <a:latin typeface="+mn-lt"/>
                        </a:rPr>
                        <a:t>es</a:t>
                      </a:r>
                      <a:endParaRPr lang="en-GB" sz="14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72470419"/>
                  </a:ext>
                </a:extLst>
              </a:tr>
            </a:tbl>
          </a:graphicData>
        </a:graphic>
      </p:graphicFrame>
      <p:pic>
        <p:nvPicPr>
          <p:cNvPr id="1028" name="Imag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895" y="1252664"/>
            <a:ext cx="588873" cy="588873"/>
          </a:xfrm>
          <a:prstGeom prst="rect">
            <a:avLst/>
          </a:prstGeom>
          <a:solidFill>
            <a:srgbClr val="FF0000"/>
          </a:solidFill>
        </p:spPr>
      </p:pic>
      <p:pic>
        <p:nvPicPr>
          <p:cNvPr id="1027" name="Imag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085" y="1248441"/>
            <a:ext cx="588873" cy="588873"/>
          </a:xfrm>
          <a:prstGeom prst="rect">
            <a:avLst/>
          </a:prstGeom>
          <a:solidFill>
            <a:srgbClr val="FF0000"/>
          </a:solidFill>
        </p:spPr>
      </p:pic>
      <p:sp>
        <p:nvSpPr>
          <p:cNvPr id="6" name="AutoShape 10" descr="data:image/png;base64,iVBORw0KGgoAAAANSUhEUgAAAc8AAAECCAYAAAHvCWzXAAAAAXNSR0IArs4c6QAAAARnQU1BAACxjwv8YQUAAAAJcEhZcwAADsMAAA7DAcdvqGQAANKeSURBVHhe7H0FfCPXtf6+vte+f98rvDZJmdImKaZt0qTBpkkKKaRJAw00nN0NLDOzvWZmZmaSzGyZmUFmkmSSZDF9/zszMq214DXJu/P9fsdzdWcszcy93z2XzjnbKPQMTOBmZXhcjBEips6Zk9APej5bhGd3eOH90G488L0fYiUor2rH+MgAnT71zNdg8cffojN8N3L9j8LeOZnOX4xBIj995RT5O4we8vfpH38BO5/5NnVqCb791TvAs3se5177ESDPJzlSnNn1Mv54H/mN/S8zFy3C1/9pib/e/2U6/bZNEV595Ot0eg70gxrTtzToB40NTUFW+yiqWrqhnxlEfecI1ORkUfcohhurscO+GDryRr1K+5j/WgEqKhrQ1Ttm/LT2qGih6sj1QT+oMX1L4/Z60DaxAR5VU3BwT6MzH96fCI1wCIEhKXjmzPIG5UZRnFUDz/xO6JViY861cSy6Axxeh/HTjSGuqM2YWg7NrACHLJPoNP2gMqUWt7rQD3oirAEBdTPw9M9CwagWWvIGdthl0W8iJyGXPt4MDJIJ9FaUoiiJ+a5roTiFg/0O2XB0izfm3Bgu+V79u908Eoyp242jLx8KR2y3HI4eGcbsrYH6aR34RVRnwjQ0Gg3SItPpNP2gdOoWB/2gWgnpLIwoIRWMQGU8sVZwjCzCLGnBNxv0g86SRF4OD1aRlZAJmH5reP0MLvozDdEFHy593MqgH9SYvqVBP2hwhRDbrQpw2iMbh4Pr6BPnXfJRlpkNq/whZGVkwz2iEENE70xSumcFyKrqxi67AuOn6yModmXqrN94NAWDXovMBOa36QedlChxqwv9oHutOYBiGp7lIozPzCIyq5p+C4L6cvq4Goi6qS6anvlwHVxwIfexQlTlXLsGdBXl0Uf6QenULQ76Qfd68eDnngT5UBeUMOCSHxfiaZHxklsD9IMa02aBG6vkK4fZPeh6gX7Q3HjSx9XNICYkGUod4GLjD61Kge5ePv5xMRXj/R346KCf8V/WE2ocCms0ptcW9INOz6qwGpkxkWduQj/o26di6KcuH5KhXSDADDQ4FXjz41BzAqmgNOgHNaZvadAPal9ARhfSUZzzzTRmrw32WqYhPzYNQx1Mt/J6OBzaBouYeuOna0FK/+VfY6iV1jeJc47p2GHJdELoB6VTtzjmH1QsEqF5XEZnriXSy9pQWd9l/HR9cPNvrPRvFOV9EvpIP6hspA9NvFocdU6HZnIEilE+uskzH3NNw16SRzrCcIgpgYhUlf0Xw8jnG1PrwnEhjriRqmNQGHOuDWp1wMKbmXJdC+g1Cmz3KqHT9IOWtgpwqwv9oNQTHz58mH5yCoePXCRy1PjpZqGDbjwfRZPGj9fAFL+F/B0m0oXIputPdqekctGdeAaXnVKNOUvx6ptv4ONwii46fBrI0IZ+0CeeeAK3uqxqEZgSaiHYVP6V0s4XmMw3Jd0m8lYr2/pz7WBpaYm+9NOoKgqhi3klyMktpI/dENDa7c2LSfjJXz/CV791N50/B8EEo/v2/uke+viLH70KTOTgFPntK6HV6fF+OA8ppDb/30+exAN3/wL//vH/4nTGKP5w2B/fffJt45ULqOkoRQoZWSYdfJZ86sS7x6yYE0ZsmA4VTVFzjTcGg8FgTK0dtmXGpCK8eghNCurLlbCwS6WVR29pGXqJOsmKTUFW6yAC3BLRr1z5DdR1jmBSoZsv0RsBVaI3An+vaGPq6nBwSqSPVynRua7w2mE9HnQl2LCqaxYP+pv9HDxznuoB6RHeLMHZQ+6kmzKDuJJx6vRNg7rdlORSdIoU139Q5TQy0pmG7UYf9C+fuBlTV0diXhV9XJNFYLnKdP5iGRFKTeabEolcbTJ/NUJKVIv8xj4IWhog6etESngGdIPtmG6rx2WXKPIuVsdX4UAfzobX3FDVdfdkthHcaIke9ywypkxjgs9HPp8ZqJglR3X6deCotLcdpVPMBwFzWBesdWP08aUUY+rq2B1C9aEZ3D6tbnF5I3olBlgF56/L5HFkLNOSbvqDUn8u+edglgy+BR1NaJ5kfqSHcDg4NAuWsTXgVzNN9GqwOQ+qx+WgHDq1YVVXuIIH1a9HX5f64+XBwWhjDZzI0dYxA7nDChwMbcVF/yyEJJWhg1dKX0x1IlYK56hCNJP+/HqUqFrObEO4EazJIvCUVGUyf7EMCiQm802JSGw6fzWyDQohXFzTIWpvgEVqK5oKCvCxOw+WTmk4HHH1fXY3gvJp5ngukYxWr1eio11QjXTTybXiqIx8TUdVGZ2+fdTLZFcjojJrYRdZgbctMxCVmI/6Fr7x9NrBLNTLesKgZ/rK69IYaW68H377VF1hWy0iPRPInfDh65WAZ07moKm4ApX9IjjxhOjq78d+f6N6WQVu5EGHqal6gnV5UFOLpiuVGZnaZP5iGRJITeabEkodmMpfjWxTjfCR2jODrjqmmyc1SPGRI7M3Zy2xWVXXpYiZJbl9uoCjYxM453n9sd3NIKFXQx/3hzTcUImquphF4OuV6PP7AujjId9a+nglxqZmYecUj7jkfIwb39nt0+rqFVJEZzXQH7o71n4DcUpxK8bk+k15UKEKiDI+27bitAI0ZeXiqGshGnKL0VVCqRJmr2pi2wjOuTJ7AKJa5XCpnoZX1sr2ARVkFaFFrL2BB9XisCdj8bCWJbrLjdlds2GLwOkVAybzTUlR87jJ/NXItpmeVHiHBCA6JAqv3v8N+unv+O5j+Nl3X6DTNwM5ka+96Uynt//0K/TxWiW67d7tSOUtGNNdq0Tfe/d1+tjOtHMmse2OB3D+2e/jzHM/wNxlG7YI/NtHHjWZb0oef9x0/mqEXvHWaRRQkqd23r2Dfvrq0PP0cSMgnplCTk4OPNyYGkCBGZUuRXuGM9SzNzajYKr2ULVsDn9/+gRef88BPhntsE+4kX1NDNZDG5hCyyxwMaQcSt1Cf+KkH8+YujboAjWmafz1QwdjamPAq6hFeVUdistM6/6bgVx2Y7t91hsXEpnJjY3EfIGWjqjRICGdtnBKkxkgU0ggJ10J1dQgDntk4chFarkJ+MC9DnsvRCDUj7H4ohAXmAReWT/6pGooMAtLrzSkdstQM7NCy5GbwITGgPTELBjkCxvjV9I1WQnWmqFvno5AQtcqLMf0euxz4sCRGmQbQRcoNbdoDjJBBqGm8lcqA+MSk/mrFcG0wmS+OQldoKR647gPD9yiOpTWt6KJtFgOzrk4YJcEX54Q6eHp4NfWQEAU7aGYJiRE5yA9rhhQCHA+sRv9vQOoFwOywU64lqznwuONYS0YqlVNwTZrCDtcFxaa15qh1CL2CVdmx8zNIqRRjKPW4cZPJnTorYCVTGSsBOsx6bHWoAu0q6wMBy5EopCQK6ZTBueoYnj6cnHWMgLvOZRAMdoB/9B8OEWVQD89CAeLEOy3SsOxpB762s1Afe8k2tTAXL9X0FaHw9GtTHrVBcpMifuTZufkpQUGrTVDD10IMqZuHpQGlg8vrI7RBWpM3zLYKp2i9QBdoIJJogANKshIp3RGwfRMJ8ZFGJnVQDLFbPmWTE1Bp1JCSHqy1Ji1pksE0TSzJbV15Ma3pq4V5NPMomtd5zgmR5du4VtNgTb0MH2AYakezX1C9PTc2IzHzaCtb+yG3RPNQTkrQc+EEn29Q9RSP523eJKFLlAqMUqar3/YVyKyXYazrnFwso+AhJTtWS8O9tlxEN7CmI1sBZg/Qw3QyqaR3qfEKe8bt+9fDJVyBj2zOpyPa8BxhwW3MvMFeivhtm9yqYR1eg/CuZUIb2WY2NfJ7BK0IPnmjPOuXNTJyDDLJoHUewa3fYEq1TqYg6g0pvNXKqMiqcn81YpMqTGZb05CF6h+agivn4ijN41RELQ3IqF9Bh1j04S5Qwj25mCypQb/sszBBDlfY9wEdtqdWZxSavQQzyrxsR/lZcSAs9YceDuFw7GMunrjcbsx9FLKgjccukCN6VsGt32TGxWZgemuevgH5BKdlIapziYktlB2E3LU5Bcjb0ACa18OGvMKYONbjBMuqagvKkJ6jwJOPMb0tTgrH6csmCmoMqEBBvUkjkfVwcdzfV3RHbKJpY9t5RX0kcJWKdCjzok4YrewyLES6JQTcM7txz6vPOxzX3CvQBcolaDmRnhkTCQaGYFGJkUdX4BekQyt3UOQTU9BK5eRQjKPZSkK00KmOS+o7MT02CidnsNaFGh51wSKOwTILWs35qwPQ4f6VjYOnYNGPEXGsAJkVvAhGFzYVDNfoLcS1ouh62FQtdagC1TUXo/tLszG1Aj/dHxoW0Q74bLkkJLXUrNIUjhFMgPgMxHMdiRzxm2vQ8enFdhsodYahTOmz61U+sclJvNXK2NTcpP55iR0gU50NmJmpBFpfVpgvAPO4bmISStEyqD5LxdNtlZhgpqLXoS1YuiQGjjgwziQobDWDG2tqkRrEWOQePMwwGVRx5MuUGP6lsF6rYduHR3aVof8BA7CilswpdehjJsLXmoW/L0SoSHPUE/NBor4sExpRM6oCpRN9FhrE7xrp5BUQE0RSiEf6cRhuxwk0p83F2vDUAPqhArs8l5wybpldKgxfcvgtu8UwWCAhtysVm+AaFoGPZXWaCGakZGKaiD5enriW6rWY5LKM3PcPgWqx9SsGlLpwq5jukBHuxrRLlThlaBGHA5uwlFfHp45en2XQJuJSk4xRkinxT2+HN4R1NZTNcoHmYJcdYFKJ+FUMAKv+EoyXFsIYLDaAn32VBKcgql71eLQhVD4p/BwNPDGNlBT6GtshYTcQkQe5ReOUEwvhT1nAPssrtjGqdHqcSvJmEhqMn+1olBrTeabk9AFOj1EGW4zQ5S+ah6oCb7prhbwF9sPmCnOuS7EeJhTBmvZ5LZ19BpTZtbkqiTg9mtw3KcSVlELrQhdoHqiO81CiL42mb9CGScFaip/taLW6kzmm5PQBUqVrE/+IN52zKZLeQ7UdjG3jC68ZsOwwDWoiAyEF5zdeFVNIHdUR29SCqqfQmhkHg54UAaIBlBD/dPWobBIqMehGB7s42/cje5KwOcx20jzc4pxPqqJTq8VQ1X9S4dg5tcpkuDFg8GwXRRcab5AbyWwwxbNMAJtP8B/3P8RXBPDcM+2exDcMIIH7vqc8TLAduc/8L3vP4WY4NP49hd+b8zdWFC3OjgzgW2/P0k6tUP48jcfx7bPfAZv//pb6JpeeNk3U6DtHBvc/+wx6EWV+PbfT+Ezn/lPjBU5Gs8yuNkC5ccexR++/hmENmggFAjAG57Cti/fRz/PjUJQ4II3fngXusij7Xv2p2gcl+N//vu/8J9XfMe2lq4xk451N0L4g5Sj4Rna2XBx/aDJa24X6ewTmcxfiSRlFGBbD3mp/E4mAORc/avfoHVsXkM/ero7ERUVg11ujC1lnuMB+nglqqeAU14r38P6wUvvIfT0buMnBrrpFlSGn4ZihtG5N4uDL71kTF0dth99aExdGzIF4/CmLsaSdGA7ac/y89C1YWbi+k7Rn3rqKapAp/D6++/gzz/9Gp7Y5YY3fvt7VLblI/Pc00hanU/Z64LXMAjfyDq8+OKL2G0s0BKXD/D8iQxEnHkW9/3o+yTHgDv/fARl7dV46aG7sOecJS68/jP62uuh2PZ5/OTO+3HZ0hLfffpdfP6eR/Fnh0K0+b2FF3/zVTz65mHEXXoD/3ffo/DwZbwDXg+Wlifxo198jOJ0Bzx9F+PD4Onv3gc3UjeO/uEXeNO6DPrpDsTXNOCR507R3sP/82u/RkJVF8YYowSTYApUgyrXt/Drl/ZitDkOT/7gXnzjuQvo1U7hz1/5Me758w405QUz/2ACdIH2jSwueTE+ev6XxvT6Y3BsCrzKepQTOR9aY8y9RdCfjB8++Kjxw41g9UuVv3v0N9hG6TFzgGvK6vwLbnUoVddwA3KDeOp3TzI61M4uDkoRE2fcrViAj33LcTCiHTbZQ8gbY0zrKP+rwnZq+wmjaYNrpvDXPeE4zenDtEqLhswsJIWnIaxFDqWwB/ymlTlndUleeYH2VlbT9doqsx+vnzHvuefloAwBF8zx53ToSkBt/G5qWyAk3eTyh6ZQ2zWCydkxVBSUoKqUh4MeBbAjhWmbN4Z8AeDoFofLNtEYbqjE04cy0NdQgZKcAvjVivFJ6iCKWwbRml8EFx9SoK1KaCYGkJGxsvhbN1OgLWXFSOucxkd+VbhwOdSYuzXA54+hrroN1hzG1ORmCvTY6SgEZ7TON9Z0gbb3Ck3a6m+02MQ1m8y/XWR0UmYyfyXy2OPGJvdG0SNaeS26UdwMQ28l3AxDr4Rx2DKBhD4tdFMDmFBPYWKaiu0EBDiHQatn+tk9NeXo7l5wB2Xhngf38BJ0EfUq7m5FTc8odgeUYjVmv+ZWoNUyPURd639PzZQnEoKbKlC9FB4+icZwf4sK1BzAMnSNGMoOW8wDCtJjXS1+P8dQj4t+5BuprX1UE7uwZ+hvu3yRHUJ5EGOGKlRI+WculCG5T4O0YsrjyNqtgK+Uod4BGeS2ZnAysB6nU/rgl89MX64FoktakV/RjozmYfzjwsIC+tpDDo8qZjpupQzdcyEUHrHV9GijepqpDMYmdwp2USXQ6cQI84jD++dicDqNcRbjTPJz49JxKrYJNVk52Hk2Gl0KoFTEFPBHZ2NwLN6Uq8WVY6UFqultgpLfgj0WybiYRsbC2tXPtMzhCGX3qlx5KIyVICC8CAXto9jpxEx5rrRAudGpCApgLNfqKGcYBHSBdvWLlsSX2ixxSGgxmX+7COWb3VT+SuSJJ3/HdorMBWs6bPGuFgKzU6gRKVGbXYgZY+s1PDWB8ux8TPY0wzWCMce3DisFpW0vh7chOJ3x3OVbvOAJ82ax0gI94MQ0N9RQaZ/7gv3JWiApfmHTlWf+zdlv3hi0CK5jFkdutEDdjEHxnDN7sdstHRHpC57clvRyKT8JlNmvWGWASCRFTdsIky+bhUwixdCMhu4y6XVKjA6P0ecotHWtjQf3lRZoTTdVibSo651A++gsqhpvPNzS1WDQq9A4OIOmjiGoZBLwpzToFzP6aa0hGhViWrbyuVzKGRYF/pQala0jqG5ZeO55hpoDbvcmV65cwyY31jUYpEqSLA2Onw9Dj1iPUw5pKCBd4pg2qoFlZjPWE7dTgf7zkB+Ou2egqWxhRWqlOvSICwenLaIgmegHX8asiBkLdBKfumWRspyBhWUiTnkWYK9vPbRkWHAqugsnrTPhls4sra0nbp8CNeCdwz6w8c/F0dAWelM7hZvtFEUEZ8KrnGll2SbXjLCmvVxzAFuga1igdjmdgHQKE6QpPu5XgypOIeJbJ2Hrs7JF6tXgpgt0qg+BgVwc8Vq663+rYc0KlD/EjIMmZeQLFYSt8kl0k/6RRWAhpoeZoctG4GYKtL+tHWUjGtRPamEXW2nM3ZpYswKlpv5MOQHcaHFMbDWZf7vIjFRpMn8l8uTvjFN/Vdn5KM4qh2VYPTyyuuY9JLdNa3Hel4lIlhzLgXaGDOZVUrj6MysQ57xLYEHOt/DKMaMHhsg4+VJCM9Ko5jpqZUFoWB26cobGJebBJigHXVRIY4J5HXoqdiFcVKB3LL0o5pxQi9wRxncuBY+sBuiHOnHYIRcnQupwOrodiWGZCKmeQmx0GqCV4MPjYUjoUcOFN4bo7Grjf94Y2AJdeYHW5VB9HKYwKRh1qHn0ctkF7jVc4DYHsAxdo04RVaBWsQuuSSlQTS412Zc3tjDlZ5dSZ0xRoJZjDPTeBsPMMFTk4xEvxlegbUwzLIKycCqlAwFpN77Z+mYKtDCRGVY555HeOBm+rAcuRix+7rVDqBcHre3tuOTG9EdWWqDppE9z2rsaHp6pCKtjPKkxTe4w5UYKYDbIG3A+vIaejrK0jUfmgBJHXResg+mf1Kpgz6V2KehJJ2kQ59N7YOfOjAGHasrJV0wgvG4Sh9OZ3YM3ipspUMXUAG0p7l08jqPOTOdtrWGXtD4tRym3EGKtDinUGJFgpQX60YVw2HgkoK9pIUQvXaAdvUJ6tXyzhdpobSr/dpHxKbnJ/JXIY08YN1pPjI6gt3MAeXUjqB0QL+o3MRATfU3FJh2TGVDfPYpegQSdPatff1yMlTI0q5LZy0RFtCzrEiKjrJP+vBYQUg6FFUsdQq43VsrQ3Cry/HpGJTJrLYt0aFjTws0fs0+ideMxu0zUZ+fAMnMIKskQ3dwmh6fCJpMPi/hqDE4xTcVaYcVN7gzligeomtDikHcxEgrXbtcf5SrjdFQT3ENycTZs/cwcLzpkYlzOLKCvtEBHmipxIIEPS7csdFGMI5gvUHPA7d7Lla9lL9cccLsX6BoOWybpIUpy5EJvVi+TYpg0zDmxafCqmYFD6SS8vDJQkXfjfulWCrZA17BAXbgNSA6Mw6hxI7y1ZwaGSIG6+yZhv28BakQGDJA2O50vhXvl9Z033AzYAl2jAm3nC036Lt9osY5tNpl/u8jIhMxk/krk0cefYHSohgxwNxurYSjl55caVm1lrGmT20+UKH9SATdvDgTkxYT7U2GK5TjhvloH9zeOmynQmMgSesy83yEPDm7MBuS1gqC9HhPd7cvG5GsFnUaDFqLiVrNJrDorB945C0GI2F6uGWENGWomy2e3eYGu4UZrpsmlENchQ0a/HnWiWbT0T6J7UAQomQIf0QLH0geQk5oFJ7d46CjDCB01w2SARUYPUjuZ627WcMDcGGrvnQIOZ+P2Ka2pDh0k3zXeWYfg0FScSeiEmCgOajJpUiyDTjqGp98PxpBoDKmZJeCXlyCV141OqR7vWWVgl389fKqm0ESUgbNzLHadX4gHvRKYW4G28Mogk8roMCcbgTUr0I4+EaZnVZsutvEtJvNvFxFMy03mr0Qen1ttMQewnaI17BTxyXfZBHHhwBlASXIWLvhl4axrKcQjrUjOrgKH14x3bTIwy29G0/Tqf9gU2AJd+XutzaY8iC7ohPkCvdqYnLqUvtygh4QK9mIwQKJcn0kItkBXXqBUMysRy+fLjy5QdtefeWANd/1NwiGqGBopZRk8R9+bHXzcPFbKUM9wDhm8zeCVQ2G47MqFVTSzSW0tcDysFK0VtRCODCG9b40W8hUzmBlqR/GYCq6xPGSW1+NyTidK+hn/azfCUFtvLtzDmI1xf/nEFZfI93gFL9gfzQ9bKLx+KgrJvUoccs7EoTMhOJrA7AjYKKy8yWXum1IAedGZaz5Fd8ohB0OatesvnPDKRjSphJ7lQojIEJHC7JQY+1xX4tZGisBGpoLtOOFHH1tLFsbKdIF2D1CT86bDLm2kOCW1msy/XURM9KGp/JXI7+ZsW8wBbKdo9a3BfJN7MaUFroXjiA/IQEEtHxcy+9DVtTYewm4UqynQ/W5laM8vMn5aW1gnMg6K1xsrLVBuWz/GhoYhGxrAjIbp584PWyIyG8k3Ts13f9uFc4s6G4ebKdDxgUF0js4gqrgbibnrE72/0+hHb72xcoaqwSsj5aZcCDo0X6CmgqJttDgntZnMv11EKlebzF+J/I4qUMrnPNVDHCUVsYUU9m6rOCgkAtjlDNAT9D2ErJWTBrSSY1ROHZKT8tFYXIxhmQHHnVMwRL5ov0sGYlpmEFTQj5nORmjHB6CeXFh4vexfiLCGa+9FWilDD0aQ2ikV4cPzyTgVVI29VgtBUVcLv4Ak1JcwG+JS29fXieMcVsrQi67keQ06yMUL9zfP0Atk3AXVFN46FIi44AwctclGFacAFiFELxmkeP9IAOLjFwLVFGVkkXxS3PIx1OVQ+XL01TKGSaN1Fdhnk4p/HImiBxYtuQuuy66FlRboST/mhYuJnmjIWFv/CoPVPHziWY2snEoc8FtZdIubxUoLND+Rg32+hbRh2RzoAq1rH0Npq2DT5VRwncn820Vy60dM5q9E/vivXeywxVywpsOWvx+PR0WbAJk1A2gm7eThI8dgc/YI7XXz0R/+N7qyIzDbVwTJ7MS6OYm7boGqRnHXtm348RPP0h+fv8xB2vkX6fTZc9b0cS3ww0deAb+0Ave85o0hznFj7s1D050O94pp/OTvn9Kfd731F3zrs9+DUtSB/9j2ZTqPwjULVFiDk+mDMAyn0B9Pnb2A+j4l6uujsOehz9N5FOZ16E8eexdB9cMQFFrhoQ98oGn1wzcfep+2vfzl17fhsR/8FnzSc3Lb+TucK1rwxLmWuG6BCkvxX5/5DASCZvojFXtzoMgdfzscvqI4nFfDZ8h3zx05rh/ilQOh+CBkaYTfm8GkSIDzWaPz95h86hl8+fOfg741eP43KVyrQKcnBPi3X938d1BHSuJb+/D5b/+VzqNAF2h8ai6eeOKJTZe7f/qAyfzbRR577HGT+SuRL33pS1RBbzMbPbrRqO8YRQd/kMgQOnqIkGNz1wCO+i11UWAOWK8w1OuFrRDe+mpYi/7MWoBucRmCTqGXcx5UuNs7/pvoac0gDh0+SHskj3E9iQ8/+BA9zdnoI+/cffdOHDwXCEVfAQJcL8EzffVqZrNQ3tgPkXCUqOVxpKam4uTJE1DKxdjtttTjeX9ZHESkh+jj64tPznqSHAO27/wIaQ2TyPB1xrmPtqNfBcQ6HcPHb/weuaRfGXR+N87Zx9L/v3vHR0ipE6CF44TdTje3KdI0QZXYvn0X7vvGz0l6BgcOH6I3cNbGu+OgtT+m61Kwc+d2+koX5yTs/eMPsNM6GN/56mfBaRPD9dgu2Pgxrimo5ynulYMXdR4nAm4sNu61MEdQ+SAPH320g067uPqRurSLTn+4fTt+deddJKXC9o8+Qo0AcLWzx0GSnxXrBC9OFxK9bXB59w7kZCfimEsiNDPt5Hl20Iv1x/buwIcf7gV0Q3RdnSZ57Rle2LH9IPX1+PiTTyC9yUAhiwkabHUA2//5CCrIeN/r1Kew9OAg/OAzePrN4wj1tYb9GT9yb2mojbaDSK9ETF4N7vqP/4F/bi9Czn2Mo5bhgLgLn+w8vOIV3iUE5aedQtYM8JUv/S8STrwF/7AwNA2L8dAjL8IzMAvNkXtRrpPhVw+/jj/9+HFMNnsiagC456tfN37d1kN54xAGBrtha++Brs52NDc3oLe3A3vcl+59KLB5DR0Yw9P7ErDn15+FoJ2LvU7u+PtbDtj/yx+RK2T42/l0/Pz792Pvqw+jcGYajz7wb4SFEWI3J2GnlTfiU2phZ3sZP334IeZLVwhTBJ1qisaOkzb40v/8DLmue+FGyozXIsQff/4grB0CcOC5p+By7n3wJrWElH9FrePzaCR17/c/JH1l/Rh+/8c95B5T0ZPvjyOewUjLbcely7b43m+fMf7CzWOOoKf/+DT5jTAMK9W483vvIPvM79ArbMEz75/CXV/4CjqynWHh7o4dl1Nw72fvBCZSYV+txj13/RC7H/ke+YZx/PN8Af7x3c/C+cOn4Xbm3wiqrMUf3j6ApJwOBHz8MgKpujooxd/ufpj+ran+EoS5nIbbTYZ/WEzQu7/7AHb87Reolk/gice2k+9PhGq4BH/b74Pf3H03fc33/vsnePXR76FXO4F/nM7C3ke+hqzGXjx6/+t0HajMdIX1O4/DuDXlhjFP0PRSPl63LjIpn/q3Yo9Pvclzt4J84MzD+5Q4MccPnMvxkkWByWs3U16zKjSZf3tKMXaTevmpe6WJc2sgVibyNkFeOJe58jEotW9l/mjQQ096EXrd2uzT1S4yOtYtShv0izoH5DfX27B3I+eUqWem3uH1wI5B1wdU3dVdUQAbMgY1GAiH5uq46QqwqItLCKqTIG0YOOFRBP3UAJqM9cGaMwhfvwzyHQJUzDBf6ORI+RpU0cH0DbJxfOyYhvBmCbSCXlAr2qdj2unrRlvrwOGWob+vA9XVlDteA1xLJuDgyfgqTOyS4Vh4C2wLh/GJRzX4tbX4wJ4HR1cmSpVeNYyaSQXesybdniIhsmPy6Hxq67BnLhm0rBM2iqDe7kkYFIwguKCdniZ3LBiDa2Qz0iLSjFcsgCXo2sEvpALt+UxdGhNO45DfUrfOGzVJZJCPonDcgAZeFc6GL/cPupSgLOZhjquyLEE3DhtF0OuBJehVYI6OHoRbjKC6xcOSLYa1cHSxFlhGUCeLUNSKdNDMjOBPF5hdehaX/GgfOh97FqK9vxc2uWOwtY1CR2cXyicNOOscT/IF2OlajuGqInwU2gZtXysob7vZQ2p8HMqo7njvYCRREQ5VMjx9jtmdd+CwL2ZJ91va246/W5WRxBiqZ4D3PQrIWQPeO+C35sZHNwJWg14bJZl5OE+GPnm5bQgNTjXmLoU5a9CK4lp85EzVsVnU94lgmbvU5/NGaFC1RIimPgFOx3dir1cJooKylo1EFwg6NIVKTg5i85tg7xwL6ewwelTA09vDgcF2zECNY5FNEE2LcDZtEPaO8aSJnEJsvwJHbDkkX0bGoUXoKWPMSj7Z6wypcfz7aTgTCiYyMBnK4WbYFAzByq8QEQGJiCe/d/BiDOTkN8bJ9XbnfdEhAz705eGyXQzi85rw0XnKmdnGgiXo1SGZECGOlNvr9sXIrBpAeXoOvQZ5JcyZoEq5Ep/YZkIln8SURI49Pkt9W29IF1crxcceJYzxvVSBi7YLTnDnME9Qc3FoYw4yQ4RyrDMjU5s8v1kyJJCazDdXoUIZmMrfCrIWjoXWQmjnRBTYMehSsBp09WAniVaPK8agKoS1zuJYYDXlwQG8HgGy+GIE1ItRkJIL1WAHBKQb6uXPbA0TtDVBppUjvU+N7ORc2PjkoqmgHP7R1NhVhizSZz0d1wH1aB+aOvvRODoN3oAYVrwJZGQUIqN1GuUZBVCP9WCQdKfNCetJUK1oBB8s6s4csQpHyRjzAizT+9BVTMYj3Erain4xzIOgBlxI7aVTNk6MyaZKxEc9ZfZ3BcyZoBnxpWgtYJbyrALT0ShYSsj1JmhWXLoxBVg4c9FTWQ2LoBL4UxMwi7CEoCrNnDsiA6h3O7cZQEsSc69aq9ZCo1LTY0618bxBp53fqEBdRy28qxYtwNIGxcZr5xaEhdPMnqfF32tOWE+CGjRqTEgXWqQp8i6o9yARy2gHbdQbmphavids0wmq10E6q4BQrCDJhfJSzxX1FTB3Daoz1lmRiXe9ngQ1GHRMF5YMoWRKikuzUClVmDLGYFqMeYKai0M4c4E5OqbbassseoOxVd6CWAvHfGsB2rkfhbkxaMBlP/RSVvpKKR4/RXUBNPCpoQKKqvDsJQ51CVy8mSOFv+/yoY8NnBT41Usw3lhNWxo4hGRCN9AKEUm/dSkVhx0Ylb7PJQsuQSnoIY3WKZtQuMeWkSZYioNeJTjrGk8vuZgD1lODlmbycM5xbmlCgdNWoeTtAtHh+TjkxIFBOgqLgDzEdiwNh7gZGlSvnMKec0HGT8D5y1HwzmrF1HA/3jgdReed8y3AIRPhQsxZgzbUtOBNR2rFQYFDAWUo7luqRddSg04uelcULvqQcnbNR0dJBdwjs9Avl8E+qgTBTRRblmJRF3cSguZ6HPbKxtvHwon+n0Exud7VLh6x3XLsOBGCcz4c2JBMb6MpkqNtGMnLxgdeNaimPZ8AbxwNpo8OQRnQD7bT5mq2OWOI8E2FYboXBSKq0ORwLJuEXThTqG1F+fR1usleZI+ul4H/yrCeBB2aIYUvaEeTsZc7XMN4bxknDWNrRiaqy5nPFsld9HEOm9XFLU/PNKaYiM6ZMaQsydHHh3IHIEUEGZL6uURQp5fA3Lu4p3xKoZFQTiaI4jA6zJzDWndxvel3RaCbhU+zGjH+8ThnT23nVCConnHv9L7lghfVOcwT1FwccJqL0I5ASQUzdW6zZEwkNZlvrqKk5itM5G8FkchW7wh1LYR2pkqBXWZZCnaZZfVgl1lWjyuWWQxwLhnA2ThSOWenkFbWQsajOoS2zuKkG6N+Tznkw9U5DmVVdRiUK+HNY/rN4T4ZpAs7goNuy60wtiJYgq4e5kZQbkohUqLm5k8MsC8Yxo6zidjuzCwbLsZ6EzSnrBJ1U2SY6JqIs+EN8PNl5mgcc4bo4xwWzeJOoq2bsT7Xq8SQKLWg/R3rZegVa1Fd2YLITMa1SWvnMHMcksMgFiGCy2zlo9A+tLUq0dXAEnT1MEcNOtBH6q54AskFzYitGoZocADZbcsnZ9aVoHoVwjjM/vSYrDo0CanJCD1C05c7614YgxINeqUj5NtZzNGR9jghqKl8cxW1RmcyfyuIVK4ymb/RQjsjpzA3Bs0Mi8cktX6rluOTUEpjapHULoVE0IejLunw4QmgFo9jj10yxkbHUC3SoyhzfeIubCY2SoOKp6axy5uxGjrvlAa/ShFUpFey1z4NV+pLVoNuHMxwDDoJ9Rgfe/yK8NLhKELQaZTPACct0hDfPYtDLszUPzcyyxj+TA+7QgFGGhvXzfPxZmIju7iXPMgYSDaEcsI/L18OzrvkAfIRlF/R82IJunEwO4Ly2VncJWB3Eq0eVBdtq8JsdxKxYMBOEq0erAZdPa5YZgGs0xrhls9M9bq7MxYXO88zSyejjTV0rB7roAJ6fGTrk4P8URnOxnXS5308FrYAuhV0Ir5LitmBbjj6UQ7CpKiYAk6EMjO+Z+K7cMazAPLeJkwbdIhpYaIARccs7PK3jq2AdRwZBxu0cE0owRhp1C7nDkIr7EdGfg2M/svWBSxBVw+WoNdHXU4uHbaYQnz0NQy2qah1KenMZI9yrJv2bpCQWE4+GeDgnQ5nTifEfV30ntHcHgUCwyiPaEqUjqgw3NyIY64Z6JAy3QKfeMbpc39dDR1UREieVdhejz4yWL3olIQzXnm09YZfMjXVPAueQIWjzuk4E1GJCmOM4cpCZswLtQCdYgMKBhQkPYHg2ml4lzLLPOGRaxdY+0qwBF09WIJeBwYJDjsmwzKpBcNNdTAVzn2eoJ19IkjkGlaISInYJ7RAqjB9frNkWCg1mW+uQnmmMJW/FUQ0ozCZv9HyxJNXeFTobmyktWQdrwmh3DoEZHSgtaEVibUjUE4KaHUcX8KE3xaPDGBoluQopuGTwMO4cfM3hcoyxsdLXmYNwrm1iCwaQkFRLfK6xRgbYBw0xVYxXelq4+aGxOIO+tjb0gopaXxFIyP0Z8noIIapTRME0cbfLuNTFjZASkEjfVxrbKQG9U8sQ5/MQN6jFIV9MmjEQvhlMiHcFsN8NagWqc3L5zDMWoPOTsIzkQn9GpPMI++fTs5jvTVoTjGzKaGloQUR5RQflHCJZnqPi7F0DCodg3PBAD48z+y8d3GdGw9qYO0cR7qpjfQYNKltAv657agfmEDe8Ayccpl4hLEBzBh0tqcRSc1DeM+e6TKfdjQG4lHLcNwhBbW51LZBPVL6tDhskwPXsnEEecSiprUb/g0SpCZkQC3shFcSsz74aWAdzl1mzHUC6sQ4ZZsJq6xuZEenoLptEJa5C8Gf1wobRVBvN8bsbK9DEgrbhrAvrAn7fcjQQjyMyitiWJsjQSUjnYhvGMSH9nMOxRdgzgRNTCpCbWUDCnj1oNyf23ktHf+tN0EzYxlueSY0ISiI+m0tWnoGEFC71MRw2SQRCwasX9zVYysvs5itX1wWDNhJotWDnSRaPZYR1Dq4EPFNjOMib+OyyQ5n0jfWaTDaVEvPNB1zScaIlhzjqGiiStiGF2OalEUbrwSfOudD09tCjyE5aUW4HFZLf8dp9yQ0kK89FkYFxjXAKrwEg8tdsJgN1pOgaWFJGJ40Dqq1zD6sXQ5FGJvWoCuvEGnJjHWFbUo/fZzD5hNUAveCfnon2Q67Yii76pGZRc30A2dilr+vLUFQvRSXfDNpx+yLsREEtUpvxxn7XIzJqJkdFS75Z0N4BSfmCcofnkJEEOMguq+qFALybp1dqPVPPc555+CUTyFErcxUsEvhMAxyEV4N6cbHbszYw8EuHu2lzJjT3tIHM/0daKMu1s8ipFWFy2mkAPVy/N6+Goecmf53qNfNBbLdCKwnQe3803DMKYNZ/5IJ8dzpFNgkN+H9vZ5wjSwAv28A53xTMHnFZpbNJ6ge+xwycTl7GOmx2TjrkgmVSoSzXjkoESzf8LlVNGhHSSHtKWIx1pugH1sw5puefmk44MIEEhtrqsbkFa9snqDtvUIIZhSsEBESsY5thlCsNHl+s2RgXGIy31xlfEpuMn8ryMiEzGT+Rsujjz+x0MU16HXoHZmkNxEo5Qr0Dk9ifEKCkUkp+CNi6NXkxqdJZ0CnpVt/gXAa42KmpVHNkmtGma6xTMGst0g1BtKb1cOEN0GzBzsGXT3YMejqsWgMOolpfivOR5bAIrEV6WSc5EDGiVTfPNSP6ZLqpsaxzzYNqpEejJB3/+6FJFh5cjDc0QxmVRKwDGiEvXMYAmuYMe1Br3JUpGXPb2faKmAJunqwBF092Fncq4Al6OrBEnT1YAl6FbAEXT1Ygq4eS7q4ovZ6tEupXUMJgF6MpG4lNFOD+NCViqNIzeoGInVAjoBIxk+qvUMCCgdvRXPtjSSoAe+fi6CHAN5lTCOZXzmA+qy8ZSH9zIegGgRG5WCI1OHquhFkxi9YIC2GOROUG5UMHe35fhZeQembsswCnRjufil02cuHOvGWpdF37iIsIehERz2SGgZx3jWDvN1pZPKl2BNSh4auMRyO6oKtH7XsYsC9HwSgJp2Duu5RJESmYmbrNpRXxUYRdHBAiKToVFTU8lHaPIDT0U1wsg1DadsIZlRLd+KYD0H14KZkIb1tHJGcekSHpJNqvhzmTNDorBokxWdj2qBFZHACyvhLe5Abo0HVCPSNRU3fBFq7R/DJ6XAorpismScotcwinFGyQkRExCauGRMS0+c3S6hlFlP55iqCaWrJyvQ5c5fRSZnJ/I2Wxx5n44OaBDsGXT3YMejqsaSLO93bht1umXjnRCh90r1UBEvPbJKSIneIdLcm+tEpByq5eWQUAgR7ROGIUyad1s2OI7OsCeNaMYobOzBEyuZiUCWyYpldEr1V5aCMM8Tjo9hhxyGdJD28qqfBjc8hb2MYnZS5FekoBdVOQ01+52OHFCS2iaEY59NxW+xyGCPtjQJL0GuDMsAfMpoXnoqktnwuB0vQ1YOdxb0KWIKuHixBV495grJe/ZaC9eq3erDxQVePJV79lENd6CINx8HQZtJnlcKrXorQsGRklLbhU+9q8MsKkVLWDrviIbSWFiO+pA17bdMAtRDPWpTQX2h1yRsK0undH1yDjy3TIO2qR1RZB2qHTXlcMV+wGnT1YDXodaCdxlHLMDoZGVMIu4JxOr0YS7q4quEe9JD7OhVDuR5RIrh9FgetmDHkfksOeisYDwdHozrh5xQLqn0M90+BSjGKLjI2fWFfFDDSiWmoEFAvAy8lHb0dTSadIZk7WIKuHixBr4/qzCyaR0QjwrHwGgTt6hdBptSyYhSHhBbIVKbPbZaMCKUm881VJHK1yfytIJMSpcn8jZYnnmTjg5oEq0FXD1aDrh6LuriTkE+OkbEmE5Y+OoyLhkzGqNTbPRnQiFAq0KO3shKTg3zwFVt3AuBGsJ4EHWqhlrMWnHxT3RuHkgmcdkyBT3AqSkvr4ByRg/C6pZv9NpughhkhrFMrcdQ9HwcuxmO/bSxj6KwTI7SZCSW/GJtJUPvoKjj45iIqmHEGdjm9hz5S2OdNefUAKjKo4ZsBFn7ZCKpdqqDWhKA6OU57UNv3ZNjtlYvtHowf58ykYvDSqOVL4KBjPGqEzIRUiDFG6GIsGYNCr0FlC7XeaIDayD/BBOPxfZiyAyWYNO5FmppYXiC3EtaToHqlFFUdjCdECkMCZqNcR9cwhMatzbUtjGvSxdh0DapXo6qFcZVqUMvRODQD7awELd0jaBw2L4JSEE4y76uyeWENfVzA2CwbdCooqdszaFDVujRoLoW1IKheKUdlG1POwwNjmFo0MTwrYe6ttnWQ3gfcNShCbdsQNFe8sqUEZTEPc/Tqt9W6uDr91u3imqVXv5mxXhx1ywBfokNJfiHO+WQisGoSfVVlOOebhXYx6SrkUI6sDHjxVAzzDbcoNmoMOtY/iH/bUk7ClDhN3rdN1hDSEvKw/3LcMiN38ySoHpbeHDgX9Rk/L4Adg14d3PhUFAsN8PTj4FRELSSDPTjpmYZO8VL3I0sIKp1lurG2xQM4EcpU0HM2HPAry+g0hUs5g7hsEYwz3lwcS1nqde5WwkZOElnQ2ynJuD+KOcoFY0jrWm4fYq4EpXDi3PIGmyWoacQFpuCsZwq2e1fTn6M9ExAYzAQou5izMPShsISg1LCTFUYogprK30yhCGoq31yFIqip/K0gFEFN5W+0sGPQq2AjNeiNYquNQVkNunosJahChPQBDVzdk+iTlxNqcD6ECYIUH8JMVx93ZXzf8isoh8VKRLbLEejDXG8dXY6LAUzYwINhrejmMU7HLvvlw6WYiZ9SnJGJEaEEBoMWXlXkN5XjyB/Xozozn24xqCUH30ox9tuTcZlkCLWkTh7w4GCsoRo+fuQeJvsxpgKiorMR7M/scnJKLYdjoRDnQouhFfbCKWTxEsbNYb0Jesyb2Ro5h9PxndBrVLBy46IyjVneOh/BxFKdgzkQdLC6jA6utSewHsqhTuRXNMEihItG41LBYrAEvTpyjV4ovKLzYenFlLe1K9PNXYxlGpRfX08HSKIimjGQoIcMh5pq2pmPullYhRSgwehVeaS1mfaowG9lIpORERTapgjVJBOoorxfE4zxB40jFaC3nQn2C4MO5UMyQCNBt4Q56xNbBK/0OWJoEdvA3FMqrwOSkUF60qS/tRUzIiEkDJtR0C5FfjMTBc2T20UfCxqF9HE1WE+C1pXWwzmyiLwnZhooPot5t3mZZfDhUu/RAGvfPNL8LcXmE1QJh7AiuKS3QDrMhyeHum8DbP2yITaWx2KwBDUNnWoa9pElCChmltJyynuI3uHDKboEORTZFmGeoKzj6qViE9tsMn8zpbV3wmS+ucro5NZ1XN1nJk7Cn37uxSvGoNpZCARUQLbrI85iH92FlU6JMCsjXygwfocRKvXSKeNj+xyNKfPH6jWoASdfeR4n7ZmhQXOyIw4G5NNpCgn2h/H8u+fp9K5/voAL4dWIttiJ559/Hn1X2QOycRpUh5fJfaQ0zm3eFuO1V1/C859agXIm9/zzL6CZdLM++vcL+MeLL8Mr0/S72mgNarPvTeR1z0Kj7MUBa8bpwBw+/fcbGCUdlj1vvk7u/2WSo8d28oxu8abjy65Gg/qeeQ+xdSIIa+PI+3nNmAtw3UiZk9+sGTMgxeYw/vUmU/7WH7+EIw7JdPpKLHRxh6aRceYPkJKuyvuvPwu/yj7830/eoy8K8PPBM7v98Zsv/Zr0MWMQlleCV9wbceap75AOMIOnfvpl+viFJz8FhhJxsXAQT77kTJ50HD42B2BVKsIvvvcCfc1WwFp0cbsST+NyNh+BO38Eb29PfP7BN+h8cb49Hnv+bXzti/+Fyx88ivffeguf+/Gf6HMjxS7YF2McTlyBjSOoBm+Re/r6794xfmZw739sI38n8NbbL+ORHQ503uf/6wv00RQ2kqA/u+sz8D/zBl69kEB/vudvu+gjhf/+wtdx8Z3fwjKWCZpr+dfvo42QNd3qVaS0m24Nb5agf/jhNvjb7MKfj4bjjkdeAmbK8C93JlAwBXlPEv5pnQWI6vDgx15Q8VzhxFPB8tVvL/MsSIGdxb0KXJJNk2QzIZw05TvPfKHb0vFBzcNge4GgAxO4HWVobAbD4+IlMjA6jY4+kcnrN1M6eoUm881RWrvHTeZvFWnrEZjM32ihyWkk622HWG4dOviD6OhhpKtvGOHpNVCor9xkt/kQS7eOg/BB0uhtZYwIloah3yzMk3NKMILuPmZHv3q2H6e8GE/yc/jLb/caU7cOapq6MTM9g5SUFGRkZODU6VPIL2+Hcok5gQHPP3vamL4+3n19H3103r1jfllpLXA1co5UhCFnQA2dcgJ7LZi16CtR6HoYfHK89OHz6NVq8MIrzDj43Dsf0Me1xo2QUzFSBv+S1XtpVEl7cCFwYRvqWuBKcr7zznH6aLX9Q/o4PXGlv38GR578G6ktGsjVa1Py8+T8/lf+ipnMo4gkpRhwbjfO2ceS3Els374dZwJy4WzpT94EHzs/2glqddHDwQPbP2RudquivLYdo6PD6O/vQ2lpKZKSEpBV0ngFOQEH22hk+bng7M7tGCAcqQpzJO/lADmjgLevHz4540HS09ix4wDu/eHvSes2hIOHD9JuQntyA7Bj+37qa/DxJ59g+iYLzhQ5swMuYs+OFxDRqUO87SEcu0DKiFSP7Tt30IGXD324HW5xNRipTEB7VzG+8M0fIdDmTfzqOdLQyjpw6PB+eq27NtaePM9J+n8/IfeoXuWYcTE5Lfdsh0M4D105wXA/twvZHQp0Zvlh/6EdOJXcj3TrU9j+yQXygE0I9PfCOb8UY72Swc0vGB+fdcMR8llC7s3h3H5cCMon7OHR10SWj8DvzKe46MIEnP5k50fgNE+iIcUW+91T6bybwTw5dULs2HkY9/7s78BsF3lfByAl9/Xl//g/JOXlwdbSBonx7vS6/OnLocj0cADX80M89DdqUlWIjz76iHYx63X2Y8RUrbwhmifnfV+4Bz+95yeAphE//dvHeOmhu5DufBiz0jYEd6vwix/8C3/65Z30P331uf144I7HoWvyQWi7eQygbwbltc1wD6pGaHwzXn75JQwNDSKjsG4ZOX9+77s48cQDJKXHWxbJ5PmPAv2xsC6oxN+OpeHMs19D1Lk/05sJfvS9P+DlX38TlpaWeHyXB/7rjp/B8vDriOD14OuPvIHhOePaFcIUOf/n4bcwU2SNtMZmfOuJf+P9Z3+AOPsd6CO1ZSB2H7JJK/rek3eiNmgfqGmuHz71GvmiahzjSPDzb36F3OMFvGIZh89+51Fc3Pkn5DS04SfP7aQr1GowR051UzD+uP00Hvruf6PA6VOISN4v/7AH3/rxr0m7nwWr+BL89NNQTGeeQhw3HkcS+/H0l34EVbMP0jo78dsdETj06x+R/+rD3ug+hDhdxne+/gsce+kZDKdfgHC6Cve/sBt//9VXwHXbhYOXLPGV7/4Ex/95D5zcTMeIuRHMkdNv5/308Uc//ieeve8uukyfOpmAR+/4LaAsw8fBrUg49ldQC4g/eWQnjj10H7SqEjhVy/GP+79OX//gDnfc881vIa2E6rusDPPkvPM/H8UMzxa2pXw8+sBbCAuLR7HfHpw6fwHUBpdv/7+nkHHxPbi7W8GF04bvbLsf0nJ7BLZuXXLmltSipLgUbR3NaGpuREdnK9LyqpeR8zt3vYz9v6QqySz+domLP977Wxx55U8YI9XtqT1x2PfgZ9FfHY6jlxzxv3c+hfij/4ZfWBjqesV48d6HybsMw9RQOULdLsKas/JComCKnA//6GdEm/8ZMX3TePieF8jvRGG6KQFvn7mMiuIs/H2XBZ586G1UebyLZnL9V375HCAoxEfh/bB/9S8IJffVIVDimW89St+jqDMboXb7EVFJ0ejmMUdOg7IDf/7XCfLdWci8+DIo3fH9h9/DR7/7JZzPf4gz3B48+KPf4+3HHodYlIFdkR14cNvXMV1hj5T2dvz0TX/suPsu8kUtOBhWiMfeP4uvf+43sHjtWZy3cCBN5SQe/+175PsTMVoTg10OfkhMb4C1tRXufehR+h5uBnPk7ORa44yVE/7nu39H6Ef/RDB5R83DMvzz3v9DeWUMPg5tQ1vCBRy3tsedD+7EnnvJvWIUD795GrFn3oMvub6hXwQLO3/c9zqzxrkSzJPTFBxf/DUaaorwu+PRxpxbCzHpFeQl16Oisg48IhVV9UjIZPYZmxv0WvObpLoapqbXd+nnH9+/Dw2cy3AvGDTmrC3EEvPwOUmT88VL+XjdumiZ/NuxGrv9W/GOXbHJ81td3nMsw/vOPLzvxMMHRKj02/aleM3K9PWbKeZ4T1eT16wKTeavlbzn0UjXyzdMnFsLWe/7v1GhyWkkKgsjZhXm11WflRmDnWwBDJvJUsTNYkxkHj61VkROnbFrZdAzhrYaLTM20+jWZkfI3PdRuHp6/bt3YtnG2fotfrZrgV3nXB+Yev8bsc6p1ekIb5jfvlodWCCndJR063LopJ0341YDBgU+uMTsW6zPzkKvWI20qHRIdFqE+iRBptTgrH0yNMJe1E/pMdDchF3BdfT1FPae9MUE+d32wjIcTukn7JbivcvMht/s+DhY5Q2gobCQ/I4MZ9N7odGIMWnQ4xO/KsgUEhyK7oa7azzU8klkDOtw2D6R3v/4kTVzn+uFjSGnARaRjaBDk5D3/MbpCDrXOygVgVe40qTAknPtwE3JwWVOP4J9k2BKr2wEORVKNSa621HUJyD1fhbBDct/c56cfn5cYJoPwgG4BOTRJ6tzKN+3OiT2qGDjxBiL6jWjKJ1YMMy+dCkEn1gyi9/nPAswWF5Chxmk4JlQB8vkbjhGNeJiKh8FydR3zCJvVI3keA6acrNRzquEsrme3kx/wi4WA7OjqDbafTo5ZiPMIxIHrOLIJz08ihg/LDkxqze0vhY2hJwGKS7lD+GScyLCoqvRnJMLlaAXVBGFNi7f7M6Sc22gEI+gSwvYcAegVihRmJ4L0VJjqg0hJ4ULDtRarB57XFLRNbW8zhnJqcfH/pWo7xzF/uAWWNsnoKZtBO9aZZC8Eey4mEG0Xwm4rYNw902j13UijJ4RTtokEh0tQlrzIKwze9DQ2QeHIsb06EJIDaL9ozBCCH8imY/3bbPo39hunYfkKEaDPvMOZemgwx7/ClQVlGCA3MsBryJUtXTBIW+MEJTaDKGAc/UUrJySUNkyiP1+lfT/rhc2SnMe8avAEecM9PaOw9szGh2Dk+T99OJ4QrfxmgWw5FwbqBVy1JE6vdO/HhEFLfALSKU3ESzGRpBTNTWEmC4ZRKN9qGjpgztvqQMwCkZysliMjRxz3ihYcm4cNkpzXg80OUViJVhZEP6Y1GT+ZsqwaNZkvjlK76jYZP5Wkf4xicn8jRSpitWcJkFF1zI3SGZZzblRMCvNaUyvKfp7lses2Cpgu7WrA0vOtcECOVUTeMGWWUK5cMoV3bMGSAd78YJHAzqKClDaI4S9WyIZPIvhXjqO456Z0E4PwK9sDJkZ2bS/lhd2utGbv/cG8JATk4+GAmaGlwzD8eQeamIHSPQOBU+ohojfifdCGH8unxx0xpAGOO2XhammSojJd7WVVeFgyvJwABsBlpzXghbP7/cjRzm9b9Qqf/kWOvMmpwYO3ikYJN3GvNxWhIUut17ZCHLGcpoRF5KK5rpqNPYJ4VrCuJVdjHlyRodlAuMdtJmTZ1gpTgfXwyOwFJeimmHtwoQT1MgG0DgpxztWKXAtFiA9Yo58WoRWzcK1oB/7vHk4F8nMptblzzm4UtJuL1vkMqRVdqJYqIedTy56i4vozQy2ibU45siFc1QhpltraTOmi4HlyE9gfNZuNFhyXh2RkTy05zNLbcdcEtE6F0ptEcxdc050NGCAkJNaZ9xurNuLsVGa0480EmrZFA66ZeFkDGWasBRGchrwvn0W4vOacTKxF47e2ajNzwJnVIX9ftXIiUpD37QMoYGppN2ZQWIvIZd9MiQ9jcjpl6KhrBS9RPNdSG6FeqwPz7hSzqiB6mzjZgZCzqQePV7YTlpc7TQqR6awP6gcCXk1CG6dxdnQYqJcp/Gr06lEc1ZBOTOBCwn1SOKUgjtkygXS+oIl59WRW9iMS7ahRGuOYloix17fWuOZBZg3OQ3oqOShfkKBrKoBVHFyMWU8M4eNIGe4fwo6yT2oNBoIx3uR2M2E51wMIzlZLAZLztWBHXOuDWhyzsyqMT2rYoXIDJFB4azJc5spY5Myk/nmKH1jYpP5W0UGxjf//qkFA5qcRqKyMEJqhlYp7FLKxmHU7GZrWcyD7dauDmy3dm2wQE69BH+0YiZwnCycUD+rR1gUs7k9yCYY1SIddJIRlBk9WFRl5MGxiimER7YH08fy2Bik9cqgFo/hBWMA0cOHbTFsAGwDyHdpp3A6qgFhSaX0/txwxzCUjF+x69gMsH7kVCIyvxUXs5i9s7HBOUhOzcWIfBr7L4bQefHxhSio7qXTi7HZ5IxN4MHHJ4Fo8BlklHXgpeOxyCrvQGRYKj3zuRjmTs6WMh6Opw2Ak1IBW48UY+4C1pOcMXFFuJQ1gsHOTiQV1oDTM4lDoZU45c5E9luMeXJmxGZD2tVIW4d4RubAySUFHA61FKKHb80UjvmUUaGZUWn0/mQZXQ8vH4a80XnNqFOoEJjZjMQeBUKCuRjglZD/BBxiSnHGiYvA+ALkUMs1kOOMN3MjnuVCnPAuptPmhPXUnO7kHeR0Mm48hpqa8I4ts1xUlMIc37Hi4rBd7LLN2OagOQsTM0G/Gd0UkvlM1/+oMTbMYpg1OQ1ypAzNwiqjH+KBHmx3ZJaFFmO9NaddNrNBRyceRolAhoMuqThsyZgMLsY8Od89Hw/nyGJY5Y3DNYh64Qo8cSQc4vY6WEWV4Bj5Z6VWhCrK1JBoxsOBxbD3TMCYnmjYRjnePxIKhUoObr8Ub1umku/KR3DLLC4H5wKqaTxxLgkzPfUoHtehPi0PowMtsCTfe8Iqkt64YE5YN3LqGN80Oy9RjRTwkQ15N5NddG+kIImp5Ec8SlGZxoXyCjvDzSZnQ2k1miaZXo4L7TYV0EwNIGd8uaGwOZNTNNgH5+gSPH+Bi7p+MYZ4xbRXwMVYb3LaZA1DLZmALYcJZUnhkM3yRsJITgO9GYCCRq2F1uhtQKvRQa1Z6HZShttTM7OYXFRR1FoDtHoDOUcVEkkvCmSjVuvmPReoyXdRUMzKMCXXQLPoe2/QGcCGYT015+Ri51d6DUQS6l3q6Rm6yVnyu3otJCZ82242OeUqNUTk3qlbU2qY2qJWm5442wpjTsoLgU6lwrR8+bBqPckpFssgkcppXk2T9DThgmjKtEM0mpwypRasLMjYlNxk/maKaNr87ulq0j8mNpm/VWRwfPPvX0XaDJqcRqKyMMIcHXxJ2aWUDQO7lGLGYJdSVoetTk7zW0qBAn+yYzaqO19yQj9Rq5GxzMRFtFMwmsVkXCkZRbkxnGdrXiG8mpj9gI+970MfD0Y10JM/WaPATrdslKdkwC22DOkDs2ip5sEtuhSfepeTgdcwzoSXI69bgpQkLtxjSnEhdfnywWZh/cipgn1UCdwrmLgZpSV1+CioARrVDBwiS1AwroSNSyqOOS23lNgMcmZyeDidNkCnlRP9sIytAH9ai9BQLhI6VeDX1MI1JhdNk0t7GuZNTi2snaIwQm451CsG3mkLDunmsJbkpN5VYhez1jTQ1EjeVz4ayBDlTGAJDvtWojC1FCftTcd1mSdnSVouhmqq6JlTr+hcWDhzwMmgZpAMcCkZxrGAKjpi9dxSyuXwCjh5Mo62Asv74FAswIm4JlL/ZpA7BuzxzkNleiYCM6pQ1DeLU37MBum+2nJMTIlgk1ADPhkQuxUwpjLp4cun5DcL66k547k8JDUtVN7jIUzl8E3IQfe0DpcyBzFSVwnxFXNCm6U5LdKZRlOvmMFZby6KBZQhghTxHQpIR4ex23W5Dx5z15zinibaZKyyoAKHrZLX2YeQhDRkjPGGQjSOXS4p9O9ZOMchvEoE1eQ49jmatr6aJ+d7x0NxzjsDnjViuIcQ0uln8PdL8VCPdGC/ZxbePx4CnVaEZup3DBK8Y5eBwxahoOaZnAuHUZdVit102HY5uCPALq9clKZSP6qDb70YJy8xDr0CvVKhFQ/TXv4o7DNasBy2vA3IqWda0O1nF4LsnIloItnMbN2B0CYcCW5Bc1Ye0bFLsVnktM1mtPykiCHchWSKrApkkGwb+3g6z65kaegjcyencqAF1IrgtNqAkfoyOiLbYqwtOeXIGGB+gHLzSoFSTAUSwMo6EmNSHTQdNRhcPkE/R049pMaeiVA0i+kZxjUjNTCemp67UQ3kWgPq2odQ3yMw5gFTcgMmZMw/j8woUNPILLCOTs1CLmG+RyBkjhUtg3Sl02vUUM3djEFNe9QzJ6yn5qxrHSBVm8Fw/xja+KOY1Rjod0NBKZlBz+RyIm4GOfndI2jtHqbLSq+UoaKVtLoEza3DaOwk5UzKrqJluccL8yanntThUdR2C9E/QN7/2HJTrbUkZxP9rozh/wya+ffV3jmAUZkBEtEE6nuvNFpjQJOTWvOhvE6zQoS8iwmJ0vS5TZQpscJkvjnKACGnqfytIlQ4CVP5GynUdgGanEaisjDCLB18sbO1GwYznK1lMQd2KWV1YMm5NlhETg1ecS+lU562nnR048TUfDJqHsA+rxzsC66iXYx85JKJC0nNgE6OfY5Z2O2QAsNYD2pJefjTe3K3Plhyrg7mSM5WHg/BzXIEhWRitzW1dKHDaR8ucvnLQ1+sJzmjQrNwyKsY2tEeHPXJwsAsYOGUiiPBjBXXYsyTszGvEC2FpfQ0r3dMLs645iE9LRcQdqGd3L9G2I62STFc8/i4FFaD9Mgs6t8IFIjtVMPBMw2hdaYHtlsNLDlXB/Mjpw4h9QPwrWBmlXNjs9DdWAOLgHQUDSx/r+tJTumkEMddC6CfGcZeh2QIlTKEtkpRksbsKViMeXJ+eCQAZzxTENauhHsIl3BuDG87kxZG0IkhMjjtKi6GUDWFakLUQ55l4CUblwPEgygQqtFaVDO/eX6rgyXn6mBu5ORxcnHWJxMvWeVDMtSLCpEO7YWMqeKhkAb6uBjrSU5qm31NYjrEambDvVdWN1wqp5ERnkZ/XgwjOXUYkDJrG41tAvD7mY0BvPo+8m1yxOTUo32afJlWiTGZAeMDzHRwYm49slsYg5vp8QmWnOsIlpyrhQF9Mzpwy1oRm1VH26VGplXTNsdXYj3J2VDdgqwmAWbHRhCW1ULntTd1oEGwvHyN5GSxGCw5Vwd2QmhtQJNTrzeAlQWZlqpM5m+mzEiUJvPNUShymsrfKkKtc5rK30ihgirT5DQSlYURrOZcHVjNuTZYRE49doczm7DDfMLoLWbZeRX0Z1tvDg45p9D9c68QLmxS22ETwFiw+FUygXJvJWwUOXNTc9ElAWYGO3HIPomeLAgK58Aju4e5YBFYcm4czI6cveU8lHKY2CW+sTk46V2G1JRczLTU0E6/KDhl9mPf2Xi6Emkn++EWsXz691bAhmlO8QBqycs96kgtS8mQ2tCLkwHZiG1aviTFknPjYHbk/OSoPxyC05E8qIN7KBeqiR7s98+CuKPK6ABJD7tsZnN2lG8MfbQOb6WPtxo2jpyDaCGcO25Lmd5JkV7RAcpp5mmH5dPqLDk3DmZGTh1qxhnLEk4RH5V1HXQ6NKWGPkYkFcM5junyhkblI7FeSKdza5bHsb8VsFHkdA0qgG0UD1BPwTqMMZ3zDslDm4m6zZJz42CGY04Wc5DKl1r2mwPYcAwbB7PyIaTU6KBUs0ILeRfCGYXpc5soE2Z4T1cTymTMVP5WkaFxscn8jRTKkyxNTiNRWRjBLqWsDmy3dm2whJyOmZ3krwqXfLJwyT8bg2IJjrtlQEJYHFLYhZayCvQb68iJAGaZxTUwFxcimPESDa0SgdXMFFJAGGOlwilrxexwH84H5CKLr4B6WoBzAdkoG5WjiVeDS35Z6Bbrcd43G545TBwRmzhml351XiGmyO/3tDLj4OHmBnSZ9sG7ZmDJuTqw5Lw+5DNTCKwUQjrIhwXh0MWgKuOZBcyTU9BYg7TEuRDc00gb0GCgthJVFDMIdvmXopiTC8fYBqiGO3E5rAT1uXNh5aWI6WBMbyqzCxERkkOnnWLyYJ89AsewPIzV8mgXJbWZuRgb6QG1O3e3Bw+ZsYyTMMqFQ2I3UwGVw13gZlXQa61JKdk44V6IhiJmo7JdVCkuRyz3mLaWYMm5OrDkvDGci2s3pvTwLmMmWRdjnpwHTgUjKi0P2WN6QDeBpB7G041WNgO3ymnsJuTMTchEWUYBnCJKEBJdgpLUuXVOOSJbmNXQN45GIjAkGZRPo8sRpWgtLMTZ6GKanJS3lpaCfAwP89E1JYUbT4CM6HTIFIQMhJwhdVOQk/62vVUoorPL4dc4i7iYDBjEfbgUlkv+W433PUrx6clQ+rfWCyw5VweWnDeG8wlUTxUoTs40aTRiJKcWaUYyesdQJjQSlI6oIOrvwUHndMxoDXDhNKO2uJKckyGlW4G07HqSNuC4JweWkUwX1DA7iSbjcwXmjSA6r4lO73Yvgbivk1zLRSZfAvlYH4ZJXUuML0VjYSlOeWSgY0KNQqNtXWA104oERZajvITpPrv4cdBbyyztUJq9ZnL9bGBYcq4OLDmvj6SoPOyzTwa13cQxnhmyXQkjOVksBhuOYXXY6uQ0q6UUal1Pwgot1LsYnpCZPLeZIpiSm8w3R6ECGZnK3ypCBTIylb+RoiT6gSankagsjGC7tasD261dGywhZ0od5QFBDb+ECgSnVkCkUsM1uoSeZc1vGcVAWycmmclbBGcz/eTkjEoE5C7qM+s1yOuRADopfJKrEZBYAaVWTsdMoVDKn0JnfRMd9mF00OhNvL8XQiMfYnh99LG8n3lBSUWMtfhQRweokBwzAmbLoFw4ht51WlLZKHLODPYhgMM8X04BM26PTuJhYLmfY7MlZzWvhvY7tRjmTs44TiVKB2XQSkTw5TLzIouxruRUSVFKF7AObjGloNY4ikpqwRtcXpnnySnpbkJIZAGdSU0IcYf16Cotoje968jbp5ZSSjnZcE5sg36iH2eCi9FZVsx4L9dMIKWPqVHNJWXwCjIusUj60WUAMsKYUAx6kj6e3IGklEwcC6ik1zApOEYUw57kU7gUkIUpPXCe20sxEMEpFaA8qBRn5+KQWyEdR4SCX1Q+bIwmbmuNjSGnFke9S1E3poBS1A+P0GyoBztANVcX3eecpy3ALMmpmoZXdD4kV8zNmTU5DbMIbxLD0b8KBx1IPZUMon7O7MqI9STnjFQBx5wh9FfXQarTIpXXD/92LZIClnuunCfniYuRqKyuQhnloGzRUkpvRzdCmqTzSykZMTnwpJZSYkpQkDRXidQIqWMK5IOzCchJy8YoIZRa0I0GY4PQXFmPQoGeJmd0dDpmh5rgmVREzmhxMLIZRy5G0ddFtStwzCYL9gWDiA+MR3VbL5x5E8hN5UIr7oNXIuO+c7tXBaztoun0WmNDyGmQkkJRghubhmMOuQjwi0cjr5p2SWrjtTywjTmS8+iFRKQncVA7xoTTn4NZk1M9i8TqcViGleGIN+nNScfAu2KJcb27tXY5I+hpqkNTzyi8eGMYGR6DvVOc8ewCjOTUwr+euaELvhWk4kyD269EX0sTDjqnom9Wh5ORVSiho47NkGulCIsjJNGrsMuFg9O+jMY1SEUoNNpeWyd2Ew3bhzbC8fLCMhx2TMUU6ZZezuxBSgq1ZgnsOx+O7rISOg3lCOqmDIhrlUCvGMPFPAFOxjMmaS7uXFTnM1rW1i4cguZaY1dKjPTetSfSRnVrbdzTcC6RWYhuyKcaKgMO26Yjnb+8X2uu3VpRS93W6tbq1TjgkgKLlC70EGV01Gn5GuN6kjM0KBvvXIzHSO8QDjunoU6gwinHFKS1LvefayQni8VgrVJWB3ZCaG1Ak3NSqsKkRMkKJURD9QlmTZ/bRBmdkJnMN0fpGxWbzN8q0j8mMZm/kTJLOm80OY1EZWEEu5SyOrCac22whJwtw9S0lRa5Fd0ore3GrN4Ablk73SfvHhNjdnICZPgJlUxK51ExG0XGOlPXwyxx9BpjcbZ3G+NNimcwqaKulUOtJxlaFYaNDqzNFetJTl5tF2qHmVky1cwECpqZ5aSs8g56eWlqdBSNI8un1c2BnJyyTlAd/pJK5l5nJ0Wo6l9OxK1DTgNa1jk+55UoqulCfi2ftrSqbSDj3ikmTHLD0BVTxgTz5FQNd8BhbgkEUmSOGtCax1iXSBUGfOpfgqbiAuxxL8ZMWx2hMBCfUACrqEb6mhOuSehWAEcjqf2vWtiEF9MRg3ury/GJXRYw1gUBqfOFmSW4HMwsh5gr1o+cOthy+41pYHhCAUVnPfpUzMz4ibBGHEsdQWtmwbJJls0mZ6B7GgZI11rWXguKeheCeDgY0oyugjyaqIuxVcgZE58Di9gNXuck6KmswEB3B4r7J+jP3NQcnA1Zzol5cl6yS8B4XyvqKAIvWkrJzeEhlS/HbkLOqpxcKCZ7EJ3F2J7t8q1FuH8SnXYqGMZpew4uJdaDX1aMkRkZTif1gM8rhUYmRCinlt7k+5FTEbLjObQ7fHPFendrj1lQUa4YHHVmTObaK8oxSBrRzpZ2eHjHLXs/m03OvdakgVUOwyemhG44bAPzYJ09gJH6Soiv6AhtBXJKxrpRNirBAb/ldpTrTc6jPpWoNi5DHnDjIrNvBnvd5sw1F2Akpw6X85lu6X7XMqLtJ5FIyNlSXY1LAdmoEqrxqV8xKrMZTXrmtBemuhoxRPVxNFOI79XALptP0mL8xaMJu52ZdTov53j01ZTT/m79nQIwM9SHqimqQ6yEc/Fy+zVzwXqRUzbaj0ukUodVM+/62ClvuEcVoamtHW/YZ8M5qxMBEfm4FLfcSmGzyVlfVISLznGQamU47pmLRL4UAf5cnPKY27iygK005jwZsbGac6ypCp0qAzRSIU67c5BDmWcRHPNjrK8Ww0hOFovBRrZeHdgJobUBTU7hjBKCGQUrRCjnXj2ku2Pq3GbKsGjWZL45Su+o2GT+VpG+sc0vfwlpi2lyGonKwgh2KWV1YDXn2mCenNNTYvQLmD2Sw2OT6BeRz8NT5EanoCCDRv4gE39TIldBp1aDP8xECabAH5qEjFxj0OmgIRdJJMz3iCXrZDayzmDJuTqw5FwbzJPzmHcplO3VkEIDDrNESaBGcL0Eo3WMacuISINd7lmo4TIzTcdT++HswoRm8PdKgU42jrqBEaR0UlcbcMqNQ8/QbjWw5FwdWHKuDebJuedMOJz8uRhRarHbLRfRpdTiuAwB1Qy9gqMykdE7i32e2WjKyYVTZDECasZwzpfx6zPSUg2hWIy3zzBLK8KWWlB681zS8ohZ5g6WnKsDS861wTw5d5yMQGRcJrpmNTgUUIHoEopUMnhWTILfWIeQjBqEN09jp1MG6jhcRGTW4XQyH2UZufQa5omAUhimhtBO6vVe52Icsk3AtFQBe5v1MetaT7DkXB1Ycq4N5snJYgEsOVcHlpxrA5qc1NTt+DQrlFDvontUYvLcZsqQcNZkvjkKtZRiKn+rCLWUYip/I4VdSrkKJKzmXBVYzbk2WEJOtfaKTZK3KTajW6umwkoRaIzHK2GO5LzavZo7OQ16PbSUQ6urwOzIud8pB/KJEdgWiXDWlfFnctkmDjVCLQziCfz5UArJUSOUcuk+O4oPyPW3KjaKnLUFRTga3ojM6GToDAYY5NOYUmqwx5vxxLcY5kLO2spmHPKgXKrMYpY05qfS+MyJRTBvchrgWcLs6y4obMSJMCrCwVJsBDmz8xtwLq6NTp92ikch5XTrCsyT87gnsyv+rGMR7H2TAL0YeSLgmFcZ5Y8SrZNy+Ob3IapNDn9/Lqkt/eAzpmi3HDaCnBr5FEqndDgX2QSdRoPm8gq0K0jVkU8grm25bZ85ac5jXkxQqVPuaagZWH6v5q45J6fE2G/P+LE6SRrHK7FRmvNsXAc6KiirGDHKGeuxJZgn50cXElBZ34ToVhlOOMUiPzYFjd2jCA9IhEw+iXLS2BTGJCK5exY7/SrQ0DWGT71r6S+51bAR5NRpVGjsGsW7TsWIy65FfGwW5BoJXrXNQ1X3cosdcyGnYESAN88lYXJagMrmAZyMYVr/xTBnckqHh1BC7vtEWB0Ge0fxlk0OpFe4jNoIcvb1jOA9p0IMj8+grq4BvpXL2TlPThYLYJdSVgd2QmhtQJNTJFaCskxhRQnqXfDHpCbPbaZQVimm8s1RqKUUU/lbRSgHX6byN1KkZMhIk9NIVBZGmKU9J+sac8NgdrO1LBbAdmtXB5aca4N5cu51ZGavDsd3AQYZ/nEmnv7s681sZD/kVYy+ARE+8ayAUDwB/3Ih+ALG057jJQ/UT2qhEIzgLw6UoyID3j0YQJuY9ZP/+cAmDyMTI/AoFSC9dBSePowli59jNLIHVBBPzuDS5Sh0Dc3gkGUCWiur6eC6vfX12BXHRP/dSLDkvDp4RbX4xIWa2ZfCwmW5ryMKLDnXBvPk/PR4EM54cXGOM4jS9HxAO4maaQNCg5kAK6cDePTxfCwhCyHvezZpCC5m3Dr6hRbitG8l/AKLYRlaCWlfOx3gyIvHzEAd92MsVxxcIpHeI4V/MEV4HQIbpDjryfigCfROo4/HzgThU/sM2u/QJd9iVGfk0CTfSLDkvDbmllKaCwvoCHRXgiXn2mCenPudqTgohITpffjQIgVJhS34yL0SGWHpGJ8kJApnQtUdj2gH9BJEt8yC8hRPwcUrA/yqIsT2ynDIrxKXbGOQVNCCneeZ6GL7PSqhnxzD0IwMRz3yEBAYh7FaHqKKWuDtlwjSBsDbNZG+9ghFzIluNI4IcDq2Dik5FYjr2lijbZacV4dCpsBHtplQ6vTIT+FgmNoEegVYcq4N5snJYgEsOVcHlpxrA5qcM7NqTM+qWCEyQ2RAOGvy3GbK2KTMZL45St+Y2GT+VpGB8c2/f2rBgCankagsjJAq2Chjq8FW15yjbLfWfMF2a1cHtlu7Npgn5w77FDRnZ9Gu9h1dEwCDBCcj6xEanYFRA/DOxVR4+qXTM6e73POQUchDSqcc5w47YEBpgFo0gj871iHMIwrpBVUoFWhw0DoVnLLl3svNHSw5VweWnNdHahoPh6LboRaP4pPzYcbcpZgn5wEPLrpLCmERnI/XTsajNscYcZrAu2Ac752KwjH/EujGuzFgzLdyK0NwVAkuRLcgIKQIloTM8f5xuOSdgl7SMzxwPhKWQctjUZg7WHKuDiw5bwxn45io5snhC7FzFmOenLtdM9CSx2xE8PZJxcxAMyomtZCMdKJ4RoNjoY1oyc6F2iCFS6kQ0ElxnjsCF98c8HJyEdstxeHAmvnARkdiu+EQXU+ntxpYcq4OLDlvDKdiGHImhjJLjldinpwarQ56PWPwqSVpCrJZOWbkVLA/6rzxHOnX6jUqTMwwlYW5ltkmQF2j02rJOcaptEKunE9vJbDkXB1Ycl4fs1I5ZmUKaHU6iOVqTMuXT0LS5JQptWBlQcam5CbzN1OE0+Z3T1eT/jGxyfytIoPjm3//KqITaXIaicrCiFkzXEqRskspGwZ2KcWMwXZrVwe2W7s2mCfnMWcObCKYmdXzh10gJ0PM0hQOvYF9tKEW40SZZAfHI2eEGYPeylg/cqpxJqQMxwIZ9y4pWZXwjy+Ed2YTLKJKENYyg6LMUvgkMoYCi7HZ5AwP58LJkzFIsAorQnbbJFyD8rDbYvlkxmaT09kpGE0yUqdt07HfNZvOa6ptgl9yJXb7lsMjjof3jgYiNjQRPul19PnFWD059XAOKcLJ+AbIxobhnlSBUWOVai0vh0WBEInhObD3ScWwaBzOUYWIaV/+m/PkdLaLRGGvFDAokdwnx6WMPvIbMgQ1yWHpxkSqts7owGmv5eGxbzWsp+Y86xiHJELCOSSGJkEnGIJ7ag3OhVVjx8Vk7LBKXGaJs9nkdHRLQUh8LniN3bCKzoN1JrOg5uWRTh8XYzPJKR8dQOvIINpECvjXTaM2h1mBoDBYy4OEmdfEibguVBVU4LBVMr22vxhroTmLSmrhmDkML9dEWPgmY5C23VAjslMEx7wR1OaWYp93Pn0tuWt4VS9E7ZuDkZx6ULeTG5WMhoJSnPLNxmsnGfeYDp7JiK6egEbYj088MvHp6RCTNny3EtaLnHphLxoJ605ciprLwZmEhUBPNjkjOOpThc78XMiuYKc5dGv7i4sxPtGLfpLe61aE6rwymKLhZpIzPiwLZ90ScD6+EZbZY8gIX2g8DtgxZGgpzAflM3BarcdwXRkEV7zr1ZOTofuFi/GIDqR+X4aodgX4DfU475eNFy/n0XbRGGlCu1yLi8Ye65UwkpPyBjaEYakOY5OMq0OdWgGqA6uQMp+nZ+ZcIOogucXZuZ6as7VjECKjEaRWJaffsYG866r2UTpPKRWjUyin04ux2eTs7x9Dv5gZ0jS3MzEiOweFqGkbgu6Kyr3pY06dBtQK4IxIhFHZnF7UQmws1uFxpi73kmfqGKcGbkuxFpqzo4sqZ+rF6FHVwZTtHCZmNVDMTKKul2hLxSxaukdQP7j8ndHkpNYnWVmQCYnSZP5mypRYYTLfHGWAkNNU/laRYUJOU/kbKTrS/abJaSQqCyPM0sEXO1u7YTC72VoWC2CXUlYHlpxrg3lyWnmm43wYFaNDif1O2djnwEyRf2QZg8uRPBRmZNKf6zOykDt25fzWrYWNImdYcAqaST0oyy7DEesYyNQynPLhIrB62njFAsyRnANNLThkkwa1cQZ0Diw5rwUN/noyBvKZURxxzsCk1gArLy4O+ZUZzy9gnpynz4ejT6JHRgRDQmraN7pNhaP+RahoFyEziZn1uhxXi3PeVCCbWxcbpjnFA5ibQZe012PYOLFyOKyVSSyCWWpOgxq+4Vx6LXwxWHJeHQGRBfDxpZzmGZDALcCQ2gA7zzS4pCwPa2EkJ1MrciISUZ6VSy80QzaK/Ak9HHP76HMZiYScOgneIC3l+0cCmGtuUWwYOWXDaCM1Wy2TIJDHzOh5BGbRxythjuSUqqhaMIWkoaU++FhyXg1KfGLHwcv7fdE1zbwzp/weeNcrEekVSX9eDCM5gZKSBlQOMH5o0wsbkd3EBNNpH2PyxoZHIRodo9OUah5msm9JbBQ5k7ObkFDcjubWHiTlN6JrUITU4lZEl/Uar1iAOZJTJhIiMmdrBTK6Eaz3mLOrhzTE6llEZDIRzkp5DSjiL/9NmpyU3mRlQWYIOU3lb6ZQ5DSVb45CkdNU/lYRipym8jdSKNDk1OsNYGVBKO9npvI3U2YkSpP55igUOU3lbxWh1jlN5W+kGAhDaXIaicrCCHYpZXVgu7VrAyM5DXDLHaIz/BKZXfo76d38epx1SsWnDqkoGVXDM4iLo85JUBJWOxjDjQfGU7FRgI/tmXAKNj6Mq/7i7HJcDCwlKT2ijRu999gl4VJsLTIyClGQWoSPLeNwLqgWov52HHVJQ1yrDLGhjBXBUGMjZiaEGCDj5k8uMINllzQmRLilVQh9nOa3w6+WvMjJUXR296KFJDmpTHiH1WD9yEneRXgqZowrUX4RWTjrzUFcwygOkHc8oNYjIzkfx4OWT6tvNjlHh0dxKrmLpLQ4YJWEvCE1BF3t2O84N7u/AJacV0dfawe8Kpgp+rToZAySYi3JKkTdxFxndgFGcgKXHCknQ7OI7VBC3N2CqvI6TNOVSAWPUiEkvc0YNE7Rng9vh6s7tQ6qQgAhh3y4G+U1LbRZTGMus7n4aFAdFMNdcDTGWqFgl9kNkURtjJUCWDsz584bgxWlh2dCN9WHDvI9ZxzJOUEvusjNO6dXwatqBifDqXgtKsQ2DSO1X4mR5noEBJHKMTsGPrnOyjcP9rnMvs/VYD01p7i7HiOLvr4yK5veXzs82ofMHhnOpvdjqJoHyRVlZQ6a80RILQZ5ZfS2btuQYhy4kIhDgcsbEpac14ZtNlGEs5NIL29GA7WkrRYif2T53oF5ciqGOxGVwJiDXboYCDvK3qyMCkSkhHuJAOLBZnQYHQScje2EYaIPUckl9JKKq20I7MLycS5rlChhFVxTa9Fm3LvtnLIw8+hTycwA+xnJaeXEkPN4UDN9DPTk0MfzMVWIbxVDNcKnyXk5tQ3laQU4klCDFlKZbcIK8Zp9CSZbauiKsu9yKvgSoKeidpn5z81gfcnZgCljmsIR/zoyvmCYeDyiGScTetDHK8aVnpfMgZynwxsgqq0AVQ2sgkpxKrwFwpoyiK9oSFhyXhvORSLYWYbDwTcZF1J6SGdEBJpqV2CenBSCipk1zdwe5uby8qngRVqU9TGBhNIzeXCIYrqxFALyqG4OkNHGfHNxIUOy2Ixy+kihqGXhV3n9jDVAJdGyFPJLGO9j+skR2AQXYNzIrMoi5v+14kmIiFrJbxunP/sVDCK5nPnNvpY2iAVjoDb+j/d0gjKYEPUP0VpotVg/cmrhGFIIx0TG2Fo5M4pRarlLJyeVPR9Uz6azoRlhZcwQYzE2m5ylOVVwjiBlRF6Nc2AehOReuxpb4JvXbbxiASw5r46k+BI4EUVG1zDlNG265kXqvn3kgivaOdDkLGoeR2mrgBWjZNeOmMzfTMmuGTaZb46SXNpnMn+rSCrPPO6fJuf4tAKCGVbmpGdUYjJ/M6VneMZkvjlKfZfAZP5WkaYeocn8jRaanEYtysIIdilldWC7tWuDJeQUCgTG/ZLXgxQXfKg9oDoIhJOQTIug0Cz8n06jmt/lQKGvOBQ95lffr4rVklM2ysM/XnxlflLnzTffWPQ+pPjH88+jTqjBdEcmnn/+BXJOgn+98k88f8DZeM1ybBQ5q6Ls8fK/9hg/AYl2e8g9Po/2aSDm3G68/r4VMFZG57351pvGq5Ziw8kp6cFb7x6lkx673sHkoios68jCW8e9MFEXj3/+43lYp3dgqDIGL778b+MVy3HT5NQK8da/P6aTH//zBXilM3MqlI+g1//1Mp7/8Awhh4wu86pxJQxTzST9Ij3uNIV5cv7uzm/Tlam7qBidhTFwOWqPvtpEHLtEKsxEPRLDPBCa30HSTTh86TJ+v92d+jdgIAtvejNhF44dPozSAQVeufcOHHBJRkqgNazDctAUshcVy71BmC1WS878nBqgPwqvWOcj9Mgf8K8//WbeUODpr33BmNLji9/6HZPUdOKnT/+bjHWZiS9T2ChyVpYOw/Xdn4BvfAUHH/46zpyzICkD2vrV+OvPvzTf6NzxxQeNqaXYaHL++mffxBfue4zUzUZYv3M3BhbNCn7nvp9i26/fAj/2EN45dhbUCmNOYQeG047gcg7lDWk5bpacf3zoW/jWTx/ASMwOpAzq8eDX5vTeJL5z/98Rm9uNjhpqOVCJz33vE/zoK18m6Sn88pMA+qorMU/Ozz1zEDVxrrjrP3+GfNe3QM3bthVF47Xf3IXhgVQEdQOP/uA+vPnEN8kZLR5714X6N1IJs/GufzNSTz4Jal72J9//GhL3/JHWFNkx/vj5V+9Ca+yx24qcFL523/308b9++AxeePibyGkcoT//91e/SlrXv+MDmyh89p5H8bfffAsFVBg3gu9s+w/6aAobRc6coPN4+ld3o16w4Fh7qj4Y7wW2wPXsx7j/W18F5XanJ+Y4zmczS2NXYiPJKW8Ixx8+ssN//N+3ICCvKHjHdzDnsaclZAf2XfbDtq//2tg4TuGrP36FHDX4/C//SueYws2QUzdUiF/+6wy+dMediLvwNzSSd/SHn3/ReJbBrz/HkPWdZ+8m/Sfg+3d/h/xV4wf/dqLzr8Q8Oe33PI/QyEh8cdsPkX3573QL85PvP4J/f+dODPJj4d2qx0//7w5EHCbXBTnjF685UP8G8NPxkmsNBDUhOBEQid8/dxAVzv9CQE41fv3iUfzwM19DY9hulCz3WWW2WC05f3vHNvzP/34BP3vLGgIyVNjx1J2YNro+ufyPe/CZz2xDPOkn/oS8+m3b/h8Gh2tI3mdw96sX6WtMYaPI+e2vfZG+pyYp02B88MjdVCVBv2gGX/zf/8a2/7qDXte8i6k2JrGR5NRrFPQ73vbfX4dmOJO+12133E2f0yjEzLk7n0ah7x585j+24VxyJ/4fueZLX/g8XrzMrKtfiZshp0Gnon/rP0m5K0Tl9H388K8nmXOSJrp873p6D9LOPINt//k/+My3HkLAB7/HZ8h1qc0mFjkJKG5e/S3fppCYCCqz2ZDMLrWZNGcMjZvHhMrNYlR4tVHgxoIm5xNPPAFWFuTRxx43mb+Z8uijj5nMN0d56OFHTOZvFXn4t4+azN9ooclJgT9kWrWyuHVR1zaM7PJuFFR1I7+aT449yySL14VeUjfcUjshNcMAT+YG4eQspLKt08vZSqB6ZHNbXVlsLBQqjdn0KM0BDz/80ILy7BlklefthJK6PtS08aFSiCGVTGNWIoZCLoVsVkyLQj4LjVoB6BTIKW/FJ85FUC5azmZhGoIJ6ZbaM7KVQM01aimH2yw2HDKF2mz255gDnnrqqcXKkzFnGix0xa/vvAfPv/MB/vn0L/HmsWAIjR1peV8BLp5zQec1XHy1JLvj4zes0cG2H2YNXsMAquo7MTUphFAkwOjoCMLCwlFaWoaZGTFCQ8PwyiuvoDA/i4xAO7HbtfQaytOA8mAb7PrQDUwEsrVDve/7uPN/fo40ZrEY8v7C69bBzcTNKM9h7jl8a9td8G1itgQYJhtgfdYaVWMrG+lXhtnh0/ecQW1o6Qx5H9954I8oo6LvyJvwygP/g/d9ayE3zh4IG5Jw3jJw3h5sK2DNlOdwKn7zmW3YGzW3j2tzIenOwfnzHugz4x0h11OeRdYv4o6vPopCo1XsTAcX5y54od9IhemGYDz9vWfAETGfrwtdF+ze/hTuKe0wyMrwz+89CK8a81HeJpVnf7Y17v3Sb2CXlgHXfW/jr88dQ6dGDt+P/oJniVLs7u3A4T89gAPBpahNOocnnt+D1DRfPPT5r+NQaieaEw7hO59/GpWqCbi/9wc88OgBFFbl4937v4mXLsWhry4Y9237X3wakIqQU6/iu3f8DaUz7FTMRqOcKM+SqmaIBMOYnhghSnSIjDinUFxSjOPHjuHw4SPo7+/DhGgU3KIG7HG7lvIE8m3+hW/f+TI6IMSJX30Ndz+1AxmZkXj0c1/Difgm9Fd64Bd3/AaOOeWIOfcq7vv58ygiv3vmoW/gB09uR0ZWFB4n1x6La0R/hRN++K0nEcYljcrbD+FLX/sjKiQyBO36G555/TK6qDr4x19jd3AVpvjJ+MOPHoF7SS9qo0/iyWe3o6GtBH+6/048dzYFLbwcNIxt3HTTjSrPiVo//OwbD8IxIQueR57Dlz7/K9JBkCPD8h088uwBNPX2wvrVR/Bv6zSM9ybi4e/8Bhbk2qS4BBSkh+Cf99yPD6wSUJRugwe/eTdcKwSo8nof373zedRIhEg+9Sd861fPIK6BD35lEJ788RfxhnU2RqZGcP7FJ/DSwRD09lbg/cd+DYvsXgyWeuK39/wBcW29yLV7F0+9chadLWn42ffuxA63AjSW5qBjanOno5cpT2UH9vzuIbxrmY7eLi5eeegR+DaOoNDuTXzpv38En9xcHH70h/jtP10xIavHyz/5KT6wSwTHbw++8v/uhENhD0r8D+LeO/+C2Koq2Lz+EH79/HG0kob/N5/7f/jH0UCkBxzBV/7z//CuaxQCjr+M737jX2iS9GPvw9/Etx/dh7zsYPzm85/Fg+9eQFK4JX782XvhV9mJmiIuUktaURlzDPd98ymUDPXBZcdz+NeFCEScfhnfuONPKBQI4PnBn/Hn95zA723Gnqd/hcMxjRC2ROJ3P3wCAdW9qAg6gCee24OWtnxShnfgn5c5aC7LRrOQMbbfKJhSni1xJ/Cd7/4JiblZOPjiz/Clu19Co0ICt7efwV92uJNnasSu3z+AY/GNaOZcxM++9BNYpjZiaCALT31lG3703EE0NPUgaP/v8P8eOUp7c4jY8QC+9uM30a2dxJ57v45/nsvAQEcIfvvF72K3Zxb441Pw3/M8fv/yBXT0duH4Xx7Efp8ClAS8j8/+6Dmk59eBV1UJ0Tp3Ck0qzz7uJdzzzZfQolEjdPfD+PYfL2BWVImnfvRV/OWAD/ILC1FeXYe+8Unw/Pbh7nt+i7ffeQ2fnA/BLKnXHbFH8fPvvYrq3nL849ffwNv+HfT3xu55ED9+ywptNVFkZPskEiiXKtXu+M0Pf4yIOV8oLDYMvMZBlFY1oKauC2/sDMBPnjiFczYpKCkuxWuvv4a//OU59Pf1kYreRypkDfa4l11TeZa4fICf3/suuiHAyScfxD9OMAFkjz/9Dbxnm44k63/gq0/tB035jkDc94P7EN7eg4vPPoy/H6N8Wclx8tlv4F2iLBIs/44vP3mA9hxQ6/UOvvWtP6GsqRh//DFRiPu9kUfVwZo6DIxPINvuVfzn959FYHouCot5qG9pwSRRtKKRDtSnOOEHX/5ffBS5cSOMG1WeFS6v4HO/eB2U96sxzkl870u/BKeuGu89/m08SHiSQ56xrKoW/OFxcC79GV/45StgQi5r0RF5kDRUjyCT7sX34l+/+j/siO1AXfB+/OKH/wLl8rvB8w3c/eQraKFeoqgUzz/wFRxKJv/Qn4Qf3HkH3rGIQgH5jaraOoyKhAjc9zi+cP/rSMgtQGFZJZo6OjEzO4vxwRbwgo/hK1/8Oi4XCqgf3DRcqTzlFa644yvfwj6XZBQWFqG6vg5jM3JkW72De+7/lN5vXXD5b3jwLwdQkeOOb959PxIphyOjCXjgi3fCNrUSNu/8HPe9xxghjMbtJh2Ov6OwOhu/+/a9OBLfDUxy8fRXfgz3eg1makh7de8D4HR14egf78cjO8LIfwmx79f34m2bEsDQjn/ffxdOhlfAY/dj+P3HTojzPIF77/opYhvaYf3GI7j/D//Cv198De4F5EYmCvHAd7+KF44F0O1qBanTQ4JJJF/4Kz53z18Rzs1DYUk5GlrbMCWdhXC4DbXxVvj2l76Eg0nLndCvJ5YrTy1Cdj2Irz53gf6UZ/kCvn3Py6huzMZvv38nXjkVQtcv6pkGRGKM8Tzwq//7FZKpPeJqHp746S9wKJ5xGBl9+E+460nme0J3/hZ3P7QTfbopHHvoPvJei6CS5ePpL30fjrWURmzG74kuena3O9MOEF3UMzoJ6cwk+B21cH7nx/j8g++ia537y1coT8Z73+xoC1Lj8zBK8V8jREpKIkr41ByZFHkhvnBzcyPij/KeYUSc/Ct+9/d9iIqMxFsP/xRPnYiDeLQJ6Qn5EFJ13DCBzDDqf9wRn8MoUc1EJ9LisjEoJ69/shPclDQ6nhKLjUVJfT+yCqrQ290Gfk8bUZJ8dHW2o6OjBT1dHeB3d6Crow39Pe1IyCzHLteSaypPYUcF0lN5pJYo0ZDNRWHDMMnVoj4nHkVNTFSPgWouPEn98fRJxgg9iFGjLouDwnrm2obceBQ2M1Z0bSXx8HQPQmF5FQqLSpj6CDHyQ33hTtdBP5S0MXNAU2Sk6efhTtdNv9AC2lxysCIFbh6eCC9i6t1GYSXTtv21HHh5+CKruBolhQXg07Hm1KiMCzE+oxeyqhj3UtMdJfAmzxidxVhrqkbqEeRFntkjEDX9jE3fRCcpg5QS8pbI9V2lSMkuwQxVZEoRCjlx5DrjXLd2DOl+3vT7cnMLQd0gM4oZquDCy53Kc0N4YjXdeWnPiYCbpzeSa5a7udpomJy2ne1Dgq+n8Vli0CNVQNRVidSMKjrelqClAOk5FfSzyAcq4eftgdjMClQW56KWfm8GNGTF0O/bN6yI6dwph5ERn0LeC3lfqlHkxqWhc0oPNdVepXIwKpGgPi8DWZWUKZ8SNZxU8Fopgy0xStPi0Dguw+xwC8J8vRAeHYv07Cp0d+Zj5xM/xzuXQhAZcAo//OaDsC+i6v0UsoN8jPcfgPIuZhAjbMiHj7FOB0aW0FabfSUJpLy9EF3GdKM2EqanbTWoy4uCh3s4SioqCU95mKBHfKTdD5irX4GoMLqo6y7LgK9nIMqbWlCQk4W6gbnvk6I4IwQeXnGoqCpHQVk9pHoV6rmpKDW2HWPNRQjw8UBmI9U+KFAU7mfkiC9KO4ju0gmQ7k/aFt8YtInWfzC2RHmWNQ7BL7MLQTlkGH2D4h4ch4ceewPf+M2r+M5LdrDL6Dd5HSvmJ6F5fBzyLMO7Vtn40CaXEVtGPrBjPm8n8q5lFi6G1uCQfw28OZ0mv4uVBfFIbYN3RofJc6ysTlyTWhGQ1W3ynLlLcG43jh66hO8+/C9846HX8cixNETk801ea47iy+2EW3KryXO3ozy33XJBeXYPTECnN7DCiklxTqKmjlQmz7GyINR2/imxwuQ5VlYn/SPTUGl0Js+xsr4ikakwREb+ps7djvLU759ePG3LmqqwuDpcktvM0pWouYE1VVk/sKYqmwfWVGUprljzXKw8DcgKT8Ce8DpMGnctqWbGEJlche45l4lGDFRXYpddMkqouBpz0CiQm12MQ47pOOqajKNhtRhX6NFVWYuzTmnYaxOP3Y6pOO5ejMKuIQQGpmCfazoO22bAr2wIWuNXGaSTcLEPhXXJcm+S4qEenDgfBq+aRX6mZoZwxjEeNjnUWgKDtoJCfOKSiYZF5V6Wkop3HQvRY/RH1llXBx8eYwuhlU8gODIbh53IvbunwCd/BHRTqJEji1s0/0zHImoxQoVJJGcTw9OxyzENhx3SYZvWgVn6nRkw0t2CMy4ZdOTD/W5cpHVu7A65tcQtpzx1GlQUlOKwayrOBPDQalx3l40O4KRNGFzLFpwODjY34BOrGCR0XN+BHas81w+s8lwd5IJhnCZ127GE2iugBzeWi70OqTjomYvE1mv767tVlKdhYhhOQZk45sHBWa90bLfkIKtjHBkpedhrlwaL2CZMaK5v/XFV5dlbzoNdTgdKOUWwTmd2RKknB+ASkIemRfZ1akE/bCNLUVrXDgu/EjoMLvRTcCTKIq1vUUMrHsBFxzw0022KGomhGXAvYRong2QEFk7JSOdLMdbXjhPexcaGTI/0+GyE1A8jNjgTUe1LDfvG2urgElkCx8ACZA5ryeUz8A0tgHskuWcusxNN1t+By3FVKK9oxIXgKuNitgFpqTkIzKnDBScurVS7KspgkTcMzWArqUxFoNSoTqnA+JQcaupW1BNwIM/EGVy0ED3VR/6/EJ0KGYK8kxBQPQmhYBAWPrkoEypRn52HS8nMu2OgRnwgF4HVRkOoLYZbS3mqkRrBxSeks3bRjwOL9E46sORQYz3sOI3gECLZZDDx+MrzSuBZ0I6ocC4p4+uXHas81w+s8rx5DDU1wDajAZmp+aRNp9pHHeKDErHTLh3nSeexkd5ZdnXciiPPrMQMXOYOEo1ABk1qJQb6u3DOKQt5g9dv50zutlWP8fHJ0QDs8SuCQ0g6XjochZQh8mIlg3ANKkDX/Peq4OcUhletOHCIKMQO8j8nM6jN4RK4OiYgpn3BJkw12I6jjsXoof3oqxAfkgG3Ymbbu148DAs3DhqIbhzi8ciIrpFcAfSXFuGfh8JwOaIIl5yi8JJFLnoWmZmNttTCObEJIyNDsPHPh3NoLsIapjHSUIPzaVTDJ4PD5WD82yGb3F8e3jkcCOtiZndmSnwGIlrJEFpLRrZkhLnfIwMOZWPQiXpw1DYLDXMDxMle7LUtQKtqAh5OiUjoWlCe8r5WHHUuw4BGhgCfVNJZ0ELJb8YR7zLaNX4dNwunIzvpgmEghbcb9btbswLeWspTjhDvNPjUMR2yrIQ07Lwch93nE2FHOl8HL4TgTUcuzjlEYYc1B05U/T7hj387laJZdO13wCrP9QOrPG8O/KpSfHAilgx0inD4UjBeOJ+BnK6Fdkg51IhDtnnoucYm1VtNeTZk5+BkZDu9C3uxx8eciFScSuoxhpC4OpYoT/4QpTx1KOY1onp84S1qxaPIKORDKFciN6MENmEFsA8rg1tcGRnqMwqXgRIlBY1oFDF30lbbAMtg0ssJKkRK0+IpYS0aq9uM5i/kxpUzyClpo0PLU6PC1ro2FNQMIIXXAeGiwhztbAenRkj+m4F4bBgFdcP0w490dCCqnJmqnegfQE77FDraO8ClwmfNQ4q8vGb0iA3oamlHDWP7QKAAN7sKSU1zz6JBRUkNbALJvYcVIrl5Ll+P5uo6WNDPVIS0uWc3KFFW1ox64zsbaGtHZh3zvBoyEnWLLKAjW3tx2iHawry/5aZtDbPgcMpg4Z+DlJbF9YQ00u2dKOhcOo3VWNOGWjpU+bXBKs/1A6s8V4/hji4UdJO2VzGNsMRiWAbmwTOrhzHRuQZuJeUpHutHdFYXpoxLkjqFGKlJRbAIyENAHv+qkQEXY6nyZDcMsbgGXFPaIDXDUDPmBiFRnpJZVnmuByjlqddffz2KxdpDodRglN0wNI/fL1aeXf0iKDU6KNWssHKFkHrhmNgK4YyCNhUweQ0rtIyKpJgg78nUOVZWJwNEecpII27qHCvrKzNSJR3VxtS5201IE4gnf/c70xuGWLC4Eqypyo2BnbZdP7DTtpsH1lRlKa5hqgJU5RTAKatrfi7coJIgJowL/4rxhcVUgwKcjCLYZvDpTT7Umml9ZS0u+eTgon8m3PL6jPlK5KYX44J/Ds575SGmeuE7ZMIBuAXn4aJfFi5GVqB5kjkz0dMBG5LPG2NWOTUTY4jj9ZFvUiDCKwVRTXKMdHUgunKx2zA9KrKLYZvUBKFxPpsCv74Wp0LrMCg3/qpKhoRoDsIbFnZPqibH4RPKQWyrccZbIUZaWTsGFOQeR/oRVtwFhfHf1ZMC+IVlgtt//TWwWwWs8rwxsMrTNLQzE/AP4yC6iVpLNqCrph4XfDNhF9OEkUVcvRZY5XmzMEClVKI8vxT2nE5I6PetR1dtPS6SMrCJbgJlsHAt3DKmKnodGnjVdN2zCOehid7uoEVNWRVOeGTCI6MDEzewMnBV5SlorIF1WgPSEgvhls8oJ/XEIHwjcnDZtwBxzcwGi4LMMtgF5OFCUgvEqmm4uqYgib+gUOT9rTjpVo4htQRenqngUF+lE+G8KxclQhUac/JwNm6x71EpfNw5SB7QYKChCg4JxbjonI5E6jsFPTgeXolJUsiDnYPoIzWgobAAhwj5FqBEWlI2rAMK4JbeTpsfiDqbYeOTi0sRpSg1hngq5hbAs7ALIUHZSO9jbPfE/HY4xOTBzocDlyIhuc8ZWIfmo57Ul+nWWuwOKIWEeql6BaJicxFW1gEX3zzUXGeL960CVnneGFjluRyTve2wSyhHNOGNXcZih+YaJISmwTprwS77WmCV5+ow2dWEk55FGFhSPTVICkvHZe61fRffiiPPoXIejgY3oLigFAfCWum8rtJiWJD09Sy6TSpPw9QQDpwKxum4BsSk5+H1E3HIoyw8xINkhFiIprEJuPvnIZxbAdu0bkiHu3EyrBFTinFY26ehcMG2HOrRTpx1LUO/Ugpvz2QktkvQVVyKE1EtdPiZgvgMWGcsLjTKhICD+B41emvKYcPpJnlKxARxcZYoqnNJtRAtGuzV5ecvU55x4Rxk9kvAjc+FV1ot7MhodlQggktIMXik7MUt1XjteDT8chrh55+AN2wLQRnNqHpbYRFVQe+0qsvMwzGnXJyNKUYjyZhTntRPN2Vm4ZVzqYgm/2/jEIEd/g3XfdG3AljleWNgledS9FQW48PTyQjPbYSVYwTecihE3Sjlst2AWdIgNxWV4nhADZbudzYNVnmuDtPdjTjhVYzh+X1/TBm0lpThmH8NFttOXIlbS3mqwEnMxKWkNjp4AA2DjrwLFQqTM3Eyup1okmvjClMVagpTi9T0IqT1LERlVY51wze+GYPTU0jLrANl8ikbaMeF4EoIqHosJCPSrC46koNePYu0tHwcdMvACTcuAkoHIKOmA3RSxCeXodQ4N1BbWI5wHqVlDRhpbsRxTy6Ok/+xjKxGu5Qp2aGWZkRVMAas1BQDL7sAB8ObFx6WoLu+Hl4Fi3uyahTllKOMmgfSTMItIB+Fo9T4U4K4nFY08kfgn8xD5yIvSV0VlQgpFmBaMIKo/FZMGSvWMBl97/bkYZjoC2l/FzxyOyHs74NLSj39rHMo5ZYgru5GqL+1wSrPGwOrPK+OrupawhWqndEgNSEPJ1zTcMq7CFUT8635NcEqz5uFFtUFlTjtmIJ99sk4EcJDk1CKvLQCugxOkjKoXGwXaAK3zLTt5BDOOMRjn3sWLHw4OEMGiW38fngHZuKIBwcRtRMLy5LXwBXKk90wxOLqoExVZhU31sjdzqBMVaSsqcq6gFKe+sUW7Sw2DKypylIsMVXp7BNBItewwopJsY9vwfCEDFKiQE2dZ4WRYdKjF0zJTZ5jZXXSPybG9KzK5DlW1ldEMwoMjItNnrvdhBpDPP7kk6Y3DLFgcSXYadsbAzttu35gp203D6ypylJc01Slp6kJafWjRlMTAp0GNeV1SGuZu06P7p5BtAoXdvAMtLUhpXoQcuPMikEtQ1PrAMavaEsUE+NIK2xE7yJf7wNtXUgs7aZ3085BMjqI0JwODDFhSsgX6mlTmOyOaeNaKMlSylBYVIP8XqNRjU6Fxs5B9IuNX6SVgJtVDZ8EHkLz2jGy6F6GOzuQXNkPKcvH62KrKs/ZsSGEpfIQkNGJRV4naagmRhGSUg6f9Ho0z627aeQoKmtA4Vx9oiCfRlp2BTziq1E+eG1HZqzyBCYH+hCYRN45twn0ZvYZIaIyKuGXUoWg9GpEZXWgurUHIelVCEgleWk1iM7jQ7CI+6bAKs9VQiVDPmkrC4x1W9jHhx9pFyML+q/rkm5LK0+VFLklDSgbNG7tJDqikugy99gypMzrOCWKS+vgGluJ8qFrc5zCVZWnpLsJVjEVCI4sQHClcfusdBoBMRk468nFhcROelE1ITEHAcbNMqrBDlhH8RASXQjvIia8l2F2DJ7+WahcvI1LPQP/qHz4p1XBOqwWEzRh9CjKyMZpj2w4JbbSO50MkwNw9uTgdFARUnuYh+FXVcImqRa+wXlI5zN5qrEBuESQ65zT4VJEhS5TwCMiF4VjSnQUF+BYcONSv42EfJTi1Yx2wzqyDKGxRfDIG7yhReLbGVtTeeqhNDbIA6UF+MSvbmEXnXISTg4c5AnVEA+2wCawDmM6HcQSJXKSsmBtjKoi6GrGUcsMxFZ2oqhrat638tVw2ytPvQ4yFcMmVXcjPnUoxGJDlJbSElxKbF/olBNwyfv2LBkzfro6WOV581BNDsI1ugAeodmwz6CiPemZiFEExfHpOJawOALUcmxV5WnQazAtUSA9lgPHHKPZpVpDW3tQSA7m0JtBPbzSENDOsDspIAPhddd+VtPKUzqGExcj4VwwgMrqKnx4PgXl1PcopuAemolqkh6oL8MhxyK4JBQivE1G7nAGFpcjcZnLR3VjPT46F4+scaKilAJ4EeVZtSiSU3Z0CrZ7VqC6bRA29lG4lE1FYiH58ZlIbBOBE5sDPzJC9IooQX3/BEKji5A8QB5qohsfn41DVN0QirPz8a51LgYoLTjeRztwHyYVoSorByc9S2EXX4zyESlK4jJhmUuRUofh4TEEuCdiTyxVSRRwsI3ChbQeVDc34dNzcUjtZ6ckr4UtO21Lepkd/FGUl9XAKqQag8ZJDK1CSOpWMXJaRSjL5eF8WAX6jC16YTIXlumM8mzk5uFAVCedFlQXY79vNWPvexWwI08GXVVVOORZgG7ZwssarOXhqF8Npuf1nwE80mm+kNBD22RfD6zyvDkMNlZgtwUX+a1DCA5IwKc+leifJuqDjESbuseQS9nrJ7Rcc/S5tadtDciMTYdd9iKzSK0CwYEpcM7rNw6ctBghOqKlZwD2TnEIqF2B8uQPM6YqUZEZ8KtbiCgx3VWPiwE1GJ+VIyIhHxUChgyz/c1440QMktvFKE7PhjNtesJAOdyGS9489M7OItgzFp+6kJGhVx4s3JOxP6ZpEVGk8CWjy8whBSoyC5DQTNmQiGFpEw+/WqooFYhIrCAN3Ah8wrhIp5SoEV2kB2sV342pSSG8E0rBN5qfDNWU4m8nU8Abp35Fi/baShxx5OC4Wzr2OGQgtUOCIm4O7IsWerqa8U5cdC9E1+1gsHmT2JLKU69CalI+jruk4qBNCoKrBHQUHhpqBVJiuNjvlobDTklwLxyFXC9GdGgOPrkQgbfOx8EmowsKjRJpidnYa52IQ175qJq49ju47ZXnrBCnLgXhpQspuOzLxZGQCnRIdJD2NuGoUwn4qjllakBzYRGOBzSQVuDGwCrP1aO5sBhedNunRFgol3AjDQftOEjpkl5z9m2rKk+dcgJhQdnYeT4cb19MgEdeD5oqKvD3PYE45JOLM55ceBb1orW+GWedUrHPnYvU1uvXyGuuebJgsRiuRHmyUVWuDzaqyvqBUp5sVJXNgVzJbhhajCXKs6NXiEmpCpMSJSusLBUykrKJa0afYBZTbB25pgwKJBidkJk8x8rqpG9UDJHY9DlW1lfGp+ToH5OYPHe7yawaeOwJ1lSFxQ2CNVW5MbBrnusHdtp288CaqizFNadtJ0ZH0DIsWVif1Osw0DeEVsHcwqABwolpjM0urENOC8bQPDg9v5PJoFNjdGwKkitm+7RyCZq7RzC1qC2WTkygji/AnFWKWiZFr0hG74yFXksKbhrT5HqDSo7uUeY3ZqemUFXfg+zKLlT3iJlrjRgh95pd0Ymc2n4MG2/ZoFWD392PvKpu5JD/aR2fc/anRmNjD3LI9YVtgiUuAFkw2KrKUzs7jZKaDhQ0CEz6IB4fGkbjqLGeEUyOjSKT14m6voV1j9lJEXLL2lE9cP3G4/ZSnjr08IfQObF47ywB4X1P1wDyKzuRVT8Egcyo8FRS1HWNQaSYe9satHX0glvehRbh9d8ZqzxXBwlpn2sGZqChX78BguExFFd3IbOaj7brvH+zVp7KK+vVHHToIu09l/C5Ycy4KUavRF1zDzIre9BNbZoiUM5MoKCyAyWtEwt7Iq6DqypP1XAHrIMLYR+Uj/hm4+ah2RkERiRjl1UK7HIH6az4hGz4G01VDKJe2AYXwIH8T1g15Ume3Kd0DB5XmqroZhEenQ+78CJYx7Zg1vi89UX5OOacjN1uRXR4HHFbPY7FNTGmAaoZuETkgNo4qxtsx27vPFB3W5KaCedi5r4r0rk4yRmCYXYU5+0TkTE0p/bViA3MgF2RCBrxEByiS5fsKuut4tG/OTLHydlhnLZOB2eIVaGLsTWVpxYTYoYgouoSbPeuWtQx0mBgUIiirCKcC6ujzZl0WiXERg0bH5wEp1IB+GUl2BPUTOd15ufibGzbNZ1G3y7K06BVoLtfhKRYLmyXREoB5OM9uOSchuzeGRhdVUMhmUZ77yBcvFKR2EkpWy3SwrLgVUptVFTB150K6HDt98Yqz5uFHmMjQtSUV+OMTzEG6b6ODIFe8fCrEEI4V0jXgLkqT7mY1Cv+AJxJvUrqXNxm65AXlwenLGpzlAFhPlnIIYOzKL8sxHZQL2AKDo7ZqJpUYZqJ0Yb2nGzsCm1ZtKH16jCtPBUiXLJLQFizBIL+Vuy14aKBalDkU3APy0TNjAEN+Tk47luFwNQihLZQzc4sHJwS4F01CdFYDw5apaKEUpgKxlRlsfIsSeHiQGgzRGIp/LwS4VBExTQBKrNy4METQjHJx1HbTMRkV8EitWVeebpF5s4rzz1G5VmZnolP3QqJEs/Fbp9a2mG7sKkGp3yZ9Bx6q8txOaIdk1MiWLnFwp3bjIT8bgxI5ciOz4Fr/sLOW+qlp4Vx4Fe60JlgsYWnbWXT4BY1Ijy1HL7p7RBe0TntJMrxRAijPCnMjA4hOrcZfjGlSK4lo9C0XFziDtDnRuoqcCa8BuJrtN+327RtfhIHlulLledilKdwcDzcaNepIzz2TEZ8B/V+DGipJeWS3oSEjCrYhpWi6jrOyVnluTqIOhpwnApJdsW4QNxdi302eei9Br3NeuSpmYYrqVcJi5WnwYCupmaEpzUgMbMGdqElqBBJUV/RiIjMFsSk8GAXXYk2KVUtRUjJb0RIUhmCcnuu6zCCwhLlyZiq6BARlIjL+YztJYW+ylIc9KyCUDYLH6JUikaZ1me8kYenPg5ENBmZliSl4zSHsYujIGitwkGnEvTJxPB0iMB+3wLYh5XB1S8F7/vwYIx3TStXS+sEcEf1qM/Lg3MhY4djUEzg3Blv/Cu4Cf3tnbB3Scc+31IMkJG3srcVu7xyaeVZmsrFpTSGuMN15TjoUUX6E0BrOQ8H3LiwDM6HrR8H1qltGCbvVSfoh1VILtoX70SWi5Eel0kUcj6syKj5kg8XgZUj1xxd3I7YkspTJ0d0bB4sAnJwziEZdpm9i8wilCjOrsSJy+F48XgU7DNa0T06AjdfUm8C83DYNh3JfAmUCiH8/bk465WDU56FKBVcu2bcNiNPjRipCSXYfS4Ir55LhHc+H3NOvVoKi3HIL4+8xxwcISOdtgk1xGOD8A/i4s2jAdjumofUjilUZJfhgAdRvsEc7PcqRKNoYQnIFFjlebPQoZFXj0sOMXjhcBguJNWjgtcIq0Cmrh9yzkRG17UjQ5mr8pweHYAfeY43SL3a4ZKLpOY5pwJaolPKsd8tHZZBWdjnmY+WoRnkJuXhIBmFXg5Mw+GgavQShRoemUPa/lycskuGR8noDbX911zzZMFiMSjlKZFvwZHnBoNSnhJ2w9C6gFKeOj2rPDcDcnbD0BIsUZ7/v733gI/sKu/+nQKEBOL8gZckBJIXSCDGGAhJABdCeUNI/pTELyHBDti4YBu3tbf3vqvVSquyWu2qrHrvvY967733rlGf0TRJo/m+986M2npUjJFl7Z7v5/N8NHPPvVf33jn3/O5z7vOc09KtRDmjZ2xaJ0zYiillm9FhF9FA57AK5ayoI5tZ36iKwfE5m2XC3pl1D8+aUyZslQnbWRua0NAzorJZdq+ZSno2/sYjjwrPU7A99uw7z3eZe+2d57uJ6LbdPUSqyno27bY16LTMrBtRxsScWsOsYTkWyYTeMI9u0SR9XEI1o6ZveEp6OpxGsxKuZEIrbTMwMml+atSue6VhQjkmrT80yeCMJdR9acHA9JoGet6gl1R+8/cggncHIZ7bQ4jnziHEc5uYjMyoNGgsOSnMa+foGpxkZNbSzlpYQqmcomtomind1vGle1k89Zo5OgemmLQKk2lJuj7TKnol7elWqtFbT18/J1+nKWa30cxtKJ7GiR6u3Ejh8E0F6Z3W/Ji5Gbx9w/ivYzF4VMqpKCbCo9Lxk6Ntx9o44qqg26y1emKCEtgf0YnWOMGV64mUmKM0pjjumkThlJHRulJ+7aKgyxocNdVex0tXsumQ1DU1Mplz2SNMtNfy+s0CtgjAE7xLCPHcHkI8dw4hnlszPz2Ii28KL1+JI6B6moW5aep6LWFypbFpHIlqZ0zZywXXHGqm5qVWfHvsVfHU69T0DFseGvy8onGrmsUw2Mh5j1y69Mt1aZGEgESOJ8opmEaCvGLxrFod390WtsVzfoprkuDF9RpZmuzkkHMWbXKbqZ3iRmA6VVOL5MQkcj6sgfDkfIKbJfFUtnPs+moUq2GqlTNXM6lTqnBzCGK/h4IjVyTRrZZXWCD8tiS61ctRUTJ6Im4nEVRl2UF2aAz/6VLCtHA63zMI8dweQjx3DiGemzNYX4ldYCOzklcZ5R+PR+lqjuBISx2HpDa6V22iPjGDl0NaJP/HRFF8EgeDmrccHGAve549jY1cDMzlSnAphd2r5yDnKod4x+OW0oKbXzqhct6KRGFyOvbplvS0jVgnnl2SWyurbqRfNAei25hU65hW6SlJSeeVm5WSa6/G9XYCCstUnbTlZvLQL27i2yy5jxMdvHw8iKuJNYSkFnHqVhYp8hQl82OSiEaRZJ47TIO7UxS3alQsjg/g7B7H+dgaglNrcPVJwT61a2UEmOr0Qi5EtFlyPAXvCYR4bg8hnjuHEM/NWTIa0Wj0TKmmueEahkOuEv1EN0/++gZP3yggOruOiPJBppX9XHVPwj2qmJPO8QQ2bp6mIrNXxXNW8rKd/PIITKnitEMCQZWjlOTk45BYTWB8EQfdFDTMSufWUs1JtxwCYos4fquA2uW8qw3Y9J2nQLAWIZ7bQ4jnziHEc/cQAUPrWSeeLV1KxmZ0jE4LE7Zq5vBsa6pKh5yqIurIptY7qmJAOWezTNg7MznocGRKa7NM2M7acqqKrbJ7zUSqiuBtIXueKuF5bonwPHcO4XnuHsLzXM8OdNsuMb9gZMF4ZwyXybx8w8gu03ZjvgS7xT3TbWuS6vAG9XdBari3qqlCPHcOIZ67hxDP9WwsnuohrjpE8YxzJgWD1gZTM8std1++90YM4R1yVNISIRGpeNZKn/UT2LtEcKNkAq1+ganBdg5eTiS1X0udIo3XbjdgkCp9U8sQ4+OzxAUncDR9gPnZQY45JVE8Kjya9zp3l3ia6GxsITA6j/2OKZSbY+Vmue4Sy43SSbRDHRx2TqNmVk9qaCa+lRNst80W4rlzCPHcPYR4rse2eBpVeHmlkjgofZ7u4uiNPPrlJFLNFDeC0qlS6on2j8U1o5u41DzCmmcYLi/jfFjrunDnpoI87IJakP3NDqn84JVwDvmW0amyRDGVxMbzzyeTqFsZJV7wXuZu9Dz1ym5Ou6ZSLU+jMNbJweuZNJij1fX4haQRllrJQcc0cqRGu628iJccs2i1pj1vhBDPnUOI5+4hxHM968TTkqqyRFp4Ai96l1HVPkRN2zARgfG87teIel6Fs1c8WdZUldK4RB546iZejRpMi1Pm6cUuJDdT0tBHQV4x+91yqRjWUlNWRXBhH8WN7TjcTCK43pJ82lNewXHPmjWzXAjey9xt4jk7MUlxbhFPHw/hdskQg+o54kKSuZLQQXF2Kcd9qxha0BLml4BTageZ8RnSfVDN2BaDsQjx3DmEeO4eQjzXswPvPAV3K/fMO893iBDPnUOI5+4hxHM968RTnlVlfFYvTJhNuxLZQNeImgmV7XJhFlueVcVWmbB3ZnKqipw6ZatM2M7a8KSG3hGVzbJ7zdQGePiRx4TnKdgerpLnKebz3Bql5Hmq5oTnuRPInqeYz3N30OqF57kW0W0r2Dai23Z7iG7bnUN02+4eott2PRuLp2ECpwsB/Ng+g+oJOUJiiYmxKVq7Wjl8JgzXvH7aBmapys3m1RslNPUrSc9voUNad6yhnKfdcszj1OaEhvNPLwVw25wLIGGaJ9M/jO8cSyJlcIHF6X5OOUfhVTRCa+8YackZ/Mq1hF79+my6mYFODh725n+8K5myBmxopWX7Djnz/XN5dMmD5uvGOeedRuEkDJcX8CuHLKr7lDSWlPKsXTJpAwvMDzXxyoVYMrvHqc4r4o2ACtSmJRICYrma2kO7tH778AwawwIhAZE4Kvpok5b1jM9hnt1nSUPwjSh+dDKamLblkXiXiPfz5+vPB+FTbxmIuSgti5OpvebPcuRmrE88Pzoahn+dHNa5NxHiuT2EeO4cQjx3j7tGPBeniUss4ey1cI6ENyPLyaJOY2772yQNLMnI5WeX0+jRbp7RbVs8TVpCA9KI6VmE0TaOeBQzuhxhaJzAxTWJ2E7rXGKLBoqSs3juXCgXohuZlBRmvLGKl70LzeKpiMsiurANB/cMiqY05CcXEV7Qhk94EdkDU2RG5eBZrLTsy8wiSUFJeOWvEXKNkmu3MmiQ2u3hsiJOhLdIciWJZ28b9pFl9PQNcfJaEiXtI7iH51Im6fRIVTFH/KpQWc+/r66A0141dA0McOCEL684xfPStTTSuubM5SkhcfzifCyHnFNwTe5CLwlqXEA4T16K44BTGgHFI9JaJgoSs3Evlo5tYYILNzKpnpWPxEhERArJnSoywxKwS++jsriYK4oB874rM/NwzJLzftQ43kwjb2RvzrEmxHN7CPHcOYR47h53m+dZmZ7JqUg5lXIV/Xgnhx1SqNvGaa4XT3OqiomylEx+6ZhBZG4D0dmNOLpEcCi8TfKfJCTxtL8aS0S7LJ5L1Nc0kSOJxuTsDEG+8dwon2aksZpn3XOR0+HSwuLxr9FhnO7iiZc9ORrbJlV+He63M4ntN6DqrOegfTIZPSqUU3PUFBXwolM+rRrrDWLUEuAVzavexcRkNxCTU83hC2Hcqp7FMNrBGd9s+uT2fFGN60VvHjocS51aEtmKAl5xK6B3eo6x3g5OXE0kqktvnsftjWsZdEu7nx9s4nV7Be2Sl5kSHM/NwjGmVFqmpIZvfmGe4KA4QpuXvUsYrCrllxfiCZCui3wsPtL5vnCjgsklExHBcQQ2WhIAazNzeOSZ65zMVaLraeC58zHczmk0bxMUksyz1/ItebN7DCGe20OI584hxHP3uHvEcwm1SkNaZAKv3a5CqTaYBdQw0skbp6LJ2ioXzYp45ynYNkI8t4cQz51DiOfuId55rmedeLb2jDM9Ny+ZQZiwt5h9VCN9yjlmJAG1VS7MYgNjakYmNTbLhL0z6xmZZVKlt1kmbGdtbFpL3+iszbJ7zeSkg0ceXZOq0iU8T8EmuMY3o9btzfe17yYiVWXnkD3PJTGJxK6g0y8wLDzPFb4lum0F20V0224P0W27c4hu291DdNuuZ+N3nsZZ3M5688+XM2g2h6wu0tncQ2peKS8eDuBkVB1p5QNUlRTxpms2cQVN3I6rpm3CiLKhnKfccpBDihSBoXzteT9CGpdHsF2iKDyMr+2LJWVA8mJ047h6xXAuqpHkwmZu+sWxz7+eCcvY8StolP0c3Hedn/rWopXvnSUtNZXtxCcr+NnBUK4rWsipHyEzOZ03vctJKajFM76FaamtL0xK5tXwJvN+om558uXnQknsswQC5aVkcjK9z/wZ5kn2ieG7+4OJ6rBGE0ukBfjzlaf9CWm1pJlUZ2dzML7D/Fm+LrnhyXzvNV98GiyRuzL5kaF89SlvPKotKTqdJQXsi7Qcg3wNyhKz+LeXPXGp3DuV8W4TT1VfNy5B+SRUdVFUP8iYOT3KRG1eId9/6TonUgalrypue8RzLqKWsKBEDkn1aNqy+YYI8Xx7KFsa+Nnr1/nl7So0WziVQjx/U3RkRmTjmNRMek4hB68X0jk3S8jtBM6E1xIRksSB0EYsiXa22aviuTA3RnhkHq+eDeB8upz1AMNtTVzxKCClqBUH92TCy4fIychlf0A5cdkVHHfLo3xq8162DcTTQHJEBoFNc8x11HH4djkzy5X6jlSVRc0sEbdjeOpyHH5Fg+aopbH6ytVUlQQFYYpGrtxSUKMzUJtdgk96A97mVJVpsqKy8Si6I1UlMBnvgjU/4/wsHnL+5rSJ1uwczsR3SU2ctWisgxPXMqm16tbs6AhOjkE875RBSrvlhy5Jy+BIXKv0aYmwiFSSWycJ8Y7Du3KS2qIi7LItF7S5oJirad0sqsc4J6ehTFtu0viYNKKbJogLSMC1cIzWylLOp3aby3orK7gc28y8fgaHm2kUjFpUPzMhnZDaMTIkYb2cNURfQxUn4+VjkK5PUx0Xw2rQLmhx90ghtU9OUn3vc1eJp0mDv2ecVE+L8E/K5dkryVRI9TEjrpjkoTnqsxRcyxlD1VbPPs8S5KkMTLMjXPFMpWTMsouNEOK5XRaoyCjFp3ac4cYKTgXVSi3P5gjx/M2ZHujhgkMwT1yII6FLh7ajntdvFVkEU2rzHDyTKRjZ+Ollr3ueaZFJXM2wpA9i1JEcmsQvzgVzJLQBnXTa7YVlvOEsPSj75LP/YhDeFZYJTDbiDvG0eElthUU8dTYKh7BCXMIKePNcCBckxTYH8Eri6XgtweqZLdHR0Uu71alMCorjasEEI821vOiRbxbPjIhEgup06IZbefpAACeipAOd1+LlryBp0MBoXSmvO2bTYhW/0bYaXpS83YqZZddznpSwRJ6SGjcX6XhcQxU8dyqC4CbLP10YbeeIfTo18j+b11Dd0s+4+d6ak0Q+kqhuI5WZGRyIbpGWLREcHE9Yq9ywLaGISOPbr3pxuXiCRWUnr5wO4UxoAa7S/7lwLYxfe9ci+5qJkYn41li8ztLEHL73igfHsofl2sj+s8EcD7Jsc0X6f8/fKDNXRkV8Cu6l4+Zt6rML+eHLN3k1uddcSU9cDOGQv2UbR/donr5WQP8eeJV4d3mei2RFp3IhuU96VtRwwyOGy/G1BIZLdUyyN8/68u8XFeRVN3LKKY0qqX6qW2o55lnM8Ba/lRDP7aGbHZUeZqU2RrreZ6RG/d8ORRJeY7lnNkKI52+GaaqPNy8mkmfWvnFOX4kmuqITO6cUSqSmTdvewDGPQvo3ub33unimyDn4GZYpwdIkT/tQQr/5c0lcAvsCmqQWwYJmoJn9VyRnzzp15kbY8DxNGBbeutGitMyS/WJicdHI2on2tWoN49Na9Nb0GNPSEvOLlgpuNBpZXLKsvCQttyyV97GE0bpcRqWS96FBpb/jxpC2MUj/bz1LLMzLs4RKmEwsSOUruzItMTs7x/iMbiX5dUk6hgXrDScfz9p7b0n6siCdzMKidH5rzklmSVom/2t5++VzkJHPT95mUS63sc2CjW3k47JsIx3LHadoko/vzh29B7kb33ku6PVSXdFKPtB6LHVm9TdRzWqY0mzvCUeI59vHfE9JbcJWd4EQz3fCktTOyhMW6NbVd7nt3U7d3rPiaTJK96/WnCWgntMyrbWc66JeJ2nOHCqDpT4tGAxMSN+ntZuL5jLrxLO9dxyNflGYMJvmGN3IyJQWrcF2uTCLDSnV5odJW2XC3pn1jsyaJyewVSZsZ01OEeofnbVZdq+Z1ATy6GPfXBXPrgERbSvYGDlVZU6kqmyJnKqiFqkqO4LseYpUld1BpKqsR6SqCLaNSFXZHqLbducQ3ba7h0hVWc/GqSrouH3Ji+/ZZ9NjDqydp7KwFvfQDH5xwJdXPXK5Fd9CTX0tJ66n4hCSx+XgMjqmjYw3VvDcLcvYtg1pcXzjl55411oCfEZqK3gztHbl5WxXSQmPv+SGQ8Xqj9KancY3n76BU4klgEnVUssbgeWorC8xh+pqeOJFV04XrB5vb0ke//xLZ85kWkIh53uaedOvmFFr+N5EewvPvOTE/sxhywLB22ZviucSqSFxvOKWg0d8BUnNa6K4DbNERuRwNaKA0/bhXE4fYkozhU9AFi6h+Ry8GIFfzRQjfe2cviXV8cA8Tl1XkDloGcN4I4R4wkBrK1f9s3GPLCG6tB/d/DTBvokcuZXDeZdorpcqUavHcHSJ58JtBUecEoho3bphFuL522W6u52f73Pm+aDGt7z3v5O9Kp76sSF8YotxjyrBXaqD/3YomiqlhoLMQuzCivCIqaTcek8blAO8euQ6/3WjFEnKNmUD8VykIDGLW5VKBqvKORpYa46cNXNHqopuchSXqyH8WropcrssEamjdXKqSoFZPCuysvEp7SU+KJlr+WNMdtRzNLLeHBigH+7Bzq+A7hkVtzySSO6xKF1tbh4eBZ2kRaRzMX0QVX8rR0MrzcewODWEg082TdMaAm8nEd5qObK2kiKuZ7eRHa/gZFwXc6PdHA8qNeeLmjTjuPpkUjWpI8Y/ids14unpN2Gvep4tFbVc8U7nyJUYrmX2rdblNdRmZHMktGVN2SKJwSk4F4zR19LEAedkvBOqueYWzvnYTulRcmPuefFUDXDsfCTHArI54RLJ0ehWavJLORBUZ77vDUOd2PsquO6XhX2mJeJxqKacU0EVmCcp2gQhnr8tlmjML8e1qJ/WsmJOh9RvWqdl9rznuTiDvUsM6QPz9JcU8vOz8TgHZ/KsXSxJHWpGGppwTG+js6mWkz6lTG5Rze4QT8tT+Wh9DU8dCeDArQzpiTuFXxwOkp4ULV4gxkmcXRKJMYuniZHRCZYvZ3ZYLBdzxhlpqedlr3yzeJZlZOKSZ8mjrE4v4L8P+vFaYrt0IjpuOofy5JUkTntkcMQuiJ87FzMp3V1NeTnYZ1jyKNsLyvj5AR9+Fdkg/e95gj0i+e+L8ZzxSOeYfQg/s89hUHpC6C0v5GJis3mb4epqnjnoy1PB1cwvLZAQEMdPz8WYtznuGMZ/XUinftmNFWybvSieetUcE9ZjXhhqYt+VdJrXOI4j7Z3YeWVStJJ/YpQakxrO+RTQ8RaVNeDtlohn1dSmUaH3vHjqxrjsmEiO3Jyo+znmkkZyQTWHXArMbYWqsYoLQZXk5pRwyF+6ryUa0xWcj2sXeZ7vEjPDXVxxTuSkVzr7zvnxvf3hBFVunsC8p8VzUY2nS5R071p6QNuLCjl4u9r8uSlLwSs303FwS+WkdwaHLgfxvX2S5uVa0zM3YJ14Wsa2XWJschb1Wh/eZGBMqcYyP7WRiUk1qnlrBZbEqbujn5KGAfpml0OAtQxPaaQ9gXZujsk1YdBzKhUD0wb0Gg3Ds+sbmLmZWSbnljBoNUzMrTbSujk1/ZN6abm035n1LZpW2t+42si8Tiv9Naw0avPSPvomdBh0OoYkL3Uteml/Y/LQQ4K3xd70PI0MDo5R2thPbZ+lZ2SFBT29Q+M0dQ5T1dxPeec449NqeqRljR1DVErLqnqnmJlV0dAilbcrUW+j3RbdthKmedrbB6joULI8p7BpXkNtYx8Ng6u/g149Q3ldH50T27teQjx/+xiktnhsRr/pA6HMXhZPjaQTg5KGrEU7M01FfR/t45Ze1GUW9DpGp7SbCqfMOvHs6Jsw51oJE2bLnGKbmFDpkXNmbZULs9jIuJopOZfORpmwd2Z9knjq5hdtlgnbWZvVGBiUxNNW2b1m8vPbN7+5JlVFRNsKNsNV8jzlHDvB5siep0pE2+4IsudpXBKe526g1Yto27VsEDAkELwVkaqyPUS37c4hum13D5Gqsh6bAUMzva28cSqQQ17pvHY+Bo8y+UWyiaSgeH51NdkceGMfX0Z4UiX2Hsk8czyAZ64mctqrlKqOXrwCUtl3PYkTPvnUTixgHO3koKeCYanON2Xn8PSpCE7eSuWFS2nkKC2NzFh/K6fdkjjpnsbJ69EcCK5DaZD+69QQTiE5dEifp7vreNMlm6pJS6KLqq+TV/ff4HzhmvQDwY4hxHN7CPHcOYR47h5CPNdjUzwnOxp40y6e+NpuQgOTuJzSKy01ERcYz5X4FvKqeqjtmbXmBWkI8EridoUlGtcwNcyVSyEcCa2kRVY/CV1PK6+5ZzBklFMCsnjdvZD8mg7sXOOJ6dQz39fIUbdi1sZ6DdSUcyGgkSn1NM6eYTx3OZ7w+jUBH/pZPPzTyeqdJNA7ici3hkYKfssI8dweQjx3DiGeu4cQz/XYFM/x1lqO3y61DmQww6lz4ST2a0iLTCP7LdHM68VTq1kdZLspLYXDkZ1MDPXx5k2LeFalZWKfOWJZob+aFy4rqB/s44xdEmUrv4uJjPA0zqcMYtAqcYvIp6K5myP28Sisw/5nhSXw46PhnJa84AMXA/jp1bxNZwQQvHOEeG4PIZ47hxDP3UOI53psvvNc0KopLWkkPLOOsKwGmictQbuDXX3EK2oJz6ghsqiLEbOzZ6Sna4iuSWujatRTUVxPUGoN2S0WMTZpVFR1jJrnTFONjZGeK+03o5aYok7GV7JYjNTVthCcVkNEdhvD1oQvk15LS88o0+b1jLS29lHXNU51z/i6UOLxwSEa+4X3uZMI8dweQjx3DiGeu4cQz/WIgCHBthHiuT2EeO4cQjx3DyGe61knnh2SeC4tmYQJs2nOsc1Mqw02y4St2qgknjMqvc0yYe/MZPGcXzDaLBO2s6bWWvI8bZXdayZP7PNN4XkKtovwPLeH8Dx3DuF57h7C81yPzYAh9VAP569G8MaNVI44RXM1swe1HD1kUOEZkU3ewPIIlIvE+YSzL7wB1fLYTjo1Xm7+vB7Wbgk4MhlIzCglpXN5iDwTmcExvBxQycRW4x8J3lPcjeJp0kxzzSWQY/Fd5u9VWbm8bh/HfrdUPEtGMS0aKEjP56BLAm9cSyK5c2tRFOJ5J0uMj40TEZLIm0G11tkqFijNKOCAcwIH3QtpmLOEJ26FEM/fnMqsPPZJdfuAWwq3iuTZpRYY6h/kpncMp5O6thyO7q4RT9M8A129ON+K5nLmgHWhzBJFqRk8cy2Nmm1kP9oUz4m2Oo7cXI1enW6r4pBbCWNzWuw9YknssjQMzXn5XMvtJC8hm6sZfeZlTI/hHq4gNLmEo17lzC4tER6dSUijJc2kp7QY+4xWitPyuZTQvuUPJnjvcLeJp6qvA7uYchSKIk5LjbrcfBclpvHC5TiO3VCQ3bc+AK2/pJh93jUrEyFshBBP26i66jh8M5+VZ++lBUbGh7nhkYRP6fZ6vYR4/uYUJqRLdTuWY25ZZPasjvfdVZTHsaA61o/w+lbuNs+zPiuLkxEt5jHYWdQQHJVNZEmLJKpp5MipIVuwoXgevZW/knfZVVzIm3KjYdBw5VYsaUNLmMbaefbAbd68nYfD7Xj+/VAEGWOS+6lR4hSQTp3022iHWzl8LoHXb6cTL083NtvPy4e8ecUjFwf/ZB4/EEyEPPqBYE9wN4nndG8jrx4J5mxwHqevBvODI1GEVCqtpRL6fk5cSqBkRvpsUBManIp7vmV2oK0Q4mkbVVc9xzyLsMjk6jDkw2WFvOhSbF2+OUI8fzNM8ku6ZRYGOXU5nnxrde8qzudkWKPlyybcbeLZkC3P5CP3OBnxcwmV6mA2jv4p/PRNSdeCmxibX3PNbGBTPPXT44RH5WIfJFlgEUWD1meSeS1ZJU20jc5RVNZAnTWFRUY/OUByQS/TGj3FVW0MLD/YqMfwSaihcVRLZWUD5aOrja9RPUpydjvK1UlXBO9h7tZ3nqrBPtLrpJbEqCMlvZiLvgquxUk3j+yKaibwj8rjakgBrsE52MXV07PFdHZCPO9kkZriGhz9cnAKzsUxuprWaT21hRVcka61S0wdvdu8XEI8fzNM83MrddsxttGaCqgnN62UqwG5OAVm45LcxNAm2X53T7ftHOkJxVwNyuOadN5u6W3MLFcpk4bc4hbu6HSyyR3iKQKGBBvjGt+MWiuedLZCKYmnak6I504gi6cc7Sh499Hp5xkWAUMrfGuteLb3jWNYMKKfFyZs1QyySfXiWkwTyhmdqCNb2PC4mknpOtkqE/bOTJ6STKNfsFkmbGdtRq1nYHTWZtm9ZlITyGNiSjLBdhGpKttDdNvuHKLbdvcQqSrrsZ2qMtJPeFYLE9YeupaqBqKqV4MpuisqsAsvo2+5fVjSUpBfS8OktTtFPU58SSfVLe24eqRz1juTc94ZnLqZS0rTCPm5JZz1yOCcZxr28Q0ML4d5GTXEhaZyPbuP1TCiBXIz8zkT1YraunvD+DA3/VJI67M05CrlALe8Mjgj/Z+z5v+TRVjZKFNjvdh7p3P6toKsLvmfmMjNr0TRpTZvJ9NUUIhdbC1Kc6T8IlVS+YWbaZyV9icf83m/cir6homMyOK0vG/3XBTdqwPUG1WT+AYkEdO2Gr12tyLEc3sI8bwTE3q9jkLpPr6a0o7arH1LaFUzxMYpuFk4vCZ8aHOEeO4eQjzXs3GqiiQSvTp5JAUTOXGSaCRY8uAMg+2ScJaQmlHG5YgGtHKtX5rF3zeZjH5rpR7v4bh3Me3W9qM6I5vz0Z2WL6gJkNZVyGlGd2CcG8MvNAM7rxwCzNOgQXluKVe9szgTXkW/LOZGLUHhWYQUteIirVe7kmAKg9VlHLtdjUXGNNxyiuBMfAcrzZhpAS+/WG6WWzzsuc5GLkVXkppcxNWE9pUB7eUX6QGeSQTWWURyfrSDk9czaJV0Y3Gklddcc+jWy//XSHxMJj5F7ZJ4Z1Ewvr1ctb2KEM/tIcTTNuYo/rWpKhJN+bmcCKlf87C8OUI8dw8hnuuxLZ7t9Ry+nkXjpB6VRk9yZCpnUuQ8Th1OdgH8yqOY0PQSnjsSgEfNnLR8Dk/PBJJ7rZVa2c2BG3m0WiOWylIVnIlos4jTkooAnyQSOvTSj7HA/OKq+BnnRrnlm0Xl6Cw+fln4pZRhF9OMZrSHkz6ljErr1CSl8PjpBELSa7hoH8gLfqs3Xnd5CUe8KrGcxTImBuqq2O+cTqvkugYFxuJRLVeAGc6c8+c1ybMMTSvg54eDCW1bdoHn8LmViG/VtPmbbqSTEy6p1CrnyIjMwF5hSaxtz8nm8WPRBErHcs01lKfcypjZ7iP0HkSI5/YQ4mmbyfZajtwqYGTNM2azJJ5ymsR2872FeO4eQjzXY1M8Zwe68E6oY8zaTtYVVxFSMUZVWTl+0t8VFsfxDymmWdJPo26GkPB09jslcCKojI7ZVRVpKa8hIG/AMuKQJHXpkrd2wDWF4zeSJI+0jkGryC7ppkhMqUTSVYxj3Vz0LaZbVsbZYfwUXbR3dHI9sc7qWVrITykg1uohjrY24y13C8lfFvRkp+Zz/HqCOeE9q1/LkiSkqRlFpLXPUplfTEi9RRzNqAfxDi3HMv6DjrTEEtLbLd27hqkhfGMr6ZSfEySvND25jISCNm4mVqFccx9XZxcRUjpu/Xb3IcRzewjxvJMFShWlHL8Wzz6HOI4GlFI/MUt2fB6HrsWxzzGOs5G1DGwjPUCI5+4hxHM968Sza0AEDAk2Rk5VmdOJVJWtkFNV1CJVZUeQxXNpbcK/4F1Dp18QqSprWJeq0tYzjlpqHFVaYcJWTc7tlOuFQ3QjQxMaUUe2sEGlmrEprc0yYe/MekdmmZkz2CwTtrM2Maujf3TWZtm9ZtJzBI8+9tjablvheQo2RnTbbg/RbbtziG7b3UN0267njneeFvE0zs2SV9fLrBEmBwYobp+0hJKbFqhv6KZRaQ3RMapJy6jAI7oYr7RGeszvBGF2dITY5FJuxZTil97JxJq63tHQgmdkCbdiS8nssKZ8LOooyKkkq10eSHSZBaoqG4ksGzEP3NvV0IpffAk3o8pIq7cc5/zsFKnpZXjGluEhWUbb2u0Fv22EeG4PIZ47hxDP3eOuEk+jgZLiGtLb1pyPdobUvFrKhrZ379oUT8NQl3k6si6pnWzKyeZMTId5uSRX+NxOJqRVzUhTBW+6F6Fcef2gwfNGCqGdajorijgd2WpeOlJWwMuBTRgXJrB3iiWuZ7Xxbc8v5LB/E5M6Jb5BKRxzVZDYZhHUirwy7NxTOB7diAo9IX4JRHTKN40R95txhHfpme2swSW2yby+YOcR4rk9hHjuHEI8d4+7RjxNRvPwmcVpWZyNajFHepuMC8zMaYgJTuJ6vpzXsTVbimdrbg5v3CqirmuUxvZuzlyLJ7pjhrqcXC5EW3I/LZjICM/Au2yC9qpS3nAvpK6+lePOmZTJejjZyXFHBW1r4k1muho4e7OcnpkxvANyqe4bweGmgpTSOi6HNzE1IG3jX82MJNrhPrFcTOygoXOUyNA0nHMHGepo4oJHDgXSssauSWbmxU21kwjx3B5CPHcOIZ67x93WbVuZnsmpSOuUZGaMxAUl4JL3DsRzfrSP037Z9ElC115chP3yvJtGDQFBmYQ1yykcRtpLS3ndJZlDrsmccM8koW3afCDd5aVcjmw0518uTXVz8UYucgqlaqwPB68k3pDWP+qahEtmB0pp+ZJqGJ/QAjql/6dqr+bZixl0yXkto11cimyQPM9FkkMSeOZyAkevJ7L/Rhal0/NoBto4fimM/e5pHJXEPqjq7k0TeS8gxHN7CPHcOYR47h53j+epIjZUwSvng3nydASXEpvpnxgnyDeN588E8YsLMbgqejCPg7MJNsVTILCFmFVle4hZVXYOWTzFrCq7g1bMqrKOdakqrd1KJtUGJlXChN1hUr2wj2ygZ2yOKVFHNrX+MRXDExqbZcLemfUMzzI+q7dZJmxnbXRKS++IymbZvWZz8/DwoyJVRbBNRLft9hDdtjuH6LbdPUSqyno27LYd7h8kubCZyr5Zy/tOMyb6e/poUy43DCZG+sfonlozrLPRwNDwFHPWjTRT49R1KdGK+r7n2bPiuaChpLqdtPIuelSrtRmDhsq6TtJL28mq6CC/ZpBRjZF59STpRa3mFK2VtZf01NS1k1LcQev45sIoxFNCryKvvBVF3fCa4TSX6GrrIqmwjZoBy9CXQz29JEvXurJvZk3gxsbc6+KpGR+lonMctXV84NGBIVILW2gYWx6XW8ZIf3c/qSVtZJV3kFPdjzwATl17L+klUl2XluVVD9A1rmFkZIz88jZSy7poXmnXbfOeEc9FHXUN7SSX9DKyRljka5Ne3EqOVOem14yfbGZRT0tbH51TltdO86opFKWtZNUNMml9EzXS309KUQtl3VPWoWQ35w7xtIxtW5uZwQsu5ebPLMkjzFh21VtTxcXAfOxv51E0ahFMw0gnB5zTqDdnmJiIC4znfKZ1ypS5EVz8s7km2Y2sfkuuqGDPsifFc2mGG04ppMpVcmmIS9cUNNqYPW5+pEOq22UoMvN5yavWvEzbUs2FgAa6h7o5czWd7O4Jhue2vq3udfHUddTytJ0CczOr7+WcSxEdM+M4X00krH6U/mnLtdGp1Ujtt5m0gETz5BNbtRH3sng2FhdyzieLY+4KWmcXUIQmcyrN0tZmhSdwLWfE/Hk9Wrx8U4ntXDNwsH4MO08FNZMqwjyj8CxRMqba+r5+b4iniRmV9d5Sd/OSXSrdi/PkRGRwPqqRrjEVc3dUovmZQdyCMjnrnoJ7wSgm9RBn7LPokco0ndWc965iUKtl3DJXHkVRqRyJsgbJbsLGAUO6aTIziznkEEdsl46liS72XUokb1hDW0kRL7kUMGqtwx1FBZxJ7GG4oYZzUQ3WKcAMBHjGcCFtgPHxIU5fiSGqY+3TkWCvsTfFU0d+TiWhWc2ExhTiGF1Nt2793bWg7OKEUzpV1vloh7u7iMlpJjA0iRP+5aQnFXEg3JK33FOg4HWvqrfcoGsRnieoRgdJym0gJimX/dcV5BXU8dqNYuRxVBZ7anndMcucCic3hjmJ6ZwIq13xpjbjnhRPk5YInwTcckYZGWrniGMSBR2T5qkdPastk1tUZWRyKXF52kcr0naBvgmSOE6sPpRox7l6PZFkywwYK8x2VPH6FQXdm9ze7xnP02SgsqqJ8IxK3CJqaFOOYOeYSKz52UGPm0sEfnWWh4X+ujKOukoPb5NqogLjOBPXxczcOMnJ5UTnNuETrOCmosMymYhEWWY2h6V73uqgbsod4jklLVqiobyC07cyOXdbqtQ+RdT0jeFwI4bgltVH9qL4VI4GN2ORQyMp3v5853QmbRpLxS5NTuP10MaVOTL1w60cvJxCtXVQIcHeY0+K5/wckUGp7PeWGhfPeA4HVq/M4iOjm+rh8JlYkvotPSlG9TjBEXlcuJ3AEZ9K+uQqb5jC2yeJo9dT2O+cTHKPDdd1Dfe8eBrVpKQUc8E7mTfdc6kekeuMgdTYNN5wSuOYUywB9dNMtFXzf565wSueuVwLzME9t5f5TR5KZO71blvTTD9nXVOplaqgZqyLKzdSOOeeynGfctrX9YroCLkZw9mk/pXucNP8BPaXo/CqsozENtPWyCmPFC74KKR6nUZKx5pZpmzw3hDPRcqKyjjtJnma7okc9atkeNGEsrWG/Q7JXLgezeHQBkZtNFMZkUk45o5KHus0TjdiOembxanrsThnDTLe1cyPnnfjebdsnINycMnqXHn1uBEiVUWwbWTxVGn3mHjuArJ4qkTA0I4gi6dx6d4Vz91EKwKG1rFOPFu6lShn9IzN6IQJWzGl1ewiGugcUZlTBWytJ8xifaMqBsfnbJYJe2fWPTzL6LTWZpmwnTV5RqUe6f63VXavmfza9RuPPCo8T8H22LPRtu8y4p3nznGvd9vuJiJVZT0bdtvqNXN09I8zql7bWJpQjk3RNThB/9Rq8I9xYR7l+LS0fJJuqXJrFmHBYGDOsNppvLRgYEql2zKCSfDe5a4Uz0XJi5YeIxeX2+OleQaGJ+iWvMflBKyleS3dcp2f1GwrnUKI59vAZGRMOUnnkIrt1CwhnrvHnhfPRQMTs1qWZUk1M0N7/zQqw+qL9pnpGToGJhjXbq1Ud4inJVWlKi2Vl25aw/UnZxibNTLUUMGvnTJptcZKqPuaePVSOtUaE50lBTgqei0FVhKjEjiV0m35sjCDj18GR9zSuJE9tGU4uuC9yd0mnkPdfWTmVXHKNY0KOVYOPU0d45YguKEWXruUQZ1qjsYuSyDFUGkxv3YtZqv+GSGe22WJoeFpS3T+WCu/ckija4uAfCGeu8deFs+prgbO3EzmFYckFIMLaFSzjJrjpuY4ey2GzBENpQk5XM9SmtcPdE8ktHE5Btc2G3qemqFebvkl85pzBlWjapJDs/AqWTvw+gLx/kkE1+jorSzmhSsxXAsp4HZqB/IxZcQmczbdIqipEanYybmfJg0ubolEtm0erSh4b3I3ep56ZTenXVOpsDw3WpibwskthqBas6Ka0Yz2ctI5kZzBrUVRiOfbwDBLXHIhFwJy8U5tY2CNF2ALIZ67x94UTyOVWbm4pAwyLymTk1sCKb1yVPIilSWVnA/MwSm8hsYZA5PDfYRHF+Hgm8WV8Aqa3zLSwnrWiWfXgNxYSP+sqAwHaWP/5FLOuKeR2KPFOD2Ku0c8p6OrCEqpxs0vBbvkdvNTekt+Nmfjm9d5lPFhsZzKGGC4vJCnr+fTIzUmM2odI221vHw2gXKRsrLnuNvEc6Snj9DQNP7zgD8X4ptoHZrBxy2Ix96IJDirjpDcNlr7Bjh10pMfnk8jUiEtK+hk2JqOtRFCPLeLgezcMlwjKggMz2S/eyGtWwxFJsRz99ib4mnCuGhkTqNjRtnPSbsIYiTnbbi7BQf/Iknj5LEMUinom6IwOY/9PvkEppZyyCWRxDY5K3ljNvQ8BYI7EQFD20OI584hxHP3EAFD61knni1dSnMY7ui0MGGrNiabVC/kVJWOYZU5bcXWesIs1juqYkA5Z7NM2DszOVVlZEprs0zYztpyqoqtsnvNRKqK4G0hPM/tITzPnUN4nruH8DzXY7Pb1rTBO/uNXuUvGY3MzxsxSissLRkxLFg+WzBhmF/EsJILIK3zNve/0QGZbOzIdMe68rEZFhaZXzSu27/cDy4fp7xscVEqlz6vHKH5HBZZWHOPvt1r8k658zxkbC17N7nrxFO6ngvmemD5/Vcvr6XO3nm156X1ttNsC/HcGPleW7jjwprvUel6L25jkmshnruHEM/13CGelpDD4fpyXnPNZcg6MG1hQhr7w1sseViLM/jcSuQZuwSCaiwh/LIQ6Q1qAjziuJo1iM4g3QgGFbc9IzifMYjWsIBucpCLjrHcrlejHW5i37UM2q1h6Q2KbF7xrUEj3ztLGkJ8U3n2Yiwe1uhe09Ic7m5ReFkHxl0c72G/Yyo1yikCbsdiVzKJbriNfU4ZtFhHxpfJjk/BOW/QPJyXbKalBW56R+JaqmRRagh10/2csosjsUeHXhL/uZFOjjhEE9UyJ53DAgOtNbx0KZ3KuSUasjM5EFhvGavXNE+AdxxOZdMYp/p4xTmRVqmtnKgv5ZlDXvzieilKOVBrsI03fQoYsp5nc1klb5wL482QhpVpmsYaq3jpmCf/dbWAXrm9nejlsG8+A7NzRPrFcS5vDP14Fwec0qif3t0s2b0pnvNUlNTjE5rB/pvSb7H28CW1nJcabbm+qkd6OeSYQEqPkoYmpfTgtIi/byxu5eNMNlfy0rUCRlV6MiISOZfSs2m+shBPLfn5dXj4JXPEr0r6Bgsjbbx2MYXyMQNtebkcDqlDOTWOq0c2xdKy7T4XCvHcPfaqeC5oxknIqDWPz+6QMWBdCtMttbxxJZxnHDLM7fdYVzsh8UUcckhAMbR1HdsgYMhITnQaV3ImWJRE6bhfGUpza7FIckQ67qWyaM5y5UYqeaMrQ79LjX0ybgVj5m9jjTWc9Kpm7VDDg03lXLhVaRaOurRMziUPYZzs47RPId3mtsZEQZICB4U8PL4Bt1spJEnCJqMdbeekWy69aiNJ0ekE1CyH65pI8Q/n3+xy1g34LVOclMzPL0Rx3C2dW+k90h6X8PWL5Wa59Ty1I1x2SiZrRD45Ezmx2TivubgyebFpuKZYjifQO5HglnmzSJ6MajV7JgtDXbxxI4V26fiHq0txSO9ioqeDN5wyKa1t41xYKWOSkOoHWznhUWQevb8hU8H5hG7z9iN1lVxJbGZysF9qvFPIr+nELrSIduvpKUKj+P75TLrU22xddpC97HmONlVx+NYd4rnM/CQOLrHEdVoKu2prOXA9iaNSvW8e05IRl8HFtH5z2VBNOSeCKpjZ5N4S4mmhvbiAo/5V5sEm2gvyeTOwzlznDdI9Y++fTWRkLq/crmBkYpaEsDgOhbZaZ2TaGCGeu8fe9jxNpEYkcTVzSPq8SEl6If4VkjrND3HBPWvFkVtSDXPJNZHsobc9SMKad54mLf6OnnxjfwKFw5axVlpzc3jKUUFx9wh1HSPkZ2TzrJ3COrWQnqBbsVzNtswpZzLOEeWfwLGIGorqeyktqeSIa/qaqXDmiXH34+uvRZLSafHDBiuL+YVdKrnSvuX9l+UX8Nz5VOqtU0gNlBfx779y5Y3I3nXdZ9UZBZwPa3vLBKZZsYk45soXy4ppgeu3wrhWbEmERTPEyUuxpAxatlxQ9uPgHINzdifF0jGnpGSzz6OEDmtqwuLsCGePuvB/LhbSr7cck36gnecd4miRLv5geQEnomotXon0tHPioDN/b1eMdmqMM/bhuOX3Sec1TGNrJ6cuhOHbrEXZVMnx4HKLJ7owg/1pN75wPI0B64NAc24JpwObzA3QbrM3xXOJ0YFRkmNT+dnpWBIbRplYMyXZonac82dDuFVleczTTA3ik1Br/v1v3ojDMWeAUekB8oxLFllVPdz0SMW/ds0UTzYQ4rnIQM8w4YFxPHkplfyOcVRTA1xzTSa0pJeo4AyccgeZmRnkgrQsvqQDd7ntkJZtJYtCPHePvSqepkU9bS1S234tiF97llHbP8XQyBRNncOUFpXw9Ilw4tpUqGanzbmfzx8PxDW7l57pzdu6deLZM7g2U1wgWI97YqtouLbB3JzO/FpA8NtnYmrz3DvBDmJakh54ll84Cb758D+uimdcXgf/dDiNfzmRKUzYW+yHZxR838ZyYevt+ycls7Fc2Du3fz2ZZXO5sJ03uU7/q1S3bZXdi/YfFwtXxbN7QHiego25ntBiDq4RbM609HSu0+217u29wei4GJpst1hYWGR8cvPxXu8lvvnowxu88xQI7kDkeW4P8c5z5xDvPHcPkaqyng0DhvpaMnnx+9/ix088wRNP/JSnX7SnZvC3ceEMHPnqh3nwcTvMz5CmEfzPvM4Tj/8rX/ibv+Kr3/4RTzy5H0Wn7SecqIM/4f++4Gv99lZKbz7LJz70HQrviLwVvHN2XTwNTez/4WN88QsP8sAn75cq7ic5H9dkKVOX8+xnf0euzHzkZ053BJ4sEHf2h7zvg/fzuS8+xEN/93PS+xfRD6Txnc99kA/9r7/hoYce4pmzSSyYBnnh8+/jQ3/xIN/+9rd4+JfnaDfPvrB97jbxHK0I5ft/9td86aEv8bE/+F3u/8qrtK2LYBtkn3RPf/Djn5eu2bd55IljtOhM1Nw+yVc+9bc89OXP8bvS7/LIK2FohrL4waNf5MEHH+TBz3/C/Hs9cb3Aup+tudvFs+LWz/mwdE3u+53P4lqugbkqXnn87/jT99/Hn3/7RXptBYGa5vB56kvma3nfpx+nSbpFu8L3cf997+ehb36bb/3TdzgW1czCaBb/8ZUv8nfStf/L/+993PfRbxLbtP3KvRvi2Zl4lE/J53Xfn3Agvg/TVCE/+swfcP+ffZa/ltqAD97/T6T2r62MU5z+9sd53/2f4VtSXXz0J69TMWagzO8YD3xGqnMP/jW/J+3vgSdd0WinuPT4F/nABz7CAw/+FR+47+OcW25PtsF68RywRBzmXn2c9332Z3QvwuxAO5XVjfQrp5GHEUg49QPu+90/4o1rmbTWF+LrE0NhWRZPfuHPefJKNrNDUTz0O3/IE5e9uX7oJ3zqYz+mWj9D1IEf8ZlHfk1c5HUe+sgHeORZd3Paxgp9mfzTA/fzlFe9+etwmQ/f+PiXOBIQh8fBH/Olf/wJWR2tnPn+Q/zt158huaiJmpwkfMOzKIi/yAMf/SJhPTpaIg7w4Kd+TKk19Fjw2+O95HlmO/yAD//lIyR26plrCuZrf/1N4lvGcP/1P/An/+NhXcuCutCVj/yvj/L5B7/KFz77Ob7y38cZmZrE+bmv8/tSg//IA3/D577wNY6GVkk1fJxL//0V/uJPPyrdTPfx/o98n+S3qZ53n+epxf/sT/nsZz7FH374f7MvpsW6fJkJXJ99mE/++cf44O/ex+99+DEimuTAkn5e/cnX+OwnPsYHPvMdQtbNptTLr7/05zzwn3ZMbp0VsMJdK56Lajyfe4xvPBvMXEcwH/70l/GoXG0h/Z//BJ/515fou+OtiVHVxPNfe4AXbtfTFfsK933xSemqw4jCmYf/9yf56P0fkBr49/PDN0NXcsvlTAeXpz/Nxx5+gcYtZg5Zy7sqnkvzJJ7+MV/4/68wNZLN5/72c5xRTNHt/VP++O//gzrZOZookDTjQ3zngsKyjRk1Pq99l0994uP80e9LovuBv8O7wJJmJrPYGc9jn/5j/se5gtlKDz7715/CuUS+VzVc+M9P8Uc/OIdqs1D6NdzheVqmYGqKPsT97/syQW1WBVIl89X7/opr+R0oXJ7k498+ZJ52bKLEj28//Lec9Ajhma99jH9+zZfBnnj+8SNfw7/NxGJbEI9+/kFCs/P574f/jMev10lbzXPoG3/Gw79wsXiey/RmWMTT2yKeSSe/xYcee9mSJ9obzkPSjeteM07gM4/w8E+czetkXfx3/v4Hz+B54xJf/thHsS+aoCniMF/8SyGeO8Gui6dpgXSXF/n85/+G/SE1LC4toDNoufGrz/GHH/h9y5O32T7AT+2zrBuBrsGbP33fn3EsflD6NsQTX/0Qjx315eaL3+LDD7wmPatKT7j+T/F7n/wafooiYlKr0ev11IYd4o/u+32OxXSY97Nd7i7xNFGbE4FP0bD5W57jk+ZrfKVoNepVN1ZFYGyJ+Zq1J1/gT+77PY75ZBGfFE1hnyx0euz/5VPc9wcPkmMOq5jl7L//DX/0xV/S/TZzsO5W8Zws8+Lrf/GH/P5KHZbs0/+XIuUiOs0c7r/4BJ/+3nO0zGpXJ26XKPd6mo9/8A9Wt5Hs8z86SFhmJjWdGvTqDp75hz/m/n94nu55FX5vfpdPfvW7eBf3SUpiMA8Os13eTfE0dKTyw7/9Q94vPYytnNsn/oUzh/+L9//514hoVdKdeZVPfOB3OJywRhynGwiILjDXxaECNz4ubf+MZwlT7Rk89fW/4MvPONA2rseg06NtCORTH/kTnvGuZG68mH/96O/y6KGwt6Q8bsTGeZ7oUHg4cebMGc6eu8hVv0QmDCaGKhJxD88zjxqCJG0ZHi6cP3sWP/8I4grbUc92EuweTNOUiaWpZkK9vWiQWydNNx6OFzjrHIYiNZYYRZ1lxKJlVH2E+7mRVm/NwZRoUYRJ+5b+/wUvmq2PpyZp/372l7nok0RXVy3ely/i6OKMf1AylUNqJtvy8feKY0TEtfzW2XXx1AwQ4XsdR4er2F26xCXJPOJL1tQjI6Up/txIkR/S1qMbqcXzymVpm8vEF/dYl85THuHNZWk/di5hDFp3NFCVaN73ZbcAen+DzIi7z/M0UpXmZ7kmTsF02XijMt6Qbil39qZteWSUxXGifZ3Myx0Ds1c8n4HKOK5c9aN9izw6W9wT7zyVtTh5BUptqPR5rotg50tcsXfE4ao9l6/doH7M9vlPNKTi6J/MlFxsHCXU08Fc30Mlp0fGNFrLTVdHHKX9yL+JbJFFneay7bBr7zyla+Bx+zZ51ld5M20FuFyW6tpVH5om3ir+qvZcS128eoM6q5y0FkTj4OiIvbkNkM7dxZtmuZ4u9BNiXnaV5NpRy8rbZJ149g6/zZc7gnsKz4yBTQcHEFiQ2hhxnXaI6S3mUhXsLOo1A4zc63z3u99dFU+BQCAQCATb4b77/h+QOhtuc7tQhAAAAABJRU5ErkJggg=="/>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6" descr="data:image/png;base64,iVBORw0KGgoAAAANSUhEUgAAAdwAAADpCAYAAAH5ZLbJAAAAAXNSR0IArs4c6QAAAARnQU1BAACxjwv8YQUAAAAJcEhZcwAADsMAAA7DAcdvqGQAAMcFSURBVHhe7H0FfFzHtb7/L2lf4fWVU4a0Tdu0fXltU36FFNImbRjatE3SJA3aTuyYmUmWZMtiZmZmrZiZGVerXS1rmb//XFjhypYtWjn30+/ozp1799LMN2fgzJltFEb5MqxWCutHHcbfqgyOSxzGr1boF8Ya4HJSJxtaG2h1Rja0tqBf+FpcKbt7ayjhleBdvzr0aqxszPLoK4qFoCmUDgd2ajA0Y6LDi0G9sIoNL8bx0Bo2tBBHjh3HqfA6OvzHT36X3i4G/cJPnyvF81dqQG1vRZ45X4anzvIcHrt1cXy9592rHcavVOgX3nk4BM/tDae/gJaI+4VwjDZUQ22z4Ew4Dw0KG33sQpEARVMGOrwY18vS7gmViGwQsXsrw0qzdEd5GWDls3vLY/exZHpLvzB9aYsB4yoLHSmXSFE+YYaeitZr6LgbYTM53DwoY0PLwKCBwswE6RfW6M1YrVxIaHcYf6sim9E7jF+t0C+8+1gEjiWQgkA1gYiQJJxJ7MNfL/Dg3yyHspMpBG6E5VLYToBTF+LZ0PVx2C2f3q40hbsrStDe2s7uLY/6snJ6S78wHVoltpRasjFlEqjtgvC8uBsJ9cKO4mm5ietQoLYa8sKLjy0n9t8sJ/OP0y981jUZp2Or0SdV0AddaiT09mawWSnsWydDn1bH7jkGXV5pxHSYfmE6tEpsqSzNhlcF1+S1fWG93nENbLWgX/iSVy7kAgEy4gvAb22gDyj62nH4ah4uheTAYjWDqjS2jk6jW82SYhGcPYUPJvTTW/qF6dAq8Z7L0mv9wrr1fOETvqS+XFyN0uwCREfk4oRrFrx9c+ARVcSedmPc6IX3u2SzoetgZoz8Y0rcm0lh98R6NuQYVskAcmKZ+9MvTIdWiS2VpbVUm4HV0Ddu0TrG1uKwfAgxtQPkZc1QMA2mm8b1Xvhdn1JkTDpuVi6GTidDyaTpJl7YhENeJWzYMYwGE07GMfVt5oXXAK5rXWjp1zGFDQoZmvuoNqUNyRV9aBxX0wdnpoWo7xOgv28S7f3Xr26uVZbOK2oHr1++vll69zUe3djvKszHm+412OuRBVFrNXPGCuHMHB4b4qNNyYTpF2aCq8OWytJditVffLkUpsrAxJQKJHbMMBHXg2kGFwJz6eBKUrhkgsqXwKnQKnq7GBdDi+n7t1fW43xUJR1Hv3Bdn4ouoVeD62Xp0p5plEzfXGNgTTlsmUF3HfNR6Bc2ma1YrVxK7HAYf6syozE4jF+t0C8c163BiZRhHAwtx593BKE4lamGTbbU0tvgtDo0S5kcoJBN4/vbY+jwfFwvhX/9dixa2N9fH3oERRTQobVMYb7KgmdPpdFh+oWPHz9O7zC4tZrH4hd+7L6v4T/u/Do+RsrEItGN6293/L+P4hOf/jTK+qT0/o1euDb5Cr39OPlNXIuADi/G/7vjDrzvQx/Fz1/1YmPYF37yySexWvneT37vMP5W5bHHHncYv1pZk5FDZ5CeIZHD+PmyJvrXGTAxxXQ+Xg/bdNOtyHLfToKMLrtZpBe3wsXFld2bg2IZugaXjrAhoLhdhsYJx2OD7gcPsaGVYWKKqUIl1wjpbfXU0gegRwspef5yxZLRtZXIc5fK6RFDR8fWQ/7pUu4w/ukVjFhuM0nGEdGqgU+LBj1UQaiX40XfJpz2zcWFa/F41SsTTSY1+qtufcx418UMNrT2ePREFr29bja2MSqQ5uyokMkCXQN8NPYKYNRRA6TAyCSjDmymlbVb1wY3pwLNbIfpijjraCRtK8oY4ayj+PmyDSYFXEunEFI1SL+9W3wTJqp46CHllVk9g2dPMBX2W4FWqUT9CGkrj9x4BI9CL2lqG6cG2L2V4cUrzMjf9VJWxGaW95bqsY8R2EfQ7LCPpFHRs+GbFDscHVssdlBBR8eXE/o3ZEu9rKNjFKggtb8NNh08KqfpXt6zhVM44dtIn7AVUJtbhKPXGJotl7KSkSHs8WEG699b2ZjdbnnwV/ayZrSXlMJA8nRPBdOWpSpwvAEpPC4mwdM1GnHVAkw21yIx8tZL5vXGeypluZddBPKyNnTyyugdk4AZ9KXgmt0Kj5opdu/WEBPFmBDxJ6lRvRvjeFofBm+xL/B6L3spd5Tevvey8bSMGhKxEcVrhUTGtC+Nxlvrk9osrOhldVP92J3YBcVAFzTDa9vjTyE5jYeb+W4Wy8195G4Zk++5AmoRtll0KroFmVDYRv7bIBFMQTQlgGFGTp9gVknQ2TtJhzcCCilj7HWzWFnKyoV4K7CZlIIWnCnk41JKH9pusUTcTFz/ZRlqvLeysWyS0UFUM6hBOq9dtAaIii+AewhTBV0JxtVWvOlRyO7dCFaYNHP1AEcvO9nTQW/VrBH6Nn5rDTpHpjEhUcO1bJqOXEu8cjEHDbU97N6NwasYYkM3h+VS1jozheMFE3R4TUb0nEHGycs6ip8vNGfzh1XI4ZtQJzDiqHsyOnKyWJOtObhXS6Hsa8apmGq4XFl5t+qVkHyMtDM2lTfCtbwu7PNl+pRuFsulbGlhMy6XMB3nSwqog4cOk/9MV+pqIGf7anmR+/DjN+ZG064Hv1cewn/+5/vZveXxy08wj/2Jv7rDa9eTdHjxy37671fprbglHdvuuIMOr8konjPIQw8/4jB+vtDDlvRrOwnW2ipnrbGmJhHLYCVqdCXgEvcmseUSV97mi//+6PeQWFGP3X/4H/rAg/fcha88dJCE+uj99URSXgP+/JwLzp49g70BTE9vOTQoP/cg3ooewfBYLh7/2gdA2Vnte/CrGBNMo66xCR193fS510PK3j/jpZ99DO/65iHw1W+hPeYA3v7JJ+DWyKjYntB/on9oGFm1jejpvfFgDZW4n//PX4FffBY/+/xdJMaMv9x7F778hz2AvgIPfemDoK7S4v003o2txhv/dy+ga0Vbdz9ec02HYLQbReP0pZYFNeIc0WdCa3ct+d0AHjtZDHrQ2dKFpz95F44WyMBrbCTNtOsTgU5cKiAn+nFENpcr00s6oBBMIqW4Gyk8prJJQadk24BEuiRmNDb1YIIvRH8XM0KWymuHWiqBmJyQPe93K8WtMDelhHxOK2NxdquG1ivFejC3ga9FSunce98KcxtbelE/pMSkbu4L0Imr0BjhLHI+vt1hvLOIWKFzGL+WMkqY6yj+ZoVOXGimsf1QCKI7lcgbVGPvhQKIO5sQUC+FrIuZoBEbnYHjQXOjIUMNdRiqrcE/r5bSTeParCKYR7vw7J4o5AlvnT/OpnPPpDRBYbHCrYxpSq8Hc6mp6pqJOfV3azqX+eYHz6bSWwpM4rIwmC0wkxexWKgijunHsJKN0biwm4rq47GQAxI5Y5S/lriZxDUbGWsumWLuOWTqtTV/kSg0EMs17NdYn8Q1WGyQquYMmVdToZJp5q5DJ66jpv5myVobN6+1zJDM4yh+LWUlXTErETpxYVXjyNlYuJeLcCq+Gun9UmCG6bzKic/AuchyhKSX4EBYBah8u/1qOTpJwNUlC2llXcgaNyHaZ22s226GueKJcVD5tL24CAapCD0tDfD0ZQytV4PwwBR621NajNKULCSk1kPGjtasB3NHqQJIPTcCulLm6ljzqgxeG6IyWknIhILhuVKMSVwnAtfOXV2xPB9Ol7hrPY1qrbFe07LmY40T14hLHhnwqibFciwzeOOSPIITYTV4Zl8Evb9RuBXmHvAoQJ2M1GivpCOseQVTylYBjrmrAFcsc8XypmELFstWnPUupE07h9uZ/trMxAIImpsgmDcwySftMTtSm0Xo0wG7r1F2dGYc9ilDZKsQB6IbUKchVxRPIm9Ug8nWJmQMr7zteSvMDUgqREyfHEeu5MK1ZO3NYnxj5zxtrAdzo1qpxJwznrq1xLWidNKAoHjG/pACm7jOA65Y5nTupmHLJa5eOETbejSOTcMm7sdIEzNpZLSmHCfSmYmUySNm5A7o4BO2UtOmWwOXuBxzNw3r5QZsPtY0cW1WM8aVZojYzmuzkXoBE+RGG+SStbnRSnEriWvUalDfNQ6BUIJB6a1NDV8O7V18WIxzFcI1Z67NTA9K9I7OuTG+lcSdnpyGQG3F9Mzcs9KJS5ndK7uaUJy12FkVMxrUVECKYhsz7+B0SB0Mox3IjUyFma3gZQyq4euZiRNXspE8qENYTDFz4BbgbMydEAqg18z113LF8iqw1g5C1xrr5XB0PlYyLXElYBJXp0Z21SDS6idxJYFxUGTVilFb1cT6vzBjqHsInkk10E1PIq391qY9rARcherWmNtZ34EWiQZeqXMzqOnEHW+sQN+oGjtc05Eengxfr0R4eKazp2wsbiZxD7lXgbLoUutMePMqD3yjFmrTXEfLaqAfaMMR1zKMiGYwqZ5L0NUmrm56BDbJAHZfLSKlgBERHUqcdk3CuHiu6F9J4lIKMz4ohw4nJuYjxCMLpfwZvH1ibsiTTlzqcziLUInrKN5ZhEpcR/FrKVTiOoq/WaETVzDQg9yRGVyMKCXlMZMzByvLAcPNu01fLW6lWP7XyXg8fDAZyRHJSO9mrDPXEl5B+bNWlU5boTJKkNStxEWWzRToxB1pqIRFOIipHvJhbTqcz+7C/vAGpPfPTZ+hfBX2agFe5wDOX0nBZFMNBuQWVNf2obpXhvyaXlSlZmKisRYXKiTIHGfmo+zPncRLb7vCPSyHtpq4EW4lcWs6xhBT1gdxTw+m9Wtl3Kqhnb7k5ZTAPbmJjXPOxM3JZfq+PeuVeCtszvaaTtyeCSWcRY5FtDiMdxZpHZQ4jF9LKWvlO4y/WaETV9mfSNJZhns//218/4UL6EzYj3u/TK3GxCj5D/xqOx48xUO/Ugmff3wT76QwBujrgRsx9/5P/Af6++rx0r0fpvfv/dLHcNedX8JfPKrx+V+/RMfdOrS49ubv6FB27GU8f/gK7n8rGL/Zx9hUUVgNc3/47S+hpyoP1V0TCD38F2z74FeRneyNU0/dg8K6udkT12Nu0MGHsO0D9yAlPY7ez87OxlRjBApychCXnkTH2bGtc0Do0PXhVpfuwRu7d7ydhUrXbYNjG19p2giMCda+YrWVQKUrl7i3KbjEvY3BJq4UR44epSNG2LUMf/iD/fR2oyCeFqOpqRmpyUwlYbg8gd4uxlf/6x547PgHu3d92BP32LFj9Dazg/EjQGGszA1HSSXm1z+8D+1pZ9nYlcN+TQpf+AJTAbsebIouNrQyqPn1OB2cDaucmiW5yJrTujL3XbOJG95nQuy+X2FobBw7X9uBb3zvHfqE33/063jWrYIOryci4muQkZ6GsVGmFl5y6e/4yo/2o7ErHwF//ybO8iSIOfArfPR930NJYyPu+9THIJCQqv5H7qHPdwR74lIWVf0V7ugZGAK1fqd/ixWivgT8+hvvx10/fARXUsvh9s/vYXh8HD//zMrHUGJGgXPPfB0f+dyj9P69H/4i9qVMoMDlWdz9iYeRX5aMz3zlUWz/9y7c/5wrJLVe6O4fQuKen9DnXw/CKlfEk/f9yfNXYNQPIvPgH/DQl76An78RBqOyAK/9/LMYm5zC5z58J/uLpaATN7t6aIFn5SfOLPS0vBFCeZ22i6PjtyJrv+7trckTZzbOo/Z8od6f1rlKATUviOqNBMr7GB1c3CdDZnUfBAIBPTJU3sTMS+lXWNHZNQQYFnpEoSYPm5QSetGl1FJm0nX2MmsKrDUEehuqRmbQ1TbXVtwyOtekg2icz379W0dGeTcKK+d6p9hiWYI3/Epn+049Ygpw9mwilH0tqM0uRFpkGuIGtPCIYxZnkUpFsI134/ET6egiqa6d6od+jCSmYgTn86Zw8kI2yScmBHskwCodpn+znrh8OQ1vemTjqdNpOHE5io3dOol7LaGSNmrNmVg4TfZmsdudx4YY0InbOyx2OCt7M0TJiqNjNysjAoXD+PeKDE7IGeYaNXM1MrHahKZuquphw6jUCLlo/sD8DIQzemhn5paS0JBsNyKQQazQwEjoz1+DJabWAmvF3EGRGrWd66detHIZrLq5sdxbRWPfFAaH5wzyZ4vl1wOZFdxORtTiYgnzInyzFgd8KkA5Xtnr20Seglkr/u3YdpSl5sInijJxNeDQyTCcSe/F/uhSTJCEjoh3DkfTa5G4BvkI/nogCkbj6j/+clAPtcFisaJ6ZnVa91xMPWkmMU1ZCnTi9o2IHS7ksBmidRB3q0IVy47i3ysyOCFjmDt/noodlC+M+dCbLDCbqRHZuQOkksrGbQ607K2pJ9KbbbCxPjIorJa5lJ8N5YwGJqMJSvuN1g1Lv//NQG+xQUz7J5kby54tlt+OovwNkwa+dyb0g6149mgGmolaffpkNm2jdMqnDAcD65BeT5pD4jHscuHhTbdKvLAvlV53drOQmcKDSjiIU+FVOBjVjvl9N6tN3N76OUOzatHqarLXQ3bjIElbA1o1t14sH03qQ3VROSw60hxkW6h04g6MShw6y9jqMkoS11H8e0UGx6X2Yvn2w1Zp564XZovlI+mMK+ezbpmwCnrwwtk8NCiAFy4UgfI+XZbBrJUmaKrBm14VRCExRXFrfi405vWzYb4RQuKZfm9K08akM2audqxF4toXBQ2Pvf6y4auBuLuZ3mZSTY2bRIMM6GpuQ+6QDNfCi5FYyqhXCrOJu3jdKHvpP7tPHaO2zO6C8xacs8Fiv+982I9RiWsP35Sw16FA7dux5Lw1EjscHbuRzP+dHfb92cS9HcEVy2ziXihi/Bruu5yLntISyIYacDCsCtVpRXS8TcYsf7CVsBUSd1rPrPSpaa/H9ovMytq3gkuRlVCrdXg3pAm5Y0zxzjH3NgaXuLcxZhP3SgVT4915tRSJIYw3lK5Kpr95S0A8hPyUXLQPztlTc4lLEneIY+5tCa5Yvo0xm7hXKxh/DFTd7V2vQrwd24HLXrlIz6qklxc67VoCSV8HXEuEGB4dR8IA00FfGpeKfqUJl0LL8ZpHISYa6xHcpMBYTy9yR820dcZm4b2WuAeuUS2buQYvx9zbGFzi3saYTVzXYmawjCqWj0fX0cXyRZ9CJKRV0PP8TrrxoJ4YgG+9HIcvFyDAKxGG0V5cymiFf2whfJuk9O9P5Y4DOglOZ42iuo+Pi6VT0JqYtRHXC+cvJaFLpMKJpLk1nCmsZeImhWayobXHSY8U7LpaBL86GRtz8zgU343911Jx2TsTjUy/CMfc2xlc4t7GmE3c81m9dARl0+jPGyTFchtigjIgNACNGQXwjClESykP56Nq6PP2RlDGz1YcCl3ZOqLrhZN+jK3urtB29JeWIrx6bsXa1Sbu8ZgK7LxWhsCUGkSHzq3Vs15w8c5jQzeP5PAUXEopR0ry3FqtHHNvY3CJextjNnFTusWYbKqCygy0k6I4op6P7V55aB8Tw8eDcjY2g33ejNOxkIA5VzjODC5x2cSVUmaRNivkOjNt0iqUqmE0WzAtY4yxVUbAZLFCY1g/K8C1Bpe4XLF822I2cdsIQSupb2GaQYXEgmtBeYjsVKGgmFmo2JkhG+6lTbGbp/Sk9JnzWbxWiRvVocGMcP1cM+0LqoLRsHqj9yOeRbicxLRmKMwmbmsvMw9oUmmASaMC5RtzRr86K/iNhY1eY7Ctj3kPCmuVuB39fNR1zl13rUE5ARfxRZhSr+57z3fGTWE2cW9HcMUym7hUtyZlNusWUIJLIRXYFdyMU0lDSOxjKlAnAmpwISAPfhGMwRzlOoQaCnzNl5yfytjdMpBB0du8wDx0s7CWxbKvz/p3Yqw1ZhNXQpo/MhnT+Q8DM1e3fWwG2aVz0/BnxAzDuwR6qEjqxRd2onGYiZvvQEGgI7/tYJZn3UysVeJmlHYgs4rpwdtKoBOXM7O5PTHL3HwBM28iPTwFwo5GnMkTkGYvM1RXlpwOWJX04r17L2yd4um9lrj7PQpRUTG3LN1s4g7Mzuo2Ib52AoXdUkyQotorvho9rd3I6ydtJasaUZVj8E6eq247M95rieuZUAn/2DmfYbOJezuCK5bZxO2hGrZG6Wwtl9oG1mze7L2VorOkhJQoFrzrngvNYBuu8eamvaw2cZtIxbAwJh+wqPH6ybXrT3/5RCxKJhkP9BqZAGqdEbmRlL/rlcNq0WB7XB9GRYzjmUOJ/TDp+RiWzzmbmU3csyElCKybRmx0KaKCk1GUWwZs4tTMleJseCkbIs24rB6c82OaahRWm7jngvIhGemF2aTAuZi1U0UVBdU4H8A8Z7nAhMCQMgTHF91U89FqUqJ4VIsLQQX0fkS1ABfC8vFv17kx4dnEpS58uwmVuI7i3ysym7gVAhliIlJw0SMdbqWT8PWLQeI6GoWtJVrrKVeEWmw/k4OelrmFJtZS5/r5LnQv72x4dG84BkgaXnYtwAjbizmbuBfCeBhtb8XV7C6k9esQl5BD99WmD855h3FWtNe0omFIAtf4WlxNmpvftJaJe8J7fZeVXS2SYnLhEsFDaFgu5OwYBJ24nMOT21NmHZ4MEYJWy634V3Qv8kurIdKqkM+rJkVdJk64pGL/Hm/wW2thFY8gvJ9hc1rdIP7lVYhnj6bjon86dvo30v4zRITyge7eaCkuRlsJ4wx0khQVVSlZ2BXeQu+vJfKik4mS0eAtl2IUtq9dbdnlWjyiQzIxYLChqX+ajXVOvB3dTSrDGcgvmDNYnC2Wm9PToOMPQDYzQ9TXJKkpaxCaOOcFVKbUgurnCGtTo7u8lo6jXO++7luCPV41CA7NgXveAJK8gsmHNsEvPAPPbfdGu0SHgFYqySkVvz7wiy3CDPQIz2lGANV0YbHaxHX3TkRNbgkUsGJ/5NpnyrXE385kQKqUorKkBXx2DgCduB0DIocLDm114bWszcJLW1WKGsYY5lbHeqCZbVjPx90/fBknjh+HL+sSKJbtJPjeB75HbzceNmzb9hH8+FMfnV06LqpDjzvuvBMX9z3JxjC4Fea+cN/XwNfbkHrwD3glrB3vu/M/cMcdd2Bn9Jw99GrwErnmne//JB12eehuVLj+FU951uCOm1jC+PyDX8ZQWSDeukJKVl0PPvY/j+M/yTMKm5Px18NERbFgi2UpHiPNiB89FUSiVPj+h96HSqJWX/2/u3DX/1ArbBkAZQPyDz+AB/ekoSgrEN+589v0BTYeVoSn5CEgrQqlEuCxP/we9z59BtUFfihIDoeAseejcSuJu8szHafLJHA7dxH3/NUNvKRz0PTGskdXhx1PP4gP3/0oPv4hJiHv/+H34Ot9FZ/+/WG8fDGajlsJfvjD7+KNB7+Kj/3v3yDrz8Yd/++D+O+f/B2nn/wmPvjF37BnsYmbVVCJJ5988raTPz38iMP494r88U9/Ydbyo1KZg2Pcyqqg6421bMOvNzZi1dKNwC0te7tOoEtljrjXB0fc1YEj7tqDI+4KwBF3deCIu/bgiDsPUZlNGOULMM4XYVwgAn9KjKHxKRwM3tzZ5Y7AEXfj4aTElULRGYyjKXX43bd+CmFDFC6nF+EPTx5A6K4n4brjIfh3TeKb334T4dufQmBEIP5+PhkP//cn4Ht5NzzKVrbkpzMjuaAJ0mkBlIophIWF4dz5c5CKp7DXnxkkoVDq9iKqoMFnPvtTvPDdz0NhEuFnP38Nj937dUyPZ+LRPS64+5M/wljlFZz3DsTH/+t+tMSdQUxRER5/OwBRu/+KjKx0HIquw2e++DWk58wNctwM5hM3/dAT9Mqiqbu/jS7BAP55IBhP/eIB8BuDccjPD9XVOXj4+VP41Te+A3lvNNyrJvHdL3wQvPISfOLr90M6UYzdnln406+fwmipP9wzSPiFC3jxV59DamLivLVObg124n79wz9ER0cXxnkueOWSL77y5UfRFL4LPkH++PjdTyF6zzMIiAjCc2cS8L0PfQx+517FX49exlfv+jUKLjyGK+TY57/5AF7/6VcwaRAgNisT9z14Aq4vPYyzz/8c8b1C/O4Pr+LoE7+AxijEU2+44rlf/h+aY3bALTAFU6ucZzcxpYSo5iqierSQ5x+BZ8M0fvfH13H40V9goDEOP3vmEOIOPYzXjyXhV9/8MvnFJO5/JQh/vetzaM4/haf3e6Im9BjCs7Lw9IEY/PLeTyEtJYW5+E1ilrjDE9QsEvuIHDM1aIZkWpl0Bg98lnyo7mg840MyMLvYlGSa8bsNy3ovtbNxiM6sRX9PO4YH+9Db3UHCXejp6sTBkPkalzVfsVHZmflOVpWYHb9gv5/VQG/kYsq2kDlfTgqEmRlmvg1VOOiNFthm5tZpvlmIJPPXSrbQ17fDpJwm6cPYNSpJGlLQK+yT/+zPyGpBG/MOOpmQ/IaZSaQUCyCn5uFbVdCxr7sa2OwLlJk05B7Uc7LPYGG+k0xMud5anK/maWn6WdlrWKjnZcJU/qTwk899B5M1HtgR3wsYFbPXsJB0kUwzQ/AyxdzKhLcKsZS5hko6ZX8awDB3P5Oa+n6zRyBXsmNw7LvolUwa0HlBRY4ZZWwOunnwScFNE3donKsqLwe35JtbjHwjMClynmrbjWAy3mr2dC5MTbNO+ZwAo3zpwjbu2eganIqgJtpaEcQ6IRyrq0ZOKo8uJ89dTqPjIOpDGylIOgoZG5z0yDRS1lhwLGMEVsUkMqs70c/aeYw11+GsdzEJGXE1vBjUnWLjCuATwFhSu8YU4lhiL5JT8qHubcQIUV8WcjOLTQsXHlOaebhnor+6HBqi6HYGtyDMl52JZhQhY3SpdcFaYiM6p8I8UxGdz9jjXk6sxvGoVmgEQ0jKKIOSVVDzwbVx1xYupIl4NnUABXEZiMphlmtfjI1s49pE/ehVWWjvQrsC5tYbtGNB55RYMpcZZHobOvvG0dQ9CQObcURC5sFrO8YxQS5KQTujpttAM3Km6iYSzUCkYSqOajlzvlGroc/hy3WwGfRQq+fMJAQSPabpVSOBcTYzyoTTqCP3paGfQR25HwUd+R11HamIOa+hcxx90+tvT70xvcoW1HTOTVQXKpj3MpFv5wgccdceIpUJY+NTaBxy/G03irg2i55eaJxCc9co5A4qLAuIy8ExXLnhoFVBp98axL0RnHo46GJYKc4nUcabVhz0ygdVWQ4MzINLuQgnXZjq6UBlJSRWNRKHSRUvOA2m6UHwphm1/G5oJ1ISM7EvsBYTDVUkxoJeolB3xDJrQtZk5+EU5bzXqsC5AGaS4bWwYpwOZ6qJJ4JzkTKgx+nQQphHuzCoAvprq+FL9jcL3Dju9ZGRVogjXkXQ6wwkXUVIG15YC3J+jWtBR30DhkiLS6k2Q1hfDhlVtVuEjSKuREm+o4GP0u5+8EhF1usy42l1PhYQd3DQPrnGjDFSFR6UGDHczwzzdAioKpsJcUVt6CTxsJFjRIdrZSJQLcz6xm4klTDW2sMjjIu13m7CbBaNo8xLiyaY3s/mSQ1kIjGm+HPu2Pok5APymQ6A/EY+bBolZkhVXM5WG5o62B7HDQZH3Bujo18Ei0qG2IJ2ujkzH85PXBNSionCqeiDaHgUiSV9bPxCbBRxG5p7kFXegdZJBRLymukFoRdjlri3q/+ptYBrMkfc1UCvvz2GDPnOXFV2D8iHWy6jed92SUIvUbTvBpfR+yf9i1A4qoNRNo4a1nkgL6cMR4MY/x8n3BPQMmNDb30TXgtlq76BxeigesdEE3jlDKPyL1dLcMmN6Z1WTzOdWicDi1AldM6Seb00rkhuRYhPPB02SEboXvojV6vR0zOBA9TUZYsMV4qHMDM3NDiLTSWuSUsql8Brdqc+Sj6KBEzanfbIorfzsRU6p/yjC3AqtR98IakJNlWAVP6WYL01bns3H0fiumDWMZx43aMWL7hWkIzSjaFFHVRzxB2Xoqm+lY3WoYPkC14/kzk88oaRUca49DSIxyDRG3A1vgohqdV0AlLIaZGgtHEcM+ND9Jph2Y0CJJQzVQ7xQC/dk8yn7A+00ygZJmdYNLgWW4nYJjGSy5hxUvUkyaQOhj42G+tF3NS0CgTmspNBbRZ4xFWgjBSMvLx6eMSUYYK0QQJiylE1uVRjbSpx1VK4xNXAnfLPaxCjl7UFSc5i+jEWY6v0Khf1KNBe14qrsXOWcvOx3sTNz6ql031sfBJXk+rgkd2F/Lw6RNcvbSIu0bgcloLrVV4duF7ltccS4vr4ZMCrnDHN+vuBcIiIin47gDGyOHIxCfXTJhhkY6hmq8oNJVV4J5TxjH78UhBSR7WIimGqSzvJ7/j1FbT/qsOpQ6jKyAG18sDe+G6otDPY7t9C4hjHZRarFW/5VZF4Pd64zFTNnQXrpXE7+xXw82aqyjDPIDgsne7oa+sSoyQxHUblKLLHNHjXfak980YTVynk44xbArtHmkAkL4hURpg0EnixDteOXOJhtL4SC1dW2Aoa14j4pEIMko+fHBSHCcmcncF8rC1xLaSGUgG7O1Ueub/BbEB48xTOJQ4i1j8dU0IJbIoJZI8u/X4LqsoVhfY1/eSoI8SMb6KSwILt4R0ITmb8m8gHOyHSaXAilAfv6CJ6eV0KoeXTiClkqtp7rxSgobgWMU1TmO7tpO0xI2qmYJKOYsRArpvKw8WQYkyoLeionfP1XFpYSeJL0C5df6OKm8F6ETcwrBAXItmVfKwzOOWTBbfMDqSn8HAuqBRW8nchoBj5w0uNMDaeuOM45JmJ0GpmFOBUaDEup3TAppPguHcmvAoHkJZShLMknvL3Ox/OT1wDLvhl41xSI6KSinEqpMpuTb0Aa01cN/9cnAhn3LIJ+/pxLqQQIyoTrobn4Vx8IyYH+nAmqBBThqVjUws0ro08LSdLhSKuo/jNFIq4juKdUTSEuI7it5pQxHUUvxmypKoc5p2MoCamZHnoDX96/Zjtfjx0FeWjdXQae1wzYTUIENIsw8FrmbBohXAtGEF7awtS+jV4/ioPzXl5kN4eduU01kvjrgZbqY3rzBrXzTcZYZ1apBX3IDUyHSqzDv4VI7Mmp/Ox3m3c0vJBhAamEGZKEVwnhlRnIU2SNDSXlGJ40SdcUFXmZeTRvcQ2FR+VMsC3gqoWGfDw5WqM1NXAJboMngX9pAidAk9gQ2lqId1mPRRUDLfQQgipBpqZVLmnmelatws44q4Ozl1VViF1wIBX9gfDL6EcEyodDnkXIbBuaWftehPXL7QAJz3zIeptx6WIUpRPqFFdUI6L/oVLpv/NEvd29Z29FnIpscNh/GbKVvIJPqM2OIzfajJOiOsofjOE9olOwV5VTvJLREwPM+H7gZd9aPO1nf48WKTjcM3oQUxyLkaICn/bsxwx+R1IDmfsl/cndNPb2xEboXFb6trxzwu5JGTAu0H12HOtEJLeXhS2jUCkX9o5wWncjcd6a9ybwYKqcllaFgQqLUQjXahWApcKR+lhih+d4sEqFeB4fD18owsh0hjhHluHi6SKTNrJOHvF3ht9e2IjiNvX2otnD0ajWaTD8aAqnIxuxXhrPQJjC9DioMOAI+7GwymJ2zcihkZv5mSRaA1mXEjooLeOjm+WjAoUDuOdUWQzeofxW03GppQO4zdDBsdlC6vKBeEpyBwzQjw+hvMeCfBMaUBhXjGC08qgJjW2nTEdyAqKQuYw1RMF/OndGPLfhv2+JQhKLEAVf65j6qW3vemtaqQXf/XtINpbjbgBPfadiEJwSgmi2hXIikxBUFo9UoZU8HKPRWh6LabVRrxDtE58FTW7yIZndwXQ15nuaMAbMYOARoJcakAYOjx8fm79wfUC1zm1OnAa9+bQ0dyN591KaLNgf8KNvSfDqcVEFmBBVbkuOxd1QwI0VlejVmFDS34hbWCRkFOHotIGUJ5s/h3eisTQZEA/iR0xPchOKIDNqsLR+EYUlDUgoYMxXH31bCpa+ydx6nwcZoY7MUbunB+RgKRhI3Yei0ZedQeuFk0iKZhZHfYt3xZ4ucaipL4fcrWOtLOZ7vgXz2eR6wjIwydA2FoL8liI8QxD3aQWO8KbyLEp/PvS3BJW6wGOuKsDR9ybw8TgOJ49FIchhQXhnvGz8wHmY5a4vcNiKEjblZOFoiRyPr6d3jo6vlkyQqrKjuKdUcQKncP4rSajpKrsKH4zZHCC9fJoryrXpuagTGTF1NAgjnsk41xYOVob6+ESkQ8dqSofT+tFYXQyKigjZoJnjzJLiJ0NKMTl0CwMK+d6QHcdplYRA5ITKvDKyUR4Z/TBPbQIF+MaYREO0at77jzkT3dwBSUz9sl5oYnoZGebPHqI8Tl7OoWZdXLhZADdy21TyfA3T8o+2gbvGsb95r+IFl8vbITGNSgkcIurwIDaBjV/BHtTBiDs68DFgEyMUx9+EZxT45rw1+NLV0hzfo1rxKnwMpxN7MJYaxMu+WdA7GAK8Xpr3Kb6ThzPHIHNrMHJyDL48CaRlcHDJb+i2eUL7VhQVe4p4yGushtJSbno0trQzFaVsyvICw32o0Bow8thLUgMToJNOYy3SDiHVJXNhmm4Fg+ir38A1yoYIr1zKg4Z5V3YeYIxTH/nVBYof8MFXRJEhqRBNT6Abi2wP6KapLcS9+6OR0d+PlIquhEZkY4pUi64V01D1t+N3/o047JbHDLJ9Y5diIFRJUKFGOAlZuF0pQwvnUym7/XyiaUuPtYCG0HcnLhs9Hb1IKx2DJnkez96IhdJ0dno6elH8dTSjO98xDUhlzz3WwcCMD6zsBfc2YlLKZGkARn2XUhFXHAmejs6Ua9YWliuN3GnJiV42bMS/KZGNJH0feNiPqZECkQE5yxP3J7haUhn9JwsEpnKgHNxbZCqHB/fLBkWKB3GO6MIZVqH8VtNRpzomw/yF1WVe0rL0UbU7NTQAM4E5uJcSBn4o304H1YAI6nTevOG0VNRhtppG4yCUchIYWrTKXGxlHGnmhCeSC9M39HIrPM93d2JnHGmeX3iCjP9K6GQmQZYkZKDyS3Qb7FeGjciPBcXEphVEixGLfnGxcge1KGisBpnAgpgtRhxIrQYhaObPztoMTKyyuGf0wPZUA8uBObRGuFSQBHC6pYu3r/1Oqcs2BNCOTpciPXWuH7xZfCI4ZE8oEVMSinCS0fo+IMerC/zeVhQVZ5sbaAdQ1/xTgSfpERLATNtr6aLD6inkMq34dXwZhSmMFXSF3f6QG/Q4N8eRQhMqYBnnRyXA6hjBjywMxBWySiOxdXAPzwTbaTtdjimEZDz8fNT6Rgg1XKv1DqcuRzj0OG3M2G9iNsn0yM9LpMu6Kiu/7c9qDmZFpRklaJ8VEU7w6baXwejli6ZvqnENUgQ0aHCfrccuLpnQC0YRNPEJBJIoXPy6tLhua1EXJtRjoD0OjzxdhAklKaah/UmrlUng3ulBGbZGAr4Ouz2zEE44cibB/zRQk8EmMOCqrJYqedkkUhmDDgb20a2jo9vllBVZUfxzihTUo3D+K0mVFXZUfxmyIKqskWrgGdSFfK6ZZgRjMM7uQYpDQPwSa6Gd2IV5LoZuEeXQWa2IbWqD0r+GLzJ+Z0KpkT1i6uCdzazfENhp4hUpUdA+RAzyadRNL51Zwxx47irAzeOu/aYqyqTgHayD12kihztFYOBBsZzIwX9ZA8a1dSDM+3gwzmTeNMjB0MVJfT+riPxyA5Lpq075MPtaFSR9k5eH7a75tLWUs+75eOSbzKqHfWxbwFwxF0dOOKuPRZUlanqICcLRUZVlaleZQfHNlOoqrKjeGcUqlfZUfxWE6qq7Ch+M2RBVdlq1CKtrBNlA0xp3jJBdU0BNQ3MlD2zRoUWEdGrVjNGlcxYXUkrsyDX7YyN0ritLYyb2vzyDuR2iWFWSJBY7HjlOGfSuAbpNEYp588k/8QWLF2S1Pk1rg05Ze0oZt0RF3Yt7RmnsJEat4A0NWlYjKgaWbq274Kqsk7QjzYNoBvtQCvZ7krsQZxfLO3v95nzxdAPd4BainnfiWQkDxrwzqEQcqwU+9LsS5fcntgI4r5zJh1HL0YgqoZZouXMmXhY9Dq4Zzme5+xcVWUtEgcs0NBuWK04mT+3rAwFZyeukVrziODAScYK8KCPYy+jG0ncw96lkHbU4UpCJf58mF1Sdh5micvZKjsW2lY5jrNVXo2I5VqH8VtNnNZW2Wo2QktqwFRJT7vYtFkgolaSJpCQj09BrNKhrWsCvSNTGBZr0d3PR2M/pYeJplapoGWHvkYnGcfLNqMOKnJNk16NpgEhWrqZNWBrO5kqtkDGGBeIRUz1hD86he4xMRp7RCROgvruOS/uo+KlhggbAa5z6gYwEWKyiygPsuk+H1zn1NpjYVVZOEivDTRcVwPq8z96OBleAUkYJMQ7fK2I/sGb/pSljxXH4nrJ1ojwJiWsLFlrs/Mx3tYMv+hCCFoof8lm/PVyMY6fC6e9RUp6WzBImkL06RoZvJrUeNOPB35NGTyzG/HkIcZC5JpHBr095ZaO3opK2gjk5b2hiMjkIaRz48nLEfdG0CCxnxkxCPFfauXDEXftMUtczgOGY9ESuZDQ7vDYZgpVVXYU74zCecBYexmcmO8Bw2ajtSflRY4CY3IHyORqzLDmXxq1Fkr7NDObGdMyZrkGi3luuq/OwJS+MoWacfdKrism11DoFs4a2SrgNO7qwGncm4fGyHLMamZqqIuwoKoMhQiFU1bsvpSJjsEpbA/twPmLzNo+sIhRIjViT0QLDlwl1WbVMGrZebNnLuahODEHVelFCI0tRkNJJUktPqKbxQgJycJ4RyPqxqahtD/MFgNH3NWBI+7N45AXY9yk4/eil+leWoBZ4lJ+lY1E03KyUKjah92vsqPjmyWUX2VH8c4olF9lR/FbTSi/yo7iN0OW+FXmsBScxl0dOI279lhYVSaoq2+HO28cIZ7xGBwdg2e9jMRqEdyqgFuZiDR8FTidO4q9p+Lo898LWC/ixqQ0IDS6GDNsC0Iz0YU2kjek/HFk5ZaiurEb/ST+yHnGod58bDZxC6t78PalLBy4SK1KL0N4pwHykQHkDi+t120ucc3Y49+Cq1di0VNeQU+hdPeZ85Ryzp0ZwYBKgPQB9tm148hk55DPx1oRN7uyG8EFQ3jzQiFVF0b6iBljrTWoHBHjrYAGlPIakZ5bjzqxGXrROBI7lt53AXGpVcAo2FcEo8W+v3j7HhKKuI7iVy3Ux573Pe1hO+bHLRaKuI7iN0rmP5c9bIc93i4arROs1sc+l6Pno8Uez5yy9DgRiriO4m9W5l9/fpgWdt8eb8eCc4gs0bgcloKrKq8OXFV57bGEuFHJPCR0iXEkgHE9oxP1YEBnw07/cmQ0iRBG+VQm5cKR1GF4XmNc0dzu2CjiHvAoYAI6Ba6WMBZm4aHpS5xhU3BG4goH++ESWbXEsRlH3JXAgpMRXQj1TQQ1+OKTVImsZhGqixpwPqAQ85yn0uA07grgymncVUFHTz7Y+nBqjcthKbiq8urAady1xxLi7o/rh0dwPh0+4MlDP68I9GfXTCKXb0Ynr4LZJzjlXoHp1hqo9XpEt6thlYygnRx824+yUwb2RnbBL5RaOhLIDU9Ap4zR96L2RpwOL0WfFnjDj1k+ZK93Lfk/g2jWG3plKvU7K1yqlKTaXkHCZlypkcI/MgcVqZloqGE8dBwIa0ZhXBYdPpfUjIvuKQhNLqb3X9gXSm9Xi40grlmnQ1NdI8poR/NGnEgfxkWXFHQNDyGkiZkXPR+bTdzxphqIyXa7J7VSox6xBa2I6BBh13lmatx8cMRdOQ7H94Df2UK+rQU+dUwaH4hqp7fzMUtcelqf2gilzoIZDdlqzcxUNhJHrVSn0Jig0rL7RhsMZisdpkRvYsJag4XeUtdQslsVe40ZHbkG2TLH58I69jf0PehjFnJtG/0M1L7KYKWvRYU1OhPU9vNJQ4A6lwrTx/QmIsy+/Xk07LmrFWpan6P4tRT6m9LPbYKRvD8l1Dentw7O7xyadhi/MWKi04h+Xo15Ni/oTDY6jRafPyVRL4nbitLFcmS9REu+3/y8T33LxXF2aekVclXlG4GrKq8OnMZde8xVlcelGEx6G7E9enS1d0E+o8f3P/x+JCfXIjQqDd+96z70JLyLfX7BuOfeN5B36m8IDffCl36+nb0U8PEH95L/avzwm8/ghR9/C23NGfjhI++ivTIfGZHHENiuINf8X+bkLYS1IO6rP/8U7fHyzb89iP/62q/YWNJE+O29kFefR+EksO1Dn8Nvf/cg+LSnEg3ue9mDPscRNoq4waf+hc9/6kvsHlBy5WV88XMfxxuuheAXe+D7X/kEhlmb9ae//NHZ+djzsRnETdr/J0wLePhHOOOT+huf/wC9pTBWdhVJXXz8v8evoiXsXXzxC5/EP44y61TV+TyNgFJmfvli3CpxR0tckdYziff/MwyPfPc/6bg7P/ddegvDCL765S/h41/4A7NvGsE3HruCV37xIXr3Q5/9Ar1djCVtXJg14POn6Fk9etJ2pTAjEdHVT6vFRC+6pSftMQr8KTnMprnOf/usIOOMBDJ2Ar5aTrWEAOG0lJ5tpNcx19xKWC1xtVodES1IrR8mgxZLJkmR70pqmzSo8yjoyJYKWxwQgcKGaVwrqcItemD7M1Kg3o3eqpf6RbJj0zSuzQIj+YAmPfP99caF72HPr/b3ofI1FdYZHD/vajWujr3//O9Hwb5vNhnosH1/8XnzMUvcUb4MnCwVqiYyPOH42GbJ8ITUYbyzSs+QyGH8VpIhkg8cxW+W0KSlwBKZwyJQnWbm5dTeJsE0b+7zVgBf6Dxtw1uFntXOzgKWthxxlwNH3NWDI+7ag6UtR9zlwBF39eCIu/ZgacsRdzlwxF09OOKuPVjacsRdDhxxVw+OuGsPlrYccZeDiZCWI+7qwBF37cHSliOuTKlDV98oRsanMD4pwoRABKFYBv8kyobaucARd+Ph1MT1PXgIR48cAuNwVY+/b/ejQ3YEv/gnDLHh2w0imQYKuRgymQRBQUGoqqrBX/7yF6SWLFy75+zBADZ0YwzEv4vwbgNgFGDnJcrFy9pgIXFtOH7wMI7sf5fdB5575E02tBQ/+OTPAKsQv/33GYjqvXDgMuPA/OlnjtLb9QBfqIRiuBJHjh7DyXB2zvE88M4+ipI1srg99vzfSM5de9iJe41w5NjRg5CzlbDD//gbPV86w82FiVgEHT8NhxJ6EHLSlY1ZG7C0ZYj7/Q9+G825nvConcaj3/8t4s/9Cz3SCTy04yI+esd3kH3iEYxZZfjx91/As/d9HdOSUvz+zdP4xkfvpS+2lTEt00I4NQG5dJIm8MEDByCRTCMqi5npZMdnt/0RSTt/B/dwP/zyb4G49vzDCI7wwaveefj1hz8Fz7OvI6ZfjHu//DPsee7HSJ8047c/fQbuLz8IiUmDPz29D2/87qcYKnPBYc94jC9vHLMsFhLXirvve4cOffCnL+HSM39AUUEQAuon8NOv/QKuV4Ow57e/RFjYKZzN6sFPPvANtGYewx93hcHtlR/gfEoVXvvlr5EXewq5Ezr88ft/QPC+ZzDGb8V9L1xG3ejqGcUXzmCs8DwuZ9ZBNGPANz/0WVx4+1FUKlT4yjf+iH/++m40a2X40f/8A3/7/j2Y7I7FE+9exec++hW4Hf4nckbE+ODHfow3f/81nA25ip884o6ciBic+uv/QqAexhP7PfDfH/oZCq7sREZRIV48nwnX5/6IrKwIeOR346Nf/Qkyi6lZTLcOO3G/9V8/p7ef+sxdKLn6FjLJ/V51z8HvP/NJZJa34f0f+RSqq+Px+JUGvP71OyE3dOGt4Grc+8FPo6hlguSFp3Dh+d9DOFKMP+8PRqfk1lbmYGnLEPeb7/s+pvIOIq1bgA/e/QSaWjuhkXfhJ4+/ivDyUaTu+wOGRBV4zrsd8W/9EAPCSuxLHcXz37yDvthWBrUw1ejoEH7+p+MoKG7Ck089iampKUSkzy3wTeHj2x5Awo4HQbnQ+/qPXsAv7v4sHX/P3y7ipx/6FqBpwJ6IWkKid1Hl8Vdkd3fjKw/sR0tHL3SDaXhkbxg6ewchmuhHqeszCGm9eeYuJu7nv/UWoOzHr3ZH4RMf+gIaG5shUUjxwR9th0Yiwqdou1gRfns6Dz9+31dIKVWE7XFjqLj0EKgKwX987AdobGrDjGoa//3t59HU1g0lKcCGahLxs6PZzG1WAYq4o7knkMtaaX7xzh/DNhAD78IWfP5pH4S/+RPU9FbiqatNSH3nJ+hsT8HuxEH86SOfAWbKcTSzC+/79FNoCXwFVDF6zw+ewkPf+wz8X/8/VA024oG/b0dSpwoP3/NxVDY2gj8txWc+cBf5Dk0QymbQ2deHbZ//DXPzW4SduF993/3UHj71w3/isW99ElXU/URSvPKNj9HH//Mnu4marcOjZ6vwyGfvgELfiTfDukih/glyVIi7f38ILZ29kE+PoDfHDf8KX7os6UrA0pZt41qYhzMYqa0JkmkBZE3+uFg0gHvv+iSJY209NRIYFuQdR85Vtha0eiO62jswOtKPvu5O9PUQ6e1CYBI1F3gezNQ3YL+DldlKplmjdPb7MdDMOh6DTU1/Sxoa6ez5Etna2BtbDUrI5HPtSOpeZvrmBuiMTEJJphmb8YXPyL4HwezzkUxpD0vFjo3tbxYSGWPHrJJMQaYiGsYyd19Y5s011kqhpw+xX84yz2bYSr0Hm+no726AwWQEv/AMghpH8JmPMQWojDy7WsPkR+o9qMXrTPK5heNuHawxuVkDiXhu/VzqfpQzPApKNXk3G3OeibzLYqj15Ntb5/LC/OvcLFjabtv2yMkSPH2udIk8e6kaz5wpwj/d6x0ev13kmfOUlC2R5y6VOzyfk5uQszzH8Wsgf3WpwdOni/D8uufP9XuHWxGWtlyv8nKwr6PkVJjvt3MLQChe6sFjq2H+2ljOAJa2c8TltY7RW+HEXPVior9/1nPf9Ng4UnkddDinuAP5NT2oH5GjsKIThS3M8vcGuRh8ZrYXjcpaaklOCibwepgqRGMT01tr1WvRKKD6Aa0YklFVDitSSzrQMsVcIL+0A5mNzFq65dVdSK9knk8nFZHnaKcdXK8nNsoAQzo+hszqYTrc0drNVMxsZlQOL8303HDQ2sOeH/PKO1DUR/VgLMSGDQeZdUjidSKrog+qGQmSS5k8sRgsbRni6sZ6kF/SAClpQuQnMH6cKJzL7IRb/hisqkmkjzEvsO9iIb09kUD52rfhYqEAhWmMryq3cB7O+s+1DV0ieCgSWpCRXIoj8e2EmzqE1QyiUGCEZmwAnqEFdMEQ0j6Dna7MMv4W0jaLD2LXWrXKkTKmxf6wZkw21UBv1cC7jvm4Fy7NPed6YGOIO4M9QRVIbRdDNT6ApPRSeojBNaEKxyKbmVPmgSPu2kLQ04H4RGb9572BleiSLiXphhGXxRGfElhMFnRXlkPqILlZ2jLE3XM4BNfiyrA7eQSFLHFlHY04GlGJf+yNoMcjk4eZjoWdl0rJfxsOR1MllRkuvGl4eJLf2GbwjyuFOHw2fHas63JyF1wD8uHXKMPukGbkhSeT+1TgyVN5sAkGMEIe7ODJFER2q7HrPONcbjs5lhLIOh5T8ZEr1GN/ZDtyY3LJXdXwqGSIe/Dc2o2POsKGENckQcKYDYlhSTh0MRPHXaJwISQXVxIq8ecDifZukVlwxF1b7DyXhf1nw5DaxNQYD59a6i98I4kr6m5En84GpZ6kvG4cOaKl92ZpyxBXqmcyqFwsh1apRH3XBDom7R/dBBXJLyqJGLUdjLNuCkIFVc21YVpFLm41QCBh/ZgQiJQMyacVOlIDYCq1QoUBE3J2xr9WBZPRRHuGoMgv1TIZsq5jHBMq5rdNXePoFjC/nZJT1WcLZGRjUSvIczBV6PXERlWVx0YmIWSbFybtXAOA+b4LwRF37aFXUT3fFtR0jNn7rhdgI4k7znJOK5ehtttxzz5L223baI+OnCyRKVLISGcMDo9tlkhn9A7jnVWoldwdxW8lkSh1DuM3S1jacr3Ky0FP2tpWJ+tYtlic7IFugNvBVtlI2zY4D1jazhF3VMj0YqoVytme5CE+055USSRo6p2kwwqJHI3dTJhCUzcfAtrFnw2jVF2WYFplRFpiJQyauarfqN3hltUEEVW9JhidYq5v0moxQ9WQLWboSH1lSsZYTcvErPHAJoCb1ndj6BQyGMkn4vMFmKLaU4uwFYg7KGaabx19Ew5tnTeyqtzVz4eUtiExoaHnBlVlaodaiSA0uZx2sVmano3z0a2k6SnFmYB8mGYmkDnOtDvf8W1BoE8qHb5SJ8eBS5l0uCW/BCqbGcf98kDZBO1N6UVTRQdai5geaAqHvfIwRa4fHpqPU3ljgEaE4IwaTJNLDzdUY68LuZZRjBrC5de9mF7qc4kNiO/cnLFAjrg3gEWHK3HlaCPJQz3VkUuMm9P5cHbiiqflOORNdbYy3/XfngvNXClsGHEJfyjsPZeDXaepdXw1SB1eapnI0pYh7okToYjMqcXxAiEKE7LRW1EJz4gitJVVQSXsQjf77Huu1iDEJxnCnnYMkWvuuswM4YzWVUNKtGXaiBUXLmfjeO4AHd9YODcjJLRRimOh1UjpVuF49hj8XSPIPRuxPaYPI7XUEJIVe1zz0EiI+6Z3ARQd9XDLaMJTBzZnZUCOuNfH0ePRCI/LgVvBOP1cUf4ZpM61EFtB4x7ypfKeDUaTBQcv5TGR87CRGretsh58lqsa4RCyJpbem6UtQ9wuCXNCf9coxBNMNbhNqMe0gOkmb23tRWIxYxTd38/0LDd2U9VYPeKL2tCvJBnKasb4DJWxzKgcYrSkdGrOmKN/Wo+JIaY3uFOgRfMkU40e7x+FRkatmEKuJhNBQQqexkERGnuZ+9h0stmV2zcSHHFXAJMaVOOopKwVlYNL7a+dnbh97QPIqujCkNKE1KJWDDmo7m8Ycc1apJR1I760B4Pdg8hsdWxnzdJ22zaN3gxOlopkRg+lhlqXyPHxzRBqHRlH8c4q41NKh/FbSRQqvcP4zRKWtlyv8nLQk6qTs5kGW5ytm/sGmNwCVeUbwbhoFYTNBkvbOeJSdXwKVgtbXSC51p5v7TW0+cMRJvsSJPPPm1eVs9cyjSbmxa32TGcxQiyf6212Rlt+CutZVZ6Wzb0/1baXqJiGjXXesi7TMvUSg4BNryrbzJCqybPaLHQazlArO6q1kCg0JJ2XJuRWaONa2G8uVzIjGYuxEVXl2eV8CDfkOiYsUzh+Hpa2LHFVApwNKqBnaTYX5eONKzxANIgB0lSdaG/CSX9m3Vl3n2x6S2W2k8HFdAfVdG8r3mA7qS64J2Gc3LeBV4lj9Nq2gJtfHK5VCZGdmgebio8ItpdYYbCgv74Ox/2ZdXKdDetFXJ2WShAbzvKY/oPj5/KgHW3FqEmPzJR82n2Q35V09EwsbTNuNnH7xhQwj3agle1AOXmNtRcn+Sd/go2cB2cnrkU1hSMeaSQ3M8rl+SuL5mATrDdxbSY1UuJy6CHYvgkVhHVVaGyqpfsODl5e6r2DpS1DXJfzESip74BLlQQN+fmkCFDAJaoS1LyCf+yPRX5OERpIjroWyAzTdOTlIa9hAH93r4aytxn9IyPIrmiAVjgEaqrw00fSEB+djkmS7y+FFWK0pRIeiUUw9DeBGp3qbW5EkRb428FEZKXlov0W3LisN9ZT43aMTMM9m/Hi5RNdg4ayWnqx797yUjoLvX6BKijFSB5amGmcoXPqWDCTuQ2TvagTM89z1I2xM18MZyfuv0/lwtc3Hq2TWgyNiXB+3gQZOzZC47bk20dfzDgZ00iH+ken8abL3HCqHSxtGeLmDzFqmVfYgqmBPjo81NYKpVyOMXZUOp03jNK8Kngn1iGwapSOm+zupr0lUBW/kPx+YGYaAgEfdqvljFohShuY64Wl1NHbstJGeMaXQyuXQsg2H1JLR5iAE2G9iGtUS3ElpgICykUDQXNVAynUqPFDLa7FlsMntws60SiuJVTTx+djs4kblVSKkNRqNAqNSMpiVks3a8XoVjj+Tluhqizqp2a5Ad5x5agcn9+EYbDuGteshEdsBQKLBxAUx0NwciX6JkW4Glvm0Haape22bdSEcU6WCmXDTa2a7+jYZomWZCJH8c4qE4S4juK3kqi1RofxmyUsbble5eXA2SqvHltB494IjB825wFLW464y4EzwFg9bgfibkQb92bA0pYlrkGKty5T9pGkoVyQjdd8SXtU0I9+JSAe7MSbXpQ9J3DZi7FNpnpF372YBDHJ17qJQTx2iIq3wKNOBst4L92p9YJvBYriGLvmHYkDyI5OBV9tQGlGPu3i9EIRn/y3oq2wEN0SAzrrqtDOzsV1BqwXcdUzVG+xHhfKmF7liuoe7Alvhc2ihpl8151Jg9h3NgPy/la0LFrsfTOIm13WBu9apodbLxpEeh9DxqKKHhxPG4JyrBsDpEmxz2uhH2oKzk7c1qYe7LxaQkIWnMseBTstfQHWmrj9nf14Z9Z7ixnnUoYR6ZuBypwyGMxG+FVNYXjKQPPLEVjaMsT1vRqHobFR+DUrUZ+fD7NKgPCcZowYgNeOJ6OrugK9RuBaAGPLOVxZirYJKf7t2wTzxAD4JisOBzUiuJkk8NQAKBPLN4JrUJGShbSccgwRPh66xLgIgU2IcsLcXYHlKGgWwt3N/hI6hDYxQ0XOgPXUuEllXYitsbtFBQ5GM768Mkh8ePEwdlAFp1GG9OGFmWZzNK4W/vULCbjdg1me5XTmCNSScaRXdsG3iOnkmY+toHH3ezNDmRQ2ygPG0aus9xbSFovMbMO1cB76OjuRUdqG1G4Furv64RNVxZyzCCxtGeIGNTBe66OiyjDc3ESHa/OKIKem8zEz7+CT3I2kqBy4RlbieGobHddBTUKQiTChJbTj9yJ/WIwT14roIY0rOd1oLWdmW/hG18OokuBkWAl88xkHcomtzD1tBg2OhZbgagpzX2fBumlcqQBnQ4rRKmd88uamVWLvtWyMyBS4GFqM4lEtRtvbcDG4bNawxY7NIG5wWBEO+hbQ2ojf2oLzYTyIdBYkxZVhn2cuRBIVzpLnTutcSlJnJ24drwF7rmahsXOUpEkRykbmvLjYsdbE7W5ox96rmSgapnqwrXAPy8O5hCbIh4ZwjjzDkMqIK0EF8MhYuASOHSxtt22zm/XNbtnw7JaVxXB0DrVPwX4+tZkN2w8SzI9bHO8sQtmFmsw2h8dWK/Pf1Y4F8Uxw9hy7UNZti+PWW+yg9+eF7bCHqY39N3ahiLs4zqmEefRlvzclOkJcR/G3LOy9KFD7dtjDi+MWC0tbhricLJX1JO6tipFoXEfxzipOT9wVyJoTd5XC0pbrVV4OXK/y6rEV2rg3gnP3Kltn8PTxBDrYkpuB7ZGd5Kv3YZzkk1eulKK7sRmhrSocPR2D4aFB5PEtcPdNRveICPsvZ2O4phKTBmB3RCt9jdsBHHFXD2clrkU+gUf3RsCsFKFzWIRd4V1IjylC77h0ibXSehPXoJejny/FqWI+3C/HYECggEU2irD6Sbzjt7SDiqUtQ9zowFToVGJE96jpXmW1YAB5NV0g/MTBaMa07YBrBdwuReGiB+Oi5GwaY6bIb62h3dXsPhxO798u4Ii7ejgncc04HdcPP89EUBOapoe6USUy4UUXHgRdjWhgO2Pt2AiN65lYiewWIakLW9FeXoaSijrajNjdlxminQ+WtgxxT+cytscuHrnoqWRmJKSFJYAanNlxPhXuYUXgawGPAGqSgRVuhZNor6iGS2QpfHnMUgmhwY67r7cqOOKuHs5cVY4MzwXEA3j1WjFcMjpQX1KG876Z9EoS87HuGlclhEs4D6l9SpwOLcKxAGp4So/j/iWIaVs6Q4ylLdfGXQ6cyePqcTu0cZ3W5NGRITMn3CSDtRBuksHaC0tbTuMuB66qvHpwvcprD5a2duLq8NDBWDrUmpuOgxmkzTvRhwHSrnUNSEdeTS92+NZjoLYMubW96BuT4+3kfpQkZ0OztfLSirExxDXhmn8qOmaAopR85BRWoVZhw9W4WtR1zZlE2sERd+Ph1MTNjM0hDSgFMkZ0qMvPh7C7Ba1dAxBpNQil7I8J6rOYjqmjnhlolRowWV8Lf/bY7YiN0rgzI53o0gF7rjDeRQJzWnG5fAxHXZjhufngiLvxcGri7oxsox1+UbNS2ooYNxq+LoEQmYGwsByEpNfjck4/WmvrEZBWg7Q+OazSEXQ51zutKTaGuGb4B2fgXGor2iorERhTggmrDfu9SrA3oJI9Zw4ccTceTl5V5rAYnHvW1YNzz7r2YGm7bRulWeY7XOaEEcoh+ozWyRyiazmH6BstnEP0LQauV3n14KrKaw+WtnbimvDnw0xnSGxKHZ47lYG8jgkcDK2Fd9YgWosZN5EP7GLOmagogmetjLR5KxGQWod3vOZ8I481N+NwyTQd3v6uO219FRiTD8iGcSqxAfuuUZOIbXjFrRAnPHMBqwxHousRWT6ExPB4hKTVglrKqKukAm4NzPzIf2y/Slu0XA5n2t/R7uFokq1vtZEj7urBEfdmYIKnXzL6tUBFVSsicxuxPbqHPTYHlrYMccszigGzDCUCZnL3wTBmoryXbxKS2sRooZfLtCClZgBlMh28MrvgVz+NIyGMHbN6qgs9zE9xIrQOpYnZdPhCUj2Ou2aQwqCINi9jJuWLkTlmwPPns7AnpIG+7zv+pUisEyI+JBaXQstAUfJUfAcSwhjvGBezOrHHLR8+sZS/YT0i+/Q47Em5HFk/cMRdPTji3hzUIx3oZt0Vladl0zxYDJa2DHFfulaB1n4BXjvJEOVt/2ZAMY3Umj4cDyhBWwHlssaC8A4TXn3bj55Bcb58GsmRWcgl55z1ZzSyerADKe0CdPQMIKBNjcMhlK8qM775ahggGYBnUT+8Q3LJ7604ky9Ad3ERpk1yuOUPoLRrCuFhyfR1hK11KOydQmdHJ5JGzThINDI11nzPzkTwEtLRMiBAaV4RBhytRLxG4Ii7enDEvRlYkJqYi4ByyvZfg4NJzByAxWBpy7VxlwNnq7x63A7ENTqrrTJlk6vgZIlMybWQzhgcHtsskc7oHcY7q4xNKR3GbyWRKHUO4zdLWNpyGnc5cFXl1YOrKq89WNraiWvF389n0CH/MB5euZCBpIYJHA0shVfeKLormcWQnmLbwLLWatoUkj/YCZeIUhyMZBYqoiDu7YZrvQJmnQQuwdk4GlaKvqE+nA8tQr/CjKOhJdCNdONw1iT5KgoUjFL9xWb87QqzImBtRhryxkzQDHVDQb6ZUTaF3dnMfGEvV39QviEripnnGaioQtwA2yu2xtgo4iamlcM/g+nk23sqiO6QOHatACcTmLj5cFbilucWIbmfWl9uIZyduD2V9XANz4PEYsbha4U4m86sczUf601cq0mF8x4JtBM5XlY5LgXnQjmjxGHCk9j2G8zHbS+pgFk5hQYpkzHsvcrHXeLQIDSguZDpVY7ndaFJZ4ZrQjP86sU4HMS4qlFPdqGffb/zoZXIiWIIbhT2gRrRUYun8I5vMe22dYdnDpTdTWirb8GYTIn0ISPdq20RDGCIpH1eeh7yYjOhHOuBnDyOV1ABegsYn8xXo4tw0S0NtSXM8NO5xHb4+TM92GuNDSGuYRoHY2rx+tVi1ObXYqKhGhaZAJUSC4qS7f6m5+CMxNWK+eieUSGud2lPobMTd6ytA29fy4Jlsh/dJO8lR6WxR+awERq3JS+fXmazsaACb3sWEM0ohFtaLXa7sv6X54GlLUPc589lI6O8Gy+eYwiy068JUIjRMiHD8asZaC+gllG0ILzThH+9HQAtydBUr7LPtRT0jE7D3SeL1hSGyQFcyetEVkkdIjtnYBR0o4YQt7GxAyNT03ArF+Hly2lQdNRBSjjhczEEpXw9XnQtoO//8pVq5CUwqx/8680rMKmkOBzfjMyKNlwsncZ5P8qVhwU/esUbuqFWBJd2IzOHhxLh2mvdjdG4BpxI6SMaNhMVVT245hWD2n4hLmaP4Mw1ZtLBfDgjcQe6hpFRWo8dUV1szBycnbi7z6ZhbLQXWb1CeJRO4pgXU+ubj3Unrs2E+NBE9E/N4FWXQvTWV6FRasDo1CTcCkitdBFY2nJt3OWgM5phsa5/VflmYLY4Z1V5OdwObVyn9YAhVRno3kpOFgpfooFIoXN4bLNk2sme50YyOqV0GL+VRESPLjg+thnC0pbTuMuB61VePbhe5bUHS9s54u4LYDp8fEJKcNAnHwn1AlwO5yGsQoChlmb62E4PxkLKv5CxoYzwS2DMsvRq7Itn1gSKbmbWBDp2jXEtKR/qRVgLaejqFGiiJvjChv0xzrVOkCOsF3FNKjHORpSibpLpzOEVVOF0QCG5lwHnw4uR0adFe20jXELKmW87D5tNXJNWgfOhJZgmaXjRvwgRDRJIh3txITDX4Up3W424RRl56Fu07tx6E9c0PQGXyDLsdcuFQSPB2RAebd8/0dWB5J6lK+SztGWIO1pfC+HYEHpUzNc/FE4NRVjx7qUUTBmBJrpXGQiuGcaVKgn2RdaSwzqkT2hwvmAcNpkIeY19qJWYcKaIjxnS4B+RSpE/YcJ4Ux0Ks0qh0SmRP2ZCQ24xptqaIXFy5bFexDWrJThNMj9vUsvGAD1FPNiz+LvhXTjhnoXckirULPLxu9nEPXwqkR7i43d2YJSUKtFRuThIr3ZnQHjbojVBCbYScTUTo+gYHUGtlI1gsTEa1wrXcil2HE3EGf8saAwGpA9Mw2fxwxCwtGWI+9KxBASm1eFfV5nV9XYFEA2rkkFGFOSpSwnoKGJ6OF3LhJhsacHD/g2IC0xCQFotdpyIIRwWo0QEpIZm4HiZGLtORNPX++fpXEw1V4PKosePBKF+2oR/nkqjf7eTZFBnxnoRd6x/FGqdDscSmDHDwnQeKsfVMJu0eOdqPj2Bn+oTq84sxMyi2282cT08UqEWDKKwZwQpw3qc9CyBm1s61MJhVEoX1w+2FnGzM2rgG5GNI6lDbAyDjSCupwvj7+2UayakPS0IyWsh/KnEs+5LvaCwtOXauMuBa+OuHlwbd+3B0nbbNsmMAWKlnpNFMi7WQCjXOTy2WSJysue5kYxMKR3GbyURyrQO4zdLWNpyGnc5cBp39eA07tqDpS1D3JysKlyLZtq30UkV8EupQUZ6PbwTqxCSP4wSXgMiSodgVUxDRvJOeEI5rsW30OeP9/fBJ7ESI2pAMsYsBBZRyLTf4pLnPGNsNXDEXT044q49WNoyxD3ikoqOulqMkXxxMriadnhOx7syvcm7TyVDagA0w90YJu/xtmcZshJyYIMK0d1Ml7Xf1QwIWutwwpdxLwONBPmDIqSOrONs93UER9zVgyPu2oOlLUPcg+6ULTJwijcNt/R+Okxh34U8avoCoSeQF5EAxfgghsh77I1sB2yTyBGocDKdmbmz83w+xuorMdzajppJI3yuxOBKdBmePZFNH99q4Ii7enDEXXuwtGWIazQYIJKSui6BVqOFSMaMydkzikqpgpYKWq309COdRkebAzKwzP7WyrqMMOoNMM3meeY3Ww0ccVcPjrhrD5a227ZRXh4oH8KcLBTaVlmuc3hss4SyVXYU76xC2So7it9KQtkqO4rfLGFpy/UqLwdudtDqcTtoXIMzV5XbmnuRUsJMnpdMTdFbq1aFXmomO0FNQze9HR4X0ls5fxzKrZWHbhobVlW2GFE1ooJ0UoDkknbaPrmwsgOtwqWdes5WVS5uYjwRNjV1oXliqV2tsxN3amQCSbwOOswfGILOwefdyKqyYGh4dvXLtpYuh01MlrYMcY96UO5Xgf3nMtBcwJg3hkQVwMOP6VV2iS3G6fQhhMcxx87E1OFUNOP94nbFRhH3clINTsZ1oDo9BxFZ1Ddl7nn0zFJvDM5EXIvZDD9f5hmNJisOuzEdnPPh7MTNjkpDZA5FXBsEPa3oW1r2bCBxbZge6EDXDFGMI31ISiulTYUXg6UtQ9wjVxnibj+Xh8Y8EraZ8NTZLJy5EosRM3AyshKq0S684p0NKMfwVkAp3joUgttZ6W4EcQcbanAloRJ/OZJKuy4h9R0kDZpQmF3uMNGcTeMG+jHEpb5StCfjN2k+nJ249Nc0jqNgygb9WAcEDpJ7IzWuebIbIrJ950w6jl6KRHyLmDkwDyxtGeIKJ6fR0MWnD2hVaujVTC8xBZHcCLGSyUYTQiVkMvu8JxvkuvXN2JuJjexVnp4xYkogQuMQNR3IjO4REep7lrotcSbi6lRKdI2K0S/WYWhwAmOKpe6DnJ24Y6Tp1zJK5Wcrmnun0NLPNBPnY+OIa38GZkFzk9aB+idgacv5VV5OpmScX+XVCtWr7Ch+KwnnV3mLgVvJYPW4HXqVnXYlA2pHJGUMLigtQ2+nqJo21eGph5HUFq0GPeRSOdqGSZW6cxIzqhk09kxAyHaBDU+yM75J21jAVplGJxlPGN3kvL4xETrGZiAUCDEk1cGi18FM10JtmJyhPowZjd2T6BrgY1pjQFsfubaaubZKJqV7WjcanAHGjTFoT3ezDnL90lS6HYi7kW3clYClLds55c74b93uRTkat8I9oxkV0yZIBzswQnio6WulPTS05jHuK9MjGbc0dhz1yaPtnKMjC3Esa5i8rRRBWfXgs82eA9eqyH8b3vRtJhsrRO2NoEY7mnnl8A5meq4BNZIpe0r5KJrIseNXmI6P09G18C5d2t5bb3DEvT70ahW8vJk0mhAJEbHFPWAsB+cmrlsmFCod3vSqREdOLoKzG/HkqQIYxjowbAaU7fWgnGhQXhkoQ8eM6AySqedK2IBqIY4GVSGmbQaHUoYQcS0KETmN+HcIM0a292o5ISxDAq8rMZD0tIGaxvDEvlgER2agUkapdSliutQwScdQMKrBgYgWWPg9OBrfiH/sjaR/u5HgiHtjBNJ+rinoENdLrUixEBxx1x4sbRnitvcyPVnNQzLUDTDVZK1ESA9RlFV3oKiXqRJJJoV0F7pgZBwpvHb0U75tCPqFWghHmV7pDoEGTXym9BUMjdPblj5moet8Xisa+RoYFTKolTOzQx7N3dRxA8aUZlIt10BESgepQICWfuaasGkwvTRfrCs44l4fSrEQmVW9qBxVoKC4Axml7UuGBznirj1Y2m7bptGbwclSoexClRqTw2ObJTMao8N4Z5XxKaXD+K0kcpXeYfxmCUtbrld5OVBO29javdPA4mzd3DfA5G3Rq8zUKp0FLG0Z4pqpKpiNmX5nY6fuUXYl0zJ2up6FhOVzRhlSEq9m38c4r/pmttpgMhgxrWDsbHVa3YLfbSVwVeXVg6sq3ySsZpZ7gMboOK1Z2jLEPXglEfqhFkySX03VVcBgNeBIJmNA/talcpQmMUtwvhbVg0j/RHrVvbG6KvAJ2V87l053WMWEZMOtSoJj7tmE8wLwpBa4JDm3C9brgSPu6sER92ZgRkVZLW2rPD7Mx4GrSxd9o8DSliHuUc8UGMc6kNUxheykXOgMUyhi+qhw2SUbNek5aGvtpJfMPHqeXfpPN4HaGSOSeuRwyehARpccruXTOOmSgr5xAQIbpDgdWIFe1g3OVgNH3NWDI+7NQTPWiUF2UthhT/sw6UKwtGWIm1fVAbNMALERkIwMg+rAba1vgVd8FdQk7w60M0uOZBd2k7q0HlcSqpDSTNl1WtHIN6CqjHEcVzqsRkF2NXwSykFVkGOTy+GTWLUpBhSrBUfc1YMj7s3ABL/YSnilNWOwtQueCZWo5S+d2snSdts2k9lK2qmcLBbKhltnsDg8tlmiJZnIUbyzygQhrqP4rSRqrdFh/GYJS1uuV3k5cLbKq8ftoHGd2laZw1JwVeXVg6sqrz1Y2jLEfeFkHmakzKQAP79MXC0RkLasAYcyRgGzGq6V0yQnC7HDLZM+572A9SKuoLsVApMFBwMZV0FavRHioR4k5VbQK+AdvFaLpKAcjIqW2v5uNnFfOZcDTPej36jHxew+KA1W1LdOQNbbgkYHM/83m7iugVnwa5zBrnPZkHY1oZN6Rhup/uqMOOGSREhphFYuRHSvBOeyRh0uFbpWxO3oEaMsKQMWaHG1eAQquxtUywxeOx1LnkuDyE41Tl/IRnvnBDT8XhSKl44hs7RlNa5NCzfvNHJREw6mDOD4OWb1sJjwbLTkM71bbpdjMTg8iPCurTkue7NYL+JKJ4eQVd0Df97cqnD73ZhvnFfVi53uRXj7cjF5gAlkjC5MuM0mrkokQH5JNcpbB1BNSHDpchwdf9Izm94uxmYStzwlC538KZzN42N7UBP5ntPIn2C/n3IS2cNMx8/FK8xQJ4UjJ5PY0BzWirgmuRhxmdWYHukC1dV79HwiHb/rQiEy4tIxJlYgrrgXrjHUhBzyXN5zzzUfLG0Z4gZEFsMtrhH1ZfZl/ZQomyQvqVfiUgnlIM6CyDYmEcIiqRlEtz/Wi7gmuQznQouR388UgMrJAfRqyH20UpwLyYfEAIx3t+NCUP4S29/NJm52djUuplBrJwMuAUWIaFLALyAVPvHlKB11TmdxeUN6DDS34GLoXL71D6HW9CWVSa0IPL4JRokAZ0OLUD66tJazVsRNSuLhXFAZbWBxzq8QCR1zK2iP0wvH23AurBDXikaREJMJ78QKZPYuWmWbgKXttm2UWZ89e1Jben+e0PHz4xycczsKZRdqMtscHlutLPmmDuLnh+1iZM0wN02Yx6LD87cUFpzHCkVcR/GbIQue0cHzLjg+T3R6k8P4mxbmFnTYvp1/zB5PwR5ccA4rLG0JcakTOFkiGqJxTUTjOjq2WUKZlzqKd1ahiesgfiuJjmhcR/GbJSxtuV7l5cD1Kq8ezlBVXi2culf5tfN5aOkchNWoxuGkHvQO9ONqmQhhQfEYFchgsJhwrpS0dW1a/O1IDH2B2x0bQ1wTAiNy0DYDVFZ2o7upAbWSGfC6RdhxemkPvjMSV6uRYmhShgtlzJzu+eCIuzJ4BabBt3EGZeUDiApJgVk3ifxxOd51t/c5zYGlLUNcM2mcH/XIxlBzI70yH4XTbjykR8TDL7EOZpsF7jUSZEdnQqOdgVct5Q/j9sZGaVzFcCfa2T6I0OB00N5+9DNwLxyj4+bDWTXutcRK5Hcs9QHMEffGaCnmQaBT4Wr5NBTjw3CJrITGpqHNhiNqGUcU88HSliGue0gRLgQzPW2nggrhGlaEQYUFqansWrc2M8Jb5TiS0kvv+nhl0dvbGRtDXDNcvNNwNKYesSGJuJZUjaKOSTx0IAluscywwHw4pcaVT+JiOA8Z/aTasAgccVcKHWI6NQgIK8BJrzzo1AqcieLhah6zUPx8sLTl2rjLgTN5XD1uB+IanNXkkZpkwMlSUWqZSQaOjm2WUD2cjuKdVahJBo7it5JQkwwcxW+WsLTlNO5y4HqVVw+uqrz2YGnLEPf1S0V05LuXmLbrW+940XNyO1uH8PLeSBQ2TCAjNQf5NX3Y7ZYL1XgHGpUkUyunkDGmh0owjKf9G+nfvnGBmbl/0D0Xhy8kkNwmQVQn0/uy3T0TxQ2DELXWY1AkQ1RUBmKq+6GZGsbVrD5EJeRgzGzGO2GMdc52ryqEBFLmlwb86K0UOm5Xah/5b8NzO33pfXlvGx69XA8YFUjpVeDfEW1oyC2AfJXfe2OIa8XByFY0jc+grLgJOdnFaNdbcTW2FvXdS3tpN5u45aXNeNmTtL2tShyNbcduvyoM1TejvG0UCgeumTji3hhWgxTHL0XRXmVgUuLBnYEkeytx2jWa9iyzGCxtGeJ2l/Bg1ipQMGaEeqQLVJbZG8WsiXvuMkPmo5HMZHr5WBso9+R7gpoQHc14wzh2JQ/ytmraV/JARRlMehWy6Kn8Fjx0lu3gInjrXCzcYpoh7W6GkDLta6ql7xXqM7dEo2v6BHIiM2GbHgBlThoalkzeTo2yKSMOJ/bhZM4Qhmur6YLlXN4kpF0tEIvFSK6fQFKvlly7Da5VS3s4bxYbpXFHxoXYe4n5jnlJOTAZpbhcPoFjLvF03Hw4g8bd518NfV8zKWCBiKgcHHXJQEd3O3KGl2ZwjrgrQ0NOPu1s4lJ0B9LCGCfz7SXFN15mk8Lv3ommt+9cTodUqUUiuQBFjrMuzHhiWVYxAtPqcC6GaDeCodJieNQoYVEIENMuh1Slwb4wxgH6H94Op7cUzsUwPdEUTsY30Vt6JQOauDU0cXUiPk4m1MM7sgDT9Hcy4DdH2XV6Q5No4maPWKAY7cKOLAFeu1JEP6PX1STIBjogJL+pS09HFsV0zSTqZxwU/zeJjSCuZnIMPqm1uJzVj5jAePhkN6N0RIMDXiXYG7B0DG+zidtU1Y5njiRgcEaLE2G1uJg+gDZeKYIiszHiQD1wxF0BLCqcuhyNsLJBqNVa+HknQGfW4Jx7LIJ4/exJc2Bpu22bXG2EgojeaKW3VIcMtZ3RMVvK2xy1VWgo7ws2urFO7St1ZqiosJbx90vFUZmd2upNzLUooWx+7WEtG1aS31AeJqhrKNljBnJtqifXfq49rDYw16LvpTaRa5jIMzLXUZFqpf1a1HPQ55DntD/PaoRaR0lCrdbn4NiaCftNVeR5NeT7U99AqyPvaCJb8p6LzxdTK8ctittIsT8j9Z319rxAvjsV5+j87hGxw/itJEKZxmH8mgnJA9T3MyzI72zcPB7ZhaXttm3d4wr0TCg5WSStQzJ0jjnXt+kYlTmMd1Ypb+U7jN9K0jYkdRi/WcLSlutVXg5cr/LqwVWV1x4sbe3ENePw0WM4ec6fnoFwI0S+/AN0kTzUy4vDkcOHcOz4cdqrox15npfZEIMJngtCupbOLXRmrJa4gxXReN8dd+B3u8LQnnwJd77/TuwOrWaPAt2hb2PbJ39BQnp88+MfxJ2feQKmyVp8hSTJcl9qo4gras/Bf975PvzmNT82BvjAf3wAn/rUl2GzTuIzd96Jz3zr7+iOeRt33HEnlZnYsxZiM4ir7Yohz/PfJGTBIz/6Onwb2SUjaYjoZ6U6gj7y/96PT3/qM4BxBF8i6fTRL//FYd5fHXGn6PtRPS6//sIHsO0/7prtcNp5/4fx6U9/GrnDJjxz/z3kvA9BaLXhsW98jH7+5b4cxVka1M77PvIDQCfGiGASxqF4fO/h7aivzEVG+GFE9svwhY98CUf/9jP0G9X40vf/jj/e+wn0snko8q17yeMBsQefg29kOJ44GILHvvppJJZ0IiQyFd/99HcgbfJEaPd7i7g0NJ34zhNugKweD/zwW/BpYhZPs6j68NhZHv7f3b8BP+pV/Oa3f8KTB73pY8d+u23ZRNs4jSvFA7/+KZ7zq2H3gW/f/RW8/84v0eHfPvAA7nnyBB2GvgE/eyeKCS/ChhPXrME3/nwJ3//OV+ldYe4heNTYiWvD/379Nwje+SN6776vfRXv+4/PzX7r/7rrPja0ELdOXCv+5xu/Q8BbPySfsxl/dq/DcPSr8K9jZgOce+Y+3PWxDyKyeoLe3/27uyAQ9eLHhzOhLDyOY9lLhwMpsLRliPt/n/wsXSrsuOuzkEvTcTRPCNe/fQNFGX44kNuPz/73Q5CUnEZqQxN+uCsLJ//4RXSzeSjgpbsxQt7t8e99it7/7M9ewcEfMOH7/n4GP/zwHZiq90bQe0zjDuS745O/fhkFeQU4eeYYqquzse0jP6OPdaefwi9+cj9JhDuRGX0IB8KLcd+n7oRG2IvH7tmG2PxS+rzF2CjiZgSdJs9bRWUSJsI0gIjEbHzvo9vQ25pOjlXjbnKM0h7f+S9GozjCRhN3pjsTD/zfT+jnjm2agP/+v+Cli8mMJxGjBH/47a/wqQ9vw64r4QiMzsbPPvcfGFcLcMdHP4eSonyw67QvwC0TVz9N7vdL+n4HLgXiIz9+Df/+30+ijV0f4MChqwg79XfsjW3HLz9zJ4ITc9HJ78W2e57Fvt9/DSWTjs1badJSYPcxNcmHXEOSwmahJ5BTEE5LSdgKvc5AqkgmehV5vUoCi8026+TcbNTPVjH4fHZZTIIp6QzUEhHdw2yzEhKsUnltNFZLXIvJAK1WC62GcelChRdDp6cG3MiWPWY1G8l5Omh1Sx1hU9jINu7i5zXotLNpTh1jwpRJ4PLfaLPauHo99f1szPdf9B5UfqVg1GuZAofkTft5jt5ktW1c+/3IDaFfkHzUCAKT/nSak/sbKAdyFpIHrnNLlrbbtj355JPgZKk89vgTeOIJx8c2Sx5/4gmH8c4qDz38iMP4rSSPPf64w/jNEpa2DIbGGdesHDisFAazFefjOxxqKQ5zsJLa6fjU5tQ8bncYSK14UrS1muC3K6jWAF/IpYUjUPqVVbUMBsc4hcvh5kB1AVxO6nS6oW5nA1UQjQm25oKVzg6tzrhp3SgcFoLqCprgKpYOQelXVtUy4BQuh5sFp3BXBk7hrh84hes84BTu8uAULodVg1O4KwOncNcPnMJ1HnAKd3lwCpfDqsEp3JWBU7jrB07hOg84hbs8OIXLYdXgFO7KwCnc9QOncJ0HnMJdHpzC5bAElNqkrGkLqvtR1jSEskZKhtntfBlGYU0/ekemcSWtm1O4NwCncNcPnMJ1HnAKd3ncusI1y9Fe145p7XITQq2QjA6gu5tP+3TlsHUglKqQVtoKrVYBhVyGGaUck/xx8CdGMdDfg76+HvT396GjvRVjQ71IKGzFLt851xgbBb1iCv09A1AY5hS9WcFHc2Mf1Bs3T3nFWJ3CtWKiox094zf3e6NKhO7WXog1zIxe6vs0VJeje4wpEMX9zagsa4FkdmawHv2NrRiRLJ0s7sxYC4Wrnh4j+XrUofeEzYR2agjNrcNbphy9WYWrEZD3axthliW9BVhNCgy0doEvZRwdODMcKFxmnVt5qze+vO0z2BNXj/YCV3znQ/+JPUkD9DFlfzEuHj+Oa2GZmJhhCzu9AFmJkYiIjkNySioqusbRV5mO8LAi1oePGrXJMQgPD0dyXhOTeQxCtNQ2oK2hEgkRUciu7cHqfAtwWAtMyzRILSSFsFiIqSk+hMIpCASTyM/PR3NzM6lEdWPfvn2Ii4uBRiVFbE4j9vjVsr9eiMIzT+J92+5HtlIPYU8jGls6UJ4aiej4NIzMrsIpR0V8FJ030os7GLcymgk01Taita4UsRHRKCAtbcYdjhGdlRmICI+Hz9G/4eufvBfhPcyRkfJInDh+BsEpVZDPFpoaNGRHM9cu6WSvYUJ/dTJioiKQ30F5R9sYLK9wrUh65/f44McfQmpDI0ojTuG737sb2/1LmULIIEDildM44+aLmt5p+hcU+C08RJL3SilpJGqSQDOGnOgI8q6RKG5i/FYZRa2I8opEy4QYLXHv4quf/A88ciQV9fXluPjcPfjw134Ct+x22uWQTdYN/7PHcdE7Al38OVeP4i7mPhHRWRhno9Xj9UiJJ981uxaKWy0p1xCMwmUy1Ej2UXx829dxLqMOXV1d6BgWQDHVh/q6FrRU5CIiKhaVfSL6XGAG1fkJCI9KwcV//wpfvftBlNIFlgb1KbF0vknMaWC+r3oM1TV1aGusQiLJk3mNA5jsr0dsZDSK25jvLe6rR2VjG+rzkxEVl4jOCQnaS+IQTcIDcsZHjFHYiWhyXep48wS7+rhqBMkxEYiMiUdychqqe5lyuD3TG8dPXkBcAakA0zEEZjFKkyLpZyuoZ5ddtajQWpyI6EjyboOb24vCKFxmHu5UxSV8ZtsXcCCmEo2VyfjH77+O+185i0n6ZaxoTfck73cRCUUddNkvqPXD9+/chnsfegfp5a0Y7m1EVUMtCqMzybYNNdVlaBqhEkiPDl4OKtsnYDROIcMvGLzOUdQn7iH3uwMPveOGwhZqfR1grDaT/lZRSaWQsi57xL0lSIiNQmxpJygnMxuFZRWuojscP37/F/Dov9/Bkz/6Kn61N5mOT9j7f9j2+V/inI8vvI6/iM9+6R5ElDfinQd/ineTRzCRdQo/+PFrGCLn5h19BN/90X70D6bj+1/6b7yRwDipq3P9I+74n2eIUi7BXz71TexJpTLrJF7+5vvxrGs5fQ6HzYNYrkVyQSPGxoYRHt8I3/B6XAupQ2FpH0JCAvG/3/8BrXDlpPUr4I8ighRse/zr2F8vRKkbySPb/ohKUoAl7/ozvvrDd0EVMY2uj+Ab97+ImopofOuLn8ThAqawLDj6U7zvZ6+ivi0bv/not3GmjCJuN5752ofxbmgVAnb8AJ985Bx97njyHtz98e8ju6sXh//yNXz0R8/Bx8cH5199AJ+67y+oqC3BL77yUdz/9yN0/CsPfBnf+4cL+pry8IvvfBHP7j6HsOhSyDaIcNdTuOmHnsBXv7cdA+yzVF78E/7r5y+jIPEK7vroXXhq3xXyDpfx4L3/jadOJ8B/x0/w+cdPzxbCY3Fv4Y7P/Q8SRqk9G1ye/iw++7w3RtoS8auPfBMeLUQraurx8H0fxYEcxrFoi/fT+Mqv/gbKKdxwxEvY9qFvYMcFX/hcO4z7vvhRHI6vgf+bP8cdX/8j3Hx94HngGXz67vuQ2joKl3/9EF/59Uu45haBFgGrNDYR8xXueMllfPP9X8bTOw/j5MmzyGqeAL/GA1//z/sRQ73sZBr+7/OfgWduHQ795fO4d3si/bvy84/hK998muSbDPz07o/g5Wj6Y6Ll2iO443tPoLA4Dvd/7Kt4N2WMxDbjL//9abyTTAp1SyMe+eKHcSSrC0VX/oEP3vUUqEXV+iPfwlc++js0UOGgf+Jr3/g9ajRm9PHCcc3LF4f+8RN84VtPoXGoDn//2U9wsVyM7tAd+MEfT0Jh6MTT3/skvvLH7XTe3f/0ffji795EQ1k8vvyxj+GhHZdIvAce/8En8NsDCegpDsT/fP1beP3YZcSlN0CzgUpkMeYrXFHNVXzrv36KkFZGr1gaSEPuG/fiamIG/n7/Xbj7oZ30++194rv4wm/fwohegd333o1/XWVWpso59md84J4XMUj/uA4Pfveb+HtAG9kRY9/9n8JvdkRAoe/Cc5/7It6O7oFNV4I/kPx+hfbALMJbv/48Pv6Tf9L3OPPyr/Cp7z+Kut4evPng13D/U7vhfS0JgxvYpbGswp3picZvv/YHBLaQZrp1HLsfvge/OpUNxVgzDj38GJ7fcwTHSSv3wpUcyJVdOPin+/Gb597GoaOHceBAIHrUBhRdfAG/fuAgJki7oiP6HB76zRPYs2cHHv/dv5HWKoBVV46nv/0rnMsjCtc2jF0PfA07gqjsyWEzQSncBFKrHxrswehYP/LzclFRWY7h4V66K3mUKOLh4X5093RiZLgHEWnV2BvgWOFW+72N+z77HOqJasg+8Tx+8ch5usejzvOf+OWf3kQ/acM1BB7FH3/7LMkbb+DxB99CYbcYZkkOHr7nAXhWE+WgbcOrv/gGjqYNQTZShGd+9wBefvMADu36F375iyeRwSeFbWMSXvrZX7CD5EkqX/pE1pArq1DtfxpP/fJZHKbjzyOzbhL8vjQc37sPx994Er97+zL6xBvTr3I9hVvk8jq+Q7jwxp492P7Mr/GHt6+gU0wVBCLEHnoTTzz1Gv1ex497onpEA/lQJbY/+gj+uXMHDp6PwODIIJJOvIE/PfVv7Hnnn/jrMyfQKdJDO5iIv3zt/xDUQdpo0kr89Tf34HgmU/Nv8PsX7v/Ly2gnWtuiHMDVl5/DM//ezdznRBh6FDZMdxfjnV8/glcOHqPj3XyKIJeSitflwzh6cA9+/9Q/EFQ2Tl9vMzFf4U5W+eKXX7oPT7/6NslTe3AkPB89Zb749TcfQxopaqwjaXj8/v+Bf5MC/Now/O7/HsD2t49h97+fxE//8DqaDUQpJl7Cw79+jPx+Jx7/7UtIaZ6EmZ+GX97zU5zOJq1KQz1e+M6PSNlFGhGqOrz4s2/DrXgAFf7b8Y0fvkEr3K6Y/fjl//4LrVQ4/E38+o+voX68DYcf+RNe2LcfB/7xKH7+h0OoHa7Bzl/9Lx56eS8pPw/hyPFwDOrU6M7yxnM/ewx76XQ/gYisTvLwYmSe2o0n/vISmx/cUd4/jd7acBzaTcreFx/Fo0dDwd/EOtB8hStpCcfvvvQ9PPHqu9iz83n8+skXEdUoJEes6Ei7hr+R99tHv8dJROVQa8EaUXD5efzgN0/hYmQ+Ulz+hW8/dhICuhdFg6Jzb+B/fvwYdpHz//rHX+CvJ1Iwo+/Dm9+/Hwdje4keUcLn9d/i/x57BX65pKyqSSDlwiPYSd/jOPzjmqCYbIL7yf04vu8N/PLv25Hfzei8jcAShdveL0T7iBydY0r0TpJEH1OgY1SBHr4avXxqhSk5uklq9k1qaOmdnEFjSwN2Pv4cfvTYy3jwL0/gG387jbjacXRNqOjjneQ3zPXY3/CZuI5RJXqoe4yz9yDhnnHmHpxsnrQOyxCV34VjfiW4GFaOC6HlOB9WRofPs3IxhMSTuJMBPARmtON4ZAvahpdeq2ucygMqdJH0pfMDm/ZMWMXmjZmleWNx/qPzxlxe7KP2J2ZImFx7jLoXc85svmSvMz/f0b8h1+ikz2XiqBWzFj/zeknrkBRFTRMOj1Hfw/7s9HPR78oc6xyf+z7UO9j50k1/h3nvOu88+3vN8Zhci4Tn+MamDfX92PswfLXfZ+672u8z/16zz0ulIX3e5kpjnxg80pKlwvPzk/2Zu+hvw76T/TvQz02FqfOo/DTve8zLN/YybDZP0t9v/recC9vz+1x6MNfrZL81lffm0o0qU2dQV1+Gl/7wFH72JCk/H/oLvv0vN2Q0Cmava3+PuTRdmh+odJ59DzZ9N0uaBiQoYfP5Qv7N5R/62HLvR76b/dxuOk3m/YY9RuU7ivvUbxg+z723PW8y13NcLizmDvW7jZD8utGFCrdvREyvKzujNd2cUOvizoqD45zctiJS6HA+vh0y1S3km/eQSGf06BoWOzzGyepEJCOF56jE4bEtIbdR+Tkt16JnZAunxTpKW59wcZcyNy2Iw82Bm4e7MnDTgtYP3LQg5wE3LWh5OBjDna9wdUjyS8RDB2IR02M3z7AgKyoV3lWL+r0NUrifDMTDlwrRKrOv3mZDT3UldvsWI668F7nVLTjrmY6rJXxIpoUorujGVc94/P1iIVIr+9EyLkNSRBLe8KlCfm0/3H0z4dNot8q0oDylAI+/E4SLlYzRx3xMtNTh76+546XQ/llDEtXoAI6f8MfDHs2zq52ONLfglZ1eeD15aHZ1Gx1/GO/ud8XvTpajnzELRXhMFjzqqV8ZUJJdgL2hNciq6kNBbQtCU3owZSYZa7QXx6lnzKXerRv+EZnYE9EJKblwX2kRXjybhay6fsRE5uFYZi9tISvvbcdB7xwEFVG/6YRncDoOxfeCNWDckrh9FK4N4+2duBJfh8LWEdR1CTDNzsXor6vFs7u88Vp422z+GmpswN92e+OVkBaoV/DqnMJdP3AKdy1gQWNJOR7b6Y13UyizVyAzPAlH4jpQ2T6KxvHZaQXXxW2ncM16tHcOkvK/F8X1vTh4IgwHsnrRVNeFFKLXEuIKsSe2GXJmCsR1cR2Fa0RmbA6uVIhJOihwySMDGSNM6VOQkIWgunlKzyTFVa9MZPBJqSPqxbtXijFAFJdN2ItDbuWMhdksxPC6nIk8dr3cupwiHInpZgsxC3KIMn/+fBYu+qfjzYBGCIxMSdZcyMOJ5H4SsiI6KB0+tQuV7mhTDTxT2lGQX4Fj8X0QSsdwPrgenT3dOBreBKqYU/a14YBvFR1uycnHocRBcjWSQcb6cSGmCmMyJXy9khBSyUdaNg+RHUpMlZbhtTBqMJ8UsC2tuOCbgR1XazBmEMPHIw9Z4/Nnx5mRE56JkHo5Buqr8a9jCbgYnIvX3IpQLTGR1xPigms+yiTzreL0SPRLR2jDyjKzM+K2UbjqSRw9l4xrNXy095O865qCqIo+REVWokphAb+uHEdiu6BViREeVoZyqRlTTZU4GN6ClcwA5BTu+oFTuKuDSjiMa8HV6DDY0FVYgOMpzBRQo0aDwZEp1FbUYI9rAepX0DK4fVu4RiRHpOFCPmN0CKUQIfHF2Oudj4iyCShX0GhaqnDHmZZrWVoWdkS2QaDSQqLQQDTchb1nM1EzY0ZFUgbe9i5FeHYTYnKbcMg9EZd5E5ApNeRcHToqy7HTvQJ8ovEHGxpwzL8Q1zIaEJJehUuhxUhgTcSpFkVtdiEORZNCjN43Iy2SvFABM31oorEK7/o2ory6Bm/5VGBQwTyLXDiOMxeSEN09N1dwpKEKF2LbyScBqtLT8eC+XFC2k9ahDuyJ7MT4cA/eds1C2biavoZMoUC4XzIulUxDLRzBufAS9LGWfb28QvzktWAEtlHXN6OWx8N+fx6CyDuExeRgu08dqLqFemwIHoE5OJ/SgND0elwLL8C1khH6XXrKSEKENjMFsbQfe8/noE5JggN9cAnIhUs69T3qcJX8xq98AjrqvC2K26mF21dbhX0kbwfF5mFvUDXaZSboNHo6z5Rn5WFnQB0m1EZotXpISVxVbgF2+FZjQnvj6i2ncNcPnMJdHawWKzQaHZ3Pc+IysC++F/zBEfjGlSCAlFPuQXlwz+mDcgUUvx0Vrs0kh7drPNFz7PxtiwapmZXwTa5DUGQ+jpBG3Yj+xhp3icIdWtClzIHDjaE3WeCa3AnbVte36wyL1cop3HWCXm/CJKdwnQJGoxl8bgzXIZYoXMpKWaM3c8LJikRLRDKjx4WEdig1JofncMLIjMaIEYHC4TFOVicykgfHp5QOj3GysaJQ6THGpYVDGZyQXc9oigOHG4OzUl4ZuC7l9QPXpew84KyUl8fSMdwFCteEgvAU/PlwAjLH7N54bCiJScRvd0QgumvOVETcUI4n9kTgdBHjm7avqQ4HfIvgm1qHoNQi7L5WiKIRaqRSg4CrMdgRUEnia3CInFMxRRkeWdFaW4l9viUIoH6TWIB3vHionqRGZc2I9wnAz3eno1RImxFjsLYK+1MpIyo1gq5mokAEdJQUYWdcO33cjpqUdDz4ZjD8G+eMkpTttXhuXxgOZNo95FjRkFmIx98NhT/ldofFeH0FnnjDE3vTxhn/vgoBTocWgbLXMo924Q2vAgyx474mtRiXjnjj6cBGbJDjIqcBp3BXBk7hXgcKEU5dDMFjF/IxQDnFGh9GYHQFfOLKcTC4HF2y64+Rcwp3tTCguaETV7wS8KJHBcZp59EG1BTWwTu1Fm6+ObhUPIh564Qsi9tO4Vo14OXVwCOlDj4hGdgb2grhjBLFGSU4HF2DgJginI5tx4TpFsZw5xSuGRWZxbhaQTSZWYaLXrngCahMb0NhSj7iygdwjSRCFl+DkeYmuCW1I7+wBm6lAkgHW3HYtxHz7YiNyiFcvFyEdpUe0V4xeOVKIS4GZeFYYjdEOgvGa2twOIRxom6HeqoLZ91LMaC2ICE+G3nDKuREpeFc/gSGWutxOLWXPZNBY2EB3iYvPh/lGQWIKu2Df2AO4vpVmOxpx6W4VhSX1uF0NuMrta+iCufSKas8E0ICshDXzVQkBmoq4Fo4gNG2Nrx9tQR9E1NwjS6ZVbhvehOFSz2wSQYv/zxUEOWr7arH3uAmbF2b45sHp3BXBk7hLoXNYkQrrw4B1VMwKEZxxrsIvbThvx5lvBrs80rHiZgOTOqun7c4hbs2kPU2k29eimHWitMqFcA/tgjb3bMRXy9e0eIyt3MLt6WgCAci26Ey6FCZW45jIYW4HFOOPWejEdUxf8aKYyxVuKyVcn1OLl66Vo6aQQFa+ibRUFWF105lo0VjRlFsKnxqiUoxS7BnfwD+5d8MavZOdUYxjuRMwGbTISsuB4ei65Fd24eCqhZcCshHWKOcqOsZXHWPQ2AbpamsyItOx4HkYRgsKiRFZuFoQhPyyG8Kyxtx1q8A8Z1Ei9n0CApOQmwPXe2CsKcVj7/ihmci++h9O2pzsvFKeAu7x6AoPg1XeFQlQoWTJ4Px7JVaes5ke2EpDmaOYbytBv+6lAdeP/Oebc0t2HkiCflCK0ZrynA4kbF8hlWFAJdAfHN3KtrII5mH2/Hi1QLwJXJ4kVrhqcw+tJLfN5PrxIanYGdwGxQrMBO/HcAp3JWBU7hLYbUYwB8Xo71/EuW8crxwNAHpvTL0dHcjPLsThXXtOHE5nRRm1/9unMJdLcwY7R9DYlwWnjmciIjaUUzMyJFZ0ITsmn7kktbcbs9K9Nyg4kPhtlO4Zh3iw1Lw+11xiKjoB69lFH3TKkyMTKCotheh0bk4nzy4oqmBN+hS5sDhxtAbLXAlCtf6Hqlg3CosFs5Keb2g03MK11lgNHJjuMthicLtHWZ8KSs44WQFQuWVKbmW9qUsnTFweec6QvlSpqyUHR3jZHUiVuhoy1hHxzjZWJEodRjl0sKhDE7IuRYuh9WB61JeGbgu5fUD16XsPOCslJfHDbqUrahLzcE/LmSgfHquv7CntBDP7I9BVCfTa22bGsH5xHqMso6frHoF/C4G47W4LqjYn5mUAoREl6JlUTqoxodx6GggTpWL2RhAMT6AfQf8cSiHz1gHU9DLERYQi2c9myFmr6mf5uPMiUAcLGD9RBJYlWK4X/LHCwHtrOGSFSWF5QhoYN5Lxh/A5ZBCnA8vxeWIfFxJ6sGUjrmLRSXBlTOB2JE6wIzbclgRtprC1ZJ0jostxtmQEhwPqkSLbC61rWYtyrMrcDKyFC7BufAqmoDaokdnSw/cvBJxIKkPdtMIycQoAuN5cIuuQCRvCNIbdKm/pxWuSYOinEqcj+Lh9LVUeJRMQUvKicSsKlyKKsO1hArsOJ0A17Q2JBbV4XIkE/f2qViczR2bKweWAadw1wbT/T3YfiwYp+gy1Yy2sgZciizByWsFCG+ZumE6UNjqCtdqUqG5vhPnryXgeOYIqFLNrFUgJZmHC+ElOHY1HWFNCui1SmRl8HA4tASX/IoQ1yG/oVHZdRSuFe0lFXAtHoNZOYWz3oVokDKfu66gEL7V46jILMT++F7MCMdwNLwCg5TCtaoRHpqLXKKgRXWVOBTbRSsvi3wC1wLyMN8Fs1E8gcvBPPSTp6xIyoFbGeM2a7q7GR7xDUhIKcWFvAnyEioEhvKQUdmOMxH1GKeMpdUiXA0sRIsOaM3Opy2XKZinxuAWw0NtzxjOuGaAx9egrKAEnvVSaJpr8W+vRlCmV6L+PgSm1CCqaAgi6rVMSvgH56FUYcNoGQ/HkgdIduOwEmy9Fi5J495eXInJwy6vCnSI56e0Fc2FldhPlMI7ngUoHJkzhegr52FfRCttSW+b6sX248lwz67HtbAsvBPcAP58E3sH4Fq4DLqKedgb1kYv8sHAiuLEdBxJHWb3KdhQlpKBA4kLPbEvB07hrhIWNbJTq5BBrT/LK8HpdGbxAsxMIzazEnuuZiKiRkxS6sa4XVq4LXn5OBTfvajxZSF5NRcnM8cgl4rg7pMJt7RaBMXnY7drLhqZdfeXxVKFy1op9xCl8/y5bMRVdiOjvBtJSbl48XwRvZpOQ042TuUw5DAKR7F79zX86FIZ5CoVIgMS8U5oHTLLu5BR0QUX9zgcTBmBSieEi2sS4trE6B+XYKivD3vPxeFiRju5fheySpuw51QcgtoVEA8041RQLZQ2G4pSM/DrV2OQJyI3FpDal28d+BIhLlyOw/GkFvq3meUtOHw2FleqpDDK+Tjtl4V6WrGbkR+djh/82xcXqkkEqQxEByXjCFEOHRMyjPW24S3yTg0iMXy9ErAvupF+7syKDpx1icWxjFGupbsCbDWFKxFOIKtmHGNTMsQEpJJCvY+uhNHH2prwysUC1E/J0d9Ugzcu5JKKpgkigRTpsWl4wY2HNoESWq0Efj5p8K8SoLOmGjs8StA6c/3i6D2tcM0aJEVl4a8n05HbIcQQ+Q5SyvesWYXgqxTXxmcLc6tZjTDPOBxOHVlRAU+BU7irg1QwhaIKqqzvwqXLEXjyAg+NIyIU1Q6gZ4Jwoa4Wb5zLR+MKlsXa8grXZsLUpATxoYl4mbLMFqqgUUsR4J2IFy4XomJAjCGhEjNaPaanFRidmkREMGkwFkyupoXLgcPKoDMyCtdi3Sot3M2B2cK1cNcLOk7hOg0MnJXysliicHuGpyFVGWiLSk44uZHISF7hSzQ4F9cGkUJH8o7j8zghtWHyfYZJ69jRMU5WJ0KZlraMdXSMk40VkVyLES6fO5RBPmelzGGV4KyUVwZuDHf9wHUpOw84K+XlccMu5Z7SCuwL4KFt3mDwcH01drnnoHiC6bG2iScRVNABgd1oxKxFYnASTuUNz46NmdVipOU0oJf1PWyHQSzA1WsJ8G+du4FJLoKPbzzO2lept5lQVtGIrH7GDNoq4SOQ3I+ydZEOdMMjr5s2cOquqsNx7zxciuDhbGgtWpXMCKxVr0RWbiVtleoSno9T8U0YUDIGYH11tTjhnw+XiBK4JzegiyoPLQbUV9fjbBCPnF+Mk+EVqJi4sduu9yq2msI16kh+SCvFqaBiuCa2YXz+OpZWA8aHxxASlQO3IsaHts1qRE1RDc6FFhOpRYuCyvdWjLS34axfES4EFyCxc+aGRnbvBYVrUM+gs558l6ACZA4stCKzaCSIjsjFmTAeLsTXo5qvg9VEWkM9g/AMzUFA7TR9HuV9qr60FqfI96ZmE2T13Pjbcgp3tbBAOCVCWnIBTiR1QEIX7TY0llTiVGARLkeVIbR2irbYvRGcW+HaIJ2WoiinFEei6md94duhl00hPKEMZwmnLya1YlhrgWFmGpFJVFwhiWvBsMYE9fQkQmOJbvArQWDpCMhpK8J1FK4NY/V1OJ/Vg6nRIZzwLUWPivnc9YVF8C3vR3JENs4VTsIiHcNhykqZfngj0mLyEEN2ugtLcDJ9kE4kswMrZatKDM+QQlSJNciKzIZ/M5NI2vEBXE6oQHFlC/Z58DCiNSMroxB+jUxhZeH3Y39YBSh9L6AMW4JraOOmipQsvOVVjpzqHgTGlyO6QQybYhRHLxfQ1syzsApx2SULFeRyrfm5eDekCjlVvShtn4bWLMW1K1lIHbZXFSjoEOWTgdDmG5igvUexFVu44kk+UourcMCzhF0gYyF6SouxP2rOt7dBLkZuZTOOe+Yis0cDeVs93vSpA51jjTJ4+aUjY+T6JhPvnRauEVGBKfCrW/iuFq0UcdGkwhvKwylfHqmwzynkyrRsnMxgDDFtRi0yYwtxJpJUcIjCLR3W3LCg5xTu2mBmgJS5s76UbWguq8GZoCKc886FX+k4Fuknh9gKLVybZAhHr+SgbkH70gb52Cg8/LJwPqaE6KBWiExWaAQT8CRx52JJgy2+BeO0HjShr3cQYSlFOBzchDHtysq+pQqXtVKebGvAS8ficSmlFgGptXD3TsBLHjUQksZAQ04OaX2O0OfJervw+i5f/P5aJWR6PfJj0/Hi5Tz4k98EplRh98loXOSJYNAL4HYtAyWkcNPoTdCSVqyLayx2BpYjkJwbEF+El44mInlED7NwEMeDCtFLJbp5Bv5usfjFnggEEIVsMpog7mrFm74l4JNqL7++Ai/6VtIKtyguFSeymVZxZXIO9iYMQG9TIcIrCefzxiEhpNTo1KjOKcQOv2ZQb1qZkQnXCqZmzcBArpOJ/RFtGFVT5xvQ11iLty6XonXmRvXs9ya2msKVS8VoHWem+xRFpeGNkI55i2bYYCAFRlVmDrYHNkJK3s2okaNhiFEeI+U8/OtyFQanR3HsYjbKxEbI+ztwiCjueYtnOcR7QeHarBbodHJ4ecTBtVQEHSmw7LliYmAMfTI9tHoDshOycDimG2qbFXq9EZlRKdgX3wut0YI+Hg8vXq0B1Z8lbqvCi2dz0XGDkp5TuKuFjS5bhxtr8CZpoHSpTFAJp9E+Og01SR9Bbwt2u+ShSX5ju3FnV7hmkxniwU68cz4NJXwTjPZyi+gan6tJOFdG+YSwIDk0AcfjWuHnk46zRIdR3ygtNB774rrRNynGqIxq1ipx9UIsXCrn65DlccMuZQ4cbgRuDHdl4MZw1w+cwnUecGO4y2OJwqWslCUzBoiVek44uaFQeWVcrMHZ2DYI5Tqy7/g8TijrTcZK2dExTlYnU1INRqa4b+sMQlmMU1bKjo6914WzUuawanAt3JWBa+GuH7gWrvOAa+Eujxt2KU92dsA/uxVj84yOBL1d8E6uR5ecKWBtSglym0ahtAKy0RGEJlbAJ7kGvomVKKD9PRKY1CjJr4FXUjW8YmuQ3iKatTy0aiVIzqqFd2IVvMnxPNoa2Yraihbk97NLuatkSK/owoSGK9SdDZzCXRk4hbt+4BTurWF6sB++KbVomrbAZjGhqaYZnvGV8E1vmi3foZ9BfmEtrsRUIamOT4+tXw9bXeHabGZ01LfiWlwlgnP7MU1/Bj2qefXwTqjCtdQGlAwzX0E2PoyA2Er4pNSjkfYRfH1cV+FKu1twJqkFbS0dOB5YjQnWcLehqBieBW3w9cmAXxP5sPIxHAyrBJ/cr6e0BIfjumZdsvGbKrHbqx7jM1JcdktCeKMYQ6MDuBBcigqhAf0VFTgY3o75RsQ9ZWU4GtFNQjZkxxfiYjQP+yhfzrIbD9hz2HhwCndl4BTu+oFTuDcJsxbJySWIrh9CWHAWItoXqtGBEh52hXVBKBnCniOJuJhSgYuRpYhvkdxwAYPboYVr1KjROzYCd98cRNGzU9SICU7D4eByuEdRUwPNELfU4HXvOqYCohXB1SsDxYLr66hlFe7MSA/ePBSBvaFlcI8pw6GzEXg9tIO+eENeLi4UjNHnDdfU49X9YXg2qArUgkJdJUXYF93BWCbatEgKz8SRtFGo9UKcdUtHJZUOsmEcds1FtcwMYVcd3r5UhDa7j06zEqF+GbhATTei9m1SeHvwUCbhvBo7KziFuzJwCnf9wCncm4EOOQmFOBlchivRhXj+XT/807MOPUoD+ppacSawBJWTjN8B3XgP9rgUoIcqjCd7SFmduWBqpyNsdYVr1KkxwfpF55cX43mXSvTKFFCyXbJjjRV4x7MG3f092E101yB16mQfDl8tQBvbIbscllW4BpN5ieNwm9kMI7kpZfq/uHA1mCy0krVZrdBqtJiWqSBSzJvLarPRBc7sz2wWGA3Mbyho1BqIyG+mSaIvhA1ms3XudxycDpzCXRk4hbt+4BTurcNsL5dJ+a7RGzGjYspvoUIHI01pGxRyFcTqlTV6bocWrkmng0iqglw7O/AJ5YwGQhKnNMwv5+zf5vpz8O1YonA5X8qc3IxwvpRXLpwv5fUTzpey8wjnS3l54ayUOawa3GpBKwO3WtD6gVstyHnArRa0PJbtUrZDKZhAScsY5POcLMkFfBQ0DkPI9hjbtCq0jYihsreq9QqUVHQipaQdqdVD4M9aRJnR2z2A+IJWFHdNQ2M0oqVzFBNqpvPaolagtm9qxX4pOTgHbrcu5anhYRR0CqG253mbDvV13UgsakeLcG7IQ84fJ3m8DWmVg5jQLh6AWQquS3n9wHUpOw+4aUHL47oKVzfWg7PRNcgvacCpiGZI2QKosbgYl5Orcdo9E6lDpACSjeJAeBWmSM2mMi0PR5P7mRNpGBAbmI3AehF66qvx5plc1E3PjQXYZgQ475OPxOJG7PcqRPsM10raarh9FK4NRsp16GAXjlwrQCfl71E1gQMXMpEvZt4tJTwdYS18pIVmY5dfOWLym5DUKlpi7+AInMJdP3AK13nAKdzlsazCNUnGsedwCN7wK8W1uDLsJOHdycO05XBjfj5ciiZIyIq67FK8dToJb0TXQmwxoSolCwej++ZMx61yeF3NhH/tNFTaudZBbkQC9iYOMCvkK8dw7kol5qtpDlsHt1sL1yLsw2GvIoxQr2OcwtHzaciconasiArMQHzzGAK9MxDRz3TpJAYm4GzRFB2+HjiFu37gFK7zgFO4y2NZhSuRKiBdYI0FKCQKyHTkg2rUC6yyzDo1hoVqmOzVfIsOHX0TqO8cR/vY3Ao7NpMeA/3jqO2YwLBsXivXbMS0RAP97VFev+dw+yhcK6YF02jqFqB7RIjmPgH4KipT2zA+MonaLgGks9neismxKdR2TmBqhSuFcAp3/cApXOcBp3CXxxKF2zsshlJjhIITTlYgVF6ZkmlxPq4d0hkDl3euI5SV4ohA4fAYJ6sTsZyxUnZ0jJONFYlSx6XFMjI4wVkpc1gl9EYLXEkL17qSgcz3MCwWK9fCXSfo9FwL11lA2UFwLVzHWLZL2Q6jZgajQiW93iwFjVKB9u4JtA1Po39MiKbuSQyIKHNlC0ZGBWjo5mNSzYzg6jUaCFlHFjMyBcamVbP+k2lQXcwTMsh0c7FykZhck4/GXgEEy3XVWQi5psSQz/ORYTUZMCGQQGzvl7ZZoVCqMUPN3LaaIZycRmvfJJp6+Bizuwwh0Chn0Dc0iUYS3yewr4pqhVQkRXsfH809E2gdlYHqQdfIZegcINcg798xJoPdMNVm1GOc3Fs17+XMeh0pXCWQ2z+c1QIpeR61ae6dNAoZxsSaG7pKc3Zwji9WBq5Lef3AdSk7D27XLmW9Uo6BaQ3oItxmwtj4FBqI3mgheqVjWIwJsXahfnOA6ypci3gYF8NKEZZSgfNJPZi/bsBQZQWORHaBidLAyyUaJ7LG6T3KHRWli5oKC7Ajpp2ErMhPzsIBzwJSMHcxvid1Qnj75uJkUAF8GmTQTQ/ioEsmSllrUAqtBSXYHdyOBUln1SIuvgjeWU04H1COblYpKwY6cT40C4fcMuFJLwZsRHBMHuIGSGVguh+HPArQyypoeV8T3rxQjC6i6HOi0+FRzdyhIj0He9JGia6Wwj8wF03zFxQ3axERnYlsylZsPgwyBEQWwT+jDmdCajHOKlhBWwNOh+Rg3+UMRLZTq2fPwDU8HznDzENohttxJrIKYXEl8Cgc39JKl1O4KwOncNcPnMJ1Htx+CtcKmUSO3tYWHPEsQtdi9416IS745qFM8P/bew/wOI4z71N799zdeleyvLK9jrvn9X6WtXefz+uV1+G7dTiH9drfOpxle73+bElWpiIpkgIzxACSAAmAEQBBEJFEJHLOOadBBgY5D2YGYRAmAIP5XXXPIJAEiNHRkECwf8/zPuip7mlMV1fXv6vqrbdWtQDXYX3BnR3jyJFAXvIvJSSlnFf3XeNQxrB9n6AhNx+XIBWyS9SqvkTTaA8HT0aSOGSjJT+HN8IbRaqVhOvJxHXNUZ+Vx9GwCryCcynrn6UgrZCLFTr0XTXs8sjHHqHZTk95KbsuVaFZrscXSQ2O4edHUwhOrcbd6zq/9SxFL/YYOxvEeUuQfn1/TTk7T6TiEpxpn7akVbP/fCatS/OBte28fTyVSsM8GeEJHE/rZ3ywB1fvDAr0QvosY/j4JZMzZBWV5KL9pcJqIiw0nqAa0SKfMjItt8rNhF68zq/cswkRv+eIWzB/vKqSewPG6stxja6Xt5tFXu08ncbe0BzyR0WCvoeX917jnRtVhCQX8IfdIVyq2SAI5xZGEVznUAR381AEd+uwXVu4lsEWDlzKo3dVM3ZuuJ0DHmmUajdq29pZV3C7OvtoWXHJFFhRt/TRM2kX10nNGPXdk/ZpPYLRnj4Sc+qJzm2lfdL+z8dHR6npkzLexmDvEH2TUjtukfa2Plp10jdtDA9oaB1birlspqqmhaicBm7mtaE23NruM2hGKe+5NXL2+OAgDf1GTDPTNPdqV4JmmCbJq+5lUAqqMT9HbVULsfmNxGQ3UdG/tDKG+F09g7SO2pXYKr5T3zzC5LyVziY18XmNxOaoSKjqRydOPNg/RP+q36QdHKJ64FahHOnup2V0HuPkOE39E/buB4F1Wkd2zQC6GTNt6j76VreeMdLU2M/I6iWT7iMUwXUORXA3D0Vwtw7bT3AX6G7pIj6niZSSFuIKW2mVg1LMUVPXx8DSwjtOcIfgtvdomTVJQawVU2xjmxOmM5g4GdXA1Oz8mscoZjfDrEX2Ul5rn2L3ZuOiDPaPTK25T7H31yanTfQp92JN6xwYv1Vwu5a6lBUUnMQ0b+XMzSZpQSiFu2BdVLyUNwuTaZ4hpYW7JbBYFhhUvJTXZP0x3CVsVnnpvSXmzWZ04zOMz5iZnTOhFduTjn7cuVlpib1ZTI4h3UVRwcw7uhkX5KX9VsZ6l5gzz7OwKui95PE7Js45Njm33F29Fpb5edkxS8K2KN6qJmfQThnFW4SZcbGtc3hH2+bN8jJLBpPjGmziNy2Ny4ptkygcq/47C9ZblwKUzm1ejuhhxyquxSyOW8ImnVN8XvU15uct4rocH2TsYQNXX5OUP6uvXepulwJ/329suy7lxXm5XGsnjZhX3cNFcU9NCyvXaJGW8JqYvWs5XY3SpfxekZ5PqX5wfLwLSpfynwIbBoOoeyfmlmelSJik5VbFs+DEbZDZLl3KC5Zbn3dpWFU/IeqFafOqun5RTtP//12e7xbBnR7G80omJwIyOZPae4vLc0teHnsDG7APO05x9kQIbrn2706MTSMFqarOzOCVMJVIWSQ9Mo4XTiThmdRpv5kLE4RcSeKtcylcqBhnYWqQdz1uEtG+NDXHLL6Txt7wDpZS7JhJis3h2LUcDl6rZHDlXQB0HbicyqDWMSRcEp/IM14V8m9cnJtjfNrKXF8bL3kl0yYSp9vq2OcdxfPHkknqlr5k4GxQGnFq+1Utartw8xXX75+JX5Hk7WQnLymJV0/H8oZPKSPi/893qngjuGI5CpGqqBTXq7kcvlJA9bg916z6Ec77R/LCsQTO5NpdnbMTMzie63BEm5/kWoj4X9eyeDeimfsppPT2EVwTaWFpHLhRR0OvlpGleV/mcUIjMzl0MYkDEaIlb5zC82wcfirJF8DElYvR+NdJnuh3RxFc5xlsqeWoeBb2eMQ5vPzvjiK498iCnvPuScT1ikpsYYATnrnU9Q9w/HQ80VKadYIzXjFEqTf2xL3fBdc2P0ND6yCxkanieW+WZ5CYdd0cOpFBk8iK6c5aXH1rqC4v4w9nikQNINC04uJRQNcGvlPrC64QAA+3EN4Qgplb2cjOQyG4F6+I8S1eykuYpmmorMXlbAJ5WhvNt3gpp5DQaSAvJgOv1Gb8w3LIap8kP72ISxVaNG1V7DlfLnsZL6FrqeGdcyUMrHq1Ko5J5FduWWRWdeJ3OYJnfGpYehwtUgxcj0yqbvFjWqC/q4fzF6K5UKZjZqibNy6m0i40dUqc/92oWpFhixTEpbHvcjFuEbmkSf/QpMHlcDCH41vJKa/mhX3XCWy2ezqlx6XgV2PAZh7ltGcK3hGFHIqtlV8MRisL+dX+WGIq1OKGJfOb49n0SL9/YkiIeTr1oo4ebi5n5+k8zkfn4F2mFTut3PAJ5+lLZeRWdXDMLZS3Y7tvaTFvZbaN4M4Oc8gtgSTplghig2N41SuRXcdTiKlUExIUy+89C6ioaWW/Zxo5WnvBTAuPx6tAI2/fDUVwncFI1JVI3rxSQ3ZNE+8cDcElpp2h5aWb1kYR3HvDOqslWNRjGc06mlXNnA4qIKdS5L9XFnVy+2OBiGux+FdvPJtiu7Rw6zIyOSjKnsTsqJpL18up7tVRmVeGa3AJaiG+i0YDHb1jVBYU8op7Fs23tg7v4E7B7Zcm2UBtZT0ZXatdaY3kZ9dT56hkRjq7SKkatqu7dYGm6gZ8owo5HyFEo3ta7n4YUncQXycFdV+kqbaFulHpobGQmyMepi7pl9lobewkv9vuNbw4q+dmahnnIou5FFVOfs/0LaKj7+kionz1xCHormskXTUuH7c4rSU1v50B+SXMhm6gj9CYIrzCi4ko7UdyJlucGCO2uBWtyCyTZpDM+gFm7Zck6tsuLsSq6NZLy7HVUzIsDlrCNkV6ZiPST+1paaW0fylvrNSX1+BXOMyMTkN0YRur/agnetUklQ0zLVrYRdVt9C05SJv13IivILdnjtH2VmIbHLW8jI2aojqKeuwt7a3OdupStomKJzq+lHM38klsulUcDQM9ZKikOd4Co564xDK8r5eQ2eHclC5FcN8ri9RUNNOkdzygd0ER3HvFRm9jE77RRVwQ9W+cSi/XqVbDKBGxJZwPL6OofwM1cXDft3AXDGSmVMj5cEG8hFzJ7kAza6WxvIrzkSJ/blZQLImMaJQmiuPOiWNuVI7ILeGNuENw1ULBpTFOabxVMcU2MqmsSPGTT0c3YjTb5y2vdZxii+LFZJ5eIbhr7VPs3swwY2ZACO5a+xR7f21mzkK/ENy19j3oJjVoHVJr55YxXAUFJ1BiKTuHEkt581BiKW8dlFjK67P+GK6CgpMogS+cQ+lS3jyULuWtw/YLfPGn4+6Ca9Zx+XISOzwSuVhg99KVpsTMzpkpSc7gtcuVDIpto0WH5+lQ2UvZipnm1jF5XLQ6PY0Xgmvl75UmxfPrvaG8Hlgrx0Ze7G5gx9Vihh3DlH2qWlxOxfCqTzEtBntTyTap5dyFQH665yZ+1faxs/zkdA6kO2I2YyQ2PJPXT8dyKFYt/rOdodoyXjl8jf84kU3thBABs5aj/mmk9jiOmOzjpGccO7xSiW66f0MqbhXuN8GdGWrn4KlYktUTaKZXT4AQojgzTnHdEOOiXLfk5vGCZyl9JgNlIk0v0toLC3j5XAWqpjpedM9GvSCuX5RlF69iujfwUHywBXeOxJB03NPU9GgMTEnzrWaHOOIWR2izgelhNfu90inpHebMmXgCG6eYHu1k/5kEskeUMdwPmoG6CnafvcmzbkkUbeAfeN+P4S5amTWamZ6bZ6StkVfdUygd0RMZkI5fyQB9YzPMOqYLmfV9eAck8+yRcM6XrPbDWZv1BXdxBh+vCPYndNHZ28uB4+H41K5k4lpeyrq+HmJi83DxyaFW7GjKy+aNcGlakDSVJpXLVZNYJns46JHK9fRqjkRXIq1VMKeuFT9YPFjdOqqys/n9qVwGpeuZ1OAdlEa1OJe6PI+dF8oITy3Eo8A+lSbzRjwvXqmhfWCMy+cj2ZfYK6cP1ZRxLK6ZecscIf5xeEbVcTYqjxzpa2YNB46Gc6FkhI6ORl45EkPywCrnKIX3zP3cwm3KyeK186Ic3land9fVsO+yeGEbX3GF6FXVs/9SFlU6u7LqB/tJK24lOb2AHSeTqdygjnmgBXewlR1S/HLpnXdRyynvePxiK3jnciHdchYbCQtNxe9mGe9cKpA9QMXDSti1WILqlWlBHxSLRh2XPKPxzOmjva2Bt47HEN5gWI61sBbbpYVr6FGxxzMXaf0bc1MVz7oXMCTt0HdywDOWE35pHA6opWFQw8XzERyI60Q3d/e37jsF1+GlXJxdSEDV6u7lCa5fL6B41J7T3XUqrmZ0Ifvqmo0UZJdxOiibk1dzuF41Irdwu0SldTG3Sz6+vqyC+GWvTws5CZnsiupgWjPM5ZgylqffCoZF68E3uZOpuVkSMytocLj9LhoGcbuYTHC9AU1jLZ6Z9nPbmSczNp9EtQV9dzthRZ0sre4nvZ29crGYDu0MaUKwEztXef8aBvALLaN1yXtY4T1zvwluX10troG5uAXlcja+GY1xRVSt2j4OnYlh95V8LoXnczJORWN7N6cvxLLLL4/LIs3tZh0N/RrSkks4cS0Dj8QWxpaWhbwLD3qXsrarhdNXRB3hn05Yzbg8r1/b2crZgFxO+ecS3zIlz27Qd7fhKdJO+udwU9QZG3QcyCiC+z5g0nI9vorODZyVt4Pgjve2ciaoCjk8g4yNzvo6jvlk4RaQTWLbrZlQmlVKSsctAfLXZM0WrhSib6n6kLcddstn+8c7Pi9xxzGrt2/7vPR3rX3S9up9Syxtrt4npS2ZxOr05c/S36Vth0ms/qzYezMpRqgkuPMLtjX3bzmz3/Jlbt9/O2skbXiOtcwybxfctfY9KLaEtHlHmuPzeml3s1mH4K61T7E/nTlzT4wOwV1r331j9ktdM03ilvRV++5Iv83WF1zFFHPS7jvB/YDM4mjhrrVPsXszRXC3jm0Lwd0kW1NwFRTeC4qXsnMoXsqbh9KlvHVQvJTXZ13BNQ6389a7UcR1jNNZV8PzJ1Opn7ExUFGAi18JDSMT9I2OM6g30N+vRVVZxrP7YohuGUM9ZKAgOYWXL1XQPqSnqLITtXYBY28zT3skyg4RXYU5PH82n7aRcTKjU3kxoFb2Mh6oLOG1i9lkNo/R1jtKckIGOy5XMmSF7pI8jiS1YtANcO5iIv6lo9jD3dqozS3h+XcCeS2ifdlbWeH9QRFc51AEd/NQBHfroAju+qwruGZtD/tcQzlwvZzLkXm4BhRRpTExWFfBW25xeMeV4RvbQMuEfVqFabiNfR6Z1KxyKNR1tuETmsG+i5nkDRgx9XcIMU2nWwhuf2UxfzwSwzlxnsuB6bgltDM8o8HzbBo5cgjIJUxE+iZwvcnCsKqCV94N4+WTaWQMLY9m011axI4LpWhM8+TGJPN2eLvTK7go3DuK4DqHIribhyK4WwdFcNdnXcG16Ac46R6JS2AhZ0PSORRURtPkPJrmOva5x3Pyhki/XsBNleN4TScnfQpolJy3Fi2oKqo4dS2Xk0E5nBSiXae1YBnq4kBgHn1CT4frq3jjxE1OSefxT+JUshq9aMVa9BrCIjI5EJKPR3Ae7qGFpHXYK6m+mgq80juWt4+E1FBe3cj+wGIGlqdTWkgJT+V8zrBTsS0V7h1FcJ1DEdzNQxHcrYMiuOuzruAqKDiLEtrROZTQjpuHEtpx6yCt6a0I7trcIbhLixcoppizNjV36+IFiq1tkvemtHjBWvsUuzczzNoXL1hrn2Lvry0tXrDWvgfdlMULFO4ZpUvZOZQu5c1D6VLeOihdyuuzbpeycVTNzkNheGZ2kF5ay4kLsRzL6JfHRYsTknjpeoN8nERrSQW/f/0ybyYtxTiG6a4WXt55hh+5lcpjtlhnuBycTIBqKXbxHBEXI/nR/ihiOu6PdV8V1mZ7Ca6NltIynnrzEi+HNcsT2vMi49gbXEtpQy+VvVMibY7ivFpCc9tITc3lVfdsqic39hhQBHdtNN1qgiNyeP7wDYJlJxAY6uomMrmBtPxa3r6QRsnwrTGvb0cR3HvFws2rkRyKaqaksZfaQcn71UxlqQovnxh+L8UN3ziQksz2E1wLNWUqzvnF8vvTmbSscgxuKyt31BVNTs2OWV9wR9Qc9EqlbDke8wSXPSKFOEJ9TgY7Y1rk1OG6Svb6V8ohHotiU3BNsi8Qb+ho5ERkJSN6PZ7nbhJePsCNuBzCWqQHap7YsBQulI2LTT0nvJNI61cm89yvbBfBndX343O1iAqDld7SfPbdENck0hdMRnr6RqmpqGHv6VTyRpa86BfIjksTlVQLk06MXyuCexcWJ7l0KY6wRketbjNRkFuGi28qbhENdE7dfd6BIrj3jnl2ls7eEcqLStl1RrxETtmfZ317HXsu5OJE5EKZ7drCnepq4J3z2bSJ9qFpcgDfq4WUT4lnusxeV9z9ldDOuoJrGuvGxTWMwxFVXI0r5UxQDhE19n2lqWnsTuhkSt3Ay57pVGvm0E/NMTGh58rFGC5WTGHoa+NoWBH9jtk79Wmp/NMrYSSpZ6hKTuWt8CZGp+3fG+1q5O0TyRTrlS7J+5HtIriLi4sY50xymSxITGNnsIrBniECIrO5FFfOuWuZuCe2MSneZaODovnWaze4mFJLcGotOZ0brzqlCO7ajI8MEn0znxcOBPP6lRLS2/U0NjThFVyEX1wRB85nkdV/92DniuDeG4aeTs7fyBH5Xc4Z/3TOZ3YxLV4om6ubuXQljl/tCxdlvwHV2Maysv0Ed4HW2lbxMp7Ar11ucDK+npph43JdUZiUzptXq9GYVk9nXZs7BLfLIbgKCs5imrdy5maTHLpMYX2sQtAVwd0cTKZ5hhTB3RJYLAsMKmO4a3KH4Lb3aOUWixQfVzHFNjKprOgMJk5GNWKYm1fKzl3MMGehd3hyzX2K3ZuNizLYPzK15j7F3l+bnDbRp9yLNa2zf3ztLmUFBWfZLl3Km43Spbx5KF3KWwfFS3l91h3DlZymDnimLDtN6RurefViEQOOburJXjVvvXWBl2J7lpcm0nc2cvpaET2Obv7Z9gb2htXQ0NVDeFw5rh7h/M4tFZ/YGvI7NMRHJLDLp5CgpEquZTTSpF1xjKhNTeXfXvLDq2Tlxhlaa3j2nWu8Ht3tSLHRmF3AU2/5411tdx0zTo6RKM53ITCBX++LwiO+kuiSPipKS3DxKyQgrhTvmAYGZ2yMt9Twkk8uo45xZpNuiCN7LvCfIY3MyE4wJqqKG7gWn8+L+0LYGVBMYHILjT1dHD15nYMRlVyNyMMlqJSOKYeXqm2GgFMB/MQjhybDgyFAiuA6hyK4a6PtF/VDZDZ/dI3kRot9xoJ+oJfIqFyedw0ndMmR6i4ogrt1UAR3fdYVXLO2l31HgnnrSgFeNwo56hXJf3qVIunvgraHY755SJOA2rOzOBTbJYvuhLoRj6AS+hy6aVQ3sCuwFvsZFylNEsdGtGF/pBZIDo3lpbMZnA7OwzdF7TjOTkVaNkHZbQQGpnFNNYGmp4VT12spLK7iSHynfExvRTlHo5vFlo2Ia8lcq52S0yV0bXXs9i6k06GDpqkJokISeNM7lSt5PUyLdJ14iXhZXIdGeomYHcXdJ4M68dv11cXsFaK7PFlpUc/5c4ncaLY7blgnB3E9Gsybvjkcu5zEmcw+DNJLhhDb60GpRPeKk491sPdiAV0rIZ+3LYrgOociuHdjisurvZRlpvG7HEuwatU8jHVQBHfroAju+qwruHNDbbx9MoEShwpONFTw/PlSBob7eOdkFFdL+6lvH0Kl7sNbiPGxjCEWFiYJ9U/GLbGBtNIWPH2TCSnXOmIaL1IYm8rukGbsM+3miQ2IYv91FblVarLreulbaiUKiuOT8MgYEVtznDkVxM9OFDAhWp1dhUW8fbOboZYqnj2ZQnbbCPUdwzQ1NPK2azSR7fYHVttczY5TuaglDTBPk5VbQVh+OxnljZzyTSOh0yQL7tOX8hnXjeF2NpKz2d2oOoaoVw8ReCWG3dfb7L/VpsP9dAxBDfYHf17XjcvJWLI10idRKZyPxbe4j8jrosV+vV7kybD4TSNkJaXz4tki+pzxF7+PUQTXORTBXZvpcR1FRdW8diCQveEqaoamMUyOU1JayxsHA8VzWEdF79RdY6Mrgrt1UAR3fe4QXMVLWeG9osRSdg4llvLmocRS3jpIXsqK4K7NHYLb1q1latbCpGKKOWFSWRmZmMMtsgG9wayUnbuY5EnbMzy55j7F7s20k0bZM3atfYq9v6abMtKr3Is1rXNgYu0uZQUFZ1G6lJ1D6VLePJQu5a2D0qW8PuuO4WLQ4h6YRuHYIpaBFo4HltBtH3ylt7KCQxF2p6KFiVGCIrN491o+Z0Kz2OuTSUq73blIcnza4Z7MmbB8Dl3MJn3Anj6nHcQ3LItjgdJ3Mtjtm0ten/3kBVEJPHUwjuzBFY/l6eYKfncwmivVorKyaDl7NgoX8d3TPqkcES2riQUp/JiKAx5xnLhRKP+/yNoxlB7O9wdFcJ1DEdzNQxHcrcP2E9wFutp7CApK4GXfEnpkqbLSo+4lJCSJly4V0uVk2Mv1BXdSw8ELsWSNLDLf38zrh29wIqqSgIQK3LyjeCmwGdPcEMc9sqi8xYnQwFXvRJIHzFQkpfLMqVR8Y4o5FlxMbpcBm76LA2dyab4lCpaOC2eSydWYKUjI4kZOMx6XMymZsqBpqsM9vIbYpGK8S8bE3RzG9WgYB8LLuRyYxFt+ZWiEsmobq9jpFotXfDl+sSoadUps5vcLRXCdQxHczUMR3K3Ddm3hGvua5FjKqxcvsAy24nIuk4aVCTJ3ZX3BnRhhp3s4KUOLmDpr2HEmi26Ht21vUR5/vFwlWrjzFMamszewirKeMVp7hkm6KVqsQY1Cdm1khceyL65H/k5rTjYv+9QysWgm/UYS+27UUyV/Z5Do8FT2RbQzK9qkicE38asWbeeZAV7a5c/zvlVMC3EuiBet6JxRmO1n79FIrqsm6B0e4vy5aM6V6+itK2O/TwG1IyJ9RM/QpHl5frDC5qIIrnMogrt5KIK7ddh+grvIhG6CyrwCnj4SS2KLnnHTAobxSaoLinjmcAxxTTq0c3fzo7ezvuAqKDiJ0WIXXOuiIrh3Y8GqCO5mYVQEd8tgtihjuOtxh+C2do+hnzajN5gUU2xDGxdlZVA3y4kIFZpJoyg7ax+nmIkxkT/dw1Nr7lPs3mx0fE72jF1rn2Lvr2km5uhRyvma1jmoeCkr3CNKl7JzKF3Km4fSpbx1ULyU12fdLuV54xSpqUUcDsjCPbKcmuGVcEnthcXs9s2mxlF32AwargYXUDK24gk11NREaF63vDC9RH1GDm8HFNJ292UtFe5D7jfBtc7Pkp9Ziuu1HE6EFJLVObscxciqG8I/Kp/Tofl4h+ez2zONBNUoDbW1HBHHuwcWkdNv96g3T2qJisvnRGAeAVlq9Bu4xT/Qgmu10FFTx7uBuZy6mk9Suz1ylHVuiuSUQtyCcvFNaUGzYKG5rIbTIbkc800lpFLL3Zeet6MILvSo6tnrHU9cuzR/xEp7TS1HfbJxu5ZFXOvMSqSuuXFikoo4GZyPZ7i03nAq/imNRGWXcSo4T047eC4Z38JeKsvKOXYlG4+wAgLLh53yi9lKgmtbtFAursstSDzr18qEZtl1zGTQER1vf3avimdXd9uza9QMcfpCFF4Fw+KTjcnOds6E5HEyMJOL2T3MzVvoqmvgTGguJ/xS8SsYxORE5qwruKaJEXy8Y9gbVExB21IlYaO/upITieLBGOzl6OVcGqfs/2WmW8WO0zn0CM01DzSx2zsXtT0uIu1FxZzO6kLb2cZBvyK6l4MUK2wH7jfBXZwzEBOaztHQHI4FFVIxuJaDnY3k6/GcyNYwP9LH/rPJhJS0kJJVhItXFmUdIu1oNMeji3DzT8E1ro3JDZThQRZcq2aAY15J+Ba0kFZUwX6PFAo7hjh5MoZD14vxCExhX0Q9Y6smF0w2VfPGuWJ6nFDcB1pwLdNERBWS0jVG0vUUAlVzTNaWs8O/2h4Pfm4ML59EMgfudOppyM5kV4h4dh2fJVrystgZ1CBPq2woKudEQDYnLqXhk9vHxlGtt14L1zyhJaWomsMX0oiXXIyneth1WDy7UeKlwz8Z19hWJpbL2AIVQqD9awaoz83HNaZdTlVXN3DiSionwrK5mtN3i7ia+5rZeSaX+pl7cJoa7O6latAoV0SqzCzeDq6jqamZl49EcDq2Av/4crx9YnjGs5h+R+N3qLGWt46G8sczhTRM2V8ZuipK+YO4OM846TsVeJyP5PnLVfJUHoXtwf0muDUpGfzRtxap2PaW5vAH8aK4epEJm2mKK14RnMwedSQsYr80M4XxWRyM6sJgGsPdM4G4rjmmupt4UwhIkfbuD9yD3aVsc+ShlYacfHZfa2bCMoXvhXiu1U8xo+nGxSORjCETqvJqdortxCY9xnkrFifK1YMruPPUldTjF1PO1fgiXnrHj99drKJKpWLf2UzKdWa0jXW8c6kQ9eqGzqKZ1LA4doW2slz0bRYyw+N5K6hJjiE/qxlD1TPGtMjbodY6cU/SqZncuOLeSoK7MDdBhXpc3u4tzucZ92J6p3V4ecUT0zkrtLeZt6SXvzH7dQ2p1VyLLOVqQgWH3IL4ybsZpBfVs8stnuRh8XzPj/Hu8TCuqqbpVDWxxz2OsOoR5iwLmBc2zpt1BVdBwVmUMVznUMZwNw+lS3nroIzhrs8dgit5KesM4q1oyqSYYhuaVFb6tbMcD1cxOmEUn9c+TjHJe9PupbzWPsXuzUb0s/SMKHm7FUzyGJe8lNfa96Cb4qWscM8oLVznUFq4m4fSwt06KC3c9Vm3S9lms1BfpcLzRiFX0hrpdIzJsjhNdk4VFyNLuBRdRHi1xuFwYpPHXi5ElXA5qojg/E70ZqiraaSwd8U1Waduxy+ughaDI0Hhvmf7CK4N45yRurJqfLM70Mm+CYtou7u5FlfC+fBCkpslwVxkoq+HIJF2TjwfiU3jKx6gd0ERXOdYtFqoKa3BO7yYaxmiHnGiWCmCu3XYLoKr7+3CN6aEUmmGjs1KU1U95yOK8E9uZ8TxwI90tAvNK+bizQoK++YcWrg+6wquYaiTI0cj8cpuZ3DK7sOmba5h97ki+leddUpdj4t3CUPzi8Rej+VcXj9tvVoG9CbxzxcIDLyJpxQDWTDT08rxG+XUtao57pNHkzMubwpbnu3Wwp0baGXfWvFRDb3scUshX7fKp3O2Hxe3ZLLHHJ6Dd0ERXOcxzRho6VJz+lIaMY0bv50rgrt1uO8F12YmOSGf4IouwoNT8K+yX8v83IzQth68pelqNRPYLEZiwnK4nFHL9ZRiIktG7F7hd2FdwdVptAw7XPQ787LYcaWKnuE+XE/EkTqw5LtvJjs6nd3X25kT4nojNIGYrlXv+qKVfOVqFJ7lehanBnj7UDBvXM3DS7QKXN3DePpCBaML26OSfpDZdoLb38werwxaHJPIdUPD+ASk4V88YE8Q6EdG8AtMx6+wb8O32iUUwXUO4+w0g9P2XG1PT+cP3hVslGuK4G4d7m/BNZOTkMe7V/PxvpHDs3v8+I1nCdX9Ovon7do2WpLHM2dKqW2s4QX3fOT38tFmnjsYTb7D23k91hVcCdPMLJrxGQzmW0+yYDLK6WMT9mlDS1itVofr/wpy2qJNVDYL8ryuW1i0YlEE975nW3UpzxrRTRqZMZrRT83J1ybFhp01mtBNzKCZmGXaNL+cphdpYyJtyrRxp7IiuM5jMdrrGGfyVUIR3K3DdhrDXa1pCyYTY6JMTsyt6uFatKATaVqDc6vT3SG4cixl8WXJ21QxxTYyqawM6GY5LsVSFi9gUrzQtY5TbCWW8lr7FLs3W4qlvNY+xd5fW4qlvNa+B90UL2WFe0ZZLcg5lNWCNg9ltaCtg1nxUl6XdbuUR7r7qeqRVrVdYpHB7kF6l7yV503UVDdRO+poStvmqClv4WZuE6mlbSQVNBJX0M2Q7EuyQENdOzE5DcTkNVE9Yo9tMjk4RHm7/pZYqWP9Q6jt7qHinAs01zdR1rfi5TzWM0hl1+Sq7mkbowPDNHSOUNwyitnxg8cGB6nuX3G2ME9NUFzWKH6fsLxGGnULWAyT1PaOodNpyc5tIK6wlbRScQ3ZjWSrxuzhzubGyRLXcjNHRWxpFyPy5S7Q1tRLi3ZVN4LViFo9LHtm9/cO0CYvgL9IR1Mb2W365d87OTaGamjFW8w6M0lRZQtqR4hMifnpKYorWlCNOXLGOo+6b5TByVmaW3pRTzi6NIwGKloHmdrYX2dT2U5juNqBIdLyRTkVZTW9RSeXf8v4GOmFDUTlNFI/uhKSanygTy4XcUWdDMzdMWByB0qXspXO1g5yxPMwv1RUzFPkFTYSnddM28RKHg6oO4nMUpFc0YdOCe14X7EtupTnjdTVt1G6aoaNhGVSS25FG236pbrZTGNDO0Xdq7VyfdYVXBam8DwXS0C9XRzKE1PZHdFqFw6bhfjoTK4KAQrwTye+Z5Vvlm0M97Op5DlOo2msZpdXHl2rREFdXMSeqyohtDYiAuJwz7d7MXcU5fO6fxVL0cOKUrI5ly8evNAMAuvs4bmEQnHpYiyXHZ5jtekZ7AxtkrdHxf86eK2MmMQs9ke33CLkQ3UVuEZUoTNbRcVnzxpNQzUv+eSxtOaCvqkKF98q+yC4uNL08BRck7rlT3aMhPgk4VcthNwwwNvuyZTKcxbMhF65iWep9BsXCQy6iVeZXmzOEhiZxqWYYvZeLGBQ/J/O0kL2JXXKZ8Okxzckm5iKDs76ZFMxbh+v0rWqOB2Rxzn/NNxS+6UDuXIjg5ud4ormJ/D2SyM0q5YDlzIo0zs3xrWZbKcx3PybybztU0Bwcr14mZTE1cb8UhYvjOByLJmiiUliA5J4SxwXll5NVO2oMi1oQ2yi5bNAd3UFLldKkZ74hYFmXjmZRYv8vM/i55NIQvswAV6x7A8rIzSthuQWx3O/AYrgbh3ufy/lRUyWBSrTsjgY2SKHgJXKb0VeEefSVARcS8W3XNTvoq43iTJdn5vH/usNcjjMjVhfcCWMGjxFpX8hvIBTN+qZkOtTKznh8fzsoBCYG4WcuhzDLw4mUTruUMnZIY67J5E6aJe7oaZK3hQPVesqwS1JyGRPSDPyu4N1Cv/AVDwji3ELKGNAFj8b9WmZ/PydcE6GF+IZkMgv90aR2O+QUIuO81fTOBdZyMnQarQrL8a0F1dwMqLD3jpdxVBtOe9G19r/pwONqooXfXJZaqT3V5ex62IZ0voQ4p+Qdj2eA1Gd4tc4mNdx5kzisvgbB1s54p+DT2g2l7P75DRxENcCY4T4SoI7g29wImmDInlBxwWvJF70uMnhnAFxiWYCz1/nKbdUvMU1HnEP49fuhQyLfzbdVseR62WyZ+aUuoFdh2N4zieNhKVgqOYRPLwKqDOuuvAPkO0iuAsmy6qXNA2ux6LEy+SCSJ8jPTEfr5Q2R9zZaXEv4wlusxfqaP8ojmePyNt3Q2nhSi+1lbhcrbBXTmMdvHY8lTo50yfxvphMRlMfp88kkSPX1ya8PSO4qrq1lbEWiuBuHbaL01RTdhaHYrvk7eyIJN7wFg3A8DxecPHnN2cLqXasoNclGor7RWPUGe4Q3K7+28ZwRdN6eHxVgbeY0BhWutVkrEb0E0tpViYnZ5e7dpfQDGuoax9C1akV7cHbWLQwoptaEUmrBc3U7e8LFvTjc8tds6IWZEQ/vfLZwaLZxOTsSrW5zLxZpN/2nxfMaA2rWufzJvRTt12beOjbuoaoF7+9fWRpscEVFmYNjNzmoTY7PYPBYs+AmRmRF6t+5PTUNLo5q8iyWbSrvd0Ei8YZxqUVJ6zz4reu/h0LjGinMS2fx8rUlPGOl4oPinnrImdvNjs+3c/YGBvVinI6SEPf0iRcK2PacdQDWlo6h6lTjzBgsOe8Vi7Tw+hXvUzeHRtDmgdVFBYZG9TQ1DVG18AYjT1a7Nm4SF+PeL66dI6WhISVgb4R6js1zDj5DjcvWiSj2tsnTit8EEievSNj9/O9EC8MPSM092rp6hulqX/iFs0yijp9Vi67VobE/mZRlrv6R2ns07PRyFLvoP5WwU0p7eLfXXN56kS+Yoo5aXn84lie/Hft/YrZLY9fHlfyaHNMydutY8q9WM+kfHFIrZ3ufqlvWkHBeWw2G56x26GFu/lotEpM083AJlpVOr0Sum5LYFtEq1PuxVoMDI/fZQx3U7ExMdhJe+fgHd3PfyrmZ3Wom9VMmD94x6LtzFYYw53X9VNXW0e9Ss3sqm4dfWcLtXV1NLaMrIzF345tjq6WBhqbu5g0rpQVXXerOGcttW39zK0K0DLQ0Ih6SMd7LVXbcQzXMj5AvZzvHay1/rZB00tTg8qej3UN9OqWhormUIu0unoVfRr7sI5R3MNa6ThHekNjA8MTdwxArcmDNoar6WumsaGJwYmVITHb5BDNqib0xvWfQ4thiIaGBlodQ4dzugGal+5PbT1dmiWhtNAt3Ye6erqHNh5DX80HOYZrMQzar29AtzzcODvcLl+fqrnvFkdamUUzI13NqFT19rLX1MmEI/+sE4Oo5LLd7hj+sGPWdsnnq1d1bhjK8XbWdZqyznVy9Fff5ctfe5bI4npaWlspiY8iLLKaGcMA5WUFFOdkER9ZwvT8FGUZUQQGh5JY2iKPLc4MNFBeWU9lVizBYeHULE3RsYyRERtGYHgsLv/9CR7/xgu0yBdjY3K4m5qaMvb+4MM89PhPiS+uobVbK/YZqUmIJCgwkIiEMtnhYkwVyjf/8s/4/Ldf5EZWA1brNOWZ0fJvSChpkseDRgs8+NKff4lrLcrYzmbywQruPFXJoVy6XkT/UA9nnv6SKNBfIkU3QbFfCEllvYx3JvH1z/wZH//hGYcH+grT9Tf4xhc/yX//wbd46HPfJaJ9AUv7Df7rhx7hFx4p6CYmmNBOy+VpoDiQw67v8tuvPsQ/PX+O91qlbDfB7cxNIPhqAeOi0n73qb/loYd/RsXEatW1Ef7af+Mjf/UkO4+7cc43mSGxe2G2jaAjwbSLvFVde17cr4+wO7yF+blxenp66Bvs5+bRf+d//V++QkSrcz0CD4zgGtp45gef4Vv/8h0+9reP8zv/epGo44b3Yfa/+Wu+8DePcK5sLacCCwnuv+DxL3yR7371i3zoZ6dkQco59lP+6kP/wI7jJzh7IZZukyTcdXifCqC2b4C+bA8eeeghvrMzetUY+935YATXzM2TP+WLj/8D333yizzym4vYpjp47uuP8tjXXKgX5Srgxf+Lv/jct8kfWVVPGRt55vN/wePf+T0n3NwJz2iS86UlJ5zzQbmiLA7g99o3RBl9goTGZlz/37/lf/v75ykX54s7+EP+8rHHiexYpcYbcKfgOrqUG3z+g4c+/xMqRb4ZWrM4/e7rfO2xj/HDlyKZmkjmHz/2ed6MbJePne2rJPiSFxdP7uLLf/Vh9qV20Bx7gM88+kNKxK83lXnwXz/7JWKKS/jt1z7CD09Xyt8Le+5J/v6rzzsEdwmzyJgn+Mj336JXunJNJt/43Id4ytfeZakO+A/+7PPfo2B4lHe//ji/ds2R04391YRc9uLSqd3842N/yc6YLkZrfPnKw18mUBHcTWUrtHDNPcW8+tTX+Parl9A40mz6Zi66u3LoyJv8y9/9NV/+7SE6V9Xf9X6/FoX/f+LfnnVh16++KgTj0/z2YAhxp3/DQx97gmffPsyht/8HH//Lh/i30wWOb1lw/b4Q3JevrN9iXoftJbg2bNYJUsO8OXToIL/73j/y0a/8Kyntq1pDNnGMYxNG2PXVR3j0//hP1KJSH62JF987hMuOX/KZj36BnYHFDscUMzGvfpOHHv0ycZ3OVvEPhuDO1l7j8Q89xOe+9wL7X/slH/7ww3zhR3so6rK3SnWZB/jCZ/+CK/ZZkivMj3FQlNmHPv7P7HfZw7f/4aPi5fJbnE+qX24FilqeY//6af780z+gQvbXnCHPZwf/5f/+CQHVUqPHed53wTWP4PIdcX2f+DoHXHbzrSce439+/Gf4+V3m3558hB97lMuHqQOf4c//5svcaFoRnNXPsEUdyf/5Zw/x/cNJ8mfbYCV7fvdNvv6cB3IUdaua//HPf85X9iTK+yfS9vGRT32WMwXOX+u6LVyJ/rpYnvvxz3n2jV3s2vUi3/rCP7LDt5p5XTrf+/r38MgZFUeZSXF/mR/84nkOH3yB7z/5E9zz1bSnnOJrX3qGKnHzxkvP8YOvfZfkASMdiR5847/9mLf2uPLKf/6I7/zmEOpbBNdC+N5v88RvjtAvt9ettCV48+/f/ik7d73Jz/+fpwkTrRaJYp+X+Od/+RmuwWlEnnmdH/3sOQ4fepHv/9OPOJ7eJbeC//ULPxBvIMp4wmbyQbdwU91/y6PiZfBTn/gEH/3Ih3n4I5/lyM1GauOO8cXPPsrDD3+YTz35FEFZ6nXf0qeyj/PpJ39OslS0FrQE7PgxnxAV2sOPPMaPXzjPkCiL6vgjPPHwI3z0rz/NJz7+GB99/JvEO6ZUO8N2E9zB2ij+/et/J/L3YVHx/BM7PbPQLke0kJih7MpOPv1RkY8i3775+3ftUykMXZx++fvy9x559GN85+kTDq/waSIP/4L//W//lez3Vsc/eNOCNNl845tP8npMj/igw/Unn+PDH/kYn/zkp3js0Yf56aHwdeaFmrn8+nf5zLNXxLaNlihX/v5T4pkR9+crTwnx7hPf6k/im1/8az7215/kkx97jEfEfXr814fpXfuEd/DBTgsycuG17/A3z/nLn0bqovjlE5+Ry9onnvwNN+uXXsftWKe6cH/6W/ay+PG/4/lzWUyKIlru+wKP/pXIT6lOEY3Ihx9+jJ1RzUx0FPDcV/+LfPyjT/wY/wK7FjnLHYLbO/QAFVqFPxmXM6TJxgobcfuMOoU/HXPON4gVNpkZ54beHzj0hkUhuA899P8Bz2GkhJ7w1nIAAAAASUVORK5CYII="/>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8" descr="data:image/png;base64,iVBORw0KGgoAAAANSUhEUgAAAdwAAADpCAYAAAH5ZLbJAAAAAXNSR0IArs4c6QAAAARnQU1BAACxjwv8YQUAAAAJcEhZcwAADsMAAA7DAcdvqGQAAMcFSURBVHhe7H0FfFzHtb7/L2lf4fWVU4a0Tdu0fXltU36FFNImbRjatE3SJA3aTuyYmUmWZMtiZmZmrZiZGVerXS1rmb//XFjhypYtWjn30+/ozp1799LMN2fgzJltFEb5MqxWCutHHcbfqgyOSxzGr1boF8Ya4HJSJxtaG2h1Rja0tqBf+FpcKbt7ayjhleBdvzr0aqxszPLoK4qFoCmUDgd2ajA0Y6LDi0G9sIoNL8bx0Bo2tBBHjh3HqfA6OvzHT36X3i4G/cJPnyvF81dqQG1vRZ45X4anzvIcHrt1cXy9592rHcavVOgX3nk4BM/tDae/gJaI+4VwjDZUQ22z4Ew4Dw0KG33sQpEARVMGOrwY18vS7gmViGwQsXsrw0qzdEd5GWDls3vLY/exZHpLvzB9aYsB4yoLHSmXSFE+YYaeitZr6LgbYTM53DwoY0PLwKCBwswE6RfW6M1YrVxIaHcYf6sim9E7jF+t0C+8+1gEjiWQgkA1gYiQJJxJ7MNfL/Dg3yyHspMpBG6E5VLYToBTF+LZ0PVx2C2f3q40hbsrStDe2s7uLY/6snJ6S78wHVoltpRasjFlEqjtgvC8uBsJ9cKO4mm5ietQoLYa8sKLjy0n9t8sJ/OP0y981jUZp2Or0SdV0AddaiT09mawWSnsWydDn1bH7jkGXV5pxHSYfmE6tEpsqSzNhlcF1+S1fWG93nENbLWgX/iSVy7kAgEy4gvAb22gDyj62nH4ah4uheTAYjWDqjS2jk6jW82SYhGcPYUPJvTTW/qF6dAq8Z7L0mv9wrr1fOETvqS+XFyN0uwCREfk4oRrFrx9c+ARVcSedmPc6IX3u2SzoetgZoz8Y0rcm0lh98R6NuQYVskAcmKZ+9MvTIdWiS2VpbVUm4HV0Ddu0TrG1uKwfAgxtQPkZc1QMA2mm8b1Xvhdn1JkTDpuVi6GTidDyaTpJl7YhENeJWzYMYwGE07GMfVt5oXXAK5rXWjp1zGFDQoZmvuoNqUNyRV9aBxX0wdnpoWo7xOgv28S7f3Xr26uVZbOK2oHr1++vll69zUe3djvKszHm+412OuRBVFrNXPGCuHMHB4b4qNNyYTpF2aCq8OWytJditVffLkUpsrAxJQKJHbMMBHXg2kGFwJz6eBKUrhkgsqXwKnQKnq7GBdDi+n7t1fW43xUJR1Hv3Bdn4ouoVeD62Xp0p5plEzfXGNgTTlsmUF3HfNR6Bc2ma1YrVxK7HAYf6syozE4jF+t0C8c163BiZRhHAwtx593BKE4lamGTbbU0tvgtDo0S5kcoJBN4/vbY+jwfFwvhX/9dixa2N9fH3oERRTQobVMYb7KgmdPpdFh+oWPHz9O7zC4tZrH4hd+7L6v4T/u/Do+RsrEItGN6293/L+P4hOf/jTK+qT0/o1euDb5Cr39OPlNXIuADi/G/7vjDrzvQx/Fz1/1YmPYF37yySexWvneT37vMP5W5bHHHncYv1pZk5FDZ5CeIZHD+PmyJvrXGTAxxXQ+Xg/bdNOtyHLfToKMLrtZpBe3wsXFld2bg2IZugaXjrAhoLhdhsYJx2OD7gcPsaGVYWKKqUIl1wjpbfXU0gegRwspef5yxZLRtZXIc5fK6RFDR8fWQ/7pUu4w/ukVjFhuM0nGEdGqgU+LBj1UQaiX40XfJpz2zcWFa/F41SsTTSY1+qtufcx418UMNrT2ePREFr29bja2MSqQ5uyokMkCXQN8NPYKYNRRA6TAyCSjDmymlbVb1wY3pwLNbIfpijjraCRtK8oY4ayj+PmyDSYFXEunEFI1SL+9W3wTJqp46CHllVk9g2dPMBX2W4FWqUT9CGkrj9x4BI9CL2lqG6cG2L2V4cUrzMjf9VJWxGaW95bqsY8R2EfQ7LCPpFHRs+GbFDscHVssdlBBR8eXE/o3ZEu9rKNjFKggtb8NNh08KqfpXt6zhVM44dtIn7AVUJtbhKPXGJotl7KSkSHs8WEG699b2ZjdbnnwV/ayZrSXlMJA8nRPBdOWpSpwvAEpPC4mwdM1GnHVAkw21yIx8tZL5vXGeypluZddBPKyNnTyyugdk4AZ9KXgmt0Kj5opdu/WEBPFmBDxJ6lRvRvjeFofBm+xL/B6L3spd5Tevvey8bSMGhKxEcVrhUTGtC+Nxlvrk9osrOhldVP92J3YBcVAFzTDa9vjTyE5jYeb+W4Wy8195G4Zk++5AmoRtll0KroFmVDYRv7bIBFMQTQlgGFGTp9gVknQ2TtJhzcCCilj7HWzWFnKyoV4K7CZlIIWnCnk41JKH9pusUTcTFz/ZRlqvLeysWyS0UFUM6hBOq9dtAaIii+AewhTBV0JxtVWvOlRyO7dCFaYNHP1AEcvO9nTQW/VrBH6Nn5rDTpHpjEhUcO1bJqOXEu8cjEHDbU97N6NwasYYkM3h+VS1jozheMFE3R4TUb0nEHGycs6ip8vNGfzh1XI4ZtQJzDiqHsyOnKyWJOtObhXS6Hsa8apmGq4XFl5t+qVkHyMtDM2lTfCtbwu7PNl+pRuFsulbGlhMy6XMB3nSwqog4cOk/9MV+pqIGf7anmR+/DjN+ZG064Hv1cewn/+5/vZveXxy08wj/2Jv7rDa9eTdHjxy37671fprbglHdvuuIMOr8konjPIQw8/4jB+vtDDlvRrOwnW2ipnrbGmJhHLYCVqdCXgEvcmseUSV97mi//+6PeQWFGP3X/4H/rAg/fcha88dJCE+uj99URSXgP+/JwLzp49g70BTE9vOTQoP/cg3ooewfBYLh7/2gdA2Vnte/CrGBNMo66xCR193fS510PK3j/jpZ99DO/65iHw1W+hPeYA3v7JJ+DWyKjYntB/on9oGFm1jejpvfFgDZW4n//PX4FffBY/+/xdJMaMv9x7F778hz2AvgIPfemDoK7S4v003o2txhv/dy+ga0Vbdz9ec02HYLQbReP0pZYFNeIc0WdCa3ct+d0AHjtZDHrQ2dKFpz95F44WyMBrbCTNtOsTgU5cKiAn+nFENpcr00s6oBBMIqW4Gyk8prJJQadk24BEuiRmNDb1YIIvRH8XM0KWymuHWiqBmJyQPe93K8WtMDelhHxOK2NxdquG1ivFejC3ga9FSunce98KcxtbelE/pMSkbu4L0Imr0BjhLHI+vt1hvLOIWKFzGL+WMkqY6yj+ZoVOXGimsf1QCKI7lcgbVGPvhQKIO5sQUC+FrIuZoBEbnYHjQXOjIUMNdRiqrcE/r5bSTeParCKYR7vw7J4o5AlvnT/OpnPPpDRBYbHCrYxpSq8Hc6mp6pqJOfV3azqX+eYHz6bSWwpM4rIwmC0wkxexWKgijunHsJKN0biwm4rq47GQAxI5Y5S/lriZxDUbGWsumWLuOWTqtTV/kSg0EMs17NdYn8Q1WGyQquYMmVdToZJp5q5DJ66jpv5myVobN6+1zJDM4yh+LWUlXTErETpxYVXjyNlYuJeLcCq+Gun9UmCG6bzKic/AuchyhKSX4EBYBah8u/1qOTpJwNUlC2llXcgaNyHaZ22s226GueKJcVD5tL24CAapCD0tDfD0ZQytV4PwwBR621NajNKULCSk1kPGjtasB3NHqQJIPTcCulLm6ljzqgxeG6IyWknIhILhuVKMSVwnAtfOXV2xPB9Ol7hrPY1qrbFe07LmY40T14hLHhnwqibFciwzeOOSPIITYTV4Zl8Evb9RuBXmHvAoQJ2M1GivpCOseQVTylYBjrmrAFcsc8XypmELFstWnPUupE07h9uZ/trMxAIImpsgmDcwySftMTtSm0Xo0wG7r1F2dGYc9ilDZKsQB6IbUKchVxRPIm9Ug8nWJmQMr7zteSvMDUgqREyfHEeu5MK1ZO3NYnxj5zxtrAdzo1qpxJwznrq1xLWidNKAoHjG/pACm7jOA65Y5nTupmHLJa5eOETbejSOTcMm7sdIEzNpZLSmHCfSmYmUySNm5A7o4BO2UtOmWwOXuBxzNw3r5QZsPtY0cW1WM8aVZojYzmuzkXoBE+RGG+SStbnRSnEriWvUalDfNQ6BUIJB6a1NDV8O7V18WIxzFcI1Z67NTA9K9I7OuTG+lcSdnpyGQG3F9Mzcs9KJS5ndK7uaUJy12FkVMxrUVECKYhsz7+B0SB0Mox3IjUyFma3gZQyq4euZiRNXspE8qENYTDFz4BbgbMydEAqg18z113LF8iqw1g5C1xrr5XB0PlYyLXElYBJXp0Z21SDS6idxJYFxUGTVilFb1cT6vzBjqHsInkk10E1PIq391qY9rARcherWmNtZ34EWiQZeqXMzqOnEHW+sQN+oGjtc05Eengxfr0R4eKazp2wsbiZxD7lXgbLoUutMePMqD3yjFmrTXEfLaqAfaMMR1zKMiGYwqZ5L0NUmrm56BDbJAHZfLSKlgBERHUqcdk3CuHiu6F9J4lIKMz4ohw4nJuYjxCMLpfwZvH1ibsiTTlzqcziLUInrKN5ZhEpcR/FrKVTiOoq/WaETVzDQg9yRGVyMKCXlMZMzByvLAcPNu01fLW6lWP7XyXg8fDAZyRHJSO9mrDPXEl5B+bNWlU5boTJKkNStxEWWzRToxB1pqIRFOIipHvJhbTqcz+7C/vAGpPfPTZ+hfBX2agFe5wDOX0nBZFMNBuQWVNf2obpXhvyaXlSlZmKisRYXKiTIHGfmo+zPncRLb7vCPSyHtpq4EW4lcWs6xhBT1gdxTw+m9Wtl3Kqhnb7k5ZTAPbmJjXPOxM3JZfq+PeuVeCtszvaaTtyeCSWcRY5FtDiMdxZpHZQ4jF9LKWvlO4y/WaETV9mfSNJZhns//218/4UL6EzYj3u/TK3GxCj5D/xqOx48xUO/Ugmff3wT76QwBujrgRsx9/5P/Af6++rx0r0fpvfv/dLHcNedX8JfPKrx+V+/RMfdOrS49ubv6FB27GU8f/gK7n8rGL/Zx9hUUVgNc3/47S+hpyoP1V0TCD38F2z74FeRneyNU0/dg8K6udkT12Nu0MGHsO0D9yAlPY7ez87OxlRjBApychCXnkTH2bGtc0Do0PXhVpfuwRu7d7ydhUrXbYNjG19p2giMCda+YrWVQKUrl7i3KbjEvY3BJq4UR44epSNG2LUMf/iD/fR2oyCeFqOpqRmpyUwlYbg8gd4uxlf/6x547PgHu3d92BP32LFj9Dazg/EjQGGszA1HSSXm1z+8D+1pZ9nYlcN+TQpf+AJTAbsebIouNrQyqPn1OB2cDaucmiW5yJrTujL3XbOJG95nQuy+X2FobBw7X9uBb3zvHfqE33/063jWrYIOryci4muQkZ6GsVGmFl5y6e/4yo/2o7ErHwF//ybO8iSIOfArfPR930NJYyPu+9THIJCQqv5H7qHPdwR74lIWVf0V7ugZGAK1fqd/ixWivgT8+hvvx10/fARXUsvh9s/vYXh8HD//zMrHUGJGgXPPfB0f+dyj9P69H/4i9qVMoMDlWdz9iYeRX5aMz3zlUWz/9y7c/5wrJLVe6O4fQuKen9DnXw/CKlfEk/f9yfNXYNQPIvPgH/DQl76An78RBqOyAK/9/LMYm5zC5z58J/uLpaATN7t6aIFn5SfOLPS0vBFCeZ22i6PjtyJrv+7trckTZzbOo/Z8od6f1rlKATUviOqNBMr7GB1c3CdDZnUfBAIBPTJU3sTMS+lXWNHZNQQYFnpEoSYPm5QSetGl1FJm0nX2MmsKrDUEehuqRmbQ1TbXVtwyOtekg2icz379W0dGeTcKK+d6p9hiWYI3/Epn+049Ygpw9mwilH0tqM0uRFpkGuIGtPCIYxZnkUpFsI134/ET6egiqa6d6od+jCSmYgTn86Zw8kI2yScmBHskwCodpn+znrh8OQ1vemTjqdNpOHE5io3dOol7LaGSNmrNmVg4TfZmsdudx4YY0InbOyx2OCt7M0TJiqNjNysjAoXD+PeKDE7IGeYaNXM1MrHahKZuquphw6jUCLlo/sD8DIQzemhn5paS0JBsNyKQQazQwEjoz1+DJabWAmvF3EGRGrWd66detHIZrLq5sdxbRWPfFAaH5wzyZ4vl1wOZFdxORtTiYgnzInyzFgd8KkA5Xtnr20Seglkr/u3YdpSl5sInijJxNeDQyTCcSe/F/uhSTJCEjoh3DkfTa5G4BvkI/nogCkbj6j/+clAPtcFisaJ6ZnVa91xMPWkmMU1ZCnTi9o2IHS7ksBmidRB3q0IVy47i3ysyOCFjmDt/noodlC+M+dCbLDCbqRHZuQOkksrGbQ607K2pJ9KbbbCxPjIorJa5lJ8N5YwGJqMJSvuN1g1Lv//NQG+xQUz7J5kby54tlt+OovwNkwa+dyb0g6149mgGmolaffpkNm2jdMqnDAcD65BeT5pD4jHscuHhTbdKvLAvlV53drOQmcKDSjiIU+FVOBjVjvl9N6tN3N76OUOzatHqarLXQ3bjIElbA1o1t14sH03qQ3VROSw60hxkW6h04g6MShw6y9jqMkoS11H8e0UGx6X2Yvn2w1Zp564XZovlI+mMK+ezbpmwCnrwwtk8NCiAFy4UgfI+XZbBrJUmaKrBm14VRCExRXFrfi405vWzYb4RQuKZfm9K08akM2audqxF4toXBQ2Pvf6y4auBuLuZ3mZSTY2bRIMM6GpuQ+6QDNfCi5FYyqhXCrOJu3jdKHvpP7tPHaO2zO6C8xacs8Fiv+982I9RiWsP35Sw16FA7dux5Lw1EjscHbuRzP+dHfb92cS9HcEVy2ziXihi/Bruu5yLntISyIYacDCsCtVpRXS8TcYsf7CVsBUSd1rPrPSpaa/H9ovMytq3gkuRlVCrdXg3pAm5Y0zxzjH3NgaXuLcxZhP3SgVT4915tRSJIYw3lK5Kpr95S0A8hPyUXLQPztlTc4lLEneIY+5tCa5Yvo0xm7hXKxh/DFTd7V2vQrwd24HLXrlIz6qklxc67VoCSV8HXEuEGB4dR8IA00FfGpeKfqUJl0LL8ZpHISYa6xHcpMBYTy9yR820dcZm4b2WuAeuUS2buQYvx9zbGFzi3saYTVzXYmawjCqWj0fX0cXyRZ9CJKRV0PP8TrrxoJ4YgG+9HIcvFyDAKxGG0V5cymiFf2whfJuk9O9P5Y4DOglOZ42iuo+Pi6VT0JqYtRHXC+cvJaFLpMKJpLk1nCmsZeImhWayobXHSY8U7LpaBL86GRtz8zgU343911Jx2TsTjUy/CMfc2xlc4t7GmE3c81m9dARl0+jPGyTFchtigjIgNACNGQXwjClESykP56Nq6PP2RlDGz1YcCl3ZOqLrhZN+jK3urtB29JeWIrx6bsXa1Sbu8ZgK7LxWhsCUGkSHzq3Vs15w8c5jQzeP5PAUXEopR0ry3FqtHHNvY3CJextjNnFTusWYbKqCygy0k6I4op6P7V55aB8Tw8eDcjY2g33ejNOxkIA5VzjODC5x2cSVUmaRNivkOjNt0iqUqmE0WzAtY4yxVUbAZLFCY1g/K8C1Bpe4XLF822I2cdsIQSupb2GaQYXEgmtBeYjsVKGgmFmo2JkhG+6lTbGbp/Sk9JnzWbxWiRvVocGMcP1cM+0LqoLRsHqj9yOeRbicxLRmKMwmbmsvMw9oUmmASaMC5RtzRr86K/iNhY1eY7Ctj3kPCmuVuB39fNR1zl13rUE5ARfxRZhSr+57z3fGTWE2cW9HcMUym7hUtyZlNusWUIJLIRXYFdyMU0lDSOxjKlAnAmpwISAPfhGMwRzlOoQaCnzNl5yfytjdMpBB0du8wDx0s7CWxbKvz/p3Yqw1ZhNXQpo/MhnT+Q8DM1e3fWwG2aVz0/BnxAzDuwR6qEjqxRd2onGYiZvvQEGgI7/tYJZn3UysVeJmlHYgs4rpwdtKoBOXM7O5PTHL3HwBM28iPTwFwo5GnMkTkGYvM1RXlpwOWJX04r17L2yd4um9lrj7PQpRUTG3LN1s4g7Mzuo2Ib52AoXdUkyQotorvho9rd3I6ydtJasaUZVj8E6eq247M95rieuZUAn/2DmfYbOJezuCK5bZxO2hGrZG6Wwtl9oG1mze7L2VorOkhJQoFrzrngvNYBuu8eamvaw2cZtIxbAwJh+wqPH6ybXrT3/5RCxKJhkP9BqZAGqdEbmRlL/rlcNq0WB7XB9GRYzjmUOJ/TDp+RiWzzmbmU3csyElCKybRmx0KaKCk1GUWwZs4tTMleJseCkbIs24rB6c82OaahRWm7jngvIhGemF2aTAuZi1U0UVBdU4H8A8Z7nAhMCQMgTHF91U89FqUqJ4VIsLQQX0fkS1ABfC8vFv17kx4dnEpS58uwmVuI7i3ysym7gVAhliIlJw0SMdbqWT8PWLQeI6GoWtJVrrKVeEWmw/k4OelrmFJtZS5/r5LnQv72x4dG84BkgaXnYtwAjbizmbuBfCeBhtb8XV7C6k9esQl5BD99WmD855h3FWtNe0omFIAtf4WlxNmpvftJaJe8J7fZeVXS2SYnLhEsFDaFgu5OwYBJ24nMOT21NmHZ4MEYJWy634V3Qv8kurIdKqkM+rJkVdJk64pGL/Hm/wW2thFY8gvJ9hc1rdIP7lVYhnj6bjon86dvo30v4zRITyge7eaCkuRlsJ4wx0khQVVSlZ2BXeQu+vJfKik4mS0eAtl2IUtq9dbdnlWjyiQzIxYLChqX+ajXVOvB3dTSrDGcgvmDNYnC2Wm9PToOMPQDYzQ9TXJKkpaxCaOOcFVKbUgurnCGtTo7u8lo6jXO++7luCPV41CA7NgXveAJK8gsmHNsEvPAPPbfdGu0SHgFYqySkVvz7wiy3CDPQIz2lGANV0YbHaxHX3TkRNbgkUsGJ/5NpnyrXE385kQKqUorKkBXx2DgCduB0DIocLDm114bWszcJLW1WKGsYY5lbHeqCZbVjPx90/fBknjh+HL+sSKJbtJPjeB75HbzceNmzb9hH8+FMfnV06LqpDjzvuvBMX9z3JxjC4Fea+cN/XwNfbkHrwD3glrB3vu/M/cMcdd2Bn9Jw99GrwErnmne//JB12eehuVLj+FU951uCOm1jC+PyDX8ZQWSDeukJKVl0PPvY/j+M/yTMKm5Px18NERbFgi2UpHiPNiB89FUSiVPj+h96HSqJWX/2/u3DX/1ArbBkAZQPyDz+AB/ekoSgrEN+589v0BTYeVoSn5CEgrQqlEuCxP/we9z59BtUFfihIDoeAseejcSuJu8szHafLJHA7dxH3/NUNvKRz0PTGskdXhx1PP4gP3/0oPv4hJiHv/+H34Ot9FZ/+/WG8fDGajlsJfvjD7+KNB7+Kj/3v3yDrz8Yd/++D+O+f/B2nn/wmPvjF37BnsYmbVVCJJ5988raTPz38iMP494r88U9/Ydbyo1KZg2Pcyqqg6421bMOvNzZi1dKNwC0te7tOoEtljrjXB0fc1YEj7tqDI+4KwBF3deCIu/bgiDsPUZlNGOULMM4XYVwgAn9KjKHxKRwM3tzZ5Y7AEXfj4aTElULRGYyjKXX43bd+CmFDFC6nF+EPTx5A6K4n4brjIfh3TeKb334T4dufQmBEIP5+PhkP//cn4Ht5NzzKVrbkpzMjuaAJ0mkBlIophIWF4dz5c5CKp7DXnxkkoVDq9iKqoMFnPvtTvPDdz0NhEuFnP38Nj937dUyPZ+LRPS64+5M/wljlFZz3DsTH/+t+tMSdQUxRER5/OwBRu/+KjKx0HIquw2e++DWk58wNctwM5hM3/dAT9Mqiqbu/jS7BAP55IBhP/eIB8BuDccjPD9XVOXj4+VP41Te+A3lvNNyrJvHdL3wQvPISfOLr90M6UYzdnln406+fwmipP9wzSPiFC3jxV59DamLivLVObg124n79wz9ER0cXxnkueOWSL77y5UfRFL4LPkH++PjdTyF6zzMIiAjCc2cS8L0PfQx+517FX49exlfv+jUKLjyGK+TY57/5AF7/6VcwaRAgNisT9z14Aq4vPYyzz/8c8b1C/O4Pr+LoE7+AxijEU2+44rlf/h+aY3bALTAFU6ucZzcxpYSo5iqierSQ5x+BZ8M0fvfH13H40V9goDEOP3vmEOIOPYzXjyXhV9/8MvnFJO5/JQh/vetzaM4/haf3e6Im9BjCs7Lw9IEY/PLeTyEtJYW5+E1ilrjDE9QsEvuIHDM1aIZkWpl0Bg98lnyo7mg840MyMLvYlGSa8bsNy3ovtbNxiM6sRX9PO4YH+9Db3UHCXejp6sTBkPkalzVfsVHZmflOVpWYHb9gv5/VQG/kYsq2kDlfTgqEmRlmvg1VOOiNFthm5tZpvlmIJPPXSrbQ17fDpJwm6cPYNSpJGlLQK+yT/+zPyGpBG/MOOpmQ/IaZSaQUCyCn5uFbVdCxr7sa2OwLlJk05B7Uc7LPYGG+k0xMud5anK/maWn6WdlrWKjnZcJU/qTwk899B5M1HtgR3wsYFbPXsJB0kUwzQ/AyxdzKhLcKsZS5hko6ZX8awDB3P5Oa+n6zRyBXsmNw7LvolUwa0HlBRY4ZZWwOunnwScFNE3donKsqLwe35JtbjHwjMClynmrbjWAy3mr2dC5MTbNO+ZwAo3zpwjbu2eganIqgJtpaEcQ6IRyrq0ZOKo8uJ89dTqPjIOpDGylIOgoZG5z0yDRS1lhwLGMEVsUkMqs70c/aeYw11+GsdzEJGXE1vBjUnWLjCuATwFhSu8YU4lhiL5JT8qHubcQIUV8WcjOLTQsXHlOaebhnor+6HBqi6HYGtyDMl52JZhQhY3SpdcFaYiM6p8I8UxGdz9jjXk6sxvGoVmgEQ0jKKIOSVVDzwbVx1xYupIl4NnUABXEZiMphlmtfjI1s49pE/ehVWWjvQrsC5tYbtGNB55RYMpcZZHobOvvG0dQ9CQObcURC5sFrO8YxQS5KQTujpttAM3Km6iYSzUCkYSqOajlzvlGroc/hy3WwGfRQq+fMJAQSPabpVSOBcTYzyoTTqCP3paGfQR25HwUd+R11HamIOa+hcxx90+tvT70xvcoW1HTOTVQXKpj3MpFv5wgccdceIpUJY+NTaBxy/G03irg2i55eaJxCc9co5A4qLAuIy8ExXLnhoFVBp98axL0RnHo46GJYKc4nUcabVhz0ygdVWQ4MzINLuQgnXZjq6UBlJSRWNRKHSRUvOA2m6UHwphm1/G5oJ1ISM7EvsBYTDVUkxoJeolB3xDJrQtZk5+EU5bzXqsC5AGaS4bWwYpwOZ6qJJ4JzkTKgx+nQQphHuzCoAvprq+FL9jcL3Dju9ZGRVogjXkXQ6wwkXUVIG15YC3J+jWtBR30DhkiLS6k2Q1hfDhlVtVuEjSKuREm+o4GP0u5+8EhF1usy42l1PhYQd3DQPrnGjDFSFR6UGDHczwzzdAioKpsJcUVt6CTxsJFjRIdrZSJQLcz6xm4klTDW2sMjjIu13m7CbBaNo8xLiyaY3s/mSQ1kIjGm+HPu2Pok5APymQ6A/EY+bBolZkhVXM5WG5o62B7HDQZH3Bujo18Ei0qG2IJ2ujkzH85PXBNSionCqeiDaHgUiSV9bPxCbBRxG5p7kFXegdZJBRLymukFoRdjlri3q/+ptYBrMkfc1UCvvz2GDPnOXFV2D8iHWy6jed92SUIvUbTvBpfR+yf9i1A4qoNRNo4a1nkgL6cMR4MY/x8n3BPQMmNDb30TXgtlq76BxeigesdEE3jlDKPyL1dLcMmN6Z1WTzOdWicDi1AldM6Seb00rkhuRYhPPB02SEboXvojV6vR0zOBA9TUZYsMV4qHMDM3NDiLTSWuSUsql8Brdqc+Sj6KBEzanfbIorfzsRU6p/yjC3AqtR98IakJNlWAVP6WYL01bns3H0fiumDWMZx43aMWL7hWkIzSjaFFHVRzxB2Xoqm+lY3WoYPkC14/kzk88oaRUca49DSIxyDRG3A1vgohqdV0AlLIaZGgtHEcM+ND9Jph2Y0CJJQzVQ7xQC/dk8yn7A+00ygZJmdYNLgWW4nYJjGSy5hxUvUkyaQOhj42G+tF3NS0CgTmspNBbRZ4xFWgjBSMvLx6eMSUYYK0QQJiylE1uVRjbSpx1VK4xNXAnfLPaxCjl7UFSc5i+jEWY6v0Khf1KNBe14qrsXOWcvOx3sTNz6ql031sfBJXk+rgkd2F/Lw6RNcvbSIu0bgcloLrVV4duF7ltccS4vr4ZMCrnDHN+vuBcIiIin47gDGyOHIxCfXTJhhkY6hmq8oNJVV4J5TxjH78UhBSR7WIimGqSzvJ7/j1FbT/qsOpQ6jKyAG18sDe+G6otDPY7t9C4hjHZRarFW/5VZF4Pd64zFTNnQXrpXE7+xXw82aqyjDPIDgsne7oa+sSoyQxHUblKLLHNHjXfak980YTVynk44xbArtHmkAkL4hURpg0EnixDteOXOJhtL4SC1dW2Aoa14j4pEIMko+fHBSHCcmcncF8rC1xLaSGUgG7O1Ueub/BbEB48xTOJQ4i1j8dU0IJbIoJZI8u/X4LqsoVhfY1/eSoI8SMb6KSwILt4R0ITmb8m8gHOyHSaXAilAfv6CJ6eV0KoeXTiClkqtp7rxSgobgWMU1TmO7tpO0xI2qmYJKOYsRArpvKw8WQYkyoLeionfP1XFpYSeJL0C5df6OKm8F6ETcwrBAXItmVfKwzOOWTBbfMDqSn8HAuqBRW8nchoBj5w0uNMDaeuOM45JmJ0GpmFOBUaDEup3TAppPguHcmvAoHkJZShLMknvL3Ox/OT1wDLvhl41xSI6KSinEqpMpuTb0Aa01cN/9cnAhn3LIJ+/pxLqQQIyoTrobn4Vx8IyYH+nAmqBBThqVjUws0ro08LSdLhSKuo/jNFIq4juKdUTSEuI7it5pQxHUUvxmypKoc5p2MoCamZHnoDX96/Zjtfjx0FeWjdXQae1wzYTUIENIsw8FrmbBohXAtGEF7awtS+jV4/ioPzXl5kN4eduU01kvjrgZbqY3rzBrXzTcZYZ1apBX3IDUyHSqzDv4VI7Mmp/Ox3m3c0vJBhAamEGZKEVwnhlRnIU2SNDSXlGJ40SdcUFXmZeTRvcQ2FR+VMsC3gqoWGfDw5WqM1NXAJboMngX9pAidAk9gQ2lqId1mPRRUDLfQQgipBpqZVLmnmelatws44q4Ozl1VViF1wIBX9gfDL6EcEyodDnkXIbBuaWftehPXL7QAJz3zIeptx6WIUpRPqFFdUI6L/oVLpv/NEvd29Z29FnIpscNh/GbKVvIJPqM2OIzfajJOiOsofjOE9olOwV5VTvJLREwPM+H7gZd9aPO1nf48WKTjcM3oQUxyLkaICn/bsxwx+R1IDmfsl/cndNPb2xEboXFb6trxzwu5JGTAu0H12HOtEJLeXhS2jUCkX9o5wWncjcd6a9ybwYKqcllaFgQqLUQjXahWApcKR+lhih+d4sEqFeB4fD18owsh0hjhHluHi6SKTNrJOHvF3ht9e2IjiNvX2otnD0ajWaTD8aAqnIxuxXhrPQJjC9DioMOAI+7GwymJ2zcihkZv5mSRaA1mXEjooLeOjm+WjAoUDuOdUWQzeofxW03GppQO4zdDBsdlC6vKBeEpyBwzQjw+hvMeCfBMaUBhXjGC08qgJjW2nTEdyAqKQuYw1RMF/OndGPLfhv2+JQhKLEAVf65j6qW3vemtaqQXf/XtINpbjbgBPfadiEJwSgmi2hXIikxBUFo9UoZU8HKPRWh6LabVRrxDtE58FTW7yIZndwXQ15nuaMAbMYOARoJcakAYOjx8fm79wfUC1zm1OnAa9+bQ0dyN591KaLNgf8KNvSfDqcVEFmBBVbkuOxd1QwI0VlejVmFDS34hbWCRkFOHotIGUJ5s/h3eisTQZEA/iR0xPchOKIDNqsLR+EYUlDUgoYMxXH31bCpa+ydx6nwcZoY7MUbunB+RgKRhI3Yei0ZedQeuFk0iKZhZHfYt3xZ4ucaipL4fcrWOtLOZ7vgXz2eR6wjIwydA2FoL8liI8QxD3aQWO8KbyLEp/PvS3BJW6wGOuKsDR9ybw8TgOJ49FIchhQXhnvGz8wHmY5a4vcNiKEjblZOFoiRyPr6d3jo6vlkyQqrKjuKdUcQKncP4rSajpKrsKH4zZHCC9fJoryrXpuagTGTF1NAgjnsk41xYOVob6+ESkQ8dqSofT+tFYXQyKigjZoJnjzJLiJ0NKMTl0CwMK+d6QHcdplYRA5ITKvDKyUR4Z/TBPbQIF+MaYREO0at77jzkT3dwBSUz9sl5oYnoZGebPHqI8Tl7OoWZdXLhZADdy21TyfA3T8o+2gbvGsb95r+IFl8vbITGNSgkcIurwIDaBjV/BHtTBiDs68DFgEyMUx9+EZxT45rw1+NLV0hzfo1rxKnwMpxN7MJYaxMu+WdA7GAK8Xpr3Kb6ThzPHIHNrMHJyDL48CaRlcHDJb+i2eUL7VhQVe4p4yGushtJSbno0trQzFaVsyvICw32o0Bow8thLUgMToJNOYy3SDiHVJXNhmm4Fg+ir38A1yoYIr1zKg4Z5V3YeYIxTH/nVBYof8MFXRJEhqRBNT6Abi2wP6KapLcS9+6OR0d+PlIquhEZkY4pUi64V01D1t+N3/o047JbHDLJ9Y5diIFRJUKFGOAlZuF0pQwvnUym7/XyiaUuPtYCG0HcnLhs9Hb1IKx2DJnkez96IhdJ0dno6elH8dTSjO98xDUhlzz3WwcCMD6zsBfc2YlLKZGkARn2XUhFXHAmejs6Ua9YWliuN3GnJiV42bMS/KZGNJH0feNiPqZECkQE5yxP3J7haUhn9JwsEpnKgHNxbZCqHB/fLBkWKB3GO6MIZVqH8VtNRpzomw/yF1WVe0rL0UbU7NTQAM4E5uJcSBn4o304H1YAI6nTevOG0VNRhtppG4yCUchIYWrTKXGxlHGnmhCeSC9M39HIrPM93d2JnHGmeX3iCjP9K6GQmQZYkZKDyS3Qb7FeGjciPBcXEphVEixGLfnGxcge1KGisBpnAgpgtRhxIrQYhaObPztoMTKyyuGf0wPZUA8uBObRGuFSQBHC6pYu3r/1Oqcs2BNCOTpciPXWuH7xZfCI4ZE8oEVMSinCS0fo+IMerC/zeVhQVZ5sbaAdQ1/xTgSfpERLATNtr6aLD6inkMq34dXwZhSmMFXSF3f6QG/Q4N8eRQhMqYBnnRyXA6hjBjywMxBWySiOxdXAPzwTbaTtdjimEZDz8fNT6Rgg1XKv1DqcuRzj0OG3M2G9iNsn0yM9LpMu6Kiu/7c9qDmZFpRklaJ8VEU7w6baXwejli6ZvqnENUgQ0aHCfrccuLpnQC0YRNPEJBJIoXPy6tLhua1EXJtRjoD0OjzxdhAklKaah/UmrlUng3ulBGbZGAr4Ouz2zEE44cibB/zRQk8EmMOCqrJYqedkkUhmDDgb20a2jo9vllBVZUfxzihTUo3D+K0mVFXZUfxmyIKqskWrgGdSFfK6ZZgRjMM7uQYpDQPwSa6Gd2IV5LoZuEeXQWa2IbWqD0r+GLzJ+Z0KpkT1i6uCdzazfENhp4hUpUdA+RAzyadRNL51Zwxx47irAzeOu/aYqyqTgHayD12kihztFYOBBsZzIwX9ZA8a1dSDM+3gwzmTeNMjB0MVJfT+riPxyA5Lpq075MPtaFSR9k5eH7a75tLWUs+75eOSbzKqHfWxbwFwxF0dOOKuPRZUlanqICcLRUZVlaleZQfHNlOoqrKjeGcUqlfZUfxWE6qq7Ch+M2RBVdlq1CKtrBNlA0xp3jJBdU0BNQ3MlD2zRoUWEdGrVjNGlcxYXUkrsyDX7YyN0ritLYyb2vzyDuR2iWFWSJBY7HjlOGfSuAbpNEYp588k/8QWLF2S1Pk1rg05Ze0oZt0RF3Yt7RmnsJEat4A0NWlYjKgaWbq274Kqsk7QjzYNoBvtQCvZ7krsQZxfLO3v95nzxdAPd4BainnfiWQkDxrwzqEQcqwU+9LsS5fcntgI4r5zJh1HL0YgqoZZouXMmXhY9Dq4Zzme5+xcVWUtEgcs0NBuWK04mT+3rAwFZyeukVrziODAScYK8KCPYy+jG0ncw96lkHbU4UpCJf58mF1Sdh5micvZKjsW2lY5jrNVXo2I5VqH8VtNnNZW2Wo2QktqwFRJT7vYtFkgolaSJpCQj09BrNKhrWsCvSNTGBZr0d3PR2M/pYeJplapoGWHvkYnGcfLNqMOKnJNk16NpgEhWrqZNWBrO5kqtkDGGBeIRUz1hD86he4xMRp7RCROgvruOS/uo+KlhggbAa5z6gYwEWKyiygPsuk+H1zn1NpjYVVZOEivDTRcVwPq8z96OBleAUkYJMQ7fK2I/sGb/pSljxXH4nrJ1ojwJiWsLFlrs/Mx3tYMv+hCCFoof8lm/PVyMY6fC6e9RUp6WzBImkL06RoZvJrUeNOPB35NGTyzG/HkIcZC5JpHBr095ZaO3opK2gjk5b2hiMjkIaRz48nLEfdG0CCxnxkxCPFfauXDEXftMUtczgOGY9ESuZDQ7vDYZgpVVXYU74zCecBYexmcmO8Bw2ajtSflRY4CY3IHyORqzLDmXxq1Fkr7NDObGdMyZrkGi3luuq/OwJS+MoWacfdKrism11DoFs4a2SrgNO7qwGncm4fGyHLMamZqqIuwoKoMhQiFU1bsvpSJjsEpbA/twPmLzNo+sIhRIjViT0QLDlwl1WbVMGrZebNnLuahODEHVelFCI0tRkNJJUktPqKbxQgJycJ4RyPqxqahtD/MFgNH3NWBI+7N45AXY9yk4/eil+leWoBZ4lJ+lY1E03KyUKjah92vsqPjmyWUX2VH8c4olF9lR/FbTSi/yo7iN0OW+FXmsBScxl0dOI279lhYVSaoq2+HO28cIZ7xGBwdg2e9jMRqEdyqgFuZiDR8FTidO4q9p+Lo898LWC/ixqQ0IDS6GDNsC0Iz0YU2kjek/HFk5ZaiurEb/ST+yHnGod58bDZxC6t78PalLBy4SK1KL0N4pwHykQHkDi+t120ucc3Y49+Cq1di0VNeQU+hdPeZ85Ryzp0ZwYBKgPQB9tm148hk55DPx1oRN7uyG8EFQ3jzQiFVF0b6iBljrTWoHBHjrYAGlPIakZ5bjzqxGXrROBI7lt53AXGpVcAo2FcEo8W+v3j7HhKKuI7iVy3Ux573Pe1hO+bHLRaKuI7iN0rmP5c9bIc93i4arROs1sc+l6Pno8Uez5yy9DgRiriO4m9W5l9/fpgWdt8eb8eCc4gs0bgcloKrKq8OXFV57bGEuFHJPCR0iXEkgHE9oxP1YEBnw07/cmQ0iRBG+VQm5cKR1GF4XmNc0dzu2CjiHvAoYAI6Ba6WMBZm4aHpS5xhU3BG4goH++ESWbXEsRlH3JXAgpMRXQj1TQQ1+OKTVImsZhGqixpwPqAQ85yn0uA07grgymncVUFHTz7Y+nBqjcthKbiq8urAady1xxLi7o/rh0dwPh0+4MlDP68I9GfXTCKXb0Ynr4LZJzjlXoHp1hqo9XpEt6thlYygnRx824+yUwb2RnbBL5RaOhLIDU9Ap4zR96L2RpwOL0WfFnjDj1k+ZK93Lfk/g2jWG3plKvU7K1yqlKTaXkHCZlypkcI/MgcVqZloqGE8dBwIa0ZhXBYdPpfUjIvuKQhNLqb3X9gXSm9Xi40grlmnQ1NdI8poR/NGnEgfxkWXFHQNDyGkiZkXPR+bTdzxphqIyXa7J7VSox6xBa2I6BBh13lmatx8cMRdOQ7H94Df2UK+rQU+dUwaH4hqp7fzMUtcelqf2gilzoIZDdlqzcxUNhJHrVSn0Jig0rL7RhsMZisdpkRvYsJag4XeUtdQslsVe40ZHbkG2TLH58I69jf0PehjFnJtG/0M1L7KYKWvRYU1OhPU9vNJQ4A6lwrTx/QmIsy+/Xk07LmrFWpan6P4tRT6m9LPbYKRvD8l1Dentw7O7xyadhi/MWKi04h+Xo15Ni/oTDY6jRafPyVRL4nbitLFcmS9REu+3/y8T33LxXF2aekVclXlG4GrKq8OnMZde8xVlcelGEx6G7E9enS1d0E+o8f3P/x+JCfXIjQqDd+96z70JLyLfX7BuOfeN5B36m8IDffCl36+nb0U8PEH95L/avzwm8/ghR9/C23NGfjhI++ivTIfGZHHENiuINf8X+bkLYS1IO6rP/8U7fHyzb89iP/62q/YWNJE+O29kFefR+EksO1Dn8Nvf/cg+LSnEg3ue9mDPscRNoq4waf+hc9/6kvsHlBy5WV88XMfxxuuheAXe+D7X/kEhlmb9ae//NHZ+djzsRnETdr/J0wLePhHOOOT+huf/wC9pTBWdhVJXXz8v8evoiXsXXzxC5/EP44y61TV+TyNgFJmfvli3CpxR0tckdYziff/MwyPfPc/6bg7P/ddegvDCL765S/h41/4A7NvGsE3HruCV37xIXr3Q5/9Ar1djCVtXJg14POn6Fk9etJ2pTAjEdHVT6vFRC+6pSftMQr8KTnMprnOf/usIOOMBDJ2Ar5aTrWEAOG0lJ5tpNcx19xKWC1xtVodES1IrR8mgxZLJkmR70pqmzSo8yjoyJYKWxwQgcKGaVwrqcItemD7M1Kg3o3eqpf6RbJj0zSuzQIj+YAmPfP99caF72HPr/b3ofI1FdYZHD/vajWujr3//O9Hwb5vNhnosH1/8XnzMUvcUb4MnCwVqiYyPOH42GbJ8ITUYbyzSs+QyGH8VpIhkg8cxW+W0KSlwBKZwyJQnWbm5dTeJsE0b+7zVgBf6Dxtw1uFntXOzgKWthxxlwNH3NWDI+7ag6UtR9zlwBF39eCIu/ZgacsRdzlwxF09OOKuPVjacsRdDhxxVw+OuGsPlrYccZeDiZCWI+7qwBF37cHSliOuTKlDV98oRsanMD4pwoRABKFYBv8kyobaucARd+Ph1MT1PXgIR48cAuNwVY+/b/ejQ3YEv/gnDLHh2w0imQYKuRgymQRBQUGoqqrBX/7yF6SWLFy75+zBADZ0YwzEv4vwbgNgFGDnJcrFy9pgIXFtOH7wMI7sf5fdB5575E02tBQ/+OTPAKsQv/33GYjqvXDgMuPA/OlnjtLb9QBfqIRiuBJHjh7DyXB2zvE88M4+ipI1srg99vzfSM5de9iJe41w5NjRg5CzlbDD//gbPV86w82FiVgEHT8NhxJ6EHLSlY1ZG7C0ZYj7/Q9+G825nvConcaj3/8t4s/9Cz3SCTy04yI+esd3kH3iEYxZZfjx91/As/d9HdOSUvz+zdP4xkfvpS+2lTEt00I4NQG5dJIm8MEDByCRTCMqi5npZMdnt/0RSTt/B/dwP/zyb4G49vzDCI7wwaveefj1hz8Fz7OvI6ZfjHu//DPsee7HSJ8047c/fQbuLz8IiUmDPz29D2/87qcYKnPBYc94jC9vHLMsFhLXirvve4cOffCnL+HSM39AUUEQAuon8NOv/QKuV4Ow57e/RFjYKZzN6sFPPvANtGYewx93hcHtlR/gfEoVXvvlr5EXewq5Ezr88ft/QPC+ZzDGb8V9L1xG3ejqGcUXzmCs8DwuZ9ZBNGPANz/0WVx4+1FUKlT4yjf+iH/++m40a2X40f/8A3/7/j2Y7I7FE+9exec++hW4Hf4nckbE+ODHfow3f/81nA25ip884o6ciBic+uv/QqAexhP7PfDfH/oZCq7sREZRIV48nwnX5/6IrKwIeOR346Nf/Qkyi6lZTLcOO3G/9V8/p7ef+sxdKLn6FjLJ/V51z8HvP/NJZJa34f0f+RSqq+Px+JUGvP71OyE3dOGt4Grc+8FPo6hlguSFp3Dh+d9DOFKMP+8PRqfk1lbmYGnLEPeb7/s+pvIOIq1bgA/e/QSaWjuhkXfhJ4+/ivDyUaTu+wOGRBV4zrsd8W/9EAPCSuxLHcXz37yDvthWBrUw1ejoEH7+p+MoKG7Ck089iampKUSkzy3wTeHj2x5Awo4HQbnQ+/qPXsAv7v4sHX/P3y7ipx/6FqBpwJ6IWkKid1Hl8Vdkd3fjKw/sR0tHL3SDaXhkbxg6ewchmuhHqeszCGm9eeYuJu7nv/UWoOzHr3ZH4RMf+gIaG5shUUjxwR9th0Yiwqdou1gRfns6Dz9+31dIKVWE7XFjqLj0EKgKwX987AdobGrDjGoa//3t59HU1g0lKcCGahLxs6PZzG1WAYq4o7knkMtaaX7xzh/DNhAD78IWfP5pH4S/+RPU9FbiqatNSH3nJ+hsT8HuxEH86SOfAWbKcTSzC+/79FNoCXwFVDF6zw+ewkPf+wz8X/8/VA024oG/b0dSpwoP3/NxVDY2gj8txWc+cBf5Dk0QymbQ2deHbZ//DXPzW4SduF993/3UHj71w3/isW99ElXU/URSvPKNj9HH//Mnu4marcOjZ6vwyGfvgELfiTfDukih/glyVIi7f38ILZ29kE+PoDfHDf8KX7os6UrA0pZt41qYhzMYqa0JkmkBZE3+uFg0gHvv+iSJY209NRIYFuQdR85Vtha0eiO62jswOtKPvu5O9PUQ6e1CYBI1F3gezNQ3YL+DldlKplmjdPb7MdDMOh6DTU1/Sxoa6ez5Etna2BtbDUrI5HPtSOpeZvrmBuiMTEJJphmb8YXPyL4HwezzkUxpD0vFjo3tbxYSGWPHrJJMQaYiGsYyd19Y5s011kqhpw+xX84yz2bYSr0Hm+no726AwWQEv/AMghpH8JmPMQWojDy7WsPkR+o9qMXrTPK5heNuHawxuVkDiXhu/VzqfpQzPApKNXk3G3OeibzLYqj15Ntb5/LC/OvcLFjabtv2yMkSPH2udIk8e6kaz5wpwj/d6x0ev13kmfOUlC2R5y6VOzyfk5uQszzH8Wsgf3WpwdOni/D8uufP9XuHWxGWtlyv8nKwr6PkVJjvt3MLQChe6sFjq2H+2ljOAJa2c8TltY7RW+HEXPVior9/1nPf9Ng4UnkddDinuAP5NT2oH5GjsKIThS3M8vcGuRh8ZrYXjcpaaklOCibwepgqRGMT01tr1WvRKKD6Aa0YklFVDitSSzrQMsVcIL+0A5mNzFq65dVdSK9knk8nFZHnaKcdXK8nNsoAQzo+hszqYTrc0drNVMxsZlQOL8303HDQ2sOeH/PKO1DUR/VgLMSGDQeZdUjidSKrog+qGQmSS5k8sRgsbRni6sZ6kF/SAClpQuQnMH6cKJzL7IRb/hisqkmkjzEvsO9iIb09kUD52rfhYqEAhWmMryq3cB7O+s+1DV0ieCgSWpCRXIoj8e2EmzqE1QyiUGCEZmwAnqEFdMEQ0j6Dna7MMv4W0jaLD2LXWrXKkTKmxf6wZkw21UBv1cC7jvm4Fy7NPed6YGOIO4M9QRVIbRdDNT6ApPRSeojBNaEKxyKbmVPmgSPu2kLQ04H4RGb9572BleiSLiXphhGXxRGfElhMFnRXlkPqILlZ2jLE3XM4BNfiyrA7eQSFLHFlHY04GlGJf+yNoMcjk4eZjoWdl0rJfxsOR1MllRkuvGl4eJLf2GbwjyuFOHw2fHas63JyF1wD8uHXKMPukGbkhSeT+1TgyVN5sAkGMEIe7ODJFER2q7HrPONcbjs5lhLIOh5T8ZEr1GN/ZDtyY3LJXdXwqGSIe/Dc2o2POsKGENckQcKYDYlhSTh0MRPHXaJwISQXVxIq8ecDifZukVlwxF1b7DyXhf1nw5DaxNQYD59a6i98I4kr6m5En84GpZ6kvG4cOaKl92ZpyxBXqmcyqFwsh1apRH3XBDom7R/dBBXJLyqJGLUdjLNuCkIFVc21YVpFLm41QCBh/ZgQiJQMyacVOlIDYCq1QoUBE3J2xr9WBZPRRHuGoMgv1TIZsq5jHBMq5rdNXePoFjC/nZJT1WcLZGRjUSvIczBV6PXERlWVx0YmIWSbFybtXAOA+b4LwRF37aFXUT3fFtR0jNn7rhdgI4k7znJOK5ehtttxzz5L223baI+OnCyRKVLISGcMDo9tlkhn9A7jnVWoldwdxW8lkSh1DuM3S1jacr3Ky0FP2tpWJ+tYtlic7IFugNvBVtlI2zY4D1jazhF3VMj0YqoVytme5CE+055USSRo6p2kwwqJHI3dTJhCUzcfAtrFnw2jVF2WYFplRFpiJQyauarfqN3hltUEEVW9JhidYq5v0moxQ9WQLWboSH1lSsZYTcvErPHAJoCb1ndj6BQyGMkn4vMFmKLaU4uwFYg7KGaabx19Ew5tnTeyqtzVz4eUtiExoaHnBlVlaodaiSA0uZx2sVmano3z0a2k6SnFmYB8mGYmkDnOtDvf8W1BoE8qHb5SJ8eBS5l0uCW/BCqbGcf98kDZBO1N6UVTRQdai5geaAqHvfIwRa4fHpqPU3ljgEaE4IwaTJNLDzdUY68LuZZRjBrC5de9mF7qc4kNiO/cnLFAjrg3gEWHK3HlaCPJQz3VkUuMm9P5cHbiiqflOORNdbYy3/XfngvNXClsGHEJfyjsPZeDXaepdXw1SB1eapnI0pYh7okToYjMqcXxAiEKE7LRW1EJz4gitJVVQSXsQjf77Huu1iDEJxnCnnYMkWvuuswM4YzWVUNKtGXaiBUXLmfjeO4AHd9YODcjJLRRimOh1UjpVuF49hj8XSPIPRuxPaYPI7XUEJIVe1zz0EiI+6Z3ARQd9XDLaMJTBzZnZUCOuNfH0ePRCI/LgVvBOP1cUf4ZpM61EFtB4x7ypfKeDUaTBQcv5TGR87CRGretsh58lqsa4RCyJpbem6UtQ9wuCXNCf9coxBNMNbhNqMe0gOkmb23tRWIxYxTd38/0LDd2U9VYPeKL2tCvJBnKasb4DJWxzKgcYrSkdGrOmKN/Wo+JIaY3uFOgRfMkU40e7x+FRkatmEKuJhNBQQqexkERGnuZ+9h0stmV2zcSHHFXAJMaVOOopKwVlYNL7a+dnbh97QPIqujCkNKE1KJWDDmo7m8Ycc1apJR1I760B4Pdg8hsdWxnzdJ22zaN3gxOlopkRg+lhlqXyPHxzRBqHRlH8c4q41NKh/FbSRQqvcP4zRKWtlyv8nLQk6qTs5kGW5ytm/sGmNwCVeUbwbhoFYTNBkvbOeJSdXwKVgtbXSC51p5v7TW0+cMRJvsSJPPPm1eVs9cyjSbmxa32TGcxQiyf6212Rlt+CutZVZ6Wzb0/1baXqJiGjXXesi7TMvUSg4BNryrbzJCqybPaLHQazlArO6q1kCg0JJ2XJuRWaONa2G8uVzIjGYuxEVXl2eV8CDfkOiYsUzh+Hpa2LHFVApwNKqBnaTYX5eONKzxANIgB0lSdaG/CSX9m3Vl3n2x6S2W2k8HFdAfVdG8r3mA7qS64J2Gc3LeBV4lj9Nq2gJtfHK5VCZGdmgebio8ItpdYYbCgv74Ox/2ZdXKdDetFXJ2WShAbzvKY/oPj5/KgHW3FqEmPzJR82n2Q35V09EwsbTNuNnH7xhQwj3agle1AOXmNtRcn+Sd/go2cB2cnrkU1hSMeaSQ3M8rl+SuL5mATrDdxbSY1UuJy6CHYvgkVhHVVaGyqpfsODl5e6r2DpS1DXJfzESip74BLlQQN+fmkCFDAJaoS1LyCf+yPRX5OERpIjroWyAzTdOTlIa9hAH93r4aytxn9IyPIrmiAVjgEaqrw00fSEB+djkmS7y+FFWK0pRIeiUUw9DeBGp3qbW5EkRb428FEZKXlov0W3LisN9ZT43aMTMM9m/Hi5RNdg4ayWnqx797yUjoLvX6BKijFSB5amGmcoXPqWDCTuQ2TvagTM89z1I2xM18MZyfuv0/lwtc3Hq2TWgyNiXB+3gQZOzZC47bk20dfzDgZ00iH+ken8abL3HCqHSxtGeLmDzFqmVfYgqmBPjo81NYKpVyOMXZUOp03jNK8Kngn1iGwapSOm+zupr0lUBW/kPx+YGYaAgEfdqvljFohShuY64Wl1NHbstJGeMaXQyuXQsg2H1JLR5iAE2G9iGtUS3ElpgICykUDQXNVAynUqPFDLa7FlsMntws60SiuJVTTx+djs4kblVSKkNRqNAqNSMpiVks3a8XoVjj+Tluhqizqp2a5Ad5x5agcn9+EYbDuGteshEdsBQKLBxAUx0NwciX6JkW4Glvm0Haape22bdSEcU6WCmXDTa2a7+jYZomWZCJH8c4qE4S4juK3kqi1RofxmyUsbble5eXA2SqvHltB494IjB825wFLW464y4EzwFg9bgfibkQb92bA0pYlrkGKty5T9pGkoVyQjdd8SXtU0I9+JSAe7MSbXpQ9J3DZi7FNpnpF372YBDHJ17qJQTx2iIq3wKNOBst4L92p9YJvBYriGLvmHYkDyI5OBV9tQGlGPu3i9EIRn/y3oq2wEN0SAzrrqtDOzsV1BqwXcdUzVG+xHhfKmF7liuoe7Alvhc2ihpl8151Jg9h3NgPy/la0LFrsfTOIm13WBu9apodbLxpEeh9DxqKKHhxPG4JyrBsDpEmxz2uhH2oKzk7c1qYe7LxaQkIWnMseBTstfQHWmrj9nf14Z9Z7ixnnUoYR6ZuBypwyGMxG+FVNYXjKQPPLEVjaMsT1vRqHobFR+DUrUZ+fD7NKgPCcZowYgNeOJ6OrugK9RuBaAGPLOVxZirYJKf7t2wTzxAD4JisOBzUiuJkk8NQAKBPLN4JrUJGShbSccgwRPh66xLgIgU2IcsLcXYHlKGgWwt3N/hI6hDYxQ0XOgPXUuEllXYitsbtFBQ5GM768Mkh8ePEwdlAFp1GG9OGFmWZzNK4W/vULCbjdg1me5XTmCNSScaRXdsG3iOnkmY+toHH3ezNDmRQ2ygPG0aus9xbSFovMbMO1cB76OjuRUdqG1G4Furv64RNVxZyzCCxtGeIGNTBe66OiyjDc3ESHa/OKIKem8zEz7+CT3I2kqBy4RlbieGobHddBTUKQiTChJbTj9yJ/WIwT14roIY0rOd1oLWdmW/hG18OokuBkWAl88xkHcomtzD1tBg2OhZbgagpzX2fBumlcqQBnQ4rRKmd88uamVWLvtWyMyBS4GFqM4lEtRtvbcDG4bNawxY7NIG5wWBEO+hbQ2ojf2oLzYTyIdBYkxZVhn2cuRBIVzpLnTutcSlJnJ24drwF7rmahsXOUpEkRykbmvLjYsdbE7W5ox96rmSgapnqwrXAPy8O5hCbIh4ZwjjzDkMqIK0EF8MhYuASOHSxtt22zm/XNbtnw7JaVxXB0DrVPwX4+tZkN2w8SzI9bHO8sQtmFmsw2h8dWK/Pf1Y4F8Uxw9hy7UNZti+PWW+yg9+eF7bCHqY39N3ahiLs4zqmEefRlvzclOkJcR/G3LOy9KFD7dtjDi+MWC0tbhricLJX1JO6tipFoXEfxzipOT9wVyJoTd5XC0pbrVV4OXK/y6rEV2rg3gnP3Kltn8PTxBDrYkpuB7ZGd5Kv3YZzkk1eulKK7sRmhrSocPR2D4aFB5PEtcPdNRveICPsvZ2O4phKTBmB3RCt9jdsBHHFXD2clrkU+gUf3RsCsFKFzWIRd4V1IjylC77h0ibXSehPXoJejny/FqWI+3C/HYECggEU2irD6Sbzjt7SDiqUtQ9zowFToVGJE96jpXmW1YAB5NV0g/MTBaMa07YBrBdwuReGiB+Oi5GwaY6bIb62h3dXsPhxO798u4Ii7ejgncc04HdcPP89EUBOapoe6USUy4UUXHgRdjWhgO2Pt2AiN65lYiewWIakLW9FeXoaSijrajNjdlxminQ+WtgxxT+cytscuHrnoqWRmJKSFJYAanNlxPhXuYUXgawGPAGqSgRVuhZNor6iGS2QpfHnMUgmhwY67r7cqOOKuHs5cVY4MzwXEA3j1WjFcMjpQX1KG876Z9EoS87HuGlclhEs4D6l9SpwOLcKxAGp4So/j/iWIaVs6Q4ylLdfGXQ6cyePqcTu0cZ3W5NGRITMn3CSDtRBuksHaC0tbTuMuB66qvHpwvcprD5a2duLq8NDBWDrUmpuOgxmkzTvRhwHSrnUNSEdeTS92+NZjoLYMubW96BuT4+3kfpQkZ0OztfLSirExxDXhmn8qOmaAopR85BRWoVZhw9W4WtR1zZlE2sERd+Ph1MTNjM0hDSgFMkZ0qMvPh7C7Ba1dAxBpNQil7I8J6rOYjqmjnhlolRowWV8Lf/bY7YiN0rgzI53o0gF7rjDeRQJzWnG5fAxHXZjhufngiLvxcGri7oxsox1+UbNS2ooYNxq+LoEQmYGwsByEpNfjck4/WmvrEZBWg7Q+OazSEXQ51zutKTaGuGb4B2fgXGor2iorERhTggmrDfu9SrA3oJI9Zw4ccTceTl5V5rAYnHvW1YNzz7r2YGm7bRulWeY7XOaEEcoh+ozWyRyiazmH6BstnEP0LQauV3n14KrKaw+WtnbimvDnw0xnSGxKHZ47lYG8jgkcDK2Fd9YgWosZN5EP7GLOmagogmetjLR5KxGQWod3vOZ8I481N+NwyTQd3v6uO219FRiTD8iGcSqxAfuuUZOIbXjFrRAnPHMBqwxHousRWT6ExPB4hKTVglrKqKukAm4NzPzIf2y/Slu0XA5n2t/R7uFokq1vtZEj7urBEfdmYIKnXzL6tUBFVSsicxuxPbqHPTYHlrYMccszigGzDCUCZnL3wTBmoryXbxKS2sRooZfLtCClZgBlMh28MrvgVz+NIyGMHbN6qgs9zE9xIrQOpYnZdPhCUj2Ou2aQwqCINi9jJuWLkTlmwPPns7AnpIG+7zv+pUisEyI+JBaXQstAUfJUfAcSwhjvGBezOrHHLR8+sZS/YT0i+/Q47Em5HFk/cMRdPTji3hzUIx3oZt0Vladl0zxYDJa2DHFfulaB1n4BXjvJEOVt/2ZAMY3Umj4cDyhBWwHlssaC8A4TXn3bj55Bcb58GsmRWcgl55z1ZzSyerADKe0CdPQMIKBNjcMhlK8qM775ahggGYBnUT+8Q3LJ7604ky9Ad3ERpk1yuOUPoLRrCuFhyfR1hK11KOydQmdHJ5JGzThINDI11nzPzkTwEtLRMiBAaV4RBhytRLxG4Ii7enDEvRlYkJqYi4ByyvZfg4NJzByAxWBpy7VxlwNnq7x63A7ENTqrrTJlk6vgZIlMybWQzhgcHtsskc7oHcY7q4xNKR3GbyWRKHUO4zdLWNpyGnc5cFXl1YOrKq89WNraiWvF389n0CH/MB5euZCBpIYJHA0shVfeKLormcWQnmLbwLLWatoUkj/YCZeIUhyMZBYqoiDu7YZrvQJmnQQuwdk4GlaKvqE+nA8tQr/CjKOhJdCNdONw1iT5KgoUjFL9xWb87QqzImBtRhryxkzQDHVDQb6ZUTaF3dnMfGEvV39QviEripnnGaioQtwA2yu2xtgo4iamlcM/g+nk23sqiO6QOHatACcTmLj5cFbilucWIbmfWl9uIZyduD2V9XANz4PEYsbha4U4m86sczUf601cq0mF8x4JtBM5XlY5LgXnQjmjxGHCk9j2G8zHbS+pgFk5hQYpkzHsvcrHXeLQIDSguZDpVY7ndaFJZ4ZrQjP86sU4HMS4qlFPdqGffb/zoZXIiWIIbhT2gRrRUYun8I5vMe22dYdnDpTdTWirb8GYTIn0ISPdq20RDGCIpH1eeh7yYjOhHOuBnDyOV1ABegsYn8xXo4tw0S0NtSXM8NO5xHb4+TM92GuNDSGuYRoHY2rx+tVi1ObXYqKhGhaZAJUSC4qS7f6m5+CMxNWK+eieUSGud2lPobMTd6ytA29fy4Jlsh/dJO8lR6WxR+awERq3JS+fXmazsaACb3sWEM0ohFtaLXa7sv6X54GlLUPc589lI6O8Gy+eYwiy068JUIjRMiHD8asZaC+gllG0ILzThH+9HQAtydBUr7LPtRT0jE7D3SeL1hSGyQFcyetEVkkdIjtnYBR0o4YQt7GxAyNT03ArF+Hly2lQdNRBSjjhczEEpXw9XnQtoO//8pVq5CUwqx/8680rMKmkOBzfjMyKNlwsncZ5P8qVhwU/esUbuqFWBJd2IzOHhxLh2mvdjdG4BpxI6SMaNhMVVT245hWD2n4hLmaP4Mw1ZtLBfDgjcQe6hpFRWo8dUV1szBycnbi7z6ZhbLQXWb1CeJRO4pgXU+ubj3Unrs2E+NBE9E/N4FWXQvTWV6FRasDo1CTcCkitdBFY2nJt3OWgM5phsa5/VflmYLY4Z1V5OdwObVyn9YAhVRno3kpOFgpfooFIoXN4bLNk2sme50YyOqV0GL+VRESPLjg+thnC0pbTuMuB61VePbhe5bUHS9s54u4LYDp8fEJKcNAnHwn1AlwO5yGsQoChlmb62E4PxkLKv5CxoYzwS2DMsvRq7Itn1gSKbmbWBDp2jXEtKR/qRVgLaejqFGiiJvjChv0xzrVOkCOsF3FNKjHORpSibpLpzOEVVOF0QCG5lwHnw4uR0adFe20jXELKmW87D5tNXJNWgfOhJZgmaXjRvwgRDRJIh3txITDX4Up3W424RRl56Fu07tx6E9c0PQGXyDLsdcuFQSPB2RAebd8/0dWB5J6lK+SztGWIO1pfC+HYEHpUzNc/FE4NRVjx7qUUTBmBJrpXGQiuGcaVKgn2RdaSwzqkT2hwvmAcNpkIeY19qJWYcKaIjxnS4B+RSpE/YcJ4Ux0Ks0qh0SmRP2ZCQ24xptqaIXFy5bFexDWrJThNMj9vUsvGAD1FPNiz+LvhXTjhnoXckirULPLxu9nEPXwqkR7i43d2YJSUKtFRuThIr3ZnQHjbojVBCbYScTUTo+gYHUGtlI1gsTEa1wrXcil2HE3EGf8saAwGpA9Mw2fxwxCwtGWI+9KxBASm1eFfV5nV9XYFEA2rkkFGFOSpSwnoKGJ6OF3LhJhsacHD/g2IC0xCQFotdpyIIRwWo0QEpIZm4HiZGLtORNPX++fpXEw1V4PKosePBKF+2oR/nkqjf7eTZFBnxnoRd6x/FGqdDscSmDHDwnQeKsfVMJu0eOdqPj2Bn+oTq84sxMyi2282cT08UqEWDKKwZwQpw3qc9CyBm1s61MJhVEoX1w+2FnGzM2rgG5GNI6lDbAyDjSCupwvj7+2UayakPS0IyWsh/KnEs+5LvaCwtOXauMuBa+OuHlwbd+3B0nbbNsmMAWKlnpNFMi7WQCjXOTy2WSJysue5kYxMKR3GbyURyrQO4zdLWNpyGnc5cBp39eA07tqDpS1D3JysKlyLZtq30UkV8EupQUZ6PbwTqxCSP4wSXgMiSodgVUxDRvJOeEI5rsW30OeP9/fBJ7ESI2pAMsYsBBZRyLTf4pLnPGNsNXDEXT044q49WNoyxD3ikoqOulqMkXxxMriadnhOx7syvcm7TyVDagA0w90YJu/xtmcZshJyYIMK0d1Ml7Xf1QwIWutwwpdxLwONBPmDIqSOrONs93UER9zVgyPu2oOlLUPcg+6ULTJwijcNt/R+Okxh34U8avoCoSeQF5EAxfgghsh77I1sB2yTyBGocDKdmbmz83w+xuorMdzajppJI3yuxOBKdBmePZFNH99q4Ii7enDEXXuwtGWIazQYIJKSui6BVqOFSMaMydkzikqpgpYKWq309COdRkebAzKwzP7WyrqMMOoNMM3meeY3Ww0ccVcPjrhrD5a227ZRXh4oH8KcLBTaVlmuc3hss4SyVXYU76xC2So7it9KQtkqO4rfLGFpy/UqLwdudtDqcTtoXIMzV5XbmnuRUsJMnpdMTdFbq1aFXmomO0FNQze9HR4X0ls5fxzKrZWHbhobVlW2GFE1ooJ0UoDkknbaPrmwsgOtwqWdes5WVS5uYjwRNjV1oXliqV2tsxN3amQCSbwOOswfGILOwefdyKqyYGh4dvXLtpYuh01MlrYMcY96UO5Xgf3nMtBcwJg3hkQVwMOP6VV2iS3G6fQhhMcxx87E1OFUNOP94nbFRhH3clINTsZ1oDo9BxFZ1Ddl7nn0zFJvDM5EXIvZDD9f5hmNJisOuzEdnPPh7MTNjkpDZA5FXBsEPa3oW1r2bCBxbZge6EDXDFGMI31ISiulTYUXg6UtQ9wjVxnibj+Xh8Y8EraZ8NTZLJy5EosRM3AyshKq0S684p0NKMfwVkAp3joUgttZ6W4EcQcbanAloRJ/OZJKuy4h9R0kDZpQmF3uMNGcTeMG+jHEpb5StCfjN2k+nJ249Nc0jqNgygb9WAcEDpJ7IzWuebIbIrJ950w6jl6KRHyLmDkwDyxtGeIKJ6fR0MWnD2hVaujVTC8xBZHcCLGSyUYTQiVkMvu8JxvkuvXN2JuJjexVnp4xYkogQuMQNR3IjO4REep7lrotcSbi6lRKdI2K0S/WYWhwAmOKpe6DnJ24Y6Tp1zJK5Wcrmnun0NLPNBPnY+OIa38GZkFzk9aB+idgacv5VV5OpmScX+XVCtWr7Ch+KwnnV3mLgVvJYPW4HXqVnXYlA2pHJGUMLigtQ2+nqJo21eGph5HUFq0GPeRSOdqGSZW6cxIzqhk09kxAyHaBDU+yM75J21jAVplGJxlPGN3kvL4xETrGZiAUCDEk1cGi18FM10JtmJyhPowZjd2T6BrgY1pjQFsfubaaubZKJqV7WjcanAHGjTFoT3ezDnL90lS6HYi7kW3clYClLds55c74b93uRTkat8I9oxkV0yZIBzswQnio6WulPTS05jHuK9MjGbc0dhz1yaPtnKMjC3Esa5i8rRRBWfXgs82eA9eqyH8b3vRtJhsrRO2NoEY7mnnl8A5meq4BNZIpe0r5KJrIseNXmI6P09G18C5d2t5bb3DEvT70ahW8vJk0mhAJEbHFPWAsB+cmrlsmFCod3vSqREdOLoKzG/HkqQIYxjowbAaU7fWgnGhQXhkoQ8eM6AySqedK2IBqIY4GVSGmbQaHUoYQcS0KETmN+HcIM0a292o5ISxDAq8rMZD0tIGaxvDEvlgER2agUkapdSliutQwScdQMKrBgYgWWPg9OBrfiH/sjaR/u5HgiHtjBNJ+rinoENdLrUixEBxx1x4sbRnitvcyPVnNQzLUDTDVZK1ESA9RlFV3oKiXqRJJJoV0F7pgZBwpvHb0U75tCPqFWghHmV7pDoEGTXym9BUMjdPblj5moet8Xisa+RoYFTKolTOzQx7N3dRxA8aUZlIt10BESgepQICWfuaasGkwvTRfrCs44l4fSrEQmVW9qBxVoKC4Axml7UuGBznirj1Y2m7bptGbwclSoexClRqTw2ObJTMao8N4Z5XxKaXD+K0kcpXeYfxmCUtbrld5OVBO29javdPA4mzd3DfA5G3Rq8zUKp0FLG0Z4pqpKpiNmX5nY6fuUXYl0zJ2up6FhOVzRhlSEq9m38c4r/pmttpgMhgxrWDsbHVa3YLfbSVwVeXVg6sq3ySsZpZ7gMboOK1Z2jLEPXglEfqhFkySX03VVcBgNeBIJmNA/talcpQmMUtwvhbVg0j/RHrVvbG6KvAJ2V87l053WMWEZMOtSoJj7tmE8wLwpBa4JDm3C9brgSPu6sER92ZgRkVZLW2rPD7Mx4GrSxd9o8DSliHuUc8UGMc6kNUxheykXOgMUyhi+qhw2SUbNek5aGvtpJfMPHqeXfpPN4HaGSOSeuRwyehARpccruXTOOmSgr5xAQIbpDgdWIFe1g3OVgNH3NWDI+7NQTPWiUF2UthhT/sw6UKwtGWIm1fVAbNMALERkIwMg+rAba1vgVd8FdQk7w60M0uOZBd2k7q0HlcSqpDSTNl1WtHIN6CqjHEcVzqsRkF2NXwSykFVkGOTy+GTWLUpBhSrBUfc1YMj7s3ABL/YSnilNWOwtQueCZWo5S+d2snSdts2k9lK2qmcLBbKhltnsDg8tlmiJZnIUbyzygQhrqP4rSRqrdFh/GYJS1uuV3k5cLbKq8ftoHGd2laZw1JwVeXVg6sqrz1Y2jLEfeFkHmakzKQAP79MXC0RkLasAYcyRgGzGq6V0yQnC7HDLZM+572A9SKuoLsVApMFBwMZV0FavRHioR4k5VbQK+AdvFaLpKAcjIqW2v5uNnFfOZcDTPej36jHxew+KA1W1LdOQNbbgkYHM/83m7iugVnwa5zBrnPZkHY1oZN6Rhup/uqMOOGSREhphFYuRHSvBOeyRh0uFbpWxO3oEaMsKQMWaHG1eAQquxtUywxeOx1LnkuDyE41Tl/IRnvnBDT8XhSKl44hs7RlNa5NCzfvNHJREw6mDOD4OWb1sJjwbLTkM71bbpdjMTg8iPCurTkue7NYL+JKJ4eQVd0Df97cqnD73ZhvnFfVi53uRXj7cjF5gAlkjC5MuM0mrkokQH5JNcpbB1BNSHDpchwdf9Izm94uxmYStzwlC538KZzN42N7UBP5ntPIn2C/n3IS2cNMx8/FK8xQJ4UjJ5PY0BzWirgmuRhxmdWYHukC1dV79HwiHb/rQiEy4tIxJlYgrrgXrjHUhBzyXN5zzzUfLG0Z4gZEFsMtrhH1ZfZl/ZQomyQvqVfiUgnlIM6CyDYmEcIiqRlEtz/Wi7gmuQznQouR388UgMrJAfRqyH20UpwLyYfEAIx3t+NCUP4S29/NJm52djUuplBrJwMuAUWIaFLALyAVPvHlKB11TmdxeUN6DDS34GLoXL71D6HW9CWVSa0IPL4JRokAZ0OLUD66tJazVsRNSuLhXFAZbWBxzq8QCR1zK2iP0wvH23AurBDXikaREJMJ78QKZPYuWmWbgKXttm2UWZ89e1Jben+e0PHz4xycczsKZRdqMtscHlutLPmmDuLnh+1iZM0wN02Yx6LD87cUFpzHCkVcR/GbIQue0cHzLjg+T3R6k8P4mxbmFnTYvp1/zB5PwR5ccA4rLG0JcakTOFkiGqJxTUTjOjq2WUKZlzqKd1ahiesgfiuJjmhcR/GbJSxtuV7l5cD1Kq8ezlBVXi2culf5tfN5aOkchNWoxuGkHvQO9ONqmQhhQfEYFchgsJhwrpS0dW1a/O1IDH2B2x0bQ1wTAiNy0DYDVFZ2o7upAbWSGfC6RdhxemkPvjMSV6uRYmhShgtlzJzu+eCIuzJ4BabBt3EGZeUDiApJgVk3ifxxOd51t/c5zYGlLUNcM2mcH/XIxlBzI70yH4XTbjykR8TDL7EOZpsF7jUSZEdnQqOdgVct5Q/j9sZGaVzFcCfa2T6I0OB00N5+9DNwLxyj4+bDWTXutcRK5Hcs9QHMEffGaCnmQaBT4Wr5NBTjw3CJrITGpqHNhiNqGUcU88HSliGue0gRLgQzPW2nggrhGlaEQYUFqansWrc2M8Jb5TiS0kvv+nhl0dvbGRtDXDNcvNNwNKYesSGJuJZUjaKOSTx0IAluscywwHw4pcaVT+JiOA8Z/aTasAgccVcKHWI6NQgIK8BJrzzo1AqcieLhah6zUPx8sLTl2rjLgTN5XD1uB+IanNXkkZpkwMlSUWqZSQaOjm2WUD2cjuKdVahJBo7it5JQkwwcxW+WsLTlNO5y4HqVVw+uqrz2YGnLEPf1S0V05LuXmLbrW+940XNyO1uH8PLeSBQ2TCAjNQf5NX3Y7ZYL1XgHGpUkUyunkDGmh0owjKf9G+nfvnGBmbl/0D0Xhy8kkNwmQVQn0/uy3T0TxQ2DELXWY1AkQ1RUBmKq+6GZGsbVrD5EJeRgzGzGO2GMdc52ryqEBFLmlwb86K0UOm5Xah/5b8NzO33pfXlvGx69XA8YFUjpVeDfEW1oyC2AfJXfe2OIa8XByFY0jc+grLgJOdnFaNdbcTW2FvXdS3tpN5u45aXNeNmTtL2tShyNbcduvyoM1TejvG0UCgeumTji3hhWgxTHL0XRXmVgUuLBnYEkeytx2jWa9iyzGCxtGeJ2l/Bg1ipQMGaEeqQLVJbZG8WsiXvuMkPmo5HMZHr5WBso9+R7gpoQHc14wzh2JQ/ytmraV/JARRlMehWy6Kn8Fjx0lu3gInjrXCzcYpoh7W6GkDLta6ql7xXqM7dEo2v6BHIiM2GbHgBlThoalkzeTo2yKSMOJ/bhZM4Qhmur6YLlXN4kpF0tEIvFSK6fQFKvlly7Da5VS3s4bxYbpXFHxoXYe4n5jnlJOTAZpbhcPoFjLvF03Hw4g8bd518NfV8zKWCBiKgcHHXJQEd3O3KGl2ZwjrgrQ0NOPu1s4lJ0B9LCGCfz7SXFN15mk8Lv3ommt+9cTodUqUUiuQBFjrMuzHhiWVYxAtPqcC6GaDeCodJieNQoYVEIENMuh1Slwb4wxgH6H94Op7cUzsUwPdEUTsY30Vt6JQOauDU0cXUiPk4m1MM7sgDT9Hcy4DdH2XV6Q5No4maPWKAY7cKOLAFeu1JEP6PX1STIBjogJL+pS09HFsV0zSTqZxwU/zeJjSCuZnIMPqm1uJzVj5jAePhkN6N0RIMDXiXYG7B0DG+zidtU1Y5njiRgcEaLE2G1uJg+gDZeKYIiszHiQD1wxF0BLCqcuhyNsLJBqNVa+HknQGfW4Jx7LIJ4/exJc2Bpu22bXG2EgojeaKW3VIcMtZ3RMVvK2xy1VWgo7ws2urFO7St1ZqiosJbx90vFUZmd2upNzLUooWx+7WEtG1aS31AeJqhrKNljBnJtqifXfq49rDYw16LvpTaRa5jIMzLXUZFqpf1a1HPQ55DntD/PaoRaR0lCrdbn4NiaCftNVeR5NeT7U99AqyPvaCJb8p6LzxdTK8ctittIsT8j9Z319rxAvjsV5+j87hGxw/itJEKZxmH8mgnJA9T3MyzI72zcPB7ZhaXttm3d4wr0TCg5WSStQzJ0jjnXt+kYlTmMd1Ypb+U7jN9K0jYkdRi/WcLSlutVXg5cr/LqwVWV1x4sbe3ENePw0WM4ec6fnoFwI0S+/AN0kTzUy4vDkcOHcOz4cdqrox15npfZEIMJngtCupbOLXRmrJa4gxXReN8dd+B3u8LQnnwJd77/TuwOrWaPAt2hb2PbJ39BQnp88+MfxJ2feQKmyVp8hSTJcl9qo4gras/Bf975PvzmNT82BvjAf3wAn/rUl2GzTuIzd96Jz3zr7+iOeRt33HEnlZnYsxZiM4ir7Yohz/PfJGTBIz/6Onwb2SUjaYjoZ6U6gj7y/96PT3/qM4BxBF8i6fTRL//FYd5fHXGn6PtRPS6//sIHsO0/7prtcNp5/4fx6U9/GrnDJjxz/z3kvA9BaLXhsW98jH7+5b4cxVka1M77PvIDQCfGiGASxqF4fO/h7aivzEVG+GFE9svwhY98CUf/9jP0G9X40vf/jj/e+wn0snko8q17yeMBsQefg29kOJ44GILHvvppJJZ0IiQyFd/99HcgbfJEaPd7i7g0NJ34zhNugKweD/zwW/BpYhZPs6j68NhZHv7f3b8BP+pV/Oa3f8KTB73pY8d+u23ZRNs4jSvFA7/+KZ7zq2H3gW/f/RW8/84v0eHfPvAA7nnyBB2GvgE/eyeKCS/ChhPXrME3/nwJ3//OV+ldYe4heNTYiWvD/379Nwje+SN6776vfRXv+4/PzX7r/7rrPja0ELdOXCv+5xu/Q8BbPySfsxl/dq/DcPSr8K9jZgOce+Y+3PWxDyKyeoLe3/27uyAQ9eLHhzOhLDyOY9lLhwMpsLRliPt/n/wsXSrsuOuzkEvTcTRPCNe/fQNFGX44kNuPz/73Q5CUnEZqQxN+uCsLJ//4RXSzeSjgpbsxQt7t8e99it7/7M9ewcEfMOH7/n4GP/zwHZiq90bQe0zjDuS745O/fhkFeQU4eeYYqquzse0jP6OPdaefwi9+cj9JhDuRGX0IB8KLcd+n7oRG2IvH7tmG2PxS+rzF2CjiZgSdJs9bRWUSJsI0gIjEbHzvo9vQ25pOjlXjbnKM0h7f+S9GozjCRhN3pjsTD/zfT+jnjm2agP/+v+Cli8mMJxGjBH/47a/wqQ9vw64r4QiMzsbPPvcfGFcLcMdHP4eSonyw67QvwC0TVz9N7vdL+n4HLgXiIz9+Df/+30+ijV0f4MChqwg79XfsjW3HLz9zJ4ITc9HJ78W2e57Fvt9/DSWTjs1badJSYPcxNcmHXEOSwmahJ5BTEE5LSdgKvc5AqkgmehV5vUoCi8026+TcbNTPVjH4fHZZTIIp6QzUEhHdw2yzEhKsUnltNFZLXIvJAK1WC62GcelChRdDp6cG3MiWPWY1G8l5Omh1Sx1hU9jINu7i5zXotLNpTh1jwpRJ4PLfaLPauHo99f1szPdf9B5UfqVg1GuZAofkTft5jt5ktW1c+/3IDaFfkHzUCAKT/nSak/sbKAdyFpIHrnNLlrbbtj355JPgZKk89vgTeOIJx8c2Sx5/4gmH8c4qDz38iMP4rSSPPf64w/jNEpa2DIbGGdesHDisFAazFefjOxxqKQ5zsJLa6fjU5tQ8bncYSK14UrS1muC3K6jWAF/IpYUjUPqVVbUMBsc4hcvh5kB1AVxO6nS6oW5nA1UQjQm25oKVzg6tzrhp3SgcFoLqCprgKpYOQelXVtUy4BQuh5sFp3BXBk7hrh84hes84BTu8uAULodVg1O4KwOncNcPnMJ1HnAKd3lwCpfDqsEp3JWBU7jrB07hOg84hbs8OIXLYdXgFO7KwCnc9QOncJ0HnMJdHpzC5bAElNqkrGkLqvtR1jSEskZKhtntfBlGYU0/ekemcSWtm1O4NwCncNcPnMJ1HnAKd3ncusI1y9Fe145p7XITQq2QjA6gu5tP+3TlsHUglKqQVtoKrVYBhVyGGaUck/xx8CdGMdDfg76+HvT396GjvRVjQ71IKGzFLt851xgbBb1iCv09A1AY5hS9WcFHc2Mf1Bs3T3nFWJ3CtWKiox094zf3e6NKhO7WXog1zIxe6vs0VJeje4wpEMX9zagsa4FkdmawHv2NrRiRLJ0s7sxYC4Wrnh4j+XrUofeEzYR2agjNrcNbphy9WYWrEZD3axthliW9BVhNCgy0doEvZRwdODMcKFxmnVt5qze+vO0z2BNXj/YCV3znQ/+JPUkD9DFlfzEuHj+Oa2GZmJhhCzu9AFmJkYiIjkNySioqusbRV5mO8LAi1oePGrXJMQgPD0dyXhOTeQxCtNQ2oK2hEgkRUciu7cHqfAtwWAtMyzRILSSFsFiIqSk+hMIpCASTyM/PR3NzM6lEdWPfvn2Ii4uBRiVFbE4j9vjVsr9eiMIzT+J92+5HtlIPYU8jGls6UJ4aiej4NIzMrsIpR0V8FJ030os7GLcymgk01Taita4UsRHRKCAtbcYdjhGdlRmICI+Hz9G/4eufvBfhPcyRkfJInDh+BsEpVZDPFpoaNGRHM9cu6WSvYUJ/dTJioiKQ30F5R9sYLK9wrUh65/f44McfQmpDI0ojTuG737sb2/1LmULIIEDildM44+aLmt5p+hcU+C08RJL3SilpJGqSQDOGnOgI8q6RKG5i/FYZRa2I8opEy4QYLXHv4quf/A88ciQV9fXluPjcPfjw134Ct+x22uWQTdYN/7PHcdE7Al38OVeP4i7mPhHRWRhno9Xj9UiJJ981uxaKWy0p1xCMwmUy1Ej2UXx829dxLqMOXV1d6BgWQDHVh/q6FrRU5CIiKhaVfSL6XGAG1fkJCI9KwcV//wpfvftBlNIFlgb1KbF0vknMaWC+r3oM1TV1aGusQiLJk3mNA5jsr0dsZDSK25jvLe6rR2VjG+rzkxEVl4jOCQnaS+IQTcIDcsZHjFHYiWhyXep48wS7+rhqBMkxEYiMiUdychqqe5lyuD3TG8dPXkBcAakA0zEEZjFKkyLpZyuoZ5ddtajQWpyI6EjyboOb24vCKFxmHu5UxSV8ZtsXcCCmEo2VyfjH77+O+185i0n6ZaxoTfck73cRCUUddNkvqPXD9+/chnsfegfp5a0Y7m1EVUMtCqMzybYNNdVlaBqhEkiPDl4OKtsnYDROIcMvGLzOUdQn7iH3uwMPveOGwhZqfR1grDaT/lZRSaWQsi57xL0lSIiNQmxpJygnMxuFZRWuojscP37/F/Dov9/Bkz/6Kn61N5mOT9j7f9j2+V/inI8vvI6/iM9+6R5ElDfinQd/ineTRzCRdQo/+PFrGCLn5h19BN/90X70D6bj+1/6b7yRwDipq3P9I+74n2eIUi7BXz71TexJpTLrJF7+5vvxrGs5fQ6HzYNYrkVyQSPGxoYRHt8I3/B6XAupQ2FpH0JCAvG/3/8BrXDlpPUr4I8ighRse/zr2F8vRKkbySPb/ohKUoAl7/ozvvrDd0EVMY2uj+Ab97+ImopofOuLn8ThAqawLDj6U7zvZ6+ivi0bv/not3GmjCJuN5752ofxbmgVAnb8AJ985Bx97njyHtz98e8ju6sXh//yNXz0R8/Bx8cH5199AJ+67y+oqC3BL77yUdz/9yN0/CsPfBnf+4cL+pry8IvvfBHP7j6HsOhSyDaIcNdTuOmHnsBXv7cdA+yzVF78E/7r5y+jIPEK7vroXXhq3xXyDpfx4L3/jadOJ8B/x0/w+cdPzxbCY3Fv4Y7P/Q8SRqk9G1ye/iw++7w3RtoS8auPfBMeLUQraurx8H0fxYEcxrFoi/fT+Mqv/gbKKdxwxEvY9qFvYMcFX/hcO4z7vvhRHI6vgf+bP8cdX/8j3Hx94HngGXz67vuQ2joKl3/9EF/59Uu45haBFgGrNDYR8xXueMllfPP9X8bTOw/j5MmzyGqeAL/GA1//z/sRQ73sZBr+7/OfgWduHQ795fO4d3si/bvy84/hK998muSbDPz07o/g5Wj6Y6Ll2iO443tPoLA4Dvd/7Kt4N2WMxDbjL//9abyTTAp1SyMe+eKHcSSrC0VX/oEP3vUUqEXV+iPfwlc++js0UOGgf+Jr3/g9ajRm9PHCcc3LF4f+8RN84VtPoXGoDn//2U9wsVyM7tAd+MEfT0Jh6MTT3/skvvLH7XTe3f/0ffji795EQ1k8vvyxj+GhHZdIvAce/8En8NsDCegpDsT/fP1beP3YZcSlN0CzgUpkMeYrXFHNVXzrv36KkFZGr1gaSEPuG/fiamIG/n7/Xbj7oZ30++194rv4wm/fwohegd333o1/XWVWpso59md84J4XMUj/uA4Pfveb+HtAG9kRY9/9n8JvdkRAoe/Cc5/7It6O7oFNV4I/kPx+hfbALMJbv/48Pv6Tf9L3OPPyr/Cp7z+Kut4evPng13D/U7vhfS0JgxvYpbGswp3picZvv/YHBLaQZrp1HLsfvge/OpUNxVgzDj38GJ7fcwTHSSv3wpUcyJVdOPin+/Gb597GoaOHceBAIHrUBhRdfAG/fuAgJki7oiP6HB76zRPYs2cHHv/dv5HWKoBVV46nv/0rnMsjCtc2jF0PfA07gqjsyWEzQSncBFKrHxrswehYP/LzclFRWY7h4V66K3mUKOLh4X5093RiZLgHEWnV2BvgWOFW+72N+z77HOqJasg+8Tx+8ch5usejzvOf+OWf3kQ/acM1BB7FH3/7LMkbb+DxB99CYbcYZkkOHr7nAXhWE+WgbcOrv/gGjqYNQTZShGd+9wBefvMADu36F375iyeRwSeFbWMSXvrZX7CD5EkqX/pE1pArq1DtfxpP/fJZHKbjzyOzbhL8vjQc37sPx994Er97+zL6xBvTr3I9hVvk8jq+Q7jwxp492P7Mr/GHt6+gU0wVBCLEHnoTTzz1Gv1ex497onpEA/lQJbY/+gj+uXMHDp6PwODIIJJOvIE/PfVv7Hnnn/jrMyfQKdJDO5iIv3zt/xDUQdpo0kr89Tf34HgmU/Nv8PsX7v/Ly2gnWtuiHMDVl5/DM//ezdznRBh6FDZMdxfjnV8/glcOHqPj3XyKIJeSitflwzh6cA9+/9Q/EFQ2Tl9vMzFf4U5W+eKXX7oPT7/6NslTe3AkPB89Zb749TcfQxopaqwjaXj8/v+Bf5MC/Now/O7/HsD2t49h97+fxE//8DqaDUQpJl7Cw79+jPx+Jx7/7UtIaZ6EmZ+GX97zU5zOJq1KQz1e+M6PSNlFGhGqOrz4s2/DrXgAFf7b8Y0fvkEr3K6Y/fjl//4LrVQ4/E38+o+voX68DYcf+RNe2LcfB/7xKH7+h0OoHa7Bzl/9Lx56eS8pPw/hyPFwDOrU6M7yxnM/ewx76XQ/gYisTvLwYmSe2o0n/vISmx/cUd4/jd7acBzaTcreFx/Fo0dDwd/EOtB8hStpCcfvvvQ9PPHqu9iz83n8+skXEdUoJEes6Ei7hr+R99tHv8dJROVQa8EaUXD5efzgN0/hYmQ+Ulz+hW8/dhICuhdFg6Jzb+B/fvwYdpHz//rHX+CvJ1Iwo+/Dm9+/Hwdje4keUcLn9d/i/x57BX65pKyqSSDlwiPYSd/jOPzjmqCYbIL7yf04vu8N/PLv25Hfzei8jcAShdveL0T7iBydY0r0TpJEH1OgY1SBHr4avXxqhSk5uklq9k1qaOmdnEFjSwN2Pv4cfvTYy3jwL0/gG387jbjacXRNqOjjneQ3zPXY3/CZuI5RJXqoe4yz9yDhnnHmHpxsnrQOyxCV34VjfiW4GFaOC6HlOB9WRofPs3IxhMSTuJMBPARmtON4ZAvahpdeq2ucygMqdJH0pfMDm/ZMWMXmjZmleWNx/qPzxlxe7KP2J2ZImFx7jLoXc85svmSvMz/f0b8h1+ikz2XiqBWzFj/zeknrkBRFTRMOj1Hfw/7s9HPR78oc6xyf+z7UO9j50k1/h3nvOu88+3vN8Zhci4Tn+MamDfX92PswfLXfZ+672u8z/16zz0ulIX3e5kpjnxg80pKlwvPzk/2Zu+hvw76T/TvQz02FqfOo/DTve8zLN/YybDZP0t9v/recC9vz+1x6MNfrZL81lffm0o0qU2dQV1+Gl/7wFH72JCk/H/oLvv0vN2Q0Cmava3+PuTRdmh+odJ59DzZ9N0uaBiQoYfP5Qv7N5R/62HLvR76b/dxuOk3m/YY9RuU7ivvUbxg+z723PW8y13NcLizmDvW7jZD8utGFCrdvREyvKzujNd2cUOvizoqD45zctiJS6HA+vh0y1S3km/eQSGf06BoWOzzGyepEJCOF56jE4bEtIbdR+Tkt16JnZAunxTpKW59wcZcyNy2Iw82Bm4e7MnDTgtYP3LQg5wE3LWh5OBjDna9wdUjyS8RDB2IR02M3z7AgKyoV3lWL+r0NUrifDMTDlwrRKrOv3mZDT3UldvsWI668F7nVLTjrmY6rJXxIpoUorujGVc94/P1iIVIr+9EyLkNSRBLe8KlCfm0/3H0z4dNot8q0oDylAI+/E4SLlYzRx3xMtNTh76+546XQ/llDEtXoAI6f8MfDHs2zq52ONLfglZ1eeD15aHZ1Gx1/GO/ud8XvTpajnzELRXhMFjzqqV8ZUJJdgL2hNciq6kNBbQtCU3owZSYZa7QXx6lnzKXerRv+EZnYE9EJKblwX2kRXjybhay6fsRE5uFYZi9tISvvbcdB7xwEFVG/6YRncDoOxfeCNWDckrh9FK4N4+2duBJfh8LWEdR1CTDNzsXor6vFs7u88Vp422z+GmpswN92e+OVkBaoV/DqnMJdP3AKdy1gQWNJOR7b6Y13UyizVyAzPAlH4jpQ2T6KxvHZaQXXxW2ncM16tHcOkvK/F8X1vTh4IgwHsnrRVNeFFKLXEuIKsSe2GXJmCsR1cR2Fa0RmbA6uVIhJOihwySMDGSNM6VOQkIWgunlKzyTFVa9MZPBJqSPqxbtXijFAFJdN2ItDbuWMhdksxPC6nIk8dr3cupwiHInpZgsxC3KIMn/+fBYu+qfjzYBGCIxMSdZcyMOJ5H4SsiI6KB0+tQuV7mhTDTxT2lGQX4Fj8X0QSsdwPrgenT3dOBreBKqYU/a14YBvFR1uycnHocRBcjWSQcb6cSGmCmMyJXy9khBSyUdaNg+RHUpMlZbhtTBqMJ8UsC2tuOCbgR1XazBmEMPHIw9Z4/Nnx5mRE56JkHo5Buqr8a9jCbgYnIvX3IpQLTGR1xPigms+yiTzreL0SPRLR2jDyjKzM+K2UbjqSRw9l4xrNXy095O865qCqIo+REVWokphAb+uHEdiu6BViREeVoZyqRlTTZU4GN6ClcwA5BTu+oFTuKuDSjiMa8HV6DDY0FVYgOMpzBRQo0aDwZEp1FbUYI9rAepX0DK4fVu4RiRHpOFCPmN0CKUQIfHF2Oudj4iyCShX0GhaqnDHmZZrWVoWdkS2QaDSQqLQQDTchb1nM1EzY0ZFUgbe9i5FeHYTYnKbcMg9EZd5E5ApNeRcHToqy7HTvQJ8ovEHGxpwzL8Q1zIaEJJehUuhxUhgTcSpFkVtdiEORZNCjN43Iy2SvFABM31oorEK7/o2ory6Bm/5VGBQwTyLXDiOMxeSEN09N1dwpKEKF2LbyScBqtLT8eC+XFC2k9ahDuyJ7MT4cA/eds1C2biavoZMoUC4XzIulUxDLRzBufAS9LGWfb28QvzktWAEtlHXN6OWx8N+fx6CyDuExeRgu08dqLqFemwIHoE5OJ/SgND0elwLL8C1khH6XXrKSEKENjMFsbQfe8/noE5JggN9cAnIhUs69T3qcJX8xq98AjrqvC2K26mF21dbhX0kbwfF5mFvUDXaZSboNHo6z5Rn5WFnQB0m1EZotXpISVxVbgF2+FZjQnvj6i2ncNcPnMJdHawWKzQaHZ3Pc+IysC++F/zBEfjGlSCAlFPuQXlwz+mDcgUUvx0Vrs0kh7drPNFz7PxtiwapmZXwTa5DUGQ+jpBG3Yj+xhp3icIdWtClzIHDjaE3WeCa3AnbVte36wyL1cop3HWCXm/CJKdwnQJGoxl8bgzXIZYoXMpKWaM3c8LJikRLRDKjx4WEdig1JofncMLIjMaIEYHC4TFOVicykgfHp5QOj3GysaJQ6THGpYVDGZyQXc9oigOHG4OzUl4ZuC7l9QPXpew84KyUl8fSMdwFCteEgvAU/PlwAjLH7N54bCiJScRvd0QgumvOVETcUI4n9kTgdBHjm7avqQ4HfIvgm1qHoNQi7L5WiKIRaqRSg4CrMdgRUEnia3CInFMxRRkeWdFaW4l9viUIoH6TWIB3vHionqRGZc2I9wnAz3eno1RImxFjsLYK+1MpIyo1gq5mokAEdJQUYWdcO33cjpqUdDz4ZjD8G+eMkpTttXhuXxgOZNo95FjRkFmIx98NhT/ldofFeH0FnnjDE3vTxhn/vgoBTocWgbLXMo924Q2vAgyx474mtRiXjnjj6cBGbJDjIqcBp3BXBk7hXgcKEU5dDMFjF/IxQDnFGh9GYHQFfOLKcTC4HF2y64+Rcwp3tTCguaETV7wS8KJHBcZp59EG1BTWwTu1Fm6+ObhUPIh564Qsi9tO4Vo14OXVwCOlDj4hGdgb2grhjBLFGSU4HF2DgJginI5tx4TpFsZw5xSuGRWZxbhaQTSZWYaLXrngCahMb0NhSj7iygdwjSRCFl+DkeYmuCW1I7+wBm6lAkgHW3HYtxHz7YiNyiFcvFyEdpUe0V4xeOVKIS4GZeFYYjdEOgvGa2twOIRxom6HeqoLZ91LMaC2ICE+G3nDKuREpeFc/gSGWutxOLWXPZNBY2EB3iYvPh/lGQWIKu2Df2AO4vpVmOxpx6W4VhSX1uF0NuMrta+iCufSKas8E0ICshDXzVQkBmoq4Fo4gNG2Nrx9tQR9E1NwjS6ZVbhvehOFSz2wSQYv/zxUEOWr7arH3uAmbF2b45sHp3BXBk7hLoXNYkQrrw4B1VMwKEZxxrsIvbThvx5lvBrs80rHiZgOTOqun7c4hbs2kPU2k29eimHWitMqFcA/tgjb3bMRXy9e0eIyt3MLt6WgCAci26Ey6FCZW45jIYW4HFOOPWejEdUxf8aKYyxVuKyVcn1OLl66Vo6aQQFa+ibRUFWF105lo0VjRlFsKnxqiUoxS7BnfwD+5d8MavZOdUYxjuRMwGbTISsuB4ei65Fd24eCqhZcCshHWKOcqOsZXHWPQ2AbpamsyItOx4HkYRgsKiRFZuFoQhPyyG8Kyxtx1q8A8Z1Ei9n0CApOQmwPXe2CsKcVj7/ihmci++h9O2pzsvFKeAu7x6AoPg1XeFQlQoWTJ4Px7JVaes5ke2EpDmaOYbytBv+6lAdeP/Oebc0t2HkiCflCK0ZrynA4kbF8hlWFAJdAfHN3KtrII5mH2/Hi1QLwJXJ4kVrhqcw+tJLfN5PrxIanYGdwGxQrMBO/HcAp3JWBU7hLYbUYwB8Xo71/EuW8crxwNAHpvTL0dHcjPLsThXXtOHE5nRRm1/9unMJdLcwY7R9DYlwWnjmciIjaUUzMyJFZ0ITsmn7kktbcbs9K9Nyg4kPhtlO4Zh3iw1Lw+11xiKjoB69lFH3TKkyMTKCotheh0bk4nzy4oqmBN+hS5sDhxtAbLXAlCtf6Hqlg3CosFs5Keb2g03MK11lgNHJjuMthicLtHWZ8KSs44WQFQuWVKbmW9qUsnTFweec6QvlSpqyUHR3jZHUiVuhoy1hHxzjZWJEodRjl0sKhDE7IuRYuh9WB61JeGbgu5fUD16XsPOCslJfHDbqUrahLzcE/LmSgfHquv7CntBDP7I9BVCfTa22bGsH5xHqMso6frHoF/C4G47W4LqjYn5mUAoREl6JlUTqoxodx6GggTpWL2RhAMT6AfQf8cSiHz1gHU9DLERYQi2c9myFmr6mf5uPMiUAcLGD9RBJYlWK4X/LHCwHtrOGSFSWF5QhoYN5Lxh/A5ZBCnA8vxeWIfFxJ6sGUjrmLRSXBlTOB2JE6wIzbclgRtprC1ZJ0jostxtmQEhwPqkSLbC61rWYtyrMrcDKyFC7BufAqmoDaokdnSw/cvBJxIKkPdtMIycQoAuN5cIuuQCRvCNIbdKm/pxWuSYOinEqcj+Lh9LVUeJRMQUvKicSsKlyKKsO1hArsOJ0A17Q2JBbV4XIkE/f2qViczR2bKweWAadw1wbT/T3YfiwYp+gy1Yy2sgZciizByWsFCG+ZumE6UNjqCtdqUqG5vhPnryXgeOYIqFLNrFUgJZmHC+ElOHY1HWFNCui1SmRl8HA4tASX/IoQ1yG/oVHZdRSuFe0lFXAtHoNZOYWz3oVokDKfu66gEL7V46jILMT++F7MCMdwNLwCg5TCtaoRHpqLXKKgRXWVOBTbRSsvi3wC1wLyMN8Fs1E8gcvBPPSTp6xIyoFbGeM2a7q7GR7xDUhIKcWFvAnyEioEhvKQUdmOMxH1GKeMpdUiXA0sRIsOaM3Opy2XKZinxuAWw0NtzxjOuGaAx9egrKAEnvVSaJpr8W+vRlCmV6L+PgSm1CCqaAgi6rVMSvgH56FUYcNoGQ/HkgdIduOwEmy9Fi5J495eXInJwy6vCnSI56e0Fc2FldhPlMI7ngUoHJkzhegr52FfRCttSW+b6sX248lwz67HtbAsvBPcAP58E3sH4Fq4DLqKedgb1kYv8sHAiuLEdBxJHWb3KdhQlpKBA4kLPbEvB07hrhIWNbJTq5BBrT/LK8HpdGbxAsxMIzazEnuuZiKiRkxS6sa4XVq4LXn5OBTfvajxZSF5NRcnM8cgl4rg7pMJt7RaBMXnY7drLhqZdfeXxVKFy1op9xCl8/y5bMRVdiOjvBtJSbl48XwRvZpOQ042TuUw5DAKR7F79zX86FIZ5CoVIgMS8U5oHTLLu5BR0QUX9zgcTBmBSieEi2sS4trE6B+XYKivD3vPxeFiRju5fheySpuw51QcgtoVEA8041RQLZQ2G4pSM/DrV2OQJyI3FpDal28d+BIhLlyOw/GkFvq3meUtOHw2FleqpDDK+Tjtl4V6WrGbkR+djh/82xcXqkkEqQxEByXjCFEOHRMyjPW24S3yTg0iMXy9ErAvupF+7syKDpx1icWxjFGupbsCbDWFKxFOIKtmHGNTMsQEpJJCvY+uhNHH2prwysUC1E/J0d9Ugzcu5JKKpgkigRTpsWl4wY2HNoESWq0Efj5p8K8SoLOmGjs8StA6c/3i6D2tcM0aJEVl4a8n05HbIcQQ+Q5SyvesWYXgqxTXxmcLc6tZjTDPOBxOHVlRAU+BU7irg1QwhaIKqqzvwqXLEXjyAg+NIyIU1Q6gZ4Jwoa4Wb5zLR+MKlsXa8grXZsLUpATxoYl4mbLMFqqgUUsR4J2IFy4XomJAjCGhEjNaPaanFRidmkREMGkwFkyupoXLgcPKoDMyCtdi3Sot3M2B2cK1cNcLOk7hOg0MnJXysliicHuGpyFVGWiLSk44uZHISF7hSzQ4F9cGkUJH8o7j8zghtWHyfYZJ69jRMU5WJ0KZlraMdXSMk40VkVyLES6fO5RBPmelzGGV4KyUVwZuDHf9wHUpOw84K+XlccMu5Z7SCuwL4KFt3mDwcH01drnnoHiC6bG2iScRVNABgd1oxKxFYnASTuUNz46NmdVipOU0oJf1PWyHQSzA1WsJ8G+du4FJLoKPbzzO2lept5lQVtGIrH7GDNoq4SOQ3I+ydZEOdMMjr5s2cOquqsNx7zxciuDhbGgtWpXMCKxVr0RWbiVtleoSno9T8U0YUDIGYH11tTjhnw+XiBK4JzegiyoPLQbUV9fjbBCPnF+Mk+EVqJi4sduu9yq2msI16kh+SCvFqaBiuCa2YXz+OpZWA8aHxxASlQO3IsaHts1qRE1RDc6FFhOpRYuCyvdWjLS34axfES4EFyCxc+aGRnbvBYVrUM+gs558l6ACZA4stCKzaCSIjsjFmTAeLsTXo5qvg9VEWkM9g/AMzUFA7TR9HuV9qr60FqfI96ZmE2T13Pjbcgp3tbBAOCVCWnIBTiR1QEIX7TY0llTiVGARLkeVIbR2irbYvRGcW+HaIJ2WoiinFEei6md94duhl00hPKEMZwmnLya1YlhrgWFmGpFJVFwhiWvBsMYE9fQkQmOJbvArQWDpCMhpK8J1FK4NY/V1OJ/Vg6nRIZzwLUWPivnc9YVF8C3vR3JENs4VTsIiHcNhykqZfngj0mLyEEN2ugtLcDJ9kE4kswMrZatKDM+QQlSJNciKzIZ/M5NI2vEBXE6oQHFlC/Z58DCiNSMroxB+jUxhZeH3Y39YBSh9L6AMW4JraOOmipQsvOVVjpzqHgTGlyO6QQybYhRHLxfQ1syzsApx2SULFeRyrfm5eDekCjlVvShtn4bWLMW1K1lIHbZXFSjoEOWTgdDmG5igvUexFVu44kk+UourcMCzhF0gYyF6SouxP2rOt7dBLkZuZTOOe+Yis0cDeVs93vSpA51jjTJ4+aUjY+T6JhPvnRauEVGBKfCrW/iuFq0UcdGkwhvKwylfHqmwzynkyrRsnMxgDDFtRi0yYwtxJpJUcIjCLR3W3LCg5xTu2mBmgJS5s76UbWguq8GZoCKc886FX+k4Fuknh9gKLVybZAhHr+SgbkH70gb52Cg8/LJwPqaE6KBWiExWaAQT8CRx52JJgy2+BeO0HjShr3cQYSlFOBzchDHtysq+pQqXtVKebGvAS8ficSmlFgGptXD3TsBLHjUQksZAQ04OaX2O0OfJervw+i5f/P5aJWR6PfJj0/Hi5Tz4k98EplRh98loXOSJYNAL4HYtAyWkcNPoTdCSVqyLayx2BpYjkJwbEF+El44mInlED7NwEMeDCtFLJbp5Bv5usfjFnggEEIVsMpog7mrFm74l4JNqL7++Ai/6VtIKtyguFSeymVZxZXIO9iYMQG9TIcIrCefzxiEhpNTo1KjOKcQOv2ZQb1qZkQnXCqZmzcBArpOJ/RFtGFVT5xvQ11iLty6XonXmRvXs9ya2msKVS8VoHWem+xRFpeGNkI55i2bYYCAFRlVmDrYHNkJK3s2okaNhiFEeI+U8/OtyFQanR3HsYjbKxEbI+ztwiCjueYtnOcR7QeHarBbodHJ4ecTBtVQEHSmw7LliYmAMfTI9tHoDshOycDimG2qbFXq9EZlRKdgX3wut0YI+Hg8vXq0B1Z8lbqvCi2dz0XGDkp5TuKuFjS5bhxtr8CZpoHSpTFAJp9E+Og01SR9Bbwt2u+ShSX5ju3FnV7hmkxniwU68cz4NJXwTjPZyi+gan6tJOFdG+YSwIDk0AcfjWuHnk46zRIdR3ygtNB774rrRNynGqIxq1ipx9UIsXCrn65DlccMuZQ4cbgRuDHdl4MZw1w+cwnUecGO4y2OJwqWslCUzBoiVek44uaFQeWVcrMHZ2DYI5Tqy7/g8TijrTcZK2dExTlYnU1INRqa4b+sMQlmMU1bKjo6914WzUuawanAt3JWBa+GuH7gWrvOAa+Eujxt2KU92dsA/uxVj84yOBL1d8E6uR5ecKWBtSglym0ahtAKy0RGEJlbAJ7kGvomVKKD9PRKY1CjJr4FXUjW8YmuQ3iKatTy0aiVIzqqFd2IVvMnxPNoa2Yraihbk97NLuatkSK/owoSGK9SdDZzCXRk4hbt+4BTurWF6sB++KbVomrbAZjGhqaYZnvGV8E1vmi3foZ9BfmEtrsRUIamOT4+tXw9bXeHabGZ01LfiWlwlgnP7MU1/Bj2qefXwTqjCtdQGlAwzX0E2PoyA2Er4pNSjkfYRfH1cV+FKu1twJqkFbS0dOB5YjQnWcLehqBieBW3w9cmAXxP5sPIxHAyrBJ/cr6e0BIfjumZdsvGbKrHbqx7jM1JcdktCeKMYQ6MDuBBcigqhAf0VFTgY3o75RsQ9ZWU4GtFNQjZkxxfiYjQP+yhfzrIbD9hz2HhwCndl4BTu+oFTuDcJsxbJySWIrh9CWHAWItoXqtGBEh52hXVBKBnCniOJuJhSgYuRpYhvkdxwAYPboYVr1KjROzYCd98cRNGzU9SICU7D4eByuEdRUwPNELfU4HXvOqYCohXB1SsDxYLr66hlFe7MSA/ePBSBvaFlcI8pw6GzEXg9tIO+eENeLi4UjNHnDdfU49X9YXg2qArUgkJdJUXYF93BWCbatEgKz8SRtFGo9UKcdUtHJZUOsmEcds1FtcwMYVcd3r5UhDa7j06zEqF+GbhATTei9m1SeHvwUCbhvBo7KziFuzJwCnf9wCncm4EOOQmFOBlchivRhXj+XT/807MOPUoD+ppacSawBJWTjN8B3XgP9rgUoIcqjCd7SFmduWBqpyNsdYVr1KkxwfpF55cX43mXSvTKFFCyXbJjjRV4x7MG3f092E101yB16mQfDl8tQBvbIbscllW4BpN5ieNwm9kMI7kpZfq/uHA1mCy0krVZrdBqtJiWqSBSzJvLarPRBc7sz2wWGA3Mbyho1BqIyG+mSaIvhA1ms3XudxycDpzCXRk4hbt+4BTurcNsL5dJ+a7RGzGjYspvoUIHI01pGxRyFcTqlTV6bocWrkmng0iqglw7O/AJ5YwGQhKnNMwv5+zf5vpz8O1YonA5X8qc3IxwvpRXLpwv5fUTzpey8wjnS3l54ayUOawa3GpBKwO3WtD6gVstyHnArRa0PJbtUrZDKZhAScsY5POcLMkFfBQ0DkPI9hjbtCq0jYihsreq9QqUVHQipaQdqdVD4M9aRJnR2z2A+IJWFHdNQ2M0oqVzFBNqpvPaolagtm9qxX4pOTgHbrcu5anhYRR0CqG253mbDvV13UgsakeLcG7IQ84fJ3m8DWmVg5jQLh6AWQquS3n9wHUpOw+4aUHL47oKVzfWg7PRNcgvacCpiGZI2QKosbgYl5Orcdo9E6lDpACSjeJAeBWmSM2mMi0PR5P7mRNpGBAbmI3AehF66qvx5plc1E3PjQXYZgQ475OPxOJG7PcqRPsM10raarh9FK4NRsp16GAXjlwrQCfl71E1gQMXMpEvZt4tJTwdYS18pIVmY5dfOWLym5DUKlpi7+AInMJdP3AK13nAKdzlsazCNUnGsedwCN7wK8W1uDLsJOHdycO05XBjfj5ciiZIyIq67FK8dToJb0TXQmwxoSolCwej++ZMx61yeF3NhH/tNFTaudZBbkQC9iYOMCvkK8dw7kol5qtpDlsHt1sL1yLsw2GvIoxQr2OcwtHzaciconasiArMQHzzGAK9MxDRz3TpJAYm4GzRFB2+HjiFu37gFK7zgFO4y2NZhSuRKiBdYI0FKCQKyHTkg2rUC6yyzDo1hoVqmOzVfIsOHX0TqO8cR/vY3Ao7NpMeA/3jqO2YwLBsXivXbMS0RAP97VFev+dw+yhcK6YF02jqFqB7RIjmPgH4KipT2zA+MonaLgGks9neismxKdR2TmBqhSuFcAp3/cApXOcBp3CXxxKF2zsshlJjhIITTlYgVF6ZkmlxPq4d0hkDl3euI5SV4ohA4fAYJ6sTsZyxUnZ0jJONFYlSx6XFMjI4wVkpc1gl9EYLXEkL17qSgcz3MCwWK9fCXSfo9FwL11lA2UFwLVzHWLZL2Q6jZgajQiW93iwFjVKB9u4JtA1Po39MiKbuSQyIKHNlC0ZGBWjo5mNSzYzg6jUaCFlHFjMyBcamVbP+k2lQXcwTMsh0c7FykZhck4/GXgEEy3XVWQi5psSQz/ORYTUZMCGQQGzvl7ZZoVCqMUPN3LaaIZycRmvfJJp6+Bizuwwh0Chn0Dc0iUYS3yewr4pqhVQkRXsfH809E2gdlYHqQdfIZegcINcg798xJoPdMNVm1GOc3Fs17+XMeh0pXCWQ2z+c1QIpeR61ae6dNAoZxsSaG7pKc3Zwji9WBq5Lef3AdSk7D27XLmW9Uo6BaQ3oItxmwtj4FBqI3mgheqVjWIwJsXahfnOA6ypci3gYF8NKEZZSgfNJPZi/bsBQZQWORHaBidLAyyUaJ7LG6T3KHRWli5oKC7Ajpp2ErMhPzsIBzwJSMHcxvid1Qnj75uJkUAF8GmTQTQ/ioEsmSllrUAqtBSXYHdyOBUln1SIuvgjeWU04H1COblYpKwY6cT40C4fcMuFJLwZsRHBMHuIGSGVguh+HPArQyypoeV8T3rxQjC6i6HOi0+FRzdyhIj0He9JGia6Wwj8wF03zFxQ3axERnYlsylZsPgwyBEQWwT+jDmdCajHOKlhBWwNOh+Rg3+UMRLZTq2fPwDU8HznDzENohttxJrIKYXEl8Cgc39JKl1O4KwOncNcPnMJ1Htx+CtcKmUSO3tYWHPEsQtdi9416IS745qFM8P/bew/wOI4z71N799zdeleyvLK9jrvn9X6WtXefz+uV1+G7dTiH9drfOpxle73+bElWpiIpkgIzxACSAAmAEQBBEJFEJHLOOadBBgY5D2YGYRAmAIP5XXXPIJAEiNHRkECwf8/zPuip7mlMV1fXv6vqrbdWtQDXYX3BnR3jyJFAXvIvJSSlnFf3XeNQxrB9n6AhNx+XIBWyS9SqvkTTaA8HT0aSOGSjJT+HN8IbRaqVhOvJxHXNUZ+Vx9GwCryCcynrn6UgrZCLFTr0XTXs8sjHHqHZTk95KbsuVaFZrscXSQ2O4edHUwhOrcbd6zq/9SxFL/YYOxvEeUuQfn1/TTk7T6TiEpxpn7akVbP/fCatS/OBte28fTyVSsM8GeEJHE/rZ3ywB1fvDAr0QvosY/j4JZMzZBWV5KL9pcJqIiw0nqAa0SKfMjItt8rNhF68zq/cswkRv+eIWzB/vKqSewPG6stxja6Xt5tFXu08ncbe0BzyR0WCvoeX917jnRtVhCQX8IfdIVyq2SAI5xZGEVznUAR381AEd+uwXVu4lsEWDlzKo3dVM3ZuuJ0DHmmUajdq29pZV3C7OvtoWXHJFFhRt/TRM2kX10nNGPXdk/ZpPYLRnj4Sc+qJzm2lfdL+z8dHR6npkzLexmDvEH2TUjtukfa2Plp10jdtDA9oaB1birlspqqmhaicBm7mtaE23NruM2hGKe+5NXL2+OAgDf1GTDPTNPdqV4JmmCbJq+5lUAqqMT9HbVULsfmNxGQ3UdG/tDKG+F09g7SO2pXYKr5T3zzC5LyVziY18XmNxOaoSKjqRydOPNg/RP+q36QdHKJ64FahHOnup2V0HuPkOE39E/buB4F1Wkd2zQC6GTNt6j76VreeMdLU2M/I6iWT7iMUwXUORXA3D0Vwtw7bT3AX6G7pIj6niZSSFuIKW2mVg1LMUVPXx8DSwjtOcIfgtvdomTVJQawVU2xjmxOmM5g4GdXA1Oz8mscoZjfDrEX2Ul5rn2L3ZuOiDPaPTK25T7H31yanTfQp92JN6xwYv1Vwu5a6lBUUnMQ0b+XMzSZpQSiFu2BdVLyUNwuTaZ4hpYW7JbBYFhhUvJTXZP0x3CVsVnnpvSXmzWZ04zOMz5iZnTOhFduTjn7cuVlpib1ZTI4h3UVRwcw7uhkX5KX9VsZ6l5gzz7OwKui95PE7Js45Njm33F29Fpb5edkxS8K2KN6qJmfQThnFW4SZcbGtc3hH2+bN8jJLBpPjGmziNy2Ny4ptkygcq/47C9ZblwKUzm1ejuhhxyquxSyOW8ImnVN8XvU15uct4rocH2TsYQNXX5OUP6uvXepulwJ/329suy7lxXm5XGsnjZhX3cNFcU9NCyvXaJGW8JqYvWs5XY3SpfxekZ5PqX5wfLwLSpfynwIbBoOoeyfmlmelSJik5VbFs+DEbZDZLl3KC5Zbn3dpWFU/IeqFafOqun5RTtP//12e7xbBnR7G80omJwIyOZPae4vLc0teHnsDG7APO05x9kQIbrn2706MTSMFqarOzOCVMJVIWSQ9Mo4XTiThmdRpv5kLE4RcSeKtcylcqBhnYWqQdz1uEtG+NDXHLL6Txt7wDpZS7JhJis3h2LUcDl6rZHDlXQB0HbicyqDWMSRcEp/IM14V8m9cnJtjfNrKXF8bL3kl0yYSp9vq2OcdxfPHkknqlr5k4GxQGnFq+1Utartw8xXX75+JX5Hk7WQnLymJV0/H8oZPKSPi/893qngjuGI5CpGqqBTXq7kcvlJA9bg916z6Ec77R/LCsQTO5NpdnbMTMzie63BEm5/kWoj4X9eyeDeimfsppPT2EVwTaWFpHLhRR0OvlpGleV/mcUIjMzl0MYkDEaIlb5zC82wcfirJF8DElYvR+NdJnuh3RxFc5xlsqeWoeBb2eMQ5vPzvjiK498iCnvPuScT1ikpsYYATnrnU9Q9w/HQ80VKadYIzXjFEqTf2xL3fBdc2P0ND6yCxkanieW+WZ5CYdd0cOpFBk8iK6c5aXH1rqC4v4w9nikQNINC04uJRQNcGvlPrC64QAA+3EN4Qgplb2cjOQyG4F6+I8S1eykuYpmmorMXlbAJ5WhvNt3gpp5DQaSAvJgOv1Gb8w3LIap8kP72ISxVaNG1V7DlfLnsZL6FrqeGdcyUMrHq1Ko5J5FduWWRWdeJ3OYJnfGpYehwtUgxcj0yqbvFjWqC/q4fzF6K5UKZjZqibNy6m0i40dUqc/92oWpFhixTEpbHvcjFuEbmkSf/QpMHlcDCH41vJKa/mhX3XCWy2ezqlx6XgV2PAZh7ltGcK3hGFHIqtlV8MRisL+dX+WGIq1OKGJfOb49n0SL9/YkiIeTr1oo4ebi5n5+k8zkfn4F2mFTut3PAJ5+lLZeRWdXDMLZS3Y7tvaTFvZbaN4M4Oc8gtgSTplghig2N41SuRXcdTiKlUExIUy+89C6ioaWW/Zxo5WnvBTAuPx6tAI2/fDUVwncFI1JVI3rxSQ3ZNE+8cDcElpp2h5aWb1kYR3HvDOqslWNRjGc06mlXNnA4qIKdS5L9XFnVy+2OBiGux+FdvPJtiu7Rw6zIyOSjKnsTsqJpL18up7tVRmVeGa3AJaiG+i0YDHb1jVBYU8op7Fs23tg7v4E7B7Zcm2UBtZT0ZXatdaY3kZ9dT56hkRjq7SKkatqu7dYGm6gZ8owo5HyFEo3ta7n4YUncQXycFdV+kqbaFulHpobGQmyMepi7pl9lobewkv9vuNbw4q+dmahnnIou5FFVOfs/0LaKj7+kionz1xCHormskXTUuH7c4rSU1v50B+SXMhm6gj9CYIrzCi4ko7UdyJlucGCO2uBWtyCyTZpDM+gFm7Zck6tsuLsSq6NZLy7HVUzIsDlrCNkV6ZiPST+1paaW0fylvrNSX1+BXOMyMTkN0YRur/agnetUklQ0zLVrYRdVt9C05SJv13IivILdnjtH2VmIbHLW8jI2aojqKeuwt7a3OdupStomKJzq+lHM38klsulUcDQM9ZKikOd4Co564xDK8r5eQ2eHclC5FcN8ri9RUNNOkdzygd0ER3HvFRm9jE77RRVwQ9W+cSi/XqVbDKBGxJZwPL6OofwM1cXDft3AXDGSmVMj5cEG8hFzJ7kAza6WxvIrzkSJ/blZQLImMaJQmiuPOiWNuVI7ILeGNuENw1ULBpTFOabxVMcU2MqmsSPGTT0c3YjTb5y2vdZxii+LFZJ5eIbhr7VPs3swwY2ZACO5a+xR7f21mzkK/ENy19j3oJjVoHVJr55YxXAUFJ1BiKTuHEkt581BiKW8dlFjK67P+GK6CgpMogS+cQ+lS3jyULuWtw/YLfPGn4+6Ca9Zx+XISOzwSuVhg99KVpsTMzpkpSc7gtcuVDIpto0WH5+lQ2UvZipnm1jF5XLQ6PY0Xgmvl75UmxfPrvaG8Hlgrx0Ze7G5gx9Vihh3DlH2qWlxOxfCqTzEtBntTyTap5dyFQH665yZ+1faxs/zkdA6kO2I2YyQ2PJPXT8dyKFYt/rOdodoyXjl8jf84kU3thBABs5aj/mmk9jiOmOzjpGccO7xSiW66f0MqbhXuN8GdGWrn4KlYktUTaKZXT4AQojgzTnHdEOOiXLfk5vGCZyl9JgNlIk0v0toLC3j5XAWqpjpedM9GvSCuX5RlF69iujfwUHywBXeOxJB03NPU9GgMTEnzrWaHOOIWR2izgelhNfu90inpHebMmXgCG6eYHu1k/5kEskeUMdwPmoG6CnafvcmzbkkUbeAfeN+P4S5amTWamZ6bZ6StkVfdUygd0RMZkI5fyQB9YzPMOqYLmfV9eAck8+yRcM6XrPbDWZv1BXdxBh+vCPYndNHZ28uB4+H41K5k4lpeyrq+HmJi83DxyaFW7GjKy+aNcGlakDSVJpXLVZNYJns46JHK9fRqjkRXIq1VMKeuFT9YPFjdOqqys/n9qVwGpeuZ1OAdlEa1OJe6PI+dF8oITy3Eo8A+lSbzRjwvXqmhfWCMy+cj2ZfYK6cP1ZRxLK6ZecscIf5xeEbVcTYqjxzpa2YNB46Gc6FkhI6ORl45EkPywCrnKIX3zP3cwm3KyeK186Ic3land9fVsO+yeGEbX3GF6FXVs/9SFlU6u7LqB/tJK24lOb2AHSeTqdygjnmgBXewlR1S/HLpnXdRyynvePxiK3jnciHdchYbCQtNxe9mGe9cKpA9QMXDSti1WILqlWlBHxSLRh2XPKPxzOmjva2Bt47HEN5gWI61sBbbpYVr6FGxxzMXaf0bc1MVz7oXMCTt0HdywDOWE35pHA6opWFQw8XzERyI60Q3d/e37jsF1+GlXJxdSEDV6u7lCa5fL6B41J7T3XUqrmZ0Ifvqmo0UZJdxOiibk1dzuF41Irdwu0SldTG3Sz6+vqyC+GWvTws5CZnsiupgWjPM5ZgylqffCoZF68E3uZOpuVkSMytocLj9LhoGcbuYTHC9AU1jLZ6Z9nPbmSczNp9EtQV9dzthRZ0sre4nvZ29crGYDu0MaUKwEztXef8aBvALLaN1yXtY4T1zvwluX10troG5uAXlcja+GY1xRVSt2j4OnYlh95V8LoXnczJORWN7N6cvxLLLL4/LIs3tZh0N/RrSkks4cS0Dj8QWxpaWhbwLD3qXsrarhdNXRB3hn05Yzbg8r1/b2crZgFxO+ecS3zIlz27Qd7fhKdJO+udwU9QZG3QcyCiC+z5g0nI9vorODZyVt4Pgjve2ciaoCjk8g4yNzvo6jvlk4RaQTWLbrZlQmlVKSsctAfLXZM0WrhSib6n6kLcddstn+8c7Pi9xxzGrt2/7vPR3rX3S9up9Syxtrt4npS2ZxOr05c/S36Vth0ms/qzYezMpRqgkuPMLtjX3bzmz3/Jlbt9/O2skbXiOtcwybxfctfY9KLaEtHlHmuPzeml3s1mH4K61T7E/nTlzT4wOwV1r331j9ktdM03ilvRV++5Iv83WF1zFFHPS7jvB/YDM4mjhrrVPsXszRXC3jm0Lwd0kW1NwFRTeC4qXsnMoXsqbh9KlvHVQvJTXZ13BNQ6389a7UcR1jNNZV8PzJ1Opn7ExUFGAi18JDSMT9I2OM6g30N+vRVVZxrP7YohuGUM9ZKAgOYWXL1XQPqSnqLITtXYBY28zT3skyg4RXYU5PH82n7aRcTKjU3kxoFb2Mh6oLOG1i9lkNo/R1jtKckIGOy5XMmSF7pI8jiS1YtANcO5iIv6lo9jD3dqozS3h+XcCeS2ifdlbWeH9QRFc51AEd/NQBHfroAju+qwruGZtD/tcQzlwvZzLkXm4BhRRpTExWFfBW25xeMeV4RvbQMuEfVqFabiNfR6Z1KxyKNR1tuETmsG+i5nkDRgx9XcIMU2nWwhuf2UxfzwSwzlxnsuB6bgltDM8o8HzbBo5cgjIJUxE+iZwvcnCsKqCV94N4+WTaWQMLY9m011axI4LpWhM8+TGJPN2eLvTK7go3DuK4DqHIribhyK4WwdFcNdnXcG16Ac46R6JS2AhZ0PSORRURtPkPJrmOva5x3Pyhki/XsBNleN4TScnfQpolJy3Fi2oKqo4dS2Xk0E5nBSiXae1YBnq4kBgHn1CT4frq3jjxE1OSefxT+JUshq9aMVa9BrCIjI5EJKPR3Ae7qGFpHXYK6m+mgq80juWt4+E1FBe3cj+wGIGlqdTWkgJT+V8zrBTsS0V7h1FcJ1DEdzNQxHcrYMiuOuzruAqKDiLEtrROZTQjpuHEtpx6yCt6a0I7trcIbhLixcoppizNjV36+IFiq1tkvemtHjBWvsUuzczzNoXL1hrn2Lvry0tXrDWvgfdlMULFO4ZpUvZOZQu5c1D6VLeOihdyuuzbpeycVTNzkNheGZ2kF5ay4kLsRzL6JfHRYsTknjpeoN8nERrSQW/f/0ybyYtxTiG6a4WXt55hh+5lcpjtlhnuBycTIBqKXbxHBEXI/nR/ihiOu6PdV8V1mZ7Ca6NltIynnrzEi+HNcsT2vMi49gbXEtpQy+VvVMibY7ivFpCc9tITc3lVfdsqic39hhQBHdtNN1qgiNyeP7wDYJlJxAY6uomMrmBtPxa3r6QRsnwrTGvb0cR3HvFws2rkRyKaqaksZfaQcn71UxlqQovnxh+L8UN3ziQksz2E1wLNWUqzvnF8vvTmbSscgxuKyt31BVNTs2OWV9wR9Qc9EqlbDke8wSXPSKFOEJ9TgY7Y1rk1OG6Svb6V8ohHotiU3BNsi8Qb+ho5ERkJSN6PZ7nbhJePsCNuBzCWqQHap7YsBQulI2LTT0nvJNI61cm89yvbBfBndX343O1iAqDld7SfPbdENck0hdMRnr6RqmpqGHv6VTyRpa86BfIjksTlVQLk06MXyuCexcWJ7l0KY6wRketbjNRkFuGi28qbhENdE7dfd6BIrj3jnl2ls7eEcqLStl1RrxETtmfZ317HXsu5OJE5EKZ7drCnepq4J3z2bSJ9qFpcgDfq4WUT4lnusxeV9z9ldDOuoJrGuvGxTWMwxFVXI0r5UxQDhE19n2lqWnsTuhkSt3Ay57pVGvm0E/NMTGh58rFGC5WTGHoa+NoWBH9jtk79Wmp/NMrYSSpZ6hKTuWt8CZGp+3fG+1q5O0TyRTrlS7J+5HtIriLi4sY50xymSxITGNnsIrBniECIrO5FFfOuWuZuCe2MSneZaODovnWaze4mFJLcGotOZ0brzqlCO7ajI8MEn0znxcOBPP6lRLS2/U0NjThFVyEX1wRB85nkdV/92DniuDeG4aeTs7fyBH5Xc4Z/3TOZ3YxLV4om6ubuXQljl/tCxdlvwHV2Maysv0Ed4HW2lbxMp7Ar11ucDK+npph43JdUZiUzptXq9GYVk9nXZs7BLfLIbgKCs5imrdy5maTHLpMYX2sQtAVwd0cTKZ5hhTB3RJYLAsMKmO4a3KH4Lb3aOUWixQfVzHFNjKprOgMJk5GNWKYm1fKzl3MMGehd3hyzX2K3ZuNizLYPzK15j7F3l+bnDbRp9yLNa2zf3ztLmUFBWfZLl3Km43Spbx5KF3KWwfFS3l91h3DlZymDnimLDtN6RurefViEQOOburJXjVvvXWBl2J7lpcm0nc2cvpaET2Obv7Z9gb2htXQ0NVDeFw5rh7h/M4tFZ/YGvI7NMRHJLDLp5CgpEquZTTSpF1xjKhNTeXfXvLDq2Tlxhlaa3j2nWu8Ht3tSLHRmF3AU2/5411tdx0zTo6RKM53ITCBX++LwiO+kuiSPipKS3DxKyQgrhTvmAYGZ2yMt9Twkk8uo45xZpNuiCN7LvCfIY3MyE4wJqqKG7gWn8+L+0LYGVBMYHILjT1dHD15nYMRlVyNyMMlqJSOKYeXqm2GgFMB/MQjhybDgyFAiuA6hyK4a6PtF/VDZDZ/dI3kRot9xoJ+oJfIqFyedw0ndMmR6i4ogrt1UAR3fdYVXLO2l31HgnnrSgFeNwo56hXJf3qVIunvgraHY755SJOA2rOzOBTbJYvuhLoRj6AS+hy6aVQ3sCuwFvsZFylNEsdGtGF/pBZIDo3lpbMZnA7OwzdF7TjOTkVaNkHZbQQGpnFNNYGmp4VT12spLK7iSHynfExvRTlHo5vFlo2Ia8lcq52S0yV0bXXs9i6k06GDpqkJokISeNM7lSt5PUyLdJ14iXhZXIdGeomYHcXdJ4M68dv11cXsFaK7PFlpUc/5c4ncaLY7blgnB3E9Gsybvjkcu5zEmcw+DNJLhhDb60GpRPeKk491sPdiAV0rIZ+3LYrgOociuHdjisurvZRlpvG7HEuwatU8jHVQBHfroAju+qwruHNDbbx9MoEShwpONFTw/PlSBob7eOdkFFdL+6lvH0Kl7sNbiPGxjCEWFiYJ9U/GLbGBtNIWPH2TCSnXOmIaL1IYm8rukGbsM+3miQ2IYv91FblVarLreulbaiUKiuOT8MgYEVtznDkVxM9OFDAhWp1dhUW8fbOboZYqnj2ZQnbbCPUdwzQ1NPK2azSR7fYHVttczY5TuaglDTBPk5VbQVh+OxnljZzyTSOh0yQL7tOX8hnXjeF2NpKz2d2oOoaoVw8ReCWG3dfb7L/VpsP9dAxBDfYHf17XjcvJWLI10idRKZyPxbe4j8jrosV+vV7kybD4TSNkJaXz4tki+pzxF7+PUQTXORTBXZvpcR1FRdW8diCQveEqaoamMUyOU1JayxsHA8VzWEdF79RdY6Mrgrt1UAR3fe4QXMVLWeG9osRSdg4llvLmocRS3jpIXsqK4K7NHYLb1q1latbCpGKKOWFSWRmZmMMtsgG9wayUnbuY5EnbMzy55j7F7s20k0bZM3atfYq9v6abMtKr3Is1rXNgYu0uZQUFZ1G6lJ1D6VLePJQu5a2D0qW8PuuO4WLQ4h6YRuHYIpaBFo4HltBtH3ylt7KCQxF2p6KFiVGCIrN491o+Z0Kz2OuTSUq73blIcnza4Z7MmbB8Dl3MJn3Anj6nHcQ3LItjgdJ3Mtjtm0ten/3kBVEJPHUwjuzBFY/l6eYKfncwmivVorKyaDl7NgoX8d3TPqkcES2riQUp/JiKAx5xnLhRKP+/yNoxlB7O9wdFcJ1DEdzNQxHcrcP2E9wFutp7CApK4GXfEnpkqbLSo+4lJCSJly4V0uVk2Mv1BXdSw8ELsWSNLDLf38zrh29wIqqSgIQK3LyjeCmwGdPcEMc9sqi8xYnQwFXvRJIHzFQkpfLMqVR8Y4o5FlxMbpcBm76LA2dyab4lCpaOC2eSydWYKUjI4kZOMx6XMymZsqBpqsM9vIbYpGK8S8bE3RzG9WgYB8LLuRyYxFt+ZWiEsmobq9jpFotXfDl+sSoadUps5vcLRXCdQxHczUMR3K3Ddm3hGvua5FjKqxcvsAy24nIuk4aVCTJ3ZX3BnRhhp3s4KUOLmDpr2HEmi26Ht21vUR5/vFwlWrjzFMamszewirKeMVp7hkm6KVqsQY1Cdm1khceyL65H/k5rTjYv+9QysWgm/UYS+27UUyV/Z5Do8FT2RbQzK9qkicE38asWbeeZAV7a5c/zvlVMC3EuiBet6JxRmO1n79FIrqsm6B0e4vy5aM6V6+itK2O/TwG1IyJ9RM/QpHl5frDC5qIIrnMogrt5KIK7ddh+grvIhG6CyrwCnj4SS2KLnnHTAobxSaoLinjmcAxxTTq0c3fzo7ezvuAqKDiJ0WIXXOuiIrh3Y8GqCO5mYVQEd8tgtihjuOtxh+C2do+hnzajN5gUU2xDGxdlZVA3y4kIFZpJoyg7ax+nmIkxkT/dw1Nr7lPs3mx0fE72jF1rn2Lvr2km5uhRyvma1jmoeCkr3CNKl7JzKF3Km4fSpbx1ULyU12fdLuV54xSpqUUcDsjCPbKcmuGVcEnthcXs9s2mxlF32AwargYXUDK24gk11NREaF63vDC9RH1GDm8HFNJ292UtFe5D7jfBtc7Pkp9Ziuu1HE6EFJLVObscxciqG8I/Kp/Tofl4h+ez2zONBNUoDbW1HBHHuwcWkdNv96g3T2qJisvnRGAeAVlq9Bu4xT/Qgmu10FFTx7uBuZy6mk9Suz1ylHVuiuSUQtyCcvFNaUGzYKG5rIbTIbkc800lpFLL3Zeet6MILvSo6tnrHU9cuzR/xEp7TS1HfbJxu5ZFXOvMSqSuuXFikoo4GZyPZ7i03nAq/imNRGWXcSo4T047eC4Z38JeKsvKOXYlG4+wAgLLh53yi9lKgmtbtFAursstSDzr18qEZtl1zGTQER1vf3avimdXd9uza9QMcfpCFF4Fw+KTjcnOds6E5HEyMJOL2T3MzVvoqmvgTGguJ/xS8SsYxORE5qwruKaJEXy8Y9gbVExB21IlYaO/upITieLBGOzl6OVcGqfs/2WmW8WO0zn0CM01DzSx2zsXtT0uIu1FxZzO6kLb2cZBvyK6l4MUK2wH7jfBXZwzEBOaztHQHI4FFVIxuJaDnY3k6/GcyNYwP9LH/rPJhJS0kJJVhItXFmUdIu1oNMeji3DzT8E1ro3JDZThQRZcq2aAY15J+Ba0kFZUwX6PFAo7hjh5MoZD14vxCExhX0Q9Y6smF0w2VfPGuWJ6nFDcB1pwLdNERBWS0jVG0vUUAlVzTNaWs8O/2h4Pfm4ML59EMgfudOppyM5kV4h4dh2fJVrystgZ1CBPq2woKudEQDYnLqXhk9vHxlGtt14L1zyhJaWomsMX0oiXXIyneth1WDy7UeKlwz8Z19hWJpbL2AIVQqD9awaoz83HNaZdTlVXN3DiSionwrK5mtN3i7ia+5rZeSaX+pl7cJoa7O6latAoV0SqzCzeDq6jqamZl49EcDq2Av/4crx9YnjGs5h+R+N3qLGWt46G8sczhTRM2V8ZuipK+YO4OM846TsVeJyP5PnLVfJUHoXtwf0muDUpGfzRtxap2PaW5vAH8aK4epEJm2mKK14RnMwedSQsYr80M4XxWRyM6sJgGsPdM4G4rjmmupt4UwhIkfbuD9yD3aVsc+ShlYacfHZfa2bCMoXvhXiu1U8xo+nGxSORjCETqvJqdortxCY9xnkrFifK1YMruPPUldTjF1PO1fgiXnrHj99drKJKpWLf2UzKdWa0jXW8c6kQ9eqGzqKZ1LA4doW2slz0bRYyw+N5K6hJjiE/qxlD1TPGtMjbodY6cU/SqZncuOLeSoK7MDdBhXpc3u4tzucZ92J6p3V4ecUT0zkrtLeZt6SXvzH7dQ2p1VyLLOVqQgWH3IL4ybsZpBfVs8stnuRh8XzPj/Hu8TCuqqbpVDWxxz2OsOoR5iwLmBc2zpt1BVdBwVmUMVznUMZwNw+lS3nroIzhrs8dgit5KesM4q1oyqSYYhuaVFb6tbMcD1cxOmEUn9c+TjHJe9PupbzWPsXuzUb0s/SMKHm7FUzyGJe8lNfa96Cb4qWscM8oLVznUFq4m4fSwt06KC3c9Vm3S9lms1BfpcLzRiFX0hrpdIzJsjhNdk4VFyNLuBRdRHi1xuFwYpPHXi5ElXA5qojg/E70ZqiraaSwd8U1Waduxy+ughaDI0Hhvmf7CK4N45yRurJqfLM70Mm+CYtou7u5FlfC+fBCkpslwVxkoq+HIJF2TjwfiU3jKx6gd0ERXOdYtFqoKa3BO7yYaxmiHnGiWCmCu3XYLoKr7+3CN6aEUmmGjs1KU1U95yOK8E9uZ8TxwI90tAvNK+bizQoK++YcWrg+6wquYaiTI0cj8cpuZ3DK7sOmba5h97ki+leddUpdj4t3CUPzi8Rej+VcXj9tvVoG9CbxzxcIDLyJpxQDWTDT08rxG+XUtao57pNHkzMubwpbnu3Wwp0baGXfWvFRDb3scUshX7fKp3O2Hxe3ZLLHHJ6Dd0ERXOcxzRho6VJz+lIaMY0bv50rgrt1uO8F12YmOSGf4IouwoNT8K+yX8v83IzQth68pelqNRPYLEZiwnK4nFHL9ZRiIktG7F7hd2FdwdVptAw7XPQ787LYcaWKnuE+XE/EkTqw5LtvJjs6nd3X25kT4nojNIGYrlXv+qKVfOVqFJ7lehanBnj7UDBvXM3DS7QKXN3DePpCBaML26OSfpDZdoLb38werwxaHJPIdUPD+ASk4V88YE8Q6EdG8AtMx6+wb8O32iUUwXUO4+w0g9P2XG1PT+cP3hVslGuK4G4d7m/BNZOTkMe7V/PxvpHDs3v8+I1nCdX9Ovon7do2WpLHM2dKqW2s4QX3fOT38tFmnjsYTb7D23k91hVcCdPMLJrxGQzmW0+yYDLK6WMT9mlDS1itVofr/wpy2qJNVDYL8ryuW1i0YlEE975nW3UpzxrRTRqZMZrRT83J1ybFhp01mtBNzKCZmGXaNL+cphdpYyJtyrRxp7IiuM5jMdrrGGfyVUIR3K3DdhrDXa1pCyYTY6JMTsyt6uFatKATaVqDc6vT3SG4cixl8WXJ21QxxTYyqawM6GY5LsVSFi9gUrzQtY5TbCWW8lr7FLs3W4qlvNY+xd5fW4qlvNa+B90UL2WFe0ZZLcg5lNWCNg9ltaCtg1nxUl6XdbuUR7r7qeqRVrVdYpHB7kF6l7yV503UVDdRO+poStvmqClv4WZuE6mlbSQVNBJX0M2Q7EuyQENdOzE5DcTkNVE9Yo9tMjk4RHm7/pZYqWP9Q6jt7qHinAs01zdR1rfi5TzWM0hl1+Sq7mkbowPDNHSOUNwyitnxg8cGB6nuX3G2ME9NUFzWKH6fsLxGGnULWAyT1PaOodNpyc5tIK6wlbRScQ3ZjWSrxuzhzubGyRLXcjNHRWxpFyPy5S7Q1tRLi3ZVN4LViFo9LHtm9/cO0CYvgL9IR1Mb2W365d87OTaGamjFW8w6M0lRZQtqR4hMifnpKYorWlCNOXLGOo+6b5TByVmaW3pRTzi6NIwGKloHmdrYX2dT2U5juNqBIdLyRTkVZTW9RSeXf8v4GOmFDUTlNFI/uhKSanygTy4XcUWdDMzdMWByB0qXspXO1g5yxPMwv1RUzFPkFTYSnddM28RKHg6oO4nMUpFc0YdOCe14X7EtupTnjdTVt1G6aoaNhGVSS25FG236pbrZTGNDO0Xdq7VyfdYVXBam8DwXS0C9XRzKE1PZHdFqFw6bhfjoTK4KAQrwTye+Z5Vvlm0M97Op5DlOo2msZpdXHl2rREFdXMSeqyohtDYiAuJwz7d7MXcU5fO6fxVL0cOKUrI5ly8evNAMAuvs4bmEQnHpYiyXHZ5jtekZ7AxtkrdHxf86eK2MmMQs9ke33CLkQ3UVuEZUoTNbRcVnzxpNQzUv+eSxtOaCvqkKF98q+yC4uNL08BRck7rlT3aMhPgk4VcthNwwwNvuyZTKcxbMhF65iWep9BsXCQy6iVeZXmzOEhiZxqWYYvZeLGBQ/J/O0kL2JXXKZ8Okxzckm5iKDs76ZFMxbh+v0rWqOB2Rxzn/NNxS+6UDuXIjg5ud4ormJ/D2SyM0q5YDlzIo0zs3xrWZbKcx3PybybztU0Bwcr14mZTE1cb8UhYvjOByLJmiiUliA5J4SxwXll5NVO2oMi1oQ2yi5bNAd3UFLldKkZ74hYFmXjmZRYv8vM/i55NIQvswAV6x7A8rIzSthuQWx3O/AYrgbh3ufy/lRUyWBSrTsjgY2SKHgJXKb0VeEefSVARcS8W3XNTvoq43iTJdn5vH/usNcjjMjVhfcCWMGjxFpX8hvIBTN+qZkOtTKznh8fzsoBCYG4WcuhzDLw4mUTruUMnZIY67J5E6aJe7oaZK3hQPVesqwS1JyGRPSDPyu4N1Cv/AVDwji3ELKGNAFj8b9WmZ/PydcE6GF+IZkMgv90aR2O+QUIuO81fTOBdZyMnQarQrL8a0F1dwMqLD3jpdxVBtOe9G19r/pwONqooXfXJZaqT3V5ex62IZ0voQ4p+Qdj2eA1Gd4tc4mNdx5kzisvgbB1s54p+DT2g2l7P75DRxENcCY4T4SoI7g29wImmDInlBxwWvJF70uMnhnAFxiWYCz1/nKbdUvMU1HnEP49fuhQyLfzbdVseR62WyZ+aUuoFdh2N4zieNhKVgqOYRPLwKqDOuuvAPkO0iuAsmy6qXNA2ux6LEy+SCSJ8jPTEfr5Q2R9zZaXEv4wlusxfqaP8ojmePyNt3Q2nhSi+1lbhcrbBXTmMdvHY8lTo50yfxvphMRlMfp88kkSPX1ya8PSO4qrq1lbEWiuBuHbaL01RTdhaHYrvk7eyIJN7wFg3A8DxecPHnN2cLqXasoNclGor7RWPUGe4Q3K7+28ZwRdN6eHxVgbeY0BhWutVkrEb0E0tpViYnZ5e7dpfQDGuoax9C1akV7cHbWLQwoptaEUmrBc3U7e8LFvTjc8tds6IWZEQ/vfLZwaLZxOTsSrW5zLxZpN/2nxfMaA2rWufzJvRTt12beOjbuoaoF7+9fWRpscEVFmYNjNzmoTY7PYPBYs+AmRmRF6t+5PTUNLo5q8iyWbSrvd0Ei8YZxqUVJ6zz4reu/h0LjGinMS2fx8rUlPGOl4oPinnrImdvNjs+3c/YGBvVinI6SEPf0iRcK2PacdQDWlo6h6lTjzBgsOe8Vi7Tw+hXvUzeHRtDmgdVFBYZG9TQ1DVG18AYjT1a7Nm4SF+PeL66dI6WhISVgb4R6js1zDj5DjcvWiSj2tsnTit8EEievSNj9/O9EC8MPSM092rp6hulqX/iFs0yijp9Vi67VobE/mZRlrv6R2ns07PRyFLvoP5WwU0p7eLfXXN56kS+Yoo5aXn84lie/Hft/YrZLY9fHlfyaHNMydutY8q9WM+kfHFIrZ3ufqlvWkHBeWw2G56x26GFu/lotEpM083AJlpVOr0Sum5LYFtEq1PuxVoMDI/fZQx3U7ExMdhJe+fgHd3PfyrmZ3Wom9VMmD94x6LtzFYYw53X9VNXW0e9Ss3sqm4dfWcLtXV1NLaMrIzF345tjq6WBhqbu5g0rpQVXXerOGcttW39zK0K0DLQ0Ih6SMd7LVXbcQzXMj5AvZzvHay1/rZB00tTg8qej3UN9OqWhormUIu0unoVfRr7sI5R3MNa6ThHekNjA8MTdwxArcmDNoar6WumsaGJwYmVITHb5BDNqib0xvWfQ4thiIaGBlodQ4dzugGal+5PbT1dmiWhtNAt3Ye6erqHNh5DX80HOYZrMQzar29AtzzcODvcLl+fqrnvFkdamUUzI13NqFT19rLX1MmEI/+sE4Oo5LLd7hj+sGPWdsnnq1d1bhjK8XbWdZqyznVy9Fff5ctfe5bI4npaWlspiY8iLLKaGcMA5WUFFOdkER9ZwvT8FGUZUQQGh5JY2iKPLc4MNFBeWU9lVizBYeHULE3RsYyRERtGYHgsLv/9CR7/xgu0yBdjY3K4m5qaMvb+4MM89PhPiS+uobVbK/YZqUmIJCgwkIiEMtnhYkwVyjf/8s/4/Ldf5EZWA1brNOWZ0fJvSChpkseDRgs8+NKff4lrLcrYzmbywQruPFXJoVy6XkT/UA9nnv6SKNBfIkU3QbFfCEllvYx3JvH1z/wZH//hGYcH+grT9Tf4xhc/yX//wbd46HPfJaJ9AUv7Df7rhx7hFx4p6CYmmNBOy+VpoDiQw67v8tuvPsQ/PX+O91qlbDfB7cxNIPhqAeOi0n73qb/loYd/RsXEatW1Ef7af+Mjf/UkO4+7cc43mSGxe2G2jaAjwbSLvFVde17cr4+wO7yF+blxenp66Bvs5+bRf+d//V++QkSrcz0CD4zgGtp45gef4Vv/8h0+9reP8zv/epGo44b3Yfa/+Wu+8DePcK5sLacCCwnuv+DxL3yR7371i3zoZ6dkQco59lP+6kP/wI7jJzh7IZZukyTcdXifCqC2b4C+bA8eeeghvrMzetUY+935YATXzM2TP+WLj/8D333yizzym4vYpjp47uuP8tjXXKgX5Srgxf+Lv/jct8kfWVVPGRt55vN/wePf+T0n3NwJz2iS86UlJ5zzQbmiLA7g99o3RBl9goTGZlz/37/lf/v75ykX54s7+EP+8rHHiexYpcYbcKfgOrqUG3z+g4c+/xMqRb4ZWrM4/e7rfO2xj/HDlyKZmkjmHz/2ed6MbJePne2rJPiSFxdP7uLLf/Vh9qV20Bx7gM88+kNKxK83lXnwXz/7JWKKS/jt1z7CD09Xyt8Le+5J/v6rzzsEdwmzyJgn+Mj336JXunJNJt/43Id4ytfeZakO+A/+7PPfo2B4lHe//ji/ds2R04391YRc9uLSqd3842N/yc6YLkZrfPnKw18mUBHcTWUrtHDNPcW8+tTX+Parl9A40mz6Zi66u3LoyJv8y9/9NV/+7SE6V9Xf9X6/FoX/f+LfnnVh16++KgTj0/z2YAhxp3/DQx97gmffPsyht/8HH//Lh/i30wWOb1lw/b4Q3JevrN9iXoftJbg2bNYJUsO8OXToIL/73j/y0a/8Kyntq1pDNnGMYxNG2PXVR3j0//hP1KJSH62JF987hMuOX/KZj36BnYHFDscUMzGvfpOHHv0ycZ3OVvEPhuDO1l7j8Q89xOe+9wL7X/slH/7ww3zhR3so6rK3SnWZB/jCZ/+CK/ZZkivMj3FQlNmHPv7P7HfZw7f/4aPi5fJbnE+qX24FilqeY//6af780z+gQvbXnCHPZwf/5f/+CQHVUqPHed53wTWP4PIdcX2f+DoHXHbzrSce439+/Gf4+V3m3558hB97lMuHqQOf4c//5svcaFoRnNXPsEUdyf/5Zw/x/cNJ8mfbYCV7fvdNvv6cB3IUdaua//HPf85X9iTK+yfS9vGRT32WMwXOX+u6LVyJ/rpYnvvxz3n2jV3s2vUi3/rCP7LDt5p5XTrf+/r38MgZFUeZSXF/mR/84nkOH3yB7z/5E9zz1bSnnOJrX3qGKnHzxkvP8YOvfZfkASMdiR5847/9mLf2uPLKf/6I7/zmEOpbBNdC+N5v88RvjtAvt9ettCV48+/f/ik7d73Jz/+fpwkTrRaJYp+X+Od/+RmuwWlEnnmdH/3sOQ4fepHv/9OPOJ7eJbeC//ULPxBvIMp4wmbyQbdwU91/y6PiZfBTn/gEH/3Ih3n4I5/lyM1GauOO8cXPPsrDD3+YTz35FEFZ6nXf0qeyj/PpJ39OslS0FrQE7PgxnxAV2sOPPMaPXzjPkCiL6vgjPPHwI3z0rz/NJz7+GB99/JvEO6ZUO8N2E9zB2ij+/et/J/L3YVHx/BM7PbPQLke0kJih7MpOPv1RkY8i3775+3ftUykMXZx++fvy9x559GN85+kTDq/waSIP/4L//W//lez3Vsc/eNOCNNl845tP8npMj/igw/Unn+PDH/kYn/zkp3js0Yf56aHwdeaFmrn8+nf5zLNXxLaNlihX/v5T4pkR9+crTwnx7hPf6k/im1/8az7215/kkx97jEfEfXr814fpXfuEd/DBTgsycuG17/A3z/nLn0bqovjlE5+Ry9onnvwNN+uXXsftWKe6cH/6W/ay+PG/4/lzWUyKIlru+wKP/pXIT6lOEY3Ihx9+jJ1RzUx0FPDcV/+LfPyjT/wY/wK7FjnLHYLbO/QAFVqFPxmXM6TJxgobcfuMOoU/HXPON4gVNpkZ54beHzj0hkUhuA899P8Bz2GkhJ7w1nIAAAAASUVORK5CYII="/>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4" name="Table 13"/>
          <p:cNvGraphicFramePr>
            <a:graphicFrameLocks noGrp="1"/>
          </p:cNvGraphicFramePr>
          <p:nvPr>
            <p:extLst>
              <p:ext uri="{D42A27DB-BD31-4B8C-83A1-F6EECF244321}">
                <p14:modId xmlns:p14="http://schemas.microsoft.com/office/powerpoint/2010/main" val="1928113753"/>
              </p:ext>
            </p:extLst>
          </p:nvPr>
        </p:nvGraphicFramePr>
        <p:xfrm>
          <a:off x="639464" y="3573016"/>
          <a:ext cx="3140448" cy="2048165"/>
        </p:xfrm>
        <a:graphic>
          <a:graphicData uri="http://schemas.openxmlformats.org/drawingml/2006/table">
            <a:tbl>
              <a:tblPr>
                <a:tableStyleId>{5C22544A-7EE6-4342-B048-85BDC9FD1C3A}</a:tableStyleId>
              </a:tblPr>
              <a:tblGrid>
                <a:gridCol w="2132336">
                  <a:extLst>
                    <a:ext uri="{9D8B030D-6E8A-4147-A177-3AD203B41FA5}">
                      <a16:colId xmlns:a16="http://schemas.microsoft.com/office/drawing/2014/main" val="3511764393"/>
                    </a:ext>
                  </a:extLst>
                </a:gridCol>
                <a:gridCol w="1008112">
                  <a:extLst>
                    <a:ext uri="{9D8B030D-6E8A-4147-A177-3AD203B41FA5}">
                      <a16:colId xmlns:a16="http://schemas.microsoft.com/office/drawing/2014/main" val="2120740435"/>
                    </a:ext>
                  </a:extLst>
                </a:gridCol>
              </a:tblGrid>
              <a:tr h="655714">
                <a:tc>
                  <a:txBody>
                    <a:bodyPr/>
                    <a:lstStyle/>
                    <a:p>
                      <a:pPr marR="89535">
                        <a:lnSpc>
                          <a:spcPts val="550"/>
                        </a:lnSpc>
                        <a:spcBef>
                          <a:spcPts val="30"/>
                        </a:spcBef>
                        <a:spcAft>
                          <a:spcPts val="0"/>
                        </a:spcAft>
                      </a:pPr>
                      <a:r>
                        <a:rPr lang="fr-FR"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89535">
                        <a:lnSpc>
                          <a:spcPts val="550"/>
                        </a:lnSpc>
                        <a:spcBef>
                          <a:spcPts val="30"/>
                        </a:spcBef>
                        <a:spcAft>
                          <a:spcPts val="0"/>
                        </a:spcAft>
                      </a:pPr>
                      <a:r>
                        <a:rPr lang="fr-FR"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24408596"/>
                  </a:ext>
                </a:extLst>
              </a:tr>
              <a:tr h="605266">
                <a:tc>
                  <a:txBody>
                    <a:bodyPr/>
                    <a:lstStyle/>
                    <a:p>
                      <a:pPr marR="89535">
                        <a:lnSpc>
                          <a:spcPts val="550"/>
                        </a:lnSpc>
                        <a:spcBef>
                          <a:spcPts val="30"/>
                        </a:spcBef>
                        <a:spcAft>
                          <a:spcPts val="0"/>
                        </a:spcAft>
                      </a:pPr>
                      <a:r>
                        <a:rPr lang="fr-FR" sz="2000" dirty="0">
                          <a:effectLst/>
                          <a:latin typeface="+mn-lt"/>
                        </a:rPr>
                        <a:t> </a:t>
                      </a:r>
                      <a:endParaRPr lang="en-GB" sz="2000" dirty="0">
                        <a:effectLst/>
                        <a:latin typeface="+mn-lt"/>
                      </a:endParaRPr>
                    </a:p>
                    <a:p>
                      <a:pPr marL="135890" marR="89535">
                        <a:lnSpc>
                          <a:spcPct val="107000"/>
                        </a:lnSpc>
                        <a:spcAft>
                          <a:spcPts val="0"/>
                        </a:spcAft>
                      </a:pPr>
                      <a:r>
                        <a:rPr lang="en-US" sz="1800" b="1" kern="1200" dirty="0" smtClean="0">
                          <a:solidFill>
                            <a:schemeClr val="dk1"/>
                          </a:solidFill>
                          <a:effectLst/>
                          <a:latin typeface="+mn-lt"/>
                          <a:ea typeface="+mn-ea"/>
                          <a:cs typeface="+mn-cs"/>
                        </a:rPr>
                        <a:t>40.520 </a:t>
                      </a:r>
                      <a:r>
                        <a:rPr lang="fr-FR" sz="2000" dirty="0">
                          <a:effectLst/>
                          <a:latin typeface="+mn-lt"/>
                        </a:rPr>
                        <a:t> </a:t>
                      </a:r>
                      <a:endParaRPr lang="en-GB" sz="20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R="89535">
                        <a:lnSpc>
                          <a:spcPts val="550"/>
                        </a:lnSpc>
                        <a:spcBef>
                          <a:spcPts val="30"/>
                        </a:spcBef>
                        <a:spcAft>
                          <a:spcPts val="0"/>
                        </a:spcAft>
                      </a:pPr>
                      <a:r>
                        <a:rPr lang="fr-FR" sz="2000" dirty="0">
                          <a:effectLst/>
                          <a:latin typeface="+mn-lt"/>
                        </a:rPr>
                        <a:t> </a:t>
                      </a:r>
                      <a:endParaRPr lang="en-GB" sz="2000" dirty="0">
                        <a:effectLst/>
                        <a:latin typeface="+mn-lt"/>
                      </a:endParaRPr>
                    </a:p>
                    <a:p>
                      <a:pPr marL="137160" marR="89535">
                        <a:lnSpc>
                          <a:spcPct val="107000"/>
                        </a:lnSpc>
                        <a:spcAft>
                          <a:spcPts val="0"/>
                        </a:spcAft>
                      </a:pPr>
                      <a:r>
                        <a:rPr lang="fr-FR" sz="2000" b="1" dirty="0" smtClean="0">
                          <a:effectLst/>
                          <a:latin typeface="+mn-lt"/>
                        </a:rPr>
                        <a:t>24,665</a:t>
                      </a:r>
                      <a:endParaRPr lang="en-GB" sz="2000" b="1"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40893882"/>
                  </a:ext>
                </a:extLst>
              </a:tr>
              <a:tr h="787185">
                <a:tc>
                  <a:txBody>
                    <a:bodyPr/>
                    <a:lstStyle/>
                    <a:p>
                      <a:pPr marR="89535">
                        <a:lnSpc>
                          <a:spcPts val="550"/>
                        </a:lnSpc>
                        <a:spcBef>
                          <a:spcPts val="30"/>
                        </a:spcBef>
                        <a:spcAft>
                          <a:spcPts val="0"/>
                        </a:spcAft>
                      </a:pPr>
                      <a:r>
                        <a:rPr lang="fr-FR" sz="1400" dirty="0">
                          <a:effectLst/>
                          <a:latin typeface="+mn-lt"/>
                        </a:rPr>
                        <a:t> </a:t>
                      </a:r>
                      <a:endParaRPr lang="en-GB" sz="1400" dirty="0">
                        <a:effectLst/>
                        <a:latin typeface="+mn-lt"/>
                      </a:endParaRPr>
                    </a:p>
                    <a:p>
                      <a:pPr marL="170180" marR="89535" lvl="0" indent="6350" algn="l" defTabSz="914400" rtl="0" eaLnBrk="1" fontAlgn="auto" latinLnBrk="0" hangingPunct="1">
                        <a:lnSpc>
                          <a:spcPct val="107000"/>
                        </a:lnSpc>
                        <a:spcBef>
                          <a:spcPts val="0"/>
                        </a:spcBef>
                        <a:spcAft>
                          <a:spcPts val="0"/>
                        </a:spcAft>
                        <a:buClrTx/>
                        <a:buSzTx/>
                        <a:buFontTx/>
                        <a:buNone/>
                        <a:tabLst/>
                        <a:defRPr/>
                      </a:pPr>
                      <a:r>
                        <a:rPr lang="fr-FR" sz="1400" spc="20" dirty="0">
                          <a:effectLst/>
                          <a:latin typeface="+mn-lt"/>
                        </a:rPr>
                        <a:t>m</a:t>
                      </a:r>
                      <a:r>
                        <a:rPr lang="fr-FR" sz="1400" dirty="0">
                          <a:effectLst/>
                          <a:latin typeface="+mn-lt"/>
                        </a:rPr>
                        <a:t>a</a:t>
                      </a:r>
                      <a:r>
                        <a:rPr lang="fr-FR" sz="1400" spc="-5" dirty="0">
                          <a:effectLst/>
                          <a:latin typeface="+mn-lt"/>
                        </a:rPr>
                        <a:t>i</a:t>
                      </a:r>
                      <a:r>
                        <a:rPr lang="fr-FR" sz="1400" spc="5" dirty="0">
                          <a:effectLst/>
                          <a:latin typeface="+mn-lt"/>
                        </a:rPr>
                        <a:t>s</a:t>
                      </a:r>
                      <a:r>
                        <a:rPr lang="fr-FR" sz="1400" dirty="0">
                          <a:effectLst/>
                          <a:latin typeface="+mn-lt"/>
                        </a:rPr>
                        <a:t>o</a:t>
                      </a:r>
                      <a:r>
                        <a:rPr lang="fr-FR" sz="1400" spc="-5" dirty="0">
                          <a:effectLst/>
                          <a:latin typeface="+mn-lt"/>
                        </a:rPr>
                        <a:t>n</a:t>
                      </a:r>
                      <a:r>
                        <a:rPr lang="fr-FR" sz="1400" dirty="0">
                          <a:effectLst/>
                          <a:latin typeface="+mn-lt"/>
                        </a:rPr>
                        <a:t>s </a:t>
                      </a:r>
                      <a:r>
                        <a:rPr lang="fr-FR" sz="1400" dirty="0" smtClean="0">
                          <a:effectLst/>
                          <a:latin typeface="+mn-lt"/>
                        </a:rPr>
                        <a:t>d</a:t>
                      </a:r>
                      <a:r>
                        <a:rPr lang="fr-FR" sz="1400" spc="-5" dirty="0" smtClean="0">
                          <a:effectLst/>
                          <a:latin typeface="+mn-lt"/>
                        </a:rPr>
                        <a:t>é</a:t>
                      </a:r>
                      <a:r>
                        <a:rPr lang="fr-FR" sz="1400" dirty="0" smtClean="0">
                          <a:effectLst/>
                          <a:latin typeface="+mn-lt"/>
                        </a:rPr>
                        <a:t>tru</a:t>
                      </a:r>
                      <a:r>
                        <a:rPr lang="fr-FR" sz="1400" spc="5" dirty="0" smtClean="0">
                          <a:effectLst/>
                          <a:latin typeface="+mn-lt"/>
                        </a:rPr>
                        <a:t>i</a:t>
                      </a:r>
                      <a:r>
                        <a:rPr lang="fr-FR" sz="1400" dirty="0" smtClean="0">
                          <a:effectLst/>
                          <a:latin typeface="+mn-lt"/>
                        </a:rPr>
                        <a:t>tes et/ou d</a:t>
                      </a:r>
                      <a:r>
                        <a:rPr lang="fr-FR" sz="1400" spc="-5" dirty="0" smtClean="0">
                          <a:effectLst/>
                          <a:latin typeface="+mn-lt"/>
                        </a:rPr>
                        <a:t>é</a:t>
                      </a:r>
                      <a:r>
                        <a:rPr lang="fr-FR" sz="1400" spc="5" dirty="0" smtClean="0">
                          <a:effectLst/>
                          <a:latin typeface="+mn-lt"/>
                        </a:rPr>
                        <a:t>c</a:t>
                      </a:r>
                      <a:r>
                        <a:rPr lang="fr-FR" sz="1400" dirty="0" smtClean="0">
                          <a:effectLst/>
                          <a:latin typeface="+mn-lt"/>
                        </a:rPr>
                        <a:t>o</a:t>
                      </a:r>
                      <a:r>
                        <a:rPr lang="fr-FR" sz="1400" spc="-5" dirty="0" smtClean="0">
                          <a:effectLst/>
                          <a:latin typeface="+mn-lt"/>
                        </a:rPr>
                        <a:t>i</a:t>
                      </a:r>
                      <a:r>
                        <a:rPr lang="fr-FR" sz="1400" spc="10" dirty="0" smtClean="0">
                          <a:effectLst/>
                          <a:latin typeface="+mn-lt"/>
                        </a:rPr>
                        <a:t>ff</a:t>
                      </a:r>
                      <a:r>
                        <a:rPr lang="fr-FR" sz="1400" dirty="0" smtClean="0">
                          <a:effectLst/>
                          <a:latin typeface="+mn-lt"/>
                        </a:rPr>
                        <a:t>é</a:t>
                      </a:r>
                      <a:r>
                        <a:rPr lang="fr-FR" sz="1400" spc="-5" dirty="0" smtClean="0">
                          <a:effectLst/>
                          <a:latin typeface="+mn-lt"/>
                        </a:rPr>
                        <a:t>e</a:t>
                      </a:r>
                      <a:r>
                        <a:rPr lang="fr-FR" sz="1400" dirty="0" smtClean="0">
                          <a:effectLst/>
                          <a:latin typeface="+mn-lt"/>
                        </a:rPr>
                        <a:t>s</a:t>
                      </a:r>
                      <a:endParaRPr lang="en-GB" sz="1400" dirty="0" smtClean="0">
                        <a:effectLst/>
                        <a:latin typeface="+mn-lt"/>
                        <a:ea typeface="Calibri" panose="020F0502020204030204" pitchFamily="34" charset="0"/>
                        <a:cs typeface="Times New Roman" panose="02020603050405020304" pitchFamily="18" charset="0"/>
                      </a:endParaRPr>
                    </a:p>
                  </a:txBody>
                  <a:tcPr marL="0" marR="0" marT="0" marB="0"/>
                </a:tc>
                <a:tc>
                  <a:txBody>
                    <a:bodyPr/>
                    <a:lstStyle/>
                    <a:p>
                      <a:pPr marR="89535">
                        <a:lnSpc>
                          <a:spcPts val="550"/>
                        </a:lnSpc>
                        <a:spcBef>
                          <a:spcPts val="30"/>
                        </a:spcBef>
                        <a:spcAft>
                          <a:spcPts val="0"/>
                        </a:spcAft>
                      </a:pPr>
                      <a:r>
                        <a:rPr lang="fr-FR" sz="1400" dirty="0">
                          <a:effectLst/>
                          <a:latin typeface="+mn-lt"/>
                        </a:rPr>
                        <a:t> </a:t>
                      </a:r>
                      <a:endParaRPr lang="en-GB" sz="1400" dirty="0">
                        <a:effectLst/>
                        <a:latin typeface="+mn-lt"/>
                      </a:endParaRPr>
                    </a:p>
                    <a:p>
                      <a:pPr marL="158115" marR="89535" indent="19685">
                        <a:lnSpc>
                          <a:spcPct val="107000"/>
                        </a:lnSpc>
                        <a:spcAft>
                          <a:spcPts val="0"/>
                        </a:spcAft>
                      </a:pPr>
                      <a:r>
                        <a:rPr lang="fr-FR" sz="1400" spc="20" dirty="0">
                          <a:effectLst/>
                          <a:latin typeface="+mn-lt"/>
                        </a:rPr>
                        <a:t>m</a:t>
                      </a:r>
                      <a:r>
                        <a:rPr lang="fr-FR" sz="1400" dirty="0">
                          <a:effectLst/>
                          <a:latin typeface="+mn-lt"/>
                        </a:rPr>
                        <a:t>a</a:t>
                      </a:r>
                      <a:r>
                        <a:rPr lang="fr-FR" sz="1400" spc="-5" dirty="0">
                          <a:effectLst/>
                          <a:latin typeface="+mn-lt"/>
                        </a:rPr>
                        <a:t>i</a:t>
                      </a:r>
                      <a:r>
                        <a:rPr lang="fr-FR" sz="1400" spc="5" dirty="0">
                          <a:effectLst/>
                          <a:latin typeface="+mn-lt"/>
                        </a:rPr>
                        <a:t>s</a:t>
                      </a:r>
                      <a:r>
                        <a:rPr lang="fr-FR" sz="1400" dirty="0">
                          <a:effectLst/>
                          <a:latin typeface="+mn-lt"/>
                        </a:rPr>
                        <a:t>o</a:t>
                      </a:r>
                      <a:r>
                        <a:rPr lang="fr-FR" sz="1400" spc="-5" dirty="0">
                          <a:effectLst/>
                          <a:latin typeface="+mn-lt"/>
                        </a:rPr>
                        <a:t>n</a:t>
                      </a:r>
                      <a:r>
                        <a:rPr lang="fr-FR" sz="1400" dirty="0">
                          <a:effectLst/>
                          <a:latin typeface="+mn-lt"/>
                        </a:rPr>
                        <a:t>s </a:t>
                      </a:r>
                      <a:r>
                        <a:rPr lang="fr-FR" sz="1400" spc="-5" dirty="0">
                          <a:effectLst/>
                          <a:latin typeface="+mn-lt"/>
                        </a:rPr>
                        <a:t>i</a:t>
                      </a:r>
                      <a:r>
                        <a:rPr lang="fr-FR" sz="1400" dirty="0">
                          <a:effectLst/>
                          <a:latin typeface="+mn-lt"/>
                        </a:rPr>
                        <a:t>n</a:t>
                      </a:r>
                      <a:r>
                        <a:rPr lang="fr-FR" sz="1400" spc="5" dirty="0">
                          <a:effectLst/>
                          <a:latin typeface="+mn-lt"/>
                        </a:rPr>
                        <a:t>o</a:t>
                      </a:r>
                      <a:r>
                        <a:rPr lang="fr-FR" sz="1400" dirty="0">
                          <a:effectLst/>
                          <a:latin typeface="+mn-lt"/>
                        </a:rPr>
                        <a:t>n</a:t>
                      </a:r>
                      <a:r>
                        <a:rPr lang="fr-FR" sz="1400" spc="-5" dirty="0">
                          <a:effectLst/>
                          <a:latin typeface="+mn-lt"/>
                        </a:rPr>
                        <a:t>d</a:t>
                      </a:r>
                      <a:r>
                        <a:rPr lang="fr-FR" sz="1400" spc="10" dirty="0">
                          <a:effectLst/>
                          <a:latin typeface="+mn-lt"/>
                        </a:rPr>
                        <a:t>é</a:t>
                      </a:r>
                      <a:r>
                        <a:rPr lang="fr-FR" sz="1400" dirty="0">
                          <a:effectLst/>
                          <a:latin typeface="+mn-lt"/>
                        </a:rPr>
                        <a:t>es</a:t>
                      </a:r>
                      <a:endParaRPr lang="en-GB" sz="14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02096082"/>
                  </a:ext>
                </a:extLst>
              </a:tr>
            </a:tbl>
          </a:graphicData>
        </a:graphic>
      </p:graphicFrame>
      <p:pic>
        <p:nvPicPr>
          <p:cNvPr id="24" name="Imag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252664"/>
            <a:ext cx="588873" cy="588873"/>
          </a:xfrm>
          <a:prstGeom prst="rect">
            <a:avLst/>
          </a:prstGeom>
          <a:solidFill>
            <a:srgbClr val="FF0000"/>
          </a:solidFill>
        </p:spPr>
      </p:pic>
      <p:sp>
        <p:nvSpPr>
          <p:cNvPr id="15" name="TextBox 14"/>
          <p:cNvSpPr txBox="1"/>
          <p:nvPr/>
        </p:nvSpPr>
        <p:spPr>
          <a:xfrm>
            <a:off x="506484" y="2996952"/>
            <a:ext cx="4353547" cy="584775"/>
          </a:xfrm>
          <a:prstGeom prst="rect">
            <a:avLst/>
          </a:prstGeom>
          <a:noFill/>
        </p:spPr>
        <p:txBody>
          <a:bodyPr wrap="square" rtlCol="0">
            <a:spAutoFit/>
          </a:bodyPr>
          <a:lstStyle/>
          <a:p>
            <a:r>
              <a:rPr lang="en-GB" sz="1600" dirty="0"/>
              <a:t>From </a:t>
            </a:r>
            <a:r>
              <a:rPr lang="en-GB" sz="1600" dirty="0" smtClean="0"/>
              <a:t>CRM report published </a:t>
            </a:r>
            <a:r>
              <a:rPr lang="en-GB" sz="1600" dirty="0"/>
              <a:t>on </a:t>
            </a:r>
            <a:r>
              <a:rPr lang="fr-FR" sz="1600" dirty="0"/>
              <a:t>24.03.3017</a:t>
            </a:r>
            <a:endParaRPr lang="en-GB" sz="1600" dirty="0"/>
          </a:p>
          <a:p>
            <a:endParaRPr lang="en-GB" sz="1600" dirty="0"/>
          </a:p>
        </p:txBody>
      </p:sp>
      <p:sp>
        <p:nvSpPr>
          <p:cNvPr id="26" name="TextBox 25"/>
          <p:cNvSpPr txBox="1"/>
          <p:nvPr/>
        </p:nvSpPr>
        <p:spPr>
          <a:xfrm>
            <a:off x="546124" y="5621181"/>
            <a:ext cx="3521819" cy="830997"/>
          </a:xfrm>
          <a:prstGeom prst="rect">
            <a:avLst/>
          </a:prstGeom>
          <a:noFill/>
        </p:spPr>
        <p:txBody>
          <a:bodyPr wrap="square" rtlCol="0">
            <a:spAutoFit/>
          </a:bodyPr>
          <a:lstStyle/>
          <a:p>
            <a:r>
              <a:rPr lang="en-GB" sz="1600" dirty="0" smtClean="0"/>
              <a:t>(BNGRC </a:t>
            </a:r>
            <a:r>
              <a:rPr lang="en-GB" sz="1600" dirty="0" err="1" smtClean="0"/>
              <a:t>sitrep</a:t>
            </a:r>
            <a:r>
              <a:rPr lang="en-GB" sz="1600" dirty="0" smtClean="0"/>
              <a:t> 16.03.2017) based on flyover assessment and first reports from local authorities  </a:t>
            </a:r>
            <a:endParaRPr lang="en-GB" sz="1600" dirty="0"/>
          </a:p>
        </p:txBody>
      </p:sp>
      <p:pic>
        <p:nvPicPr>
          <p:cNvPr id="27" name="Imag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799" y="3603701"/>
            <a:ext cx="588873" cy="588873"/>
          </a:xfrm>
          <a:prstGeom prst="rect">
            <a:avLst/>
          </a:prstGeom>
          <a:solidFill>
            <a:schemeClr val="tx2">
              <a:lumMod val="90000"/>
              <a:lumOff val="10000"/>
            </a:schemeClr>
          </a:solidFill>
        </p:spPr>
      </p:pic>
      <p:pic>
        <p:nvPicPr>
          <p:cNvPr id="28" name="Imag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488" y="3603701"/>
            <a:ext cx="588873" cy="588873"/>
          </a:xfrm>
          <a:prstGeom prst="rect">
            <a:avLst/>
          </a:prstGeom>
          <a:solidFill>
            <a:schemeClr val="tx2">
              <a:lumMod val="90000"/>
              <a:lumOff val="10000"/>
            </a:schemeClr>
          </a:solidFill>
        </p:spPr>
      </p:pic>
      <p:pic>
        <p:nvPicPr>
          <p:cNvPr id="29" name="Imag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911" y="3616510"/>
            <a:ext cx="588873" cy="588873"/>
          </a:xfrm>
          <a:prstGeom prst="rect">
            <a:avLst/>
          </a:prstGeom>
          <a:solidFill>
            <a:schemeClr val="tx2">
              <a:lumMod val="90000"/>
              <a:lumOff val="10000"/>
            </a:schemeClr>
          </a:solidFill>
        </p:spPr>
      </p:pic>
      <p:pic>
        <p:nvPicPr>
          <p:cNvPr id="32" name="Picture 31"/>
          <p:cNvPicPr/>
          <p:nvPr/>
        </p:nvPicPr>
        <p:blipFill>
          <a:blip r:embed="rId6" cstate="print">
            <a:extLst>
              <a:ext uri="{28A0092B-C50C-407E-A947-70E740481C1C}">
                <a14:useLocalDpi xmlns:a14="http://schemas.microsoft.com/office/drawing/2010/main" val="0"/>
              </a:ext>
            </a:extLst>
          </a:blip>
          <a:stretch>
            <a:fillRect/>
          </a:stretch>
        </p:blipFill>
        <p:spPr>
          <a:xfrm>
            <a:off x="120650" y="188640"/>
            <a:ext cx="3947294" cy="655457"/>
          </a:xfrm>
          <a:prstGeom prst="rect">
            <a:avLst/>
          </a:prstGeom>
        </p:spPr>
      </p:pic>
      <p:sp>
        <p:nvSpPr>
          <p:cNvPr id="22" name="TextBox 21"/>
          <p:cNvSpPr txBox="1"/>
          <p:nvPr/>
        </p:nvSpPr>
        <p:spPr>
          <a:xfrm>
            <a:off x="4211960" y="749017"/>
            <a:ext cx="4860033" cy="5632311"/>
          </a:xfrm>
          <a:prstGeom prst="rect">
            <a:avLst/>
          </a:prstGeom>
          <a:noFill/>
        </p:spPr>
        <p:txBody>
          <a:bodyPr wrap="square" rtlCol="0">
            <a:spAutoFit/>
          </a:bodyPr>
          <a:lstStyle/>
          <a:p>
            <a:r>
              <a:rPr lang="en-GB" sz="2400" dirty="0" smtClean="0"/>
              <a:t>Numbers from Madagascar RC and the BNGRC (the national authority for disaster management) differed significantly:</a:t>
            </a:r>
          </a:p>
          <a:p>
            <a:r>
              <a:rPr lang="en-GB" sz="2400" dirty="0" smtClean="0"/>
              <a:t>21,694 MRC </a:t>
            </a:r>
            <a:r>
              <a:rPr lang="en-GB" sz="2400" dirty="0">
                <a:solidFill>
                  <a:srgbClr val="7F1416"/>
                </a:solidFill>
                <a:sym typeface="Wingdings" panose="05000000000000000000" pitchFamily="2" charset="2"/>
              </a:rPr>
              <a:t></a:t>
            </a:r>
            <a:r>
              <a:rPr lang="en-GB" sz="2400" dirty="0"/>
              <a:t> </a:t>
            </a:r>
            <a:r>
              <a:rPr lang="en-GB" sz="2400" dirty="0" smtClean="0"/>
              <a:t>40,520 BNGRC</a:t>
            </a:r>
          </a:p>
          <a:p>
            <a:r>
              <a:rPr lang="en-GB" sz="2400" dirty="0" smtClean="0"/>
              <a:t>15,052 MRC </a:t>
            </a:r>
            <a:r>
              <a:rPr lang="en-GB" sz="2400" dirty="0" smtClean="0">
                <a:solidFill>
                  <a:srgbClr val="7F1416"/>
                </a:solidFill>
                <a:sym typeface="Wingdings" panose="05000000000000000000" pitchFamily="2" charset="2"/>
              </a:rPr>
              <a:t></a:t>
            </a:r>
            <a:r>
              <a:rPr lang="en-GB" sz="2400" dirty="0" smtClean="0"/>
              <a:t> 24,665 BNGRC</a:t>
            </a:r>
          </a:p>
          <a:p>
            <a:pPr marL="342900" indent="-342900">
              <a:buFont typeface="Wingdings" panose="05000000000000000000" pitchFamily="2" charset="2"/>
              <a:buChar char="à"/>
            </a:pPr>
            <a:endParaRPr lang="en-GB" sz="2400" dirty="0"/>
          </a:p>
          <a:p>
            <a:r>
              <a:rPr lang="en-GB" sz="2400" dirty="0" smtClean="0"/>
              <a:t>Tensions arose between agencies as to which numbers were correct or “false” questioning the credibility of the responsible agencies.</a:t>
            </a:r>
            <a:endParaRPr lang="en-GB" sz="2400" dirty="0"/>
          </a:p>
          <a:p>
            <a:r>
              <a:rPr lang="en-GB" sz="2400" b="1" dirty="0" smtClean="0">
                <a:solidFill>
                  <a:srgbClr val="7F1416"/>
                </a:solidFill>
                <a:sym typeface="Wingdings" panose="05000000000000000000" pitchFamily="2" charset="2"/>
              </a:rPr>
              <a:t></a:t>
            </a:r>
            <a:r>
              <a:rPr lang="en-GB" sz="2400" dirty="0" smtClean="0">
                <a:sym typeface="Wingdings" panose="05000000000000000000" pitchFamily="2" charset="2"/>
              </a:rPr>
              <a:t> The Cluster proposed to create a </a:t>
            </a:r>
            <a:r>
              <a:rPr lang="en-GB" sz="2400" dirty="0" err="1" smtClean="0">
                <a:sym typeface="Wingdings" panose="05000000000000000000" pitchFamily="2" charset="2"/>
              </a:rPr>
              <a:t>TWiG</a:t>
            </a:r>
            <a:r>
              <a:rPr lang="en-GB" sz="2400" dirty="0" smtClean="0">
                <a:sym typeface="Wingdings" panose="05000000000000000000" pitchFamily="2" charset="2"/>
              </a:rPr>
              <a:t> including the agencies that had participated in the assessments in order to “harmonize” the numbers.</a:t>
            </a:r>
            <a:endParaRPr lang="en-GB" sz="2400" dirty="0"/>
          </a:p>
        </p:txBody>
      </p:sp>
    </p:spTree>
    <p:extLst>
      <p:ext uri="{BB962C8B-B14F-4D97-AF65-F5344CB8AC3E}">
        <p14:creationId xmlns:p14="http://schemas.microsoft.com/office/powerpoint/2010/main" val="3145419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327C452-0D12-48F3-BB65-BBA3E6350F2C}" type="slidenum">
              <a:rPr lang="en-GB" smtClean="0"/>
              <a:t>5</a:t>
            </a:fld>
            <a:endParaRPr lang="en-GB"/>
          </a:p>
        </p:txBody>
      </p:sp>
      <p:grpSp>
        <p:nvGrpSpPr>
          <p:cNvPr id="7" name="Group 6"/>
          <p:cNvGrpSpPr/>
          <p:nvPr/>
        </p:nvGrpSpPr>
        <p:grpSpPr>
          <a:xfrm>
            <a:off x="4932040" y="3140968"/>
            <a:ext cx="3928820" cy="2668364"/>
            <a:chOff x="565500" y="2780929"/>
            <a:chExt cx="4604336" cy="3005305"/>
          </a:xfrm>
        </p:grpSpPr>
        <p:pic>
          <p:nvPicPr>
            <p:cNvPr id="5" name="Picture 4"/>
            <p:cNvPicPr>
              <a:picLocks noChangeAspect="1"/>
            </p:cNvPicPr>
            <p:nvPr/>
          </p:nvPicPr>
          <p:blipFill>
            <a:blip r:embed="rId3"/>
            <a:stretch>
              <a:fillRect/>
            </a:stretch>
          </p:blipFill>
          <p:spPr>
            <a:xfrm>
              <a:off x="611188" y="2780929"/>
              <a:ext cx="4558648" cy="2789861"/>
            </a:xfrm>
            <a:prstGeom prst="rect">
              <a:avLst/>
            </a:prstGeom>
          </p:spPr>
        </p:pic>
        <p:sp>
          <p:nvSpPr>
            <p:cNvPr id="6" name="Rectangle 5"/>
            <p:cNvSpPr/>
            <p:nvPr/>
          </p:nvSpPr>
          <p:spPr>
            <a:xfrm>
              <a:off x="565500" y="5570790"/>
              <a:ext cx="4572000" cy="215444"/>
            </a:xfrm>
            <a:prstGeom prst="rect">
              <a:avLst/>
            </a:prstGeom>
          </p:spPr>
          <p:txBody>
            <a:bodyPr>
              <a:spAutoFit/>
            </a:bodyPr>
            <a:lstStyle/>
            <a:p>
              <a:r>
                <a:rPr lang="en-GB" sz="800" dirty="0" err="1" smtClean="0"/>
                <a:t>Foto</a:t>
              </a:r>
              <a:r>
                <a:rPr lang="en-GB" sz="800" dirty="0" smtClean="0"/>
                <a:t> by</a:t>
              </a:r>
              <a:r>
                <a:rPr lang="en-GB" sz="800" dirty="0"/>
                <a:t>: Joseph Ashmore (IOM Geneva), Giacomo Dei Rossi (IOM Madagascar)</a:t>
              </a:r>
            </a:p>
          </p:txBody>
        </p:sp>
      </p:grpSp>
      <p:sp>
        <p:nvSpPr>
          <p:cNvPr id="9" name="TextBox 8"/>
          <p:cNvSpPr txBox="1"/>
          <p:nvPr/>
        </p:nvSpPr>
        <p:spPr>
          <a:xfrm>
            <a:off x="611560" y="841936"/>
            <a:ext cx="8075240" cy="1569660"/>
          </a:xfrm>
          <a:prstGeom prst="rect">
            <a:avLst/>
          </a:prstGeom>
          <a:noFill/>
        </p:spPr>
        <p:txBody>
          <a:bodyPr wrap="square" rtlCol="0">
            <a:spAutoFit/>
          </a:bodyPr>
          <a:lstStyle/>
          <a:p>
            <a:r>
              <a:rPr lang="en-GB" sz="2400" b="1" dirty="0" smtClean="0"/>
              <a:t>Methodological reasons for the differences:</a:t>
            </a:r>
          </a:p>
          <a:p>
            <a:pPr marL="285750" indent="-285750">
              <a:buFontTx/>
              <a:buChar char="-"/>
            </a:pPr>
            <a:r>
              <a:rPr lang="en-GB" sz="2400" dirty="0" smtClean="0"/>
              <a:t>First evaluation by BNGRC not house by house</a:t>
            </a:r>
          </a:p>
          <a:p>
            <a:pPr marL="285750" indent="-285750">
              <a:buFontTx/>
              <a:buChar char="-"/>
            </a:pPr>
            <a:r>
              <a:rPr lang="en-GB" sz="2400" dirty="0" smtClean="0"/>
              <a:t>Double counting of “destroyed”, “unroofed” and “inundated” </a:t>
            </a:r>
          </a:p>
          <a:p>
            <a:pPr marL="285750" indent="-285750">
              <a:buFontTx/>
              <a:buChar char="-"/>
            </a:pPr>
            <a:r>
              <a:rPr lang="en-GB" sz="2400" dirty="0" smtClean="0"/>
              <a:t>Not all areas were yet covered by the detailed assessment.</a:t>
            </a:r>
          </a:p>
        </p:txBody>
      </p:sp>
      <p:sp>
        <p:nvSpPr>
          <p:cNvPr id="10" name="Rectangle 9"/>
          <p:cNvSpPr/>
          <p:nvPr/>
        </p:nvSpPr>
        <p:spPr>
          <a:xfrm>
            <a:off x="637911" y="2969678"/>
            <a:ext cx="4294129" cy="3046988"/>
          </a:xfrm>
          <a:prstGeom prst="rect">
            <a:avLst/>
          </a:prstGeom>
        </p:spPr>
        <p:txBody>
          <a:bodyPr wrap="square">
            <a:spAutoFit/>
          </a:bodyPr>
          <a:lstStyle/>
          <a:p>
            <a:pPr marL="342900" indent="-342900">
              <a:buFont typeface="Wingdings" panose="05000000000000000000" pitchFamily="2" charset="2"/>
              <a:buChar char="à"/>
            </a:pPr>
            <a:r>
              <a:rPr lang="en-GB" sz="2400" dirty="0" smtClean="0">
                <a:sym typeface="Wingdings" panose="05000000000000000000" pitchFamily="2" charset="2"/>
              </a:rPr>
              <a:t>Many house-owners </a:t>
            </a:r>
            <a:r>
              <a:rPr lang="en-GB" sz="2400" dirty="0">
                <a:sym typeface="Wingdings" panose="05000000000000000000" pitchFamily="2" charset="2"/>
              </a:rPr>
              <a:t>had taken off their roofs and secured them during the storm to put them back on </a:t>
            </a:r>
            <a:r>
              <a:rPr lang="en-GB" sz="2400" dirty="0" smtClean="0">
                <a:sym typeface="Wingdings" panose="05000000000000000000" pitchFamily="2" charset="2"/>
              </a:rPr>
              <a:t>afterwards.</a:t>
            </a:r>
          </a:p>
          <a:p>
            <a:pPr marL="342900" indent="-342900">
              <a:buFont typeface="Wingdings" panose="05000000000000000000" pitchFamily="2" charset="2"/>
              <a:buChar char="à"/>
            </a:pPr>
            <a:r>
              <a:rPr lang="en-GB" sz="2400" dirty="0">
                <a:sym typeface="Wingdings" panose="05000000000000000000" pitchFamily="2" charset="2"/>
              </a:rPr>
              <a:t> </a:t>
            </a:r>
            <a:r>
              <a:rPr lang="en-GB" sz="2400" dirty="0" smtClean="0">
                <a:sym typeface="Wingdings" panose="05000000000000000000" pitchFamily="2" charset="2"/>
              </a:rPr>
              <a:t>most families have several huts, each used as a different room.</a:t>
            </a:r>
            <a:endParaRPr lang="en-GB" sz="2400" dirty="0"/>
          </a:p>
        </p:txBody>
      </p:sp>
      <p:sp>
        <p:nvSpPr>
          <p:cNvPr id="12" name="Rectangle 11"/>
          <p:cNvSpPr/>
          <p:nvPr/>
        </p:nvSpPr>
        <p:spPr>
          <a:xfrm>
            <a:off x="611560" y="2564904"/>
            <a:ext cx="7776864" cy="461665"/>
          </a:xfrm>
          <a:prstGeom prst="rect">
            <a:avLst/>
          </a:prstGeom>
        </p:spPr>
        <p:txBody>
          <a:bodyPr wrap="square">
            <a:spAutoFit/>
          </a:bodyPr>
          <a:lstStyle/>
          <a:p>
            <a:r>
              <a:rPr lang="en-GB" sz="2400" b="1" dirty="0">
                <a:sym typeface="Wingdings" panose="05000000000000000000" pitchFamily="2" charset="2"/>
              </a:rPr>
              <a:t>Technical and contextual reasons for different numbers:</a:t>
            </a:r>
            <a:endParaRPr lang="en-GB" sz="2400" b="1" dirty="0">
              <a:sym typeface="Wingdings" panose="05000000000000000000" pitchFamily="2" charset="2"/>
            </a:endParaRPr>
          </a:p>
        </p:txBody>
      </p:sp>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120650" y="188640"/>
            <a:ext cx="3947294" cy="655457"/>
          </a:xfrm>
          <a:prstGeom prst="rect">
            <a:avLst/>
          </a:prstGeom>
        </p:spPr>
      </p:pic>
    </p:spTree>
    <p:extLst>
      <p:ext uri="{BB962C8B-B14F-4D97-AF65-F5344CB8AC3E}">
        <p14:creationId xmlns:p14="http://schemas.microsoft.com/office/powerpoint/2010/main" val="2053954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27C452-0D12-48F3-BB65-BBA3E6350F2C}" type="slidenum">
              <a:rPr lang="en-GB" smtClean="0"/>
              <a:t>6</a:t>
            </a:fld>
            <a:endParaRPr lang="en-GB"/>
          </a:p>
        </p:txBody>
      </p:sp>
      <p:sp>
        <p:nvSpPr>
          <p:cNvPr id="8" name="TextBox 7"/>
          <p:cNvSpPr txBox="1"/>
          <p:nvPr/>
        </p:nvSpPr>
        <p:spPr>
          <a:xfrm>
            <a:off x="534380" y="980728"/>
            <a:ext cx="8075240" cy="6740307"/>
          </a:xfrm>
          <a:prstGeom prst="rect">
            <a:avLst/>
          </a:prstGeom>
          <a:noFill/>
        </p:spPr>
        <p:txBody>
          <a:bodyPr wrap="square" rtlCol="0">
            <a:spAutoFit/>
          </a:bodyPr>
          <a:lstStyle/>
          <a:p>
            <a:pPr marL="342900" indent="-342900">
              <a:buClr>
                <a:srgbClr val="7F1416"/>
              </a:buClr>
              <a:buFont typeface="Wingdings" panose="05000000000000000000" pitchFamily="2" charset="2"/>
              <a:buChar char="à"/>
            </a:pPr>
            <a:r>
              <a:rPr lang="en-GB" sz="2400" dirty="0" err="1" smtClean="0">
                <a:sym typeface="Wingdings" panose="05000000000000000000" pitchFamily="2" charset="2"/>
              </a:rPr>
              <a:t>TWiG</a:t>
            </a:r>
            <a:r>
              <a:rPr lang="en-GB" sz="2400" dirty="0" smtClean="0">
                <a:sym typeface="Wingdings" panose="05000000000000000000" pitchFamily="2" charset="2"/>
              </a:rPr>
              <a:t> members including the BNGRC, agreed on definitions of damages, clarified the methodology of collecting data and agree on one format for future use.</a:t>
            </a:r>
          </a:p>
          <a:p>
            <a:pPr marL="342900" indent="-342900">
              <a:buClr>
                <a:srgbClr val="7F1416"/>
              </a:buClr>
              <a:buFont typeface="Wingdings" panose="05000000000000000000" pitchFamily="2" charset="2"/>
              <a:buChar char="à"/>
            </a:pPr>
            <a:r>
              <a:rPr lang="en-GB" sz="2400" dirty="0" smtClean="0">
                <a:sym typeface="Wingdings" panose="05000000000000000000" pitchFamily="2" charset="2"/>
              </a:rPr>
              <a:t>Visual Guidance for evaluators to understand the damages</a:t>
            </a:r>
          </a:p>
          <a:p>
            <a:pPr marL="342900" indent="-342900">
              <a:buClr>
                <a:srgbClr val="7F1416"/>
              </a:buClr>
              <a:buFont typeface="Wingdings" panose="05000000000000000000" pitchFamily="2" charset="2"/>
              <a:buChar char="à"/>
            </a:pPr>
            <a:endParaRPr lang="en-GB" sz="2400" dirty="0" smtClean="0">
              <a:sym typeface="Wingdings" panose="05000000000000000000" pitchFamily="2" charset="2"/>
            </a:endParaRPr>
          </a:p>
          <a:p>
            <a:pPr marL="342900" indent="-342900">
              <a:buClr>
                <a:srgbClr val="7F1416"/>
              </a:buClr>
              <a:buFont typeface="Wingdings" panose="05000000000000000000" pitchFamily="2" charset="2"/>
              <a:buChar char="à"/>
            </a:pPr>
            <a:endParaRPr lang="en-GB" sz="2400" dirty="0">
              <a:sym typeface="Wingdings" panose="05000000000000000000" pitchFamily="2" charset="2"/>
            </a:endParaRPr>
          </a:p>
          <a:p>
            <a:pPr marL="342900" indent="-342900">
              <a:buClr>
                <a:srgbClr val="7F1416"/>
              </a:buClr>
              <a:buFont typeface="Wingdings" panose="05000000000000000000" pitchFamily="2" charset="2"/>
              <a:buChar char="à"/>
            </a:pPr>
            <a:endParaRPr lang="en-GB" sz="2400" dirty="0" smtClean="0">
              <a:sym typeface="Wingdings" panose="05000000000000000000" pitchFamily="2" charset="2"/>
            </a:endParaRPr>
          </a:p>
          <a:p>
            <a:pPr marL="342900" indent="-342900">
              <a:buClr>
                <a:srgbClr val="7F1416"/>
              </a:buClr>
              <a:buFont typeface="Wingdings" panose="05000000000000000000" pitchFamily="2" charset="2"/>
              <a:buChar char="à"/>
            </a:pPr>
            <a:endParaRPr lang="en-GB" sz="2400" dirty="0">
              <a:sym typeface="Wingdings" panose="05000000000000000000" pitchFamily="2" charset="2"/>
            </a:endParaRPr>
          </a:p>
          <a:p>
            <a:pPr marL="342900" indent="-342900">
              <a:buClr>
                <a:srgbClr val="7F1416"/>
              </a:buClr>
              <a:buFont typeface="Wingdings" panose="05000000000000000000" pitchFamily="2" charset="2"/>
              <a:buChar char="à"/>
            </a:pPr>
            <a:endParaRPr lang="en-GB" sz="2400" dirty="0" smtClean="0">
              <a:sym typeface="Wingdings" panose="05000000000000000000" pitchFamily="2" charset="2"/>
            </a:endParaRPr>
          </a:p>
          <a:p>
            <a:pPr marL="342900" indent="-342900">
              <a:buClr>
                <a:srgbClr val="7F1416"/>
              </a:buClr>
              <a:buFont typeface="Wingdings" panose="05000000000000000000" pitchFamily="2" charset="2"/>
              <a:buChar char="à"/>
            </a:pPr>
            <a:r>
              <a:rPr lang="en-GB" sz="2400" dirty="0" smtClean="0">
                <a:sym typeface="Wingdings" panose="05000000000000000000" pitchFamily="2" charset="2"/>
              </a:rPr>
              <a:t>Responsibility for data-collection was delegated to different agencies in different districts according to their presence and capacity.</a:t>
            </a:r>
          </a:p>
          <a:p>
            <a:pPr marL="342900" indent="-342900">
              <a:buClr>
                <a:srgbClr val="7F1416"/>
              </a:buClr>
              <a:buFont typeface="Wingdings" panose="05000000000000000000" pitchFamily="2" charset="2"/>
              <a:buChar char="à"/>
            </a:pPr>
            <a:r>
              <a:rPr lang="en-GB" sz="2400" dirty="0" smtClean="0">
                <a:sym typeface="Wingdings" panose="05000000000000000000" pitchFamily="2" charset="2"/>
              </a:rPr>
              <a:t>Technical support for preparedness included in strategy</a:t>
            </a:r>
          </a:p>
          <a:p>
            <a:pPr marL="342900" indent="-342900">
              <a:buClr>
                <a:srgbClr val="7F1416"/>
              </a:buClr>
              <a:buFont typeface="Wingdings" panose="05000000000000000000" pitchFamily="2" charset="2"/>
              <a:buChar char="à"/>
            </a:pPr>
            <a:r>
              <a:rPr lang="en-GB" sz="2400" dirty="0" smtClean="0">
                <a:sym typeface="Wingdings" panose="05000000000000000000" pitchFamily="2" charset="2"/>
              </a:rPr>
              <a:t>Emergency shelter and shelter repair kits adapted to the realities of several small houses (of 3mx4m).</a:t>
            </a:r>
          </a:p>
          <a:p>
            <a:pPr marL="342900" indent="-342900">
              <a:buClr>
                <a:srgbClr val="7F1416"/>
              </a:buClr>
              <a:buFont typeface="Wingdings" panose="05000000000000000000" pitchFamily="2" charset="2"/>
              <a:buChar char="à"/>
            </a:pPr>
            <a:endParaRPr lang="en-GB" sz="2400" dirty="0" smtClean="0">
              <a:sym typeface="Wingdings" panose="05000000000000000000" pitchFamily="2" charset="2"/>
            </a:endParaRPr>
          </a:p>
          <a:p>
            <a:pPr marL="342900" indent="-342900">
              <a:buClr>
                <a:srgbClr val="7F1416"/>
              </a:buClr>
              <a:buFont typeface="Wingdings" panose="05000000000000000000" pitchFamily="2" charset="2"/>
              <a:buChar char="à"/>
            </a:pPr>
            <a:endParaRPr lang="en-GB" sz="2400" dirty="0" smtClean="0">
              <a:sym typeface="Wingdings" panose="05000000000000000000" pitchFamily="2" charset="2"/>
            </a:endParaRPr>
          </a:p>
          <a:p>
            <a:pPr marL="342900" indent="-342900">
              <a:buClr>
                <a:srgbClr val="7F1416"/>
              </a:buClr>
              <a:buFont typeface="Wingdings" panose="05000000000000000000" pitchFamily="2" charset="2"/>
              <a:buChar char="à"/>
            </a:pPr>
            <a:endParaRPr lang="en-GB" sz="2400" dirty="0" smtClean="0"/>
          </a:p>
        </p:txBody>
      </p:sp>
      <p:sp>
        <p:nvSpPr>
          <p:cNvPr id="9" name="Rectangle 8"/>
          <p:cNvSpPr/>
          <p:nvPr/>
        </p:nvSpPr>
        <p:spPr>
          <a:xfrm>
            <a:off x="1979712" y="5136868"/>
            <a:ext cx="7272808" cy="276999"/>
          </a:xfrm>
          <a:prstGeom prst="rect">
            <a:avLst/>
          </a:prstGeom>
        </p:spPr>
        <p:txBody>
          <a:bodyPr wrap="square">
            <a:spAutoFit/>
          </a:bodyPr>
          <a:lstStyle/>
          <a:p>
            <a:r>
              <a:rPr lang="fr-FR" sz="1200" dirty="0" smtClean="0">
                <a:latin typeface="ArialNarrow"/>
              </a:rPr>
              <a:t>« Ministère </a:t>
            </a:r>
            <a:r>
              <a:rPr lang="fr-FR" sz="1200" dirty="0">
                <a:latin typeface="ArialNarrow"/>
              </a:rPr>
              <a:t>de la </a:t>
            </a:r>
            <a:r>
              <a:rPr lang="fr-FR" sz="1200" dirty="0" smtClean="0">
                <a:latin typeface="ArialNarrow"/>
              </a:rPr>
              <a:t>population » in Analamanga</a:t>
            </a:r>
            <a:r>
              <a:rPr lang="fr-FR" sz="1200" dirty="0">
                <a:latin typeface="ArialNarrow"/>
              </a:rPr>
              <a:t>, CARE </a:t>
            </a:r>
            <a:r>
              <a:rPr lang="fr-FR" sz="1200" dirty="0" smtClean="0">
                <a:latin typeface="ArialNarrow"/>
              </a:rPr>
              <a:t>in  </a:t>
            </a:r>
            <a:r>
              <a:rPr lang="fr-FR" sz="1200" dirty="0" err="1" smtClean="0">
                <a:latin typeface="ArialNarrow"/>
              </a:rPr>
              <a:t>Maroantsetra</a:t>
            </a:r>
            <a:r>
              <a:rPr lang="fr-FR" sz="1200" dirty="0">
                <a:latin typeface="ArialNarrow"/>
              </a:rPr>
              <a:t>, </a:t>
            </a:r>
            <a:r>
              <a:rPr lang="fr-FR" sz="1200" dirty="0" smtClean="0">
                <a:latin typeface="ArialNarrow"/>
              </a:rPr>
              <a:t>Croix-Rouge Malagasy in </a:t>
            </a:r>
            <a:r>
              <a:rPr lang="fr-FR" sz="1200" dirty="0">
                <a:latin typeface="ArialNarrow"/>
              </a:rPr>
              <a:t>SAVA</a:t>
            </a:r>
            <a:endParaRPr lang="fr-FR" sz="1200" dirty="0">
              <a:effectLst/>
              <a:latin typeface="ArialNarrow"/>
            </a:endParaRPr>
          </a:p>
        </p:txBody>
      </p:sp>
      <p:sp>
        <p:nvSpPr>
          <p:cNvPr id="13" name="AutoShape 4" descr="data:image/jpeg;base64,/9j/4AAQSkZJRgABAQEA3ADcAAD/2wBDAAMCAgMCAgMDAwMEAwMEBQgFBQQEBQoHBwYIDAoMDAsKCwsNDhIQDQ4RDgsLEBYQERMUFRUVDA8XGBYUGBIUFRT/2wBDAQMEBAUEBQkFBQkUDQsNFBQUFBQUFBQUFBQUFBQUFBQUFBQUFBQUFBQUFBQUFBQUFBQUFBQUFBQUFBQUFBQUFBT/wAARCADQAc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ll2T6nbXxC2kkcaukqr+6JAwFcKMrkYAJyMk5wOR778N5U1eG1lEbPE0ORtIZgxOARjHcjJ9uvevFLNA0K2ciR+fErJFsbazvnKA+uSe/BAHfr7z8HTGLO2McXkuI1kSNAVCnaxxjnHOOM9eBnt4Tt0O2itbns/hyNL61v8AyH/1YMcioQoOGGMgnGMkHP6k1BqV4fv7GiVLWFI1cKAgJJ68Y5APqM5zxWxYKIW/cW7NEzExtjac4AGcDOPmPII69q5rU2nhhdpWIMoDfMxIKkRkLyOgBHXoc8dzyzeiR1p3Z84/EnWHPxIFxAjM4lNwUZcfMxDDABPAKLgH6V59o92914oE4Tyo3keQBTkbgxP9f0Fen+IIT9v1fU7u23MYoYw2QShB3bh3AGCDjs2OM1xHg/wzezXOnw+Vsu7mdZI4+Q/lsSWYdsBUJySMAg1rSvbQ8yfxM9q+Dvih1uhP56755HSRl5KsGIAP+8BuHXt6AGb476Xdm2uNXMapA7KoYKF+YqxwQOpHPJycAcnNeX+A9Nubi4AtLon7TJHbOyMQwnKs0YAxyVEQJIJGGA44r2b4seKru6+BWn2F3tnH2uMySK4ISRUcFSB1OGAPPBHQZxVyi0029BWV1c8IsL4yWSWzgGNE+XABOc5xnGQMkmvTfhfenRNY069t5Ejn+0xGNpFyAQw6joQDg+pweleY6PDNJCI4lz5hB69+Rz+ddA8zaLCkn7yJ0cANyACT6Yz2yMdxWjk09D0I6LyPpTx18ddXj02Ean4etLZLhW+z3Ecu/e2CpypHC5OTnOCB3rwLUdb0+6ke2huo7u8OHK+YzSBQAWIBGCRyckkHHbjOX478aX2sJAZSvlW0CxRRg5WMAZIJ7kkkn0zj6cjpvicRyPLO0KskRQOqASMOSAW9M84qpScrX1sYQpqLbS3PQBeWhZorQpHaZIVnwz46nB5GT1wCT9K52Oye91EQ2kEt7cyHASMF2Y9sAA9ueOOa7H4O/B/UvilEJUuVstKgIEtywBfcecIvGeM8nAHua+sfAvwv0D4fWYi0uyXz2AEl1Md0r/U44HsMDjpmtoUubV7BUqKFj5c8O/B/X9Z1SOLVdGubrzQFhit7iNVVuuXOT8oHJAwcZ5FfUE3h/SPhD8O7azv1tC12RGsaxYiZiNxAUnJAI3ZPcDpwB1yqqujiMB1ORtYjBHTkY/Kob/T7bVDEb2CO58oEIsg3hQeoGfX2xXLiKGIqNQpTtH8TNVoOPvx1PEfiveeEo/hvbaNomye88+O9lkQAHOGQhsY5IYnAHAA6DFeN+G/sq6Jhsu8bliynhQMHk9up49DX0x8YIbCx+HOoxR28Nv5rRIixRhfm8xT2A7An8K+bNNjmXSbxAwCbSwCgfNgEYPoRtH1zVU6LorlcrmkZqd3Y6DwzaxNqGo7487WDAsMckHn8sflWrDZ+dMGETEcDd04yMn8efzrGTUPs99LGmFMhBLEE8EEDp9K2PtxjtyFfczqQAB6AE5/HNbOyZonoaFxpKXBxFEofaxJI78f/AF6y7iwRPPjO0sRt2qO2K0v7Skt5I3fptI2qRnBGD+hNYFxdSf2xHhfKDsVJYk8dM+3rmhbiexc8OQrDaQlCpkChSrHGAQCTj2xTL6C2MxEzlnckExj6YwOfT9ao2O4XBQPhFkYHbweuP6CoL8EXBfzdi44LHvnP58Vm27jT2Ze8QaVBaLI5B2tkqMDGeMcDGec1zXhu0tlkRABn7UwIY9ipI4/Kt7xJqSXWmQSE/MoBGDnkE8fjXDWWoeVqqhP9YbhWwOADgD69DVLVBrfQ7qa2iltoI0Q+YXjbgjOAR/QVZms0hspuCXM4IX23A/yzWFcRiPS5ZTIY5Y4QeDjJAH+BrYu5I2t5QkmSZFbOecZHH6VOm7Lu0jNurKW4szCkGzdKJPvAHBIP6c1b1LTkjvJDGpPmIBhiSM4P9aytSkMcATOCZEOR1wJFHH/1q1r6b7RNIACTtiAPYEkDP61N3bUNHocL4zYm6MkbMNwhwRweoB/QiofBOntd2YNwWkM05C7yT8vKjGfcGp/EBR5nlKHZhMYPQBh/9atvwvaxwx2W1Ng3KVzn+6Cf1JqrpR0CKd02cbrWgPazOApOO2OlVdF1A6LcSEq3mNgqCMqRg5z+nHpmva9Q8EvdSS5TJySrd8EcVzT/AA6Em8FT0ypYY47/ANKxpVnJWkbzit0Z9r44j1HT7G11OCV3hCtBdRtlo13AEEYyRwSOcg1uaX45CX1wdTlb7G0XmIyjcFYZOSBk4GSSByBnrjBp+G/ALzNe2roRJHnbn0Ukkflmk8eeC59H0m9kjUEQgxkqMHBOM/qfzpNxvyhZ2u+hu6PcDWNWnW0VnRW+y3tsjYEgHKTR9gR0IGO3YnFvxF8Np7uwuZnYs8ib27HJBPP6fjTP2cLEXWmXlxIC8olC7m542jAz+A/KvZL+z3WUqlcjYM5P1FYSfs5PlO2nTUoXaPgrxPpsmn3SjHRcHB78irHw98Rz+G/E0V/BPJBcojiNl55KnOfYjIx6Gup+I2li81FVt0P7seW5UcbgzZz79KxtP8FXNndadK0e0zXHlKepyynHH4V3qpeOp5zhaVj3P/hZw17TbC3leSOX7IZzI6gqhZyq7epJAKggjBIxjkkx6vNLeJYxvcrHg5xa7kU8HaSpJwQD26ew4rzzw9qMdj4w8jVB5cdjEkCKig8KAQCMjqRznvmvWr230jVH2RTH7Qo3AwtvIGAACCQcEcjOMZPXFeJWx9PCVlCotGZVKlny7HzJ44u7i91yc3EvmGNtikgdATj/AD6muHuIg2/JxycfnXbeLNNuLfU5TNG0e4hhv4yM4yPUHFcW8ZfzBkHGTxz3r3oSTSaegNEXh2MHU5B1AU/yP+FbE0IWyBPPX/D+lZvhWIf2ld5/hiY5Ix2I/rW9eKPsOAO55/4EazqS96wox0ujMa4LeCdTizwJAev+2pNbPwt0XT9e0fWLm5TN3pkUbxtjlR5oOQfXkjHoBXMCT/iQ6yg6BufT7y4rqPgfIfsPi6PIw2nEkE/3dzf0Faz+C6Cn8SJPgix/4T6yTpu8xeOv3G9M/wAq774oeXHpOtwPjz/NhcE8HGIhjGB6dcV5z8GpNnj7TnBxtZjuPT7jV7FfWMGt6xOly6XOn3RV543jzs2cEggg5IA6kgde9cOImqcueWyNoy5U7mx4V1C0aGO3xHE1xKzK7S9GBBGQcDtnit68gt/Dt297JOoEiAyJuATIySCAAckng+p5Peufj8Q6JY6fGlmWl+Ux+WzZ2gkg5AyQcdyR0BrCfxtpeqG7tbzTJZEhlEaRxI+045AGSTx1OMZBPA4r4THVquLmvZp8h5let7SV4nX6zqX2m1tgnlotwyrGIeHX0OQORjPQg4Gar6xbzrGkdvPFLNGoOY1LNsyfmBz16cAHvzzXK6hrFn4g0hktLq0sL21URR2lwdpwAcYJBIIzwcjk+ozXG2F5qv2iMXVz9ocRYRJpSEySCEU4GSTjjkE455rjo4Sc1q7WOJttdz1rw3eBrGfT764InUGOeMfM20nABKnHTggHkn0ridT0m58OzRxRfu7KLMkEckWQCMDB5yOACSSSTg9+LfhW8FjqCtrUMkWr3J/erG6KVAOACMEZJxjGDjnmtDXNIPiSSQQ3fl28dyxkE2Mh1UAEjjJyOg44969LDYj6rUdOXwvU0hU5Vy3OSvNU1LXJBJqdzYx3AGdt2js+D33J1z15JPWisbVNK1XVrnfNDevdJ8s0ixEqW9BgdAMcehFFfRc8Za8xt73cn1XQ47LWNOY25SVTHhsFfmUKWBHvkHPtXtXgBhHdXpdxEit5W5FK8Ajt36569q5nxBaXV9qERd83Ue1jsAx/EG7DOSo+nArqvBNud0j7TKGMj73XByVzkHqQPl9evrXZSk5Ru9z0acOWzPW7O/KxiUZeXBSNSMj5sgHBPJBCng+2MVz+sM9tY3EV35csflIrOsRRtu5jnuMghAcdBgHnBrdhQpKBcPHA6/uQ+duAQq5ySOmeCfTP1wdajRbO/lucgKroGJwxBw+OOAcgg/h60532N1vdHlV347Oi+HtXjTTIxHeRSQSXKQRyuqyjyyCeqqACOvU8V51Y+MBoUdzqFoPMv3tGs4mMOBHuHlPjkjiIYBAzlj9a9Rv9N8H3XgXW5LHxG9zrvliWTSSy/uzvA9QWAGCQAcEg9Onpem2uiTeCdAuJfDlv5VvaLqc1xbxqkkkxWIqUI6AMoAGDkFuM5xtzSpq83Y4vYuo5Ox8fx+JLvS20+S0kjhlsm8yCTyzuaZ2DO5J4JAUKM8YAwMkmulvviDN4o0CWwlHLPHJu+Y5ZVIBOSRnBHQDoTySa9Y+NmjInw08M6XFHHLO7TatcTwgFssSsfIA+UqsjY5wQenNfOqKLFhsBkdkB2xgkkgEdPwxn3raM1U6mfI4yszrtJ1WDR5IGnSN9h3bQ+AeMA9fUZxwTWvcanJqbtdEx/Y1YLGqgASSYGCcdhjJxnnNcDbh9SlWHYqQJiQ3D/eAIAIz0Az268jNdnBCfJjjAaJEGFiPBVcDOR3LYGfQcfUmlHV7nYm2rdDH1WF7i3xGMwbSVZzgljySR7kn9PwraL4Ttr6N5bl/Jt4QHkU9ZSSAFB/Mk9cA8ZreuLd5po4wNqFhuKjOD9PzNafimCPwVotxcF49jYiVjz5jFckge2cdeuBxzUc+yW7HayuzsPB3xN8N+CbW20+7vNX0r7UQVfTysUQwcHcSRwBjt3PqK7zUvi14P0aF1/wCFl3iSKpIit5WuB04AKoQT+I5r5E0n4lXNm1/5tnY3kdwwfF7axzFQARhSykqeR0xnAq5b69o3i5nuJdCW2dCTI9qQuTySduQPyAruUbR97c5ZSc22j6G8P/tLWetayNOg8T6zZF22RXF1aQPE3TBILZGTx1OMZ4zx1i/GPVrbUDbyeImSWPB8qayiVpAeRsGACcckkgAA+1fKWmXXgKYgyQakZD90RqFIIJyc7z0PtzjtXqeh6xZa5oRkS6uJBbyGC0a5UNMGKgYAAJOc4AxznFc2IcopSizSlTVTR7nbeKPideeOcabeajsggk+0hWiVeVBB3lRwMOOOTk46iuR024gWSeMyrPGfMDsuQMEgjAIB7sORXEX3iFdR1A2ianBGxkjw0hIJAZSQuAeSVAOeo4rf0m3aXVL6NmOxJACCxHVQOgxnkg89KmHM43b3LaUXypHdWN5bnXuPnkaIbQQQMDOfr1H51rX1z9nlRRtG7OWHGBjAH1yDXNNsjvrCQOcxwMAw7kEA/wAq6O5KMrySqAQQQ3XjjAHHua1v1JWwSXCQ2cciYBxkt1HOB/WsNr521VZNzMrMcAjgDpgf561qNJGYWQ4wpAxjt2/pWZJhJA2PkwGXI9Se34GoUrMp2sVrW8J1a5iwzDzDlgfUg8fT/GpdSUyQ/czwWJJx0zj+dVJ7iK21SV2AD5U4HXkZx+mKfPfEWwLqypktlh2HTBok9SY3sZ9wx/s92c4PDBTk857Vh28mzUbkhQdhGGI56/n7/hWzd3W+zdS2QVyCR7ZH9aw0ZV1mRMHMqZzjjGBj8ec04/Cy38SOsuHdoScCUAFWQDGQARjv1wPzqZZfs+lggs7yRqQu0AfNtOc57ZqjbXcarcB+STnBPAOBx/I/54ttNFDawAuBEqINxzjggfr/AFrKS0KWhXa8dTB5lujhpfLAJ9SOf0B+uK6WNYvIlJVAVVdvHcEdefy/+tXLK8F5c24+08LIGUbTycYx7Z610AvImhuEQ54AZuu0gg549h+tS7NDV7nOa5Z40+0lG3bK2GUD7pDKcD88fhW7pqiOG3RMK6hGHHOMAZ/QVha1OjaWMPlFvWUlQeDuGfp0x+FbVhhryRgMmGCMg/WTn9CKvVJID6T8N6HBeQo08edtvHISqkjDBuOAeQRnj1FZmu+CfNty7nZghm29eSoIA9iT+VdN4Hje70G2neVh+4ZSoOOABt6cnkMTn0rRnSDbLgc7hIrHkHLA4z7ZBxXPorruaLoeY6FoFppfiSSJLuabUXjYeWYFMbHYMHcH74ORjknFS+OtN05PB90bq3laKaWKIMvZnK4JJPTOMk9s9a1tc1SKz8TSqETzJvJiUEgNkiRicdTgqB+IHetDxdPb614XFpdKYrdmRzOgJGY8OAAB1yvX0+tEpRurlJSZ4z+zbhdK1FB0WWMj6EMP6V7NdwloJvoB09yK8c/Z8WO3vNWsxuIVkKswwcB3HI7ZyK9r1RvJ02WUDcVUkKOvDVjUfvtrY9Sgv3SPl628OnUZpxzuF4ysQM5w2Rn6kHmu51/4frpJ8NXMu8eZqlvmMrhcFZM49uP1qx4J00y6lcyRSYlS7nkaKRThgrKTg9OMgEdeR747j4rXEt9Z6UJIWRYtQt3CZBA6rnI9d546jFayb5bnltPnZ80eOvCqQ37oZWszPI85KxljgSyEDPfhk6kZ/Csj4deIruS+nsvPkeTa0qSHcORzkdewI/D0zXp/i+fyrO9uULGe0ldUUSbD80MTqOuf4m4B7Z7Vxizy6BqltqFzZh47hgxbaGZGK4fBzggEjIJ7DvmvDry9pJwauzz8Uv3q0PN/GUs91dzzyyGRnIJYjHJIz2xXDra4Z8ZIII6e5r1jxtpYWaWf78TjzF2LtGDggY6Aew4rC8O6fa3kgDwAqATyPc/0Ne5RrR9kmkelGnzJM4fwnD/xMdRA4Atz1HckD+tb+oWxNiH6DcRj8TTPClhG3iLWYzxGAI8+xkAH8q29c0w2FuLdypeORlZkYMuQSCQRwR6EcGqnO8vUxUbXPMZmKaXq6nr5mcAdsrXWfBGTyrfxW7o3ltpU6hsHG7YxAz61l6P4du/El7qGmWaK88xITeQq8bWOSeBwDzXq/gzwzPpHhm50KW1WOdUnjeQKQWkaI5xzhgOBkHkAcDnJWxcKdqd9TnUlGVmeVfDfWItJ8SR3kvyRRBnY+gCtntXtl74r09dBlgivCt/JEkhjjzhVZSwB3ADPI4zkZ7548k8MaPbaHeSpqqLJIhDEKWDYH8JDAAg5PPPQ+1bmqfEDdHd2FnZERXDGQtGBuYkDJAHXn8cY6YrmxNRVZciV0ZTqpJx7mFq2taZb2ot548ahu/czwTA8lsjeRgEYJ5xngDp0zLhriTUIJRcTwEsAksh3oWBGAT6cjtjFUxo8d9cBwjSDIkkbaWCknjJAOBzjB71rt4mgaOW3SCAESBlllJ3AjsDgD04A64rH2fKlyK557Rn65eazdXaT6ocS7TH5p5BK884z0yBxx0rpvBPlaxdDz9/n+WfJXO45HQYznkgg5BwCPrXObotU1zEiNGI23SSSORlTgEY5x14xn6V3em2+nac0iafcOglP+jSiQ5YKM5IGMdCQecHgnPXPEaUkkrMbStcyvEk2oah4mthZW08vlKomG7cwOMnBxwCBkDsM+ld/4f8AEV/Hp9xYvFCbkDHyksSTknoeTyecEggYOK4/Trh9JM2qSqs8VvISI25VycAjjkdhkkHJBBqxY6pqWpSWxiL+UpDyRZIjROTgMQT0+pJHGa8mtTVSKVtERy3V7HTXGta/N8zulqwYpt3k5xgZwWH/ANeil1H7ZNDaC2SG7hWPIDNGzJk9y4B5x6dqK5YuNvhRpHY6fxVrBuJLy+Y7WhUsEXCtkOQQSMjnBPGeDiui+EfiQXnyS2Y8uRs7omLHDbdoAwMgtjOSTjnoDnM+JujxW8Otx28brIyeZE2Rt2vllwc5P3sHOOmR3qL4F+bpsMsE5tpLmFBLHtnVznIHIwSCAcEZHT2r6zCfAz1Kcm7JntsPltcA26NLHLNtDMm0spwUJzjByATjGMEe1cn4utZLrS5Ck7gSRiXgldxO7JIPBwAcHIwFPrXQreW0UMbSFt3kAEqApyAACTgjgAYzjPPPpxfjC6mvoZXiijE8aoj88EsCwIAAGeSMHpnnNOe+h1RR5D4s8IxR/Zr+J41kS5BJjUK3JwQT1IGc5OM+lO+Ffx51W4WDw5rMD6hpkGwedaxf6VFFGwCAgEB1XjBIzwOSOK0/FckMfhyaZLhBKAGWPcc5yMgg5B9O3SvI/h3ZnS76/wBTebZIxIQgnIUH/HHHsK9D3ZU+WSvY5480Z6M9h+KPjy3k8Sa0Io92nz26wRNGMJnAbIHBB3k9ByS2c5OfGmmv4nnkljayQkoWYBWC8kDnkE5A6d/aur8UatBewy3EwYvtUxMXJ5BJ2kE8g5BwATx2rnJJL3XpLgzOpjIDBQud7AEgkkZAAyCQR0Gc1nSgoLRFSScm+pt+DbG3aJLkS+aqSbY0kHcdGOfTJwDxgH8O3trCPULwQxKRIuMK3JLHpg8ZwOT9Rx0Fec+Hbx7COVZDvKKGEa5IxnpjoCTxjrxXcQ6pNovhgzTW7JcyuZWkzlhkDCj2zgfSlU33Lj57HT3ek6doOnT3bv5k8caswXjLE8e4JAPvx9RXIeJVsvE2gHUJ2MFgtwYo5JBkKoYrkjtkjJ+tY3/CdSa3JcwMmzzOqZz8wPBx2I5PvmoNOkutU8O3elyT5svtDExlR1zu64z1561pRpWd5bmNapokjy/WLOKHU57ezl+0RYOJVGFznHHt710vgC2gjsZPtVxFbJ5oU+YQM5BzyfTH+c1cfwytmAdnUYB69ecVVm0NHhMQGEY4IB9a9DdHNGajFx7nG6feC3uIzKpMSu2WXnjBAIrs18balH4Rt4I75x5M5e3dRh4grblweuAckZ6fhWW3hs2+msjjMkYbLD05wfyqxFHFb/D+fdEDKwkAkYDIGMcVzVmtEzak27tM4jT7o6j4ijuTIIUEisCQcYBBHA9f519NRSf2f4snjLrKJUWQMgOM4IxyB3Ar5p0WxR2d8Y2qCPrmvfri6KatZSlGG63QLtHHIOM89Tkn8KdR3VlsNKzTO4vIXnWw2HDeayEnpjJJH6Cujm0vZawFJickMeAOcE+nua5ZVntdPtTIeVuA+Cc8HA5x+Jrp5PPOjxMNu/bkqx4xjBweOecj6VzvQpEVrYwNExc75CSCQx68Vm3ix29v5jElwfLxnpznH6n8qt6fvt1AlwC2D175Of51n39qskdzub+LeMHjHI/Qmp6llK+ZIdU3kEiSMFTjPQEfzrSuHEmlq2zJxggYzkjH9a5+9jFxcW2Wwqpg4PJINaagxwJEh3x5GSR36/zqpbma2KT3gEZg6BnBHAxwCOPzNc4zy/29acgKxK5xnOFJ5z6V0NuY0mIToudvqCCD+uDXP6szLqkV3lv9bt2qcYJJ5x/OiPVFuzsdVF5cM0pkUlCgOVGecEHj8B+lMvo/MjQQbh84IXoMBiefyHrVON9t5ADhYp7fJHBwVKj8Mhqu6kgstHmIdd+x2OACcDkc8kHB9u1Zyk1sXFXepHpdrKskQeEgxyFtykdATjA6+ldHbxpbNelRu8yJmG4AHcVOP171y1ncQQ3kWyUyFHYHuCMHsfr3rpLaOO/0y5ZIyu8spB4HIUDHTH3jWd/vKt0Ofvo5W0G5GxQft3mD5geCxI9ula+kTt9u1cEfct4lx9cN/T9K5jSWe68N3UQPzvfxkcZwTIAP51uaNdGfWtaRAoQLGSR1I28Zz9TWl2SfVHwynaTw/YXCFShVkZWB5BXA4z9TWxdTxFomDnHACA49v8K89+E+sN/wjNpHnLxylRzgchQCfzPQHvXRaleG3lYyN8uCB5Ywck4wPzFcM5WN4xbdzj/G10Y/HmjuE2ibblgcggMwzn6Niu/1ic/8IjdvDBGTBD8gk+7uOFBJHbk5xXm3ja4t47y3nBYXFvEGXkkk+auefbdn8K9Igji1DwvPbodiSQxghThsEq3XsecZ9RRCz13Klpsjy34X6tNL428QwXZt08giOMwQpCu0SHHCgZJ3Dk5Jz1r1a6bzNPwuDkMBnkfeBFeG/DKITeO9ZimDTf6JFKQxJJZTARn1OTz617YGVbGNE/iBxxjg4NVPlUmj0MO26aON+G8ccNvqtw4Uut5cgA+jeUx/MKa1fiFcmTT7RkCIBPbMQxPUyKCfxBXv2rK8KxpZ6pexvucTXsyhOAMmMEfjhD+ZrQ+Igij8M3DvtRP3Mign5gBJH8o9zjH1xSi7wscco2mzxnxA5k8ReK4JfkEdxaXEbnHBEJQHBHOQBxwSa4G4unVo4JbsTMZAQrLjgnI+p9zk16r4k0lLnxJq++do/OsoZvMX5Wyty64B6ggEDPXFeNR3l3qOvSTajGx0izaQLIVKK5XJABABJPGDjJ44rh9pGnUk2rnFUjeabLviaESabEShGIAA2PYe9YPhlljlNvn5fLMgbAzkMQQPqDn8K7zVZode0WBLSCONkiAMSMCwzjqSc5A9ea4zWtKfS9hsopEnaVYkaQAkkkjoOOhJ49KdCpzxaasetyvlTRxug31lpeuavLezR+SZ0DR7wHcCQkgAkDkZ/MV1XxGuNOj8T3Vhbyx20YRbhY2OBHHIodASeBw4HWsHVPhXqE2oPdWUcblxyLpQxJ6k8jAOR1HNaOpQX+qTRXk2n2t3dNZLBJMkfmDbFlVJByM4AGcdAMDg12ylBrmizzqkKlO7sadnr0+h6Xb6XodtHc3TJ+9uLeIbm3HOCeCRzjJGenHGBR0H4nXuseJJ4J18gWqkFSeQwG0nnnOM5xxXN+F9WuV8WAX8ckyNIVVVkCgMSByBjjAPbkE0/Q7HTIfFNwkZKzPLMjBSSGwSSQSMYPAwK4YYWnFuc1eTPLjG7Un3ItevVkvbuQBp/OQgXIjATJJOCQBnAI5Jrj5rGSKMyQYdywxMrDII7YHTk9favQF0WXcHsrO6kIIJWNCy4xyBjnIPP4+lc5q2nWzaXc31o6RQBhEQCS+Tzz14yT+WK7qKXKuUr2MpR5kc4J2t7i6illuDcSABjjb35JAJH4+9P1WAQtD5UKxBcFlAOSSepJ6n/GqejK7XEihPMkYgrI4HbOOT0znp9Ku3kjzakPNBkSNgMHksQMHB+uMVs1yyscluVnRWttYXAacz/Y7gKD8wBHoTkd84I+hzW018qxwWVjP5lz5jhWYKVI67lOOMdeuTz9KyLnw5NDHvnR7WIgBBcAqcHnGPXnOPeoIYv7O2lBHIy7V2qcHPUknkjPfGK55RjUjdO5vyqUbs6TVYbi+sWsp5IoJyI3LAEF8cnAGQcdznsO9ZtzrCQwxuysiQjy1mXhGPdSD7HqMkH9JL3xRBd3nnz2+xFAjSBZCVVeoAJyc59ewFZOtyW0tlsjj2OzFgZGBIBI4AGMc5/OuSnRv7skZW6HXWPxK1K3twbG4mgiPynZbK4yO2T6Z6e9Fctp91eaLCBFcS2xlALJChPQYGR2NFafUaXYv6ufX3jLRzq/heLV7aFJzNpxLKTjYpjLA/gSue+K4DwJ57aRHOUEbIpMhhY427l5Pp17k5xz1Fdb4c8YBfhhBdTmR4orDDCFQePMkXBB6Yyo9QB0rzXwZ4qnukFpZ2iHT5kMc4mPznPOFIOMEgEjBzjHFdVGPLUnFbHVT3a6nr+l+KLDX7Z/K3yPH+7d1YkSledwJBABBGDzyDgc4OTrmtD7MscE3l3NsFUDbgOysVBJyQCcA4P94EZ75lvrVl4a0OWK08lJUfdHGPmLkAEAgjnOBke2M+vKa9q0U819bRlMfLOsxUbt6nGSM5IOE9xk9auUebY7IysXW+G+oeNLS9TTbaNmLZDSEIqEgEKSSeevToBXllv4bl8MeINQ0y68m7mjZSxRiycgEgZAwRuAIxwR3rsrH4hazY3SRaa81lcSEgyKQVOTkPk5DdTgEZANTDwzcR3U93cGOefyzuaRADuY5ZmPck4JPJOfqKtScFyyZfKpO6ODvLS3kWQSAOY9xUI2BkZIOec9fzyK53S7ySNzbxRczDadwOQCTkYHJPHqO30rrNQvNt1bwQPHO8rGORNxGWZhuJwCBg5GB09sVTk0F9DhA0+5zqsihSGGfmkJA2jsMBiCc5yOAea6YystTJx1NKz8E39noeo6rOjqNPKs0sLKvBOQPfHGQecY9RQZdX8YQpp9lL9svWdYIbZQULAjJbA4wpHJJHY44ONXQtE1LxMtv4cuJJPP1K4WUS7giOMYYnkDA56jjn0r3D9n/4YW+g29x4gki8u4uo/Lt4yQVSA4II75OBz7e5rCpUVOPM9y6VNzk4vY8r0H4HyaNI9x4gcx3KhgLO2kDMDtLEu2CMAAcDJOTnGOeTk0mfw7qGo2dwnlyLcFgFIPBAI5+mK+sfFGh/bNR3xJ5heVoyFGSQwKk/QAivL/i/pXhPR3ubvV7wWd3IoSFbVjLI8wAARlztUAYzkggZOCcA8dDGT9paTvc2xGHj7O8eh4rPiTy1PUscc+opI9JdgDsyM89qzZtSijmiIcEhj0PbBrodCvX1COeCSTYPvJIBwvAyD6k8YHvXte05VdnkKm5aIxtSsfLVyVxuQjr37fzrKj0uXXPDdvp1nBI7hXLMqnBJ7cDJrrLmzudWkxZ2k0kf3FVVLHOM8kDrgEkD9BXDeJF1fwldW1uZ5rYtEJRGrlSAScZGfbPI5BHbBrOclNpJ6m9Jcqd1oWNG+Ger7W8jTLkb9wDSLtXAK4OTxyc9+1egvZtaz2aXSHNrbKkrr8wRwpxn24NeOL4m1OCcyJfzrIRkFZCPr3r0ax1a6k0/TJbiRnF1C0cpJzkkDDE+3J/E0vfvqzZuN1ZHoupaks1mHj+Uqqt8wwM5Pb8a2op7mS1PKuhGAc844z+NefWU893b3kbxkRRxkxsRxwfXp0Pau38M3v8Aa1pvHyHcGCtnBUDnHvU2Mxz+feNE33N3PzHOOOKhuIZmaSJ/mJQ4cDryP8/hQupOsyI6H5BjcBgE9Py5zTZrgzXMRA5bCjkcAk5J/OkBg3pk860eJ8OQRxwcgDp7+9bOmae89i5eXayKDgAcnnr3rmJluHmgXGCrFiTxwcn8/wDCtLTb5/Ll3ho+MDDdcZwP51TsKOqHLJPay5klBRhgFSPcfrXNeJpH/tFChIXIck9OCf6GtS+mdd/y7lz8p74xgH8+fzrH1TfNYpKJN7hwCCOeqnH5Zoi9SnsjTj1U+XpwQjEjiJs54wGwfzArQvbmeGwuC7KypuJQrkvlTwc8Y4/HFcXY6ifJLmNo44L0jJOTkMDyPcZz9a66ScXFrI0sgRdo57jKsf8A6341nLQuO5PpbeYxd4o1BJB4weBkHj34ro7S7P2SVE27FXzGXGRgFSfcdO3fFcHpOqFlOwSHzB0Uc7cj/PXoK3LPUP8AiW3bgP02sDwCMH8+QKxa10NNzP0LWjqdrK5torZFkjBWLIBAcEk+/HUU3QFn1Txbd2EFwltLcbYy8zhY8ADkk8DGD9eg5NczY6iI9HvTbHai7sMpJ7ZBOcH/APVUc2smHUL/AOzn/SJzww/hBGQR7kGtbdEG59U/DG+kj0Ge0IHmwSsHBHcdM/Qp+FdBq14Y9YjFwS8YABWMZXcTHyTwe5II6HHWvLf2fdVFx4RleSVnkFsZGZjnJAy2Sefr3rvfEN5JDOAU+8ytuYY4UqTx6cYzXlVnaTTOqnsjF8ZXTxqboHK/Z8lscLl4+Qceqn867vwFqSv4dAJlJbAkdlOM4BB74GMA5wAQa8W8beJvt6S2cG7znWC3VVGAGMikYHoQcY+tdt8MfFJvobyykPy+WpJHcGSYH9Av4VUFaKbFK92O8H2b6R8ZNXgk2jzbUldpyNv7rH6L0r1K8k2gnPPOOcDoCf0rxnwfiH4yXUYAUSRXEmDzgGRmwfcf0FeseIr6HTbGe5uHCW0IaR29gucfnitJu8tzso6UrnJ/2rb6TqV5NM3yQ6gspXeAxBgkXgHGeSM/Wug8WTWV/wCBRcRwKkb2wlVj97C7WB/EJmvAH1Sfxp4lkuJJFCqzsoj6AEAcepOcZPpXouq3VzoPhWeK4JMV1YypbRMxJiBjIBAPTPHHpUy/dxOXldSV0Q+N0+2a5brFI1qLq1uY/MUgFSGLcHtgkHPrzXlLeGYP7FZUmuJYPNErvK4fDEHdgA8EjB5yOR3rqbzxFF4kuNH2uXdkMDDHGJFHPucgZNeeeIry98Sa9Pf6dcLaahFELa6hkIRZ9gxuB6ZPIJPcDkZFcNaMqj54uxzVouKTKfiKHWfCVw82nvJLZygFZBH0JAJBHUYzjJ6/XiuR1HxNrlxc2Us8uSkpZRz1CnnAP5EAda9A0/XpNa0gyGYRX8RJZVwxZBnII56AH3xmsCHZ4g8UafaWtuDcQLNJKseSpAA5APOODxj8K6aEntOOoRrSaUW9zndQ8WeIbaBXikmG/CgSHcSTxgAjPXvmt6bVjovgmCA2cnmx58yRpAGRuoOMcg5PB5xx71NLqEEXivTYoszXFjKbh4lXLeYCFSMDHJ3EEgZ4HWrviKyj1DU7wSyJZlELqlwq7OASQMcEnnB4z9a6pKLtHl0HPnbep5bZ69FJrdlcFYoh9oBkEa4ZuQc5+nY966OO80yTxdb3FhAyC6lmaRnOCGweD2A5J4/LpTPCPw81DxvqRTRIIZ7mOZZBDkhyowSFHQ9DxnPtXea7+znrug3I1O08+e5ldp2tZIghC4IJAyTkE4OQB7+sKMHJJO1jz6dGbV+iOa8NapJayz26XDJHJIWEZkwSR156YODjHIGK29f0ybXzK6QeebiPbPcMA2MAFc55JBAGeMAVDZfAvxm2kT6xFpUl7aR58z7LIszxEcfOiksO5IIAPrSm9TwJpoF+88crKTJE6upkJGQFIBA68gkH6VEU1P3GddDmTcZr3TkNN8FvZXDJLHFEiMTufrIPUD0HXism+8NXljrUUsSNNEzB90YIUEZwTkdv6V6BoXiyDWLuAPbv5GQJZXGDEp4HHORjvxwBxXVeI7Dw9Jp6x2F5dSXhY+YzW/7pQDnqDnngEgEYNaycovXqTOhT5dGearNPe6HAs13IHO4kOu7gcHt6j8MdawNasYLVILsSM6sAZJEB+X1HQDPbrXbadLJpV5IYtKXUJLWRs21xuAkSTpgKQSQCCeehrJHhaSWNZNcvY7O2VVAtYsM+B+gPXPXk0QSgtDP2T5eVI4NJI9Yugtvv8yVtscbg/gScnAFeg+GvB89uBc3MsdnDncZ7qIBhj0Jye59O3Nb1jbPeTK/h3QILVAqoL6eMAYAAzk8knGSRnJNaD+AzOgl1y7uLyVmKrbW6k7iegAHJzjviiU03ZM0hhVF3kzOi8UeGtJZ4nkv9XlJ+aXeyKPZQpGBRUl8LvSpBb2elafp0ajBivLuKKTPqVZtw/EUUezf8v4le72R6t8N7X7d4Tnsn1Mi5vEa6EkmGeNpAZWDZ4JVgeeCRjOOccVo9qmm6lLDvzFbTFGZRgABiCe+BgZq18NPEF/qetR3er2B0pY1Ltg7fNQgBsDgg4fFcnq10mm6XqEkVxI/zGNWkB3sTkZPAyc98c9axw0pzmnJ6tfqedSqOTvYPEXiKyv7+ymgcG25LR7ifmJYZPTBHBx2z75M1nG/iz7Slo9vHFYIZZ5ZAVAQZAxgdTgAcDkjPPXl/C3h3VPE1vdR21ov2ZQrNcPJtO4Y+6OeoIySAMkV0vguG4sNWv0ikhRZ41t1huASsjEMAd4wMgHAHO7cAB1Nes0kmk9UdkE3utDofAHhe7hvLm4dY7ewh8sbrptxJIwQB6gAknjqB3rY8S6Te6xJem1lPkW8kkjyRsASikYbkDOcjHHOQMZzSab4iuYdHuBFEshYSRGSRiypKG3tKVOegVRn8z1rG0XxVKsNjqdyUtrQSmK2t7UeZLMyggyEkcjIGCeMkE5xXDPmlK/Y742tY43XHlHiq51D7I0AWQyQ29wNi+WAQgJ7kDGR9TW94P8K3fjGbVdXOnqNKs4hNMynI2gsA5JwTyGAx/dPHJpupwz6rfXn20LbXMKiSK3Ygj7uCxIHJAHI6AsOMniz4L1ifS9B1vTI0bF+ytIGjJDlCdijpgZY5BznHr16OZOPmjms9ludD4NsYtf1xJbmwuhZQnzAunxZY5J2xbiwAHJySwJwRyeR7vpmpam0Ig07TLaxt1jCq17KXIAOAPLjAAxngbiKreBPCln4f8GaXFbIN87i4lcD7zsoyfpzgDsBXQaaqLOUA/hIHHfcD/UV5NeTlKx6VOKgrdTldV03ULo+Xf6jNcIy+Y1vEogh6KSCq4LAEn7xPArgPito+j3Gj6O9/bRmKG+aOGA/KrOd2BgAcYwQPavW9aiH9phN+RLA4Ve+7dn+QA/CvOPidpMeuaXaJFn7TDcR3FvwCN5BBJUg54YDqMEg5AFZUXyVIyYTXPFxPn/xdosA1p1sbbCFV/dxqcBjkcAevpXovhLwkth4dSDVY1y4kkjiABZWMYYEYHDEIBjvkDIqDWGtvDmj3upm7h+2ygWttDAxaVn3guQF5ICDaScAFjj0LIPFF7N9juL2VdGtAozpyKJLh0AJJDsMrxgnPXPUkYPr1JuppHY4Y01BeZMXu9Tm8jS9Gu7i9jUCO2hiDLbKRhhwCNxAOSwPoeeB4H8QjcDxBItykkNyoAlWQlm3ZOc55znOQcfQV9Saf8fNE8G6bbXMkLpZz3HkSXUMInMR2nHAIOAoG7nJOSMd/nn42WNhbeJkvtMliubPUQ9zHcW4PlyAyMQVyScYIGCcjGDyK0oxad2ZVZbJHnu0yTIsYGcYxnHp0r1XSrGWz0TRowQ5ilZWbgBiVfA+mSPyFeUPL9nmSQPggg7jyByOfoOuK7vS9Zju/CW6eTzzFM2HQfKeDgccA89Otdbu9jHTqem6bmO1ME67JSZVI3AnAYkfpir2n6stnbwFE+SNTHkMB2PU+2R+lcP4ZkWG6dicedIWCnjcCuCRnk4I7dK6zR7u3WNICQ5kZl2k9sgk/+Oj8qy66lNa6Gxd6tByQVJK5BUewzz7HNVPtxjKZjcclgxxjOP8AECqE2oRQ30kToAFUfN0ABIHXpT59St1tYpA6OXdVC54ycD9M1ncEireahKmwSIyAyfKRyG68/nkVntq0sQl+Rz1JyAOc/wD1/wBKz9e1zy7MuHVo1nByOerEH/PvVKbxMGhiVIiUciMg4A5HX9avcEuhrR6tLJcOjRtvGCfmGMdMA8+prK1C7dISIyR5cwyOvGRn9Kzpr65+2QSJA5LMMlTkAZ5OMdwadeTukMssiSJuG7aykdCcYz16dvWktHce6sWciKwvyf3haQS7TkEEgjkfUg5rf1LUo30+Rw/yghSwHrgD+Y/A1yeoF7m8+0RRyJFNaM24qQA65IBIHfAwPf3q0vmSabsOfNEEcpjIw27cMgjqCNvTryKHruUbeiXiWun2Um9DIUVCpHqqkn+Y+orore8RrG8jI/ds5CvnHTH6EkVw0em6jC0SJZXB2MVXbGSDjcBjjnjHPvV2z1e5t1nhu4iojILI4K7clVJz1z39M+tZSjvY0RT8J2xutG1CIcs8RI4B6Bs/p/KoNLgH2qNyPvQoSOvKjaf5Vb0KaOz0+7+yMQHhkIWQjcCQwwSOOMjnjPt0qHQbedpI/kVtiOjMJVHOcjv7kfjWjYLoegfCnUJ7PR7m3iOAomjKg4OCWGffoPzNd/rWqXDLPtdzCNqyENkZIIBJ+teY+A76XSdQlIVd4LttbDDndjj2z+ma6W6uLvUbcQ28UsubhTJtBxt2kE56ZGRjPrXlV/jO6lH3bmPfXRXXjMCQsV7HIT7KrH9CtdL8L9UdrN9jqkogUlnbHVmx+ua5a50O/hutV+0FLdDHcXCbmyWUA4wOxwe/rVTRWGlaKbtrgAy2wAV2ChdhY9SR13E1MnzQtHcvls/eR6VpOtJZ/G5HaYKrW8ik8YOEY/kRz+NdZ8bPFEVn4LuIRJg3M6xbV9MBiT7cD868Jsdahv8Ax1pd3bSieKe1ki3ZyA4iIwcHtkE88102qPf6kpj1CW3njDZijghKKucA5BZieg5z3qoxk5xRbmo02iT4W6aNQ8VafCHdIi3mSEE4ZVBJB9c4xj3rufjN4khbVHt8KTbKsPy4ABK5Iz9Dj2o+CmixrrV7c7RiCEKe43MwOfyX8ia8m+NPiy0k0y5SAteahqMsm5lIwi8YIGOMDj1raovaSUSKVoQbKPg7X40vtItp9wnjeMhcDOdwwPXseO/5VyWreM0g8faikVpE6C7dXKKS7KTggDkcEZBxkEA1hxzavocdtqsdvI7pb43TDJyHOCAeuAc5+tYk3i/Uby6M6Spbu7biYVCnOc54A5z3rphRjr2OCrJSsdpd2moaDKLu3lmNspLRXGzywwIB2nnOQQQRyBjvmqem+KpIdWuNTjt2e5ji8hVRyAzHliWyCM9wOxPSu18TQz6x4X0wmXbO0UNxuMe4sTGCSRkdyfyrgk0XUYwUWO3RCSSqRN1GOTkgc/XtU07OOoSpWtY0LXxNZR+JLu5a2hieSOPaoG1QcENjA56jnnOOfbutPvrDx94rjKRS2lmyxpJKsalVYZBCjIBySM89ya81NhdXViLeWwXG7cZEjUODwCAd2cHHTpXs/wAO7PSrWx05LiCSAwBSVaUYLFgQSigEgAknJz0+puUY7gnJaHqvgfw1Z/COS7t4J0i1CeXJllVA7KTkgEuQT0A75OcHt02peJNMt5JJRJLaPNKY/trFRMGKqwjGcg8EAgjnJGK4OPxdpnizUorjUILWconmxsykFQFZievYIefU1c0/WNGudeuAbe1aXy5Z2k8lS25SCQSQTzhsH1IrB09dEaKfLojprXV5tH1W4vLScpcyL5VxJbRNA7KcEbwFdCfQlR35607UNC8P+JbhpdT061v5GUqE1K3w6E8lgygqTnuUHAAzXOL47VdQEMSLcvKWK7lG0r0Qj0OBnHfI+tZXjjVLpn8iA5ErEgIu0hSTtUkDnAwP8eDUu8d9xpq+hW17wDqcPjK81vw1LNGkyoksausYTaNqqhBAKBQAAQOBjnrW54c8A69qVwYtR0Gyllvo2iW6SeOFnAIY8rkNggE/KTxyas+Db250W1tLXyoyszK0srAk5J5APAHQj8K9yjt7a+0nR5b2RfItyxZXjD4Q5JODnvjvx79K4Xipt8rRu6MXqeOah+z5aWsEsmt+PNL0yJVLslsgldVGTjqoJ5xwDk/lXmGpab8LNBE8VveSarcrhor68y8ruWyQIVbaBjpuwcn0Ga9p+Jvh9PFC3Om6bpmlz2YRk+226RqxGOACpyOSOpGR615xZ+EbPStLltIvB4vHWQqsiwMVDAkElyORtKkHoCCBkkY64r3diLcvW5wtx4sS2kjisLA3EjKfLlu5AsTfKCMIhBBwcgFiPartrfS6tbx22p3EkVndSGGa3tx5MW7IAJ2YyMEZJJOO9dprXiLSNBsXnk8L/wBlyR4jjzbFjNkEDY20KpJIJJ57YwK7Cw8YaFcOYZ9KhtpLaVRcJPbKSTwWwQCCDkfMCeB0BxnWN4NNIylaSavZs8AtNN8OyeZ5WnBArbdsiFjx780V9R33ibwXaosslxo9pHM7GLiNAy7VYdOuAwB9x9aK9yOMVv4Z4v8AZ0ulVnjWk6bYaktpOzkhg6G4MbRMy5U42Ek5GPbOTxxz5r8XrqDT9audNsittDFaq7/uwhZ2I2IAM4yDuJJBIz9Do6T4gkk00MR87swjuHQqsIIUhiBnnIOOD1xyMCuE17R/7Q8VHzL1bmVoTJLcJL8okLsDjnqcKAAMcg8Cvhctw9WGKvKXuxQoQcZcqWh0HgvXJ4PBNnp2kxINZvhJHK0akYUsTk84JKggADIAHIxg3VsZbOxv9Ghtvt+mRtD9o1TOJTIPlIyDggLkDAznPJAFaljJo3hvQkvrmf7bd3Aa1tbO0wwIVgpKFSACCoBY9gcZJNbWk6TJ4U8IxR6nabNZvGItNPyG8wkqASMDgFQxYnBz9QfpZS1bserFWKerQ2qTRW+mF7i3LSxlSWECRtgEkkAlmLEgDJ5B44Jn0HQbfw7GlxORPezt5SyMAI7SMkZYA4GQCDgE8nnjNOttFuvOtp9TvZLiW2RSicQrChIO7aOWZmOQCScFcYBwOivGs9IuEubl4POYiZoFw6xEACOM8knAOTyOeT2rHm0sjdLqzgZdPRr972ZJLcqrKqoCPKjwMAnrkkkHgAk9cZxu6X4XWPwvquoyhg8kT+QrE5CgA5+p6jvjrT/D+mSeJNW828O6zSUhsDHmkEkA4AGBjnHtjjp6nq3hv7P4RleTEfmxsqqRkksoCDAHU4OB1wQehzSfNysV+XU3fA159o+H+lSDGUjjHX0Az/KtaztzDeQFDjcWUn6gY/8AQP51xPwxunPw7s5X4QlAFHpu2kmu587bID1KShRz6kj+tcc0r3Z1dTM16MRX1hKOdsjA8+wB/wDQv0rgvFjf8U6JU+cw28sZMbEEkKWIz15CAcev416B4oj3RhgcFJARz2OCf5Vwum3sVxpGoRmPeIZJFkQkkkF1DED2AOPqK5W+WRoo3TPA7XxaLKK2t7IWul3kkwUHzi0jkkEZ2gkZyeo6c4rorfSYpXsJ5oZJdYaUCTyDnauGLE5PAIOcADkjJrpNB+F/hPQtSuY4LiPTNakZjAbvMqRHnKl1z5bcAgkHGeSDmn69pN/4Tv70Ppc1pbRosouHkDtdAKilgw+XAC5yCQSD06101KzjZ00eXUlOLdjyWSC/vNWuNEj0uQNNcNHOGUzROCAQrEggMTg7jyQQDwAKzrldHuPDf2S5tI7GLEiWJkZn8piysxySCAORtIHJ6cZPqOka1Z+HfC4GqmKc3bG8JYgyrM2eVI+7hSOpB5IORgVwOm+JNAi1/U18xns5oWl80lSYnZj5ihSwX5iRhiQcEgV2U51JKzQRTv76sYsPg3w3rGiQr/a0NnqEGR58a5SRTyNyk5yD3BPBxjgCubvktdBguNJFxFf2xlDLPb7lU8A45AOQRz29Ca9EhvvC3iSOee/s1nMJCrZRkCR1GSAHTAAJIyAegIyO/m9j4dTzL0XJt8yzeYbeFtywjIwpI4OAOcV105NX5mFSNmuUbp9xq8et6VO7yLZGUIqOCSOSDgehJ6mr114otvDOqXdxdXFxPJ5jGK1V1A6nqAMgc9zk+9dR4qtUto7F0XZsGQR6giuL8XeF9PlUX8hkjnnbBZQDkgDOBnOMEc1VOoqlrmc4OFzDuvH9xc6hKbySYxFvuxbV+TqBnHUHPP0q9D4wglvSiG7S3zuVcrIwPUHGADjJ9OTXLtoZub2UCTakaglmUnjHXjp0NdNaaRBa2aC1MiSAZMrMo9DyDzj2Fdb5UlZHPG/U1I9aD6QUZEOZThWjGMAggkDHP9aq3N2LqYEaZcFVH+stZmQDnjI5ArPuIcwuEdsRufmB74Ga9I8NwxQ+Gbcp8vmRgsQc555z9a5Kk/Zq/c6IRc9Dgf7Ss4YnMl3qFhJjBVpCw3dzgHOP/rVJb6pBdafJEmozX9zhslyQEXsACM9zk59OBXMfEKDyNcYKSEYZwPqR/SqngjJ1SVD0eIj8iK6lFShzGLbUuU6ex8QPLp/kRNK5yCF3KwyMjvggH2pLfWNQtsm7NrFK6tGwlVmyp4OSCR0Ned3Ebw3EgBIwxHBx0NNM1yP+Wj4+pq/Zp7E+0Z6i/ip7UqPI0+4Lc5jkPf6jAqzH41W5jeB9MTYcF1WTCnkEZ4x1A/KvJoprjd8srg+xNXUmv44zIJZwOgbJx+dQ6MbeZarSPXtJ1a3lW4QWwtkeP7gYHIPBxjGOtPstW0iSIW4t5mnA3AZA29MknJwOnpXl3he+l/tJ0lkZhJGVJJ79f6Vr+G7GL+1ZZL/zHsYshlQEgkHAzgg+/B/SspU0uprGo3sj1f4d+JYtN1SS78hbiKEOwh5w4AAxwCSc+gPIrsLj4vajrIePTxEgY7RHChBUnIAZiDkZ44UGvOfD91bf8JFFBYQL9k8o7FXjcTyRknr9TwSeeK6bT7HxJqBMFvZw6PFJI8gecebIxLHJGPlHXvntXm1oRcrtHoUpSjG1yHxNFrtxbXct/ewyPLCEVYGZdi5DkZbJP3ADzjk9M0y31LQdPlsJLsOb94BEVRGYGMkjDD7uOvvW7qnw5l1L7Nb3c8ly8QZjcliQWYjnaQAAAFAA4BBPetfSfhbdz7Psc8hmjjAZlUOWA6HAPIB4wBWblBxSbL1Tbsc5Jocun+MrfWbSETW+CHtbcYYHaQDzgc8Dg9fWux+1facSEeXubJRyM8cAcZ9PWrPnXrahJJeeUzAAtJGAAwAA4XqpAx2IrOKgNGMl2kGcDrn/AOuf6VVF3dyKnRLqev8AgNf7H+GerangJPeGQo/Q9NifkcmvI7r4d2UumI0SzG5wfMkkiBQEHsc89QOcYz9K9d8TMNE8F6fpcXJ+VduPvBRk/mSDXnYiAmF0YSJO3zZGAeARnB/I45rKpUlHVHRGKlaJwk3w5vUOYruNkOQFliJGPTg1yx+BF39odxfwoCSdojJAHoOa9z8UeJRqml21pZpbxyseUJCfNjt7ZPFWbCyGlSWQ1J4C01sHMgY7NwyMe/I+hJ6VhTxk5Ozdmzpr4GNOPNucNZ+G5bHSbe3uZmuvs0QVSEJOAMYAGT2FVbq3gtGAkSZARkMIGYfQ4BIPsRXp1jo6eIdSiV7zyIMEBLeMDJOcHIHbjjFaWoeAZftxj0iB7tI1VpJJ5F4c5JBBxjsR0BB4zg46FJ3sefeOyPI5NDJjDxGBVfo8o2D8QQCPxxTLazk06C/nM8MjxxGUSW7BlG1HABIJAO4pkdeR616mvwvtPF2lz3Gsz24S3nMLfYZAzxsFDbiACuCCOme44INRab8O9KWE6faTPfXLxkR26uBIwHzH5RluwOSAOnOa6ItnPJ626Hkmm2t5dPcT24Li2sBCCmQMskcZJ98u3PrXTeF/DOt3c19JZWs37+FoY3kwiKRJk/O2AOFJxnJANd94W0y4sdcE6j7F5AUHTzAXaXkBhIxHp3B9OOAa7HUbzwtfa1PZ297qmUUqbTTIJXSNiOAGVSFIPJG098c4ztzXIt0OYs/Btxb3Uc9vbRJO0SiQmcLErBQCEB5AODjIAHbNUJ7HyZZrieSO4uVXcbeElzHx0AGT+JHY9K9H8L+DvskMcl6+oatBGCFjuiUiTOCC38ZwQTkoAc9hxVrWvFGn6fIYIrKCdgQymyjMroRztDRK2MEfxBevNckuWV7s2V1sjl9A0XUYobO/1S3Gn6ZGCxklbAJxwMHk5yMYBzzjvWb4k+OWo6Na30OnJAYWiMQluVLHbgjIQHqSSckgjpjArW1qbU/EwleSyWC0MZw2oFS4J9irHGPYEfhXD+EfAtpb3M91cBtRe3Z2EdoIxFHjnJDNk9OpX+VSo0ovmS1NPfkg8F3Ua305fV5rTWLwK04uYWSBpiAVMbgnBIJBGBk5yehFLxg/jK4t4NMtIrx4reJo5Z4p2UyHkxkE/wAIymQAMgEHJ5r0XWZtHi0mwttT2S5gj8uG61DdGJPlAYRxuWBGTkEAgE+hqZtWVlCTvm5GSI484J6qCCc5YAnnBySDzV+05WpN6GEk0tOp8h61F490yGKC586eWG4aZmbJOSu0gkdQRxg9BnHU16dffEq4tfAN/rcdk0Fx+7gigmIkERwqMwBAHJBOMADIHavVLjVLa61Nr28tIIhNAubfbhVALDJ6npz9fpXkfxI0ew1iVoIjcf2f5zMjWkgMO0MTyCM55HOTjI4NaTrwspMwk3RvJniM3iOfUHzdu29R8pj+XjsMKcD8KK9Nn8C+G7OTy/s3lqvy7ZndpcjrvxxnkdAAcUVl/aFL+VnnfWizodjca9DLp8hNoltA17cXSgFYoVAwyg85bJHTuDjGax7XRoP7FW/uyElvpAyMp4htIyVLcHIO8EDPJIHPNV7W3Sx0wXN6819PqTlpYIRnckWCASMZUtxgdlGOgrdt9Mgi8ExXCoDd6pqDGKEKN7RqRkEdFG7BA4GAD611xpqmnY7vtMteEb7TNL0S98Q3OlfZ44XMGnxsqhuDldvByxbIJIJwD2Brp9AMniKUa9qNxG+q3CtHHCilhawxqSwCckkggZxjLDvnHN+FfDyPp72up39wLS2YzrGzqFineTGAe+QcAngZJA7mC5uoNF0G4uoJY7291DzoomUqzhVBAVlUAjuTnHBA68VE9W0dMdrnV6brklnjWJUW8tCx227EBnZlAWQcZKjgDIJBJJ5xUGqC5vJLHzolgudSLAqGLBdx+Zug6Z4xk4I6kE1keD76ytFskFuyW0OwysoBfeoIAIxyS2DgE8HoDzXo3wxWPxV4gvNRuB5kFhIRGoXAVjnP5Acn37ZrBqz9Dde8rI9A8NaJp3hfw3FLLB92MJHG6gkgknJz3bOTxwKp6p490q11DT7XU7eLTJVQmS5aDCysxIOZAMZUADGeMcVH4i12a+uGFkAbhFJt4GJOTwM4HJJPTHfA7VXhhkmUafqOnE3NmcTxIwYgsrEAhgB0JOQT0H1Kbbuyd3ZlbwXJdw+BdTtZwHmiMzK6sCCcswwRx2BAHTIrvrPW7fVtO8tHM32aRpQQQm4MVcqpydxGM5A7kemfKtL03R5r69tba4voJYZWWaPytgG1iGUmMkHBGMkHpmt7QNdj8J61A9nqFo9oWBlt5lVWdSBkgkLkgcg7c/UE5SjzOxodtrGk3GpWrTwAT/uj5sSjDqcgq23qQQpGRnHPYE15/aWZ0DUL+GAPc6jcSsWWPJFuGVig44LEqM46E+vT264uLafUkgBjSdoxLFsBAkUthlzgA4IHXPBGc9Tej03T72cy+QI7sDl1GCByOO2c5BHfODngnmqUle7ZpGbXQ+ObnTb/AFC6ntbxmtJ0YQxuis0sjYOSVHDEnnJOQTjB4rS8N6oPDVhJp2t6je6/o91G27T7mIRQ5JxuQ8sMEEZUgkjBPUV9Q33hnTL6cTS2ySSoSFuGX5wec5OcnOe54P6Vh4FsJLeQGKOffksZY1YZPUkEYOeMjGCRkjOSdFUVrXM1GV27Hy5qfwx8K+NoXGgAR3LZLaXdzMJuucxsxKuOegCsQAADyTwd94T0/wAO5i/sCCynAKTLcNyzLjAKsMgZGSCSCewAAr7K1b4UaFrsMaSWps5IwApt2CgY4BXjg47cgenpS1L4P6b4gsYrDxDnWVg4hurg+XcoOoAcckDphiQc8YIydFNxej0MuRdNz4e1Wxsisgju0to2x+5s4gnPA55yR7cVlfYbOHJtpZZPOH7wMOVYenA9+h9K+yV/Zl8H+XeRCS4jlaUSRSFsPCowSuCCGBGTzk9MZ5Jj0v4L6BoetyWX9mRyyxTte2MjgsGBGApJ4IBwCCTghTkBiR0KrFqy3MvZyUrs+etR8H6v4m01pLK2aQWUTTSnGNoClj+OFJx3wfSvMdbLTRwRSAAKCwZiemeRj3wO3YV92roKy3Uc8EBW5kIjlEnRwuCAw7tglMnBKvk15Z46/Z40vVpJrm2mk0yQtIWXZuQsPLbCqBwuC/c9BgkZNZ0qipv3ti6kXO9j4ymmk+1mWJMb1APHcU7dPLHsdm6kgg4Gfpivp28/Z70JtPjnsLu7mkTAn82MKcdyEwCO5Ayc4PXFN1L4EQa5qBi0+3lt4rWDdJmEkOVyWAc8bgOCOuQfTFd31mC6HMqDPnGzjf8AsqdSeRnB/Cu48JagP+EWtISRlQw57YY4rufF3w5tbfSbaKHTrqwRlbd5cAlfAHVxuBA6nJ461heG/huJrWS1t7+YmMlmZ7cKF9R98jPHQ+tYTqwqwuzeFOUJWPMfGmlG61gtwwC4JHPOScU3Q/Cd1Y20equES2kcwKfMXcWAyRtB3AYxzjHI9RXsjfCmD7H5/wBt8/cMxBIWO/g98YByAMH8OeKsaP8ABk6hewQiG+lLMCWt7bIUd8ksCMH0Bq1iqcY8t9hPDycrpHgV3oe2eUiPLOxwvU4z/WkHhcTfN5UkYx8yhc4OfX8q+4LH9n/RmtxINPgi2R4LGU9PViTgc98+1ef/ABC8O+EtHzpOnWF3c6gVV5L63RnUAE5CKB04wWYZ9AOCcqePU3aKKlhOVXbPnbwx8P7i+1KImwuZLYHJ8uEtwOeQB0PA/GvQNe8FajrNnb2VnpM0EWD5hEW3gegx3Pp6Ve0rULaacWllaahdT/dRGYoGI4wACK13uJ7e+Nhd6MkM20OPOuto5OOScjPB79vaqnUnOd10KjTjGOvU84h+DHiWOQLbaUsa5G1mySfQk/TPGBj0rb0X4J+JzdOPIQySH5olc5x3I4rrludVs/JFr4fguxJg+Yke8R5/vMVwM8e9d58NtP1/UfE1tLqjw6JpEZJZ44xmYEEFQAc556kY4z6AxKrUjFthGnT5lZnM+FfgLdWN7Be3N3DGq9YJRkkfRTkjtzjPrXV33h25t72WCSRFWM5Rg6rwRnOM5GQc9e/OTXqsstglvIbS2mDbf3T3I2g44IyMkH2I5zxnBx5rqPhefX2u7PWb14jOB+9WFUlypBARxkMMAA4PAGMV5/tJyd5nWoxWiZRktCuzzL+22JkhZJQQABk+vTk8Vm/2vp2kXi3Y1n7NcpkrLaSMDg9sjGe3HNdlD+zXpVjZwXH9uSSTSIWUSTrMpHcFYwSCenOO/NMm+AehXjNwXtvl2oyBH4AySRk4JzjnOMc1cpQp6yNadONWLu9UcndeLdL1TzPKNzPcOCDIVwMnOSSQeTyevNXPCNims6/ZoUynnAkkdlG4j8gf0rY8X6LYeFrO006KOOR2kaZpWJaTacAKWYk7RycepJ+knwjsBNrMtwR+7jQgKem5iQP0B6V0U3H2fNHY43f2ii1saXxKvS2sQQNuWKJFjLYwqliDkn05HTnjvXCi+trrWL7TopxLLZhT5oB2SEgNhTjrjHBxk8CvTNW+C+q+K9cuL3V9RTSLWSV9vly7nWPPyBkGQcADI4Oe1R3Pgn4f/D1oluL+61+5Z1kVYk2RmYZCkKo64AHJ7dOK4pVoO6Wp28runsfPeoXF/qOuGOwilnk8zCpGhJ69sV7jpnw98Ta94bsI9QsP7LljYsXvTszGQDnHUYIPGO5rtvDvxEXTrWUW2j2mhTMSxaOBY5TGMnIHJJ74HIHY8kcp458Q36mee/1q71MqwKwRwELtPI3kEhcnOMnJHOB0rONKVSSsrWKqYh2abujei0LTPhlptlq2pXsl9C8yw4gjYIM5y2T94AAkgYNZ3jJmuPNu7S/cWVxEUQqny7lIzGxAyGHG1gcHJHHOZNf1s+NvhtFo4Cny4EvrGWMEDdETHJGePVCwz1XPoK5K88TSWlxd2EsDeYmAI1jBDQ8Bcg5BZVdCc5BDMDXqUY8kbdTzHq+ZLQwbCTxBYrdpZ3otoLjEi3QPySkdnXqWBBGACehwBUWlyaodZtJ7zUJJEklA8xHXk8EptB3EYzncAMDPfBsXmpPJp7Ibh0HI2gKjb8ghiQBkY4yADyQcEc5d1e6vql/bzI+2O3UxwRq7KqnqCTncxHoSScDoK0WwS95ndeNLyPwRdaVZ6Vq5S71Al7ue4SPzIgeFGQSUHDHg5II6V5vqGmeK7vQ5ING1fWtYMwMkdvpAa3tCc5LF3IaQc44UDJ60DwtrviaYGWCO7guNxmuLu6EEjLjlwCS2DnjAOQOM4NdbY+Ebi10lLLRtZv8AQrUSFTbaTLNLA8mBkqZChycgnHrnpzUKSihta2TOUs9Y+MF55EmowGa0U4LXkgKquNuFQHHAGQcZyM5rq/hzPqK3bnxTqt1HFchpGxdsh3RghihBAYBRnAJBAIGDg1geLvhXd29vE+oeMJLa8WMl5b7UCYy2R0UksOCccckVyfgvwfpV94306JNblvriRGWKSRXEX2kcom87QNxPBBIyRngk1TlGSv8AoS4ySsj6Mk8N29vrm+aS0niVS0ck7s6OpA2yYZWAPUggHIGcnnEt/Np0kM9ouuRzyOoVYbc+aAzcf8syAODnkdB0OK5Czvbmy02309dMuZBBmJllYMsDHBLKsgG3ByuNx6kg8YO82qSh9l9Pp9tdCMMbeVt5QdRyBuAII6FhgjnpXHVabTRvTjJLU2L3xR4c0OHKWWqTyhPma3tYywIyDkuFIAPAyD0qnda0niG1lWCyutJaSKG6tXu7sSqyklgRGBwRjk5OM445zyiePrPWtQvYotcS7+y5b7PGUHyjg8rukIyQMllOT0qOxuovEmmaY+n3J+zxqYi/2oxugMpIUEj5gBkYU5IHJ5yM9VpYznUjG2pb8c+I00FrdJLWC9upkxCkigp5igZGe5JOQOoDA1599uvtWmlF3cyWiSRgPBEpKDkZwTjGAAOBkZxWz4fWee91m3u0Nw09293BJkuhdSDhS3IyoxgdSqgZxWXNq08F1tdJYyGZzHnJyAWZTwMnjIPPQ4rz63uOy1PHxsldNMs6L4Vt9et/Mkisb4gKweGYqoBHQYyDyD6H1orj57v7LJiAGONhuBC7Qck8c9x/WiuT2Mpa8x5iS7kl54dk0nxBZeHpZUkNsgt2mDFcljy3GR8oIGOhwD3Nbum+INO0PxFeeVYsZNMjW3sWWPegIjGWLZI3E5OeTwD7VDZ+Hb/xhcOiMyXd6Eje6m5VkyCBvwcOQASCB3JPIFaNj5Fxq1vossVvDpmntgRxuC8pAG47upyQOAT9eK+tbdrbn0sV3HaLObqzvtTv4pDFIx8hNu3c7AYOOwAwAT6k9eayreNNZ1o3LmK3tbNDZwLImGcnJYkjjuRz1Bx15q14mvEutYvdNmKQaTYxxs8cZJyx5VC3GcDJIHGTwKbp1hf6omkeH7SPzbiZSzYAY/vTuRTggAhSMnjgknrmoS5ldFXstNi5punWt9Pe3U8khkiVREtuoUBwpAGABnAGc9SfYYr1XwzoiaHpC6ZbI7XEp82424JZiOnA6ADGe+MnvXOeHfAFx4e1CystU2R38ERuzDHJuKLvxGHbJzhQSDk5BBzxXf6fo2s28X9o2ktkLlWEtvBcKWcxgAtIO2cNkADOB05yM5Lp0NISTV09y54d8F31ve+fcanHbXs4Z4IPsW+XyQMkA8cn5jkkADBPWnWOk3erLJJZGGcRKGElyhQMp3AkYYE9CBjoAfUEy6lpHi3S7uWO6t47yS/tVL3VqhlBUsSQd7A9MHaoIIOO2KkuNK1C6RLOVC5Z0jKy2EgwSSFH3yOecAHGT1AyQkrqwm9b3PPLid/D+uXlyfDTEy3EpmubadmVySGLYBIAJJ4xwQaqa54Ngm0631W707VI5Zo9qwxXLOYgxIywC8ZyOC3AIyMZr0NfDvim3vILZ9M0O3t0uZUjkaPO0KpIkIIBCkjaOpzwAc5qp8RNe8e+GbG4naw07VLBbQ3cc6AkyBWUEYwWBO8HkYAzkjHDXLFpoHL3dzptGsvO07wvfLJLvt4ntW3A5OVCnOQOS0cZBPHzcZzmu+VBbzBM73eMyLgcnHDj8cA/UCvn34A/Gqfx/b+IdP1WCHT57Py7u3jDcEBvmABA5JCH35r3KC+H2yymw3lqHj8xlOCerYz6kY98H0rSpHWzLu2rotwxpunc4CEkOvUZHU/iD+h9ao3GpnR7wC5djayuBHLn7rE4wfqe/r9aiXWILK8kjeREQxiVZGIAxjK5JOOAQD9T6V438QP2jvCnh2xliEkmpF2MaMoKoCCSjcgk4GAcDB45wc1yeys7JXuWpaXZ7ndSRCOZxgiPG9QOVOM5GfavLPGPx80DwawivbpDHKC0UqOpicDGcgnIPIGB1Pc5r5S8cfGzxP450u2tNPe6+0STmJp41wpjbASMjBBIOADknBIzXMWPwU8b+JrP7TdQPPHDLJCFvbgrtcYJHzHjP4ZwfSuqFFJJydjGVXWyVzvvHH7YGqP4sT+ywZtPtZCc7xiU8YJCgDAIxk5yM+ta3g39qq/1PUUtJLTyd7tJHtiViXPAHABGR1xjkDtxSfDD4Opo9vPLqNlpsdzGhWRWBmLKHyBg85JTg8ZGADzXpVr4C0jw/eDWdOg+16kHYtbxoISTkl1UcEthiwBJAIPoBVN03dRQJzjZt6HZ2fia81HSYbya2aJ7hwQGBU7gORjGVJG7BI6huOgrP1S51SRiGl+zGcFBchyBvAUfIMEYOSDjJAIA9BF8PPFdvJqWowXN5bWxdv8AVTKUmDDAUjkqRgEE5JJ6kgCus8Wapolnp5SWNbt5chbONQxc4Oc9gOM5OOh71xShLozo5o72POri7Mv2RLuKV50YpcX8LFuASFkUFssCpIIPTJwDVjUPEVxaS6pbW1yZYnQSFmGTL8vzsRg4JJPI6kZ46nh/GXibUPLtL+CAWemsWVbeMkqNrEAZ754OQAOa9q8J2Nv4m+HyX+oiOSTy4xE6oDnIAAwQQccdR1NWlNLm3FeL8jzy310+ILCeynkWITRBZmiXaHAAwCwySSMnAx6YIBFPs7O2smgMRhng4/dbAU64Ic85BBIyBkHHIPTqbrSdOultXNpay2skSyR7Ym34Iz8yqy4I4zjIH6GrH4ZtriS3u9K8q3RpjG4jlJDhCpJIOccMc5z6HjBrFx1aasWpK10JaeCdN8I3kq20RvJ7wNLbS3JLRkkEqDnjAOQQAMEAHGcjUm8TXNhGpeyNtAgxJZQqEIb1LnJKnqCpAIIyAcir2oSJ4qurmKK/ZLgSCSKZEAXcAAQAQQQRkHGc4BHIwc3T9P1b7S9lczpcTs5BSRhIxYgHBJAHt0IwB26OMIKLv8RXNfbRDLzxtd3EPlW8EcEIUFgCdynnpycnpgkA4xknOBShun1RiY5w4KhZIiAuSCSAQOOCScZz1wBU+ueB57K6SSKBoBuyYJlIRjzkKcHaT6cjnrUNn4N1SS2meLS7u3EcgOUQ5cHPIGMAjGeODnI9KFZa2sRfmWjuUZpI1miS48yCNSFHlEMoAJwBwDjOexyScknms6TwPplxIEt44kV5SvkzohXecEAA5C/fBxwSW711V9a3NnpM6fZvNnUFltmUhy/oBjOSSOPU9uhwvCPgi+0eKTUtfnJa7kWWPT25YS/MADg85znAIxgEnjFVz8uxNmdvYfD0NdFbyIRQQKitKiArICoJCHrjkg9ACOKtaxcI6f2daWX2ezHyhHjIMme+7GP1zW7pnhmws0ivbl7oNLCHCQymKNDg9QDk5OMDk81h+I2tNYtEuND1uNLqIuZlW4k2bVyCXUOSMMMEqRjqQRmp5ObVi5raI5qY3VqzqlpcQbBgKRvDHpwDgkD2OOfWsrVLy0aMC8t7i4uSRmCKKQM+emBg9OeDkfSsm48XeIbnWI9Ht3t4pGn8k3S6jM2yRVLNEQTlSQCATkDjnHNdo2r6nfX1lHbaRcxWk7SC4upb2QJGFHBBL45YgDk0Sim1HqyotavsYGm+D/F0wE9vbSWNmzgB75im0EjHy4yTyegA7HpmuysdHbSLVE1vVllkJLBbWIjAOOMnqRzyQKrzeGvtUM8Y1y6EiEA29tI0rE9eMsAQemckc9OlbFjHZ6PIXvBfyboywF1qGzpgkYDgZwO5556jisquHbfK5Gsatlex4X8U7q0vvEk5sWZYIgsSiXO7IGWJz05J49q6bwAg0fwbqepoRvB/ds394AgH8yf1rivEVwNa1a8uNhUzSNLtJ+6CScZPX0r2Xwz4XSTwtbWU7pbReWsk8jBQqkjJLZI4yT05GBXfKKp01BHNTk5TcinDY2dnYpf3eq3GvySSCNUtlMgaQgkfLgcZHfPbjBGee1rSdb1XxZBe3Lvo+nTL5cyTRx4CgEKVUgkkEk4wMnnJxXe2Hgu0sitzCG1QKCyLbkRQZIIOZGJbkdlyT171cs9NkSFHECWOOraeo3KvoZmBcn3G0e/esIqMdUjXmlqczY+G47JZNPa/ksorgtMy3EBaaeNlCnEeSR0UgggAgHI5zx+taD4h1NJCIZbvT4mMViqQjz5xnAYICckDksCVB5yOlenXl5JpUynTdChufMIWZpAWctwQzBMgjk8sxIIBz62ri4fX/MgTXX0u3kALwW0UTuGBwFdiG3HPTJBI4AIBNaqaitHqY8jk9UeB66LzwfpMVhE8dhe2FzHdLa28qzgKyMSshBIBBQAg5B8znrWD4o1R/FwSW2gP2eQJ8rSlDkDBQHqSoCEDJJAHYAV9IRPZ6WcJZ6hcIgAkvp/JtbUnIJO8gZ9PlBPJwM8jmvFmueXav/wiWhW+q6lNKGll+zPLb8AKT5km1ScKBwpHAoVV3Wg+Sy1Z4Ze6XYaH5SXsgMKsHAeVUeQnnJAfOM9OAB9eaxdf8bJp2nz29lF5uoSp8snmAGOPP3gF4AxnAGc9T71/EJ1Xxb4zuRfSXNzqdrmKSGws44beMgnJbaQCBySSMYHJwMV474h1gza5LaRXrXMcRkD3CkfvDgjgjqB7cGvQhHm3OWUlE9Y8QeMtYjttOvNPvbfToJrJbeWaSBXAljYqxOQSCV2MSATlq6a1+K8fgX4e2Wn63rtxJql1LNMZrW03uYWZVDDeFKt8hAJxwTwScjzP4b+NrPw9c30l5ILi1a3MoiuTuAuApCYHPViCR0IwTnFVdW16z8UTCfUYEvJ8sQ7MQfmZmOTnuzE8+tS4JbrQnm6o+gbPxZ8NpNO0+5xEbzV4DOEW3L3DMGZWJOQFJZHGA4HAwOa8y1f4mW114hltPDuiXiziT9+2pFbck88kcvn/AIFkYHeuJW+07/RLSK0SN7MO0DLKVKFiCeRkkAjOMHknA5OfUfClxpPxMtUs9Xkgs9XhxGGWQAsQAAVJ4I5zg5xk8DOa5JRVNuVro6Yz5opN2ZPJ8TLy40uxvLy7u0v5o90sOmH97NlmCkyHLKDtIyCCcc5NZa+H/EfjacW+VstKkmAa0s4tzS5ODvckMzYz3OPrWj4k+G81rqiLOYYraOJbVZI5RHLkfMMgkYyScEEjJxnJFad1cX3hLQDb2Uiy3rv5kj3L4klhVhgRnk5PBIyBgY561i5KWsHqaWasnscfqHwxtPh9r17aR6hJDKVClraTPBAJAPXKnIJHBI6jArpvA98/hVjEJftdlMWkEM0QRl24cNnPcg+3PTmoP7f/AOPQ34ie8AIVlUZOSSAc88Agc5zj3zV/TNP0jUNQ/wBMjmt5cBmRPkGDgYYZIAOeoyc4PfNZ1MUqCXMeViatCm/eRFN4wvZbQW9vJMYlUR7pAC7Icn5mABYjBwTn0rFtdUihvbBBapOb2dk85WG7BBXaBkYYZ74BB9DW7rnhs+GIbj+yr5onmz5lrHMSiRkgLkngkZJPAAA4JJOG6Lp8VvJb5e1vJ2kHk3K/OpAwSVbA2kE4OCegHQk15FWpSbdSOqPBqVI3bWpzN1ca/ZzPbxW0kaRHaIr+MO6/kOPz7UV2uuaxFItrMY7m3lkUmRYRlMg447dMdO5PtRXHHESt8BmmzoJLiPwbp93YJaRy6eoEkqu4C5Iyy88KSBkgcjIAGSCOV0/VDoN9owtrFb+K5iknaNNqMjHgAMeWwCcA88HBIq/4ivB4g1fT9HuViSK1JmupAciZyfnYk4wCcgAcAHA6Vy/iLX7aPxDa3USK62IMf7uAsLUAgDOQMkkgYxwFIxg8fZeR9ar31ZD42uo7zVLr7AyqjAySIq5EsmSztzzwSVBPBCg+prT8FMdFt4J8/wCkQq13uDn5jkqig54wV/HAIHerdvoaavZpBHEw81tsIYHzPLUhVzjgbmIJHoT120mlaFcyasdK09v7TnFxHB5Frgs4C9VB4C5JySQCSD64qO1luJqzPefgr4P1rU9Pt9bu2Iub1jLJNL8zEKMYBPPUE545YcgivU28L3FxcJLcSbIG3GYq+CkSADCY4yzYAJyQAMGuK0fUPGtro0C2XhOOBPI+zqzlVcLH2IPToODnJXj0q9JF8QtesoN8VrYiWGOVYDIRlcgIDgcHJB2k45z2wImle6KTa0T0OvW2nvZPt15ALh12sqfK7rKcgLkAAAAgEYAJIOAKu6lZ3dvILZXhjXcFBZyBuYHe3BGQoBIB5AweK5G28M/EBZ545dSsoILc7xJHH5pYnJJGcHIyDyQeR6VzPiLQ/F0Uep3Muox3qWZjVFWIs0jSA71HJKkAYJGc5BGAKnl6oTldpXO01CE3hlnNyl5BLcCyt1kkUiOMgByByGJwecqcjPsY9EvJ/EuqaoheDFnGtqY2kGyHcSXZCAcgjGM5HGM15zF4f12VhFbzyfa4I/NMBZXeMnIOA2CT1IIySDnuaq6fe69b77Q+If7LuWJWUeSIcgAKBjHB4wSxwQAOMVi7NWejN0uzMPwlp+h+HfHniiWw1G3R9PbypLhYEVbgsHMnz8EbQhPykAlTwetZ/jr9rDTvD9g+jWVu1zLGpijulYYDqw2sBgkjrjoCMfia34bvdLYWkeqxQXBBaCOS1iWGUkE8EDBzn9a2dF+C+sXHiKOW/vdOk0iOITyyNaxpLvHUJgtkAdGOAPQ4raL5rX1F8MUj55v/ABh47+MGoRWdkbiO3U5WW5iCDBPzBARg4ByQCSQOOmK7vwb+x3e2upB/GN9b/ZVUsbeOcmWTjICJjOTzwSDkcAggn3G68V6V4Stba2jM8QuCxmuHO6UEcZ3AABlOBwACD05yMPxV4hjmjgUag07kCaDIyH3HaBnkHAQcDkZzzxWnNfSJD195moPBPhfw3od3YaN5drbmJfK3qr/OxICnI5XK55znPbjHDx+V4i8TXUgguI4laUXtxnc6FCQAATgABwcnoRnBGcxWviTULy+uYNRFlNuAi8u5EkW6LGQ4Kn5sEnOM4IPbFdT4D1zU5v7b0aHwwk0bAS3Ei3ZIkDKYgyFuvDAk567T61nGnpqxuVnc4e6j8ZaL4oj1QeHLjV9AkuVjjdl+6iscsiqQdxHXIIJA44FdJp/xK8PT74buyGjagzEINQg+ztIRkDEjEgn3Zga9I0zwOnjazE05urS3jYSJb3AKrkgZUAZAz1J2kc+uaZ4k+FsE6iUPaW7xLtC3zJLE5BGCRsGcDIzgEA8Ec1lzK1pFc1nseX+KtUtZpbQ3STL5pUs8/wC9EYwcBDHnABJIPIbpkc4paffRQN5fnrKhBIwTnacgkA8jOMfhUF9rmk6Be2WnvLaWtzGcwzomIZACMqHx8wwMg468Z7iPWvC97rEUl3cJBdISWW60y4KSpkkgFSCpOOPlIzina2vQq+mhseIJLS+0OQYs4o4uQrKDHIQckEDBAwSOORwR0rT+GPiyz1jwz/ZFnL5UdqSxtmGCuSQASSSQCCAR2ryTTdc1ywvorNLCfxDZyExtDdQNFLGMjBLDg9Dzz3Ndd8N/h7qGl+MDd2kH2dLlmMySTAr5eCQAckEg4HOAMEZ5xXoYCVOjWUqyvFnm4+FWth5Qou0j0C8guvPEaSSOysGiC7QQR2BPGCMg5PQ1LfeFItSuIoJ5TbQabHI8ht5Cm6RiN4yCSSWG3knPlnqOam17xEvgLR7jWLmBri/5XT7WAbyzgYMhI4wnUnGMkAE4NeTWfxIubiziS2nFnNIoZ40yWzwOGOTn6GrzB0alXnoPQ58tjXo0eTEbnqmg2Nxp7W1w8/lyWsolLSDfuAzjJYjB6dCenetbxN44XSNWttRFsjSLIAGhwXLYOFQDOdxyADwSwHAIx4DDrWrt4hWfN1NCpYyqwLFoxkPgd8AZ59BXfWY1PW2062sNLkeRkDS3HmFS2MgtvcY5yADkgEeteWoqPvXuz1uaUml0O8uv2jNC8aeGXsXjto50kBCtGIzuyCAzZODgHjjPI7msfw5bxzG0s7PW76IMTLNLaKFG0YGA5BIyc5AJGCOBxUWmf8IR4T0fUriW3k1GW4nEt1HBAxQTDpklSSwyQQFyNxxjNchdzWHiDVLOLw74D1IRXX7mC2a5eC2mY5IJBYE8AHJwMEHHINROo6j2NowjA9A8Va3pHg29mv0R5764Y+RCshaWVsDgAkgdOuBge9c9pN1rDeIbTV/EWbiNQWbRrVSGhJwQsjPgDg4OMknJHBxXo/g34H6utvCdcks9MiUbvsOnAuwOMhWkYk8E9QCOPz17qPSPCN0Izpll9viBKySyid9uepBA2nkcgDrWKhK1+pftIy92JxENh4r16YyQ280GkSFzDAXWCKMYwA0jOxYMTkkHJx0GcV0On6NY+FooJLs2DoVURx28QxDLggkNgMRuxkEEkHnjIOB4z+K1rJdFJNWmklk4SwsP3gJGMZ4wOcn649K4tPiRf6lJCLsW9jhgFuDI6Ntzgk8EEYIO3GCc5NaRTla4nHr1Omt/DdtY313c2Ftplkt5JueaaUmZWIwzI5UkEgnpzzjAHFdFc3n9n2oe9vFu4oY9sEijHGAApyMngAg46jI61j3U9lNYi3udT+0yMC0UkaIxkUkgfKVIHHGBjPfPbL8NT+I/Cam5e4SO2kUyR2t7bxxQ5wcEPKVII65XI/CrdKPRiVSS0sdBD/bWr2CPZWc1nBI4jjcggcnA+dug74AOPasvXtGOi+HdUvLzW2u7iSIRiO0RpIgxOAGkIIB5JIByT0xWrD8b/DstmItb8Swm9wSbWyiWZo8ern5BjpgEfU1wfxF+JFpr2niytLTUEXzA/wBq1KUBnABGBGvCjkHOAeB9amNGd05BKorNHH6DbpqGspGxJEsyoVPYA8n8gTX0ho9nZSKk0tmlzeq2YVYBioAGSFwT1zyoJ9xXh/w1s1vNXjchcwxtIWIz2wM/mTXuWmx6y1qgnu7TR7LlmWFhNKw9WIwoOMfeJx0rap72hFP3Y3tubN5HO+PNdLM8HsXx7Z3H8MKaq3MCNgwwT3MuMeZLIYlI74BLN+QFY8PijS49S8m0LXojGZLiSRduc45bhR64Uk9KmvvHUqtLBGmXyCBEDErqQeSQC7AYIJAAJHXBzXM492bJyWyK81xe3Fx5ErLHgkCO3gy+AT/FKC3bGQmOOorIk0nUNSuiEkgtIOQ0hX7TcsewDsSiDPXaMj0rBbx/P/wk13p13HD9i8hZY2jUQhmzg5O8q2Mj72W56Zqza6lFcC5FpezSRF9zKkYLxkADO04ABxwcdT97JIrNtQdrmlnJalWz8Q2l1rMulXmiz3Gv2YUR3Espu0uFwSAhZQ0ZwDyBnIqO68W39xqhml1caXplqxE+lWVuRczEdmc846D7x/A4FZOv6LJNfR6nPeR2kcalXkuiGMg4wW6A4/2t31ri9S+J+iWtxPZ6Rcrreq7cKqoPJyDwCzNgDk8L05xg1sqvO1yK5k6Vlq7GD4q8G+I/GC3FppqHQtAucBrcOWmmA6NKwAJJPOOBnseteb6t8BdI8L2ss+oas++NS8kcCl3CnuQMkDryeK9a8Sa54j8ZeGxf6ZJJpcFvIba70+3kG5nABJSbJ+U5HBweDgnnHP6H8MtPm0+LVrm5ms73UGCx2NzdMyyx8Ak/xEnPTkY+taxqVVdylt2MZqlFXsfO/iWz0e3hjfRDdTxMxUyTEAjH+yM9fc1u+BdBuba+sby7iSW2aZSyXS7kaPBJBGeCeMHit34ieDYvDutT2+y2gQAkw2kisQecDAP555FRaH4guIbL7PcWcdxARhY3jJLNkFeQR0Axx7967ZScqfunHyxk3fY6LW/Bttb6ubm0sLiVmkbdtKiEZOQUAACqByBk8YNQeDPBU+m6hc3L3rR3MRJjaMHgnBZg46EDOMEkn04z3Fr4iWHwvbhba3thcZinRWYcgZGAfmU8jjODjIOBxZ1S1it4C0t5JLbNaZUW4JAJwQDkYGeSc5yRk9c1wc7s1cunKKWqOa1D4sa3qF841ixuL+JV8uO+j2hxkgbieATgYzkEZJJqXWtW07VreL7JFcbwMTMZBgHPB6dcdeTyT6VmSaTea7b3MFkk725hcC4UKVRiCELEDgFsAnIwDk8Vj6Do+u2NnFDZ2El46BZ8KuRKyupdRkcnBIxgnIIwelPkh8S3LliFZxb2Ne6UNN5qOolhYAxMuGZgCcLnr0zkDrxV3Q5hcXIkkuMO0Z3q3VsjGMHsDg59cehI2m8Om/kuXt/LNui+dBdopMryH5iAOoB5Pvk8YNWde8L3t5p9hJpsEaI8ZAlibnABA35wQcDGQO+MmuOs4yVu54WJkpO6OK1i61RtZuxD5km8GNWlIAwCMKOeRzkYyeOlbXhbWnm4uXVHFwojjYqEAIwxznjoTg98E5zWVq11qmhm0s5JDeRFwsar8uOckAnqecAn6YrQ0vXbDVNMuLaWwGmT6eGkkuGbcTlgAo3HIJyeMnvj0rCpTcYax0PMknvY7STWNO1i1tpTcMjqm1hLIFO4cEDB6ZBx7Y+gK4m1ma2t0eDSpL6OUbg4G7HJ7Dp+PpRXB7Hsxe/3Nu1sriOW+kO6XUNytNcqRh1bkLGByScMSOAu09cCqOq+H73SfDsBCxeVqEq3EeWG7YMEk4BB6kexYDPatrxJcSw6ZZamkkdte384uIrcpuP2dVKgHHI3HJwMdTnpTGW50+5ttQ1uz8ie7gaWxs1yQIwoKBAAQATySTkHJOO/1Gq3PsnbZGv4NuLXWtLl82Od9QEqxCPzyiKigEnAI5PzjkEnBHbB1PhHrl3oviC/u9LtvMuJOYL2YbYmAIJUDvuYoM98jrXD6lrB8GWct7k3DW8ErSSMAq/NknPOMjOOOhIFfOWpfHTxXqX2mJ9RkitbggNBESi7QMBeOduO2cHqRXXQhztyWxjUqKLSZ+jl98aL+w8tbzxRocFpLAWiMIDbhyWU4JKtuJHKkHIOScgZ3/C+pPOL6n4nhjgmGS1nYsksRUkYLkheAc8gg5wADzX5of8ACUywyCXYpl68k8DtWyniPUYbVtRuBGxTAEZJLYIIyRggDpy2CcggHqOh0mupkqkex94658VoXujE3ju+MU1r9pUPLEjAE4JJ6YHYYBPA461n2Pi60C2nkeKP7fv1ZnlWTV1ihcZyuAoJAAxkFgSScEcA/BE/iqOY73t8yE4KljjGBjH+FSR+KxZsjJaIHBycMan2E7WvqV7aHbQ/Q24vvFFzNIDpX2Cdl3EL9p2OR6OXYEYxzgZJ9snO8QefataS3tnhJGaJL7zDMzY4IRBOrAbgRklhkdBzXx3oH7RHiXSYbmKLU76GOYqWKuHI2jAwWHAAAGB24qnffF/U9RkkmufEusTOwwESYoMemAcAewFZqhPZlurDoz7Gj8Xav4Vtzc2ErELKWKzxnZgdijEjjH3gxyeAeldJpfxJi1tvtN+GtpbyILKYJC6HIAGUJ3KThDkbskDjgg/DPgXXrjWNSGlaVd6nDd3TZxBclQSoLZJyOgBOSa9s8P8AxK1DQPDMBvb83UCsY1ur+AvM24g43k8lSOASOCRnGMY1KcoKyNoTjLfY931q2dtLN2NTs57aMBALi385GfONyyA7om244ZSM4Pc1wFzonxDsvECT2lmx0KFo1gCwxiWeM8uURiAxAzgAZPHHWlsf2lvCkejGOfT2e5hUjfZRrCzc8gqCQc5JIJIJHIrp/hb+0R4Z8UIYLzSLSz1WPJgM1vGhlAGAN5G0MRxkkDnnArlftoptR2NlGDlpIwNe1iDUtMkne4vbt7dSDaajBFaTQTbvvJlwzDOThRkEnJIHPJeGv2gtX8DoJINLlubiEeQX2MI/KJByeByCAQOgPTjivetQ+P3hqzu5LTU9MWxu4xhkvmWDHocYGQc5BBwQSQcZq9pureH/ABnpMl5pkGjATMUM6WDXALDggyEgHn37iohWqx1cdBypp6qRkeB/2jtT8T6TEINPNjPmRyDCrRsCQQEDEZPJGAcgAH1xz/iLxprHiTUreC4t5NQtLkkSLHphQRDOCSDEBj6EnrzXa6f4SbV40gn8UTQW+4EW9hFFbx5BGNvDkYI6Ajn0qO6+EPh6xkEl/dzX77gfL1K9ZjjPJClyD9NvasJVnf4TSNO5zWqfszaN4+8N2+p2l3aaQ2nySRXBvb9nRVJDDAGdnUgAkHA78GsvTvg3rHwxuNRU3sl1tglNvFbXPnKGKnbwQDnJUjJx16cV6/oei6PpsLiK0jht8gqLOArkjoSdgHHIz+oqp4g1nyb7z7OyAlijUGN5REvBHzZySCAMk55OPeqniOaFloFOg4zbvoeF6hdarpUaRahp/wBtuZSoEZtxE+WIwNyEnIz1OM+ldjJp/iSGG1t4NH1fT7tl+WaHfKCoyfmXKgkEgZODxjmvSdMmbxAsVxDaWhEJGHht/PAIOSA5O3Oec8H8a2vsWqQtO6RNcPKBzeFSseOcAEAAewB44561isUlozR0H0OE0XXILqO7fWdOmvb2FY4kgSBlEYy3JDEgZwcnJJOSeSc1r7S7vUtYlkOnafHZ5BjSJCoAAGATkMSSSCcgcDAHbo9B0NZdVnOAd0UabI1G7IMhIwAASCecg4NR/EDUpvAaiSDRLjXHwGMcMmx8d8ZUj2wAfwqfbVajtBWQ/Y06es9zi20y+sba9jacaejMQZlkAypAAAOB3ycEZAGM1uweFdYs9M0/T4B9s0aWHz1uluBlySGyzAEgHORnBx+VcxoPxf0y6W7l1LSnsNxJDXl0rNEp7FMgAdeSucdjWkPiII7KI2wItZDsgkW4BhmHIICMQARnOMDOOB2rqjRna8zKU1f3NiRvDs+myPPqGjreRMpVHhvIoY9mcgLkNnHTJwTzk4qvH4li0uJDFYy2cUTbopLiMOQR0zKoJUg5wc456DrXC6prcc14YdY/s6ewEqtuB+Uxkj5ghzg4OeGBHoelS2N1aSXV+2kyyQPOTGgjugVSMEFQEAIweTg9jzzmtFFR1ZDuz1XS/ix4y8YeGbn+z4oUSyjkWe8uboAEZYJkgDLHAyBwcjoSDXE6x4bn/sXfrV7INQul/cGZ2CvkgFUA4B5B5JJ61VsfDt/HqEep6fPssbkM0kbsVikUBgC46EhiCD35IAHAp+LvEmseILcaVpE0Eslkry3V3eDyiijCkoCM4Gep9enBpqV3vcmyR0lnoVv/AGTp4+2XulSQySRyw2twALhQWCE5yVO0IcnqSRjoasa5beHLC0F/qfkxmOKSQi5UPcAKCTy5Z2yeAVKjJ79/N/Fk8/gLSNLi1GCSLWrucfZo7EhBhQqlnI5GcuOADkE9QSfLPEkd7qWtPb6jrcOoRylbeSSzQu3lhgxwgCjAwQASM4HOMVcYJ/ExNvdHomgftBeHdF1S+i07TrtkDKLJoZNrYA+YsxLBQCOoBGMcZo1DxlF8VtUvftl/JDdi1d7VZ3d4kKKGY5OSTtDngAccDBFcfqXwestJjjk0q8nlV0/e3GpW8dosOeTsDEnjnt1HGa1/Bfhvw59omtIbqHWJ1w11cFpDHEMHq4I44JOFOcDgYzWzjC14kKTbsxltp9nY31qdHEura7M/mG8mGQpPO4J0GMkjcSScHgVoaxeXlxePFd2slrcIVQiRSGkJAJc55O4knJ5IINX7Dxh4Kjukt7LS73VtQMhWCx0rciSe7ufmIJycZBA657cpqWqSap4mmkSD+z48jbbq5fZ225JJOBgZJ5xWSb2bLkuyPbfhnappui6pqMjFM5jVgu44CkngcnlhwOpArS0Swu7q2gieO8vI4AAp1BiFQeojGQo9CwYfSpvBPm2PhOyQQebK3zFWUnJbnkAjoMHkgHp7HSm06+v5D9tuBHADlbcAbU9ggAUZ9CCfevKq11GTSO6nSfKirc6hZ6XeJLf3n2l0UKkFpl2BzkgkEKO2MMBweO1SS3l5q7h7K0t9MRQSZroiWXkdkwFzkA8r1A5rN8SeIPDngSzNxqOoW0DqPlV2LOfYDlvwAwK891D4van4qtd/hH+zLNlBUtqEhEpPqEAIA5yMk9enaojGtU2VkXJQp7vU9C1jwjomlu2r63rdxf3KjmeeQBVBII2g8DnnAry3x/8AHSDT1Fn4b0rUr/UY5AIrp4PKRSOuMAMQQCCOAQeuK5W+/wCEtkk/tnVYLfWTaxZk865HlAqDgohIwSAMgDqDjrgTaT8WtV13T47m2iWKNTt8hnKhWBH3SM4H1966I0Upc7fMYupdWWlyfxdqWs/ELS7bUzFdWU8gEF1pGoApbEnGWjfAHJHIPIzwcYFUNH+HXhxdEmnl06WPUGLbUS5fagGcd8k+vOPrW/rWuah4gs7aeztbi8eMjfbtzGpBBPzA4xgnqRV/ToZ9W1kzpYSjTjOq3MNupYxoxAJBXnA5IwOgxyTircpKNo6Iy05/e1OX1bxTB4B8DrYh2MsmcRqxJbJwWOOhxnmvojQrPT/Gfwp8PXNtaRRmSEPEiyMfsuBnAGxhkcdcE8c5ryvxl8LvD0kclolldQGdi1veJKWDEc5YuM4BODyBnGD6dL8APFQ8K6PqOi6yL25ksZTHa28QwrxsSS4DEdwc9SABx1rWk4Si77mNVSbXYwNY+GKeJbiC7fTlFzC6rIjxtEHQggl/l4GVY5yMeo4FYWm+CLLR/FTm2uWwo3LHEwIyCwyCRkAdMDnsTzXs+veMtK1vV47YXkmnzLIIxZuuHcFckhsBQBgDGSSQRkdD5j4y1qLT/FQuQ8kXkAW4XduLAkljkD5QM9ME4A9RRdQfLe5wcvI+Vs6O6XT2gkklgjmvMggBQB0wCB2I55H5cVTs445rxi9zgSRMpjUhgAQACOvofXFc1F4ohWeV7q5SOKGMbUhBbJIGcsAcjkkH2wParoetWWqWMt1Yfa7d48KsDqJm3E8HgDjGTzjGO/Nedyy1WwKpGk1yOx2Vn/ZE1j9juDbpbspDLHH8zEggqRwCDknqOR64rOubKyg819MbYgTcZGJ+ZskseTgEnPHuc54Nc4+lRw28RYZtboMQhyDkEnIJIzkDtnJyMZxmTz/s92fPuVitXUGJZgCSFxgngAjJPJAPGDmk6fLpFnnykpTbiQTLYafZ/bbp5tgff5kmAuAMDIGemOgAyPrTP7WmfwvcGLXpZb/ziYEgAdHjYYQxg85yCD3HII6VleJrC48SwzW9632azjYOZYUDeaCMjaOuAM57gD8K57S9LeDxNpUUF5BGsLeeFRgEjCsSOXIByFDYOOuDg12xilHV3ZlUtyrUqXFxqd/CmmauzefdkFTOVRc5wPnzjBOMk4wc56Vt2/wp1K3e5e4jW2itIBPd7WO3GCQAe7HPAxj6A5qbXrO08XSXh1DUTBeRsZD9nVnQsc5JO4gKAAcqDznqKisfHF9ovhaLS7eZbx4Ww01wCEKgnbznn72AD0xjiuarXm7KCOGXN9lHYeC9c1C1spora0Q2kbBI2aEktgcnJHOcjp0oraTw/rqQpI968aTASRFXjUmMqMAgjqOeR60VycnNrymVjzi6vIGvo4obvMVwzQmQkvM0YUksFPc44AAAIx6V1DalciC2NwTKNO03yEklJbazx4CKT0wo6E4Bzgdzxv8AZNm3iCwtL+WQW8bSxC4aMKwUJ0JXGTuGMYHB5J5NbVrdJHbzpO08+64UbpSCDGudjAccFQc5HJI69a+kl8KsfXJnnPx98aPp/hW00XzQby9AkuCuOnDN06EnA9ODXz5p1vLqWoQW9vEZZpWEcca8lmJwB9STXf65p178XPHl/NbP9n0+JjGk8qkgKDjACgksSSQAO/JA5q34XutI8L+MJJdKs31mDT4mjgnJFrvkIw0shYsAACQACp4B4Oc+lQUacLdWcUk5y5nsZXiPwpYfDPxtplh4gkXXNkMdxqNlYyGIxO2T5BcgnIGwsQBgkgdM07xp43uda0uCxtrLT9D0SUmddP0tQzZQbEaVySxJIP3j3JxgjPG6vqL67reoX9xII2mlaZtzFj8zdATkkjPUkkgHnNaV8LC6jtkgi/syBLdVkeQlnmkGSzYHQEkADsAOvNdPLom9zLmbvYzobYXEYeMOXDFpAo+RV4C89ckkjn261WuJSsh74OAK2Vkshb/6GkwCLmVpCAC3OMAdMDuSTz26Vz0rMXbHfmqW5OxoT61dXUaRvIqRKoURxIEXgYGQAMn3OSe5zVF5i3TgZ6VEpJzxzUiqWwT1qtST3f8AZT8Ky634g1y/jCg2liYopHyAskpwCSP9kP09af8AETXIdE0ufQbvHm290FEkakq5UEEgnHU4xx0r0r9mXST4X+Ed/rhXbPeyySoSP4EG1f8Ax4OfxrwT40X/AJ2vxQbtzhDK575Y9z9Bn8a8+S9pWs+h2KThCyOTl1KIybopGBzwRkGtLS/HGpaTIDBds3+zINw/XmuWBGMH8xSq2G46V2cqtZmHO73R9DeF/jppHiawh0TxzYG8sl+WG9jOJbYnujdQO5U5U+gOCPQrj4SW+m6bban4e8SPPp0r+ZBKysIs4yAxUkq3Xggg4OCRzXx4twcAdBnpXp3wv+MOo+DbyS2jH2vS7hQs1jP80TKAAwwcjnrz3APoRy1aF1eDszqp1U/i3PXdU1TxJoNnJBZ6zHcBTuC2NwQASc8oQMn1AyD3ya5yz+NXjXwdb+QNVuIE8zepuYw3PcZIzj2zjr61H4x+GUHjDS5PFHw8nmljCmS60MOTPbkZLGPnLqMHg5YD+8ASPFNQ1fULpRBdzzTCMkBZGJ2n8ayp0lJa7msqsoPQ+mta/av1vxBoa2Jm+w3OVL3Fo20yEAgDHQAkkn1wMYxV7wP8Ro9FsbF9etB4lt7qdr92nkYkMv7tcgnDAfNwcgk9OM14P8Nfg/4g+JN0GsoGgsAQJLyRTt9wo6sfYcDPJA5r0f4j/C3V/C9npjmSSw0ixhNvbtIQJZ2yWdiBkDJJwMnAxzXPUjQjJU1uzaFapbnZ9wfD/wCJWmeONI+22GoxyRQttNrgQtD0AXZnOOQMkkHse1S+OPiVZ+F7CWXUdQjs7dsgK7KT3OcZGT7DOTX5jTeLNQsJDGk5dOmScEjOeSPpSN8QjccXcD3Hb5pCePxPFcbyuLldPQ6Pr2lran6Aalql6mhtqenS3U80YMgFpNJEJcnOBhs8g5yfSr2o+I9d8YNp1hLpjpavYKWuPOBeKQsyyLICQWGUxkYPGQc9PiLSvjlPbaObC2e5ScHbbySSu/kqeqoMkDJ5yAD744r0Pw18XPH+j6ZAbvVIdMgjZi1zqoETODtJwDhmwBwFBPJ7mtfq1SCaRHtqcrNn0ZN4HC6oLnV2gigMTRSiR0ZHPQYBBIyM5ww/EmpLT4M6RqsMXlWYisozhYo1ZEA7nJOQTjtjg454I880P9oLUdecXFnoWnXFjCwW51y9laC3QnHRmLE8AnBJYjooxis/xl+2BaQPc2elW5vZI4ysd2pIhkfBGQGwQoPIJGT6CuGVDESdrnSqlGKueyyfDPwxpu3ZZwT3IBLKMyNk9Tk5weM5PHvWavhwRXBhS0s7WOZSI1aZBK4HX5c5Ix1AGMdSR1+NtR+NnjTUtaN++uRwTtF5JaPEY2nnBC4zjJ6+prBbxh4hk16z1GLVGubuyKmOSaQsOOQMHIx7dK3WAkt5amf1qHRH3OPh9bspjvryadHCpFbySK0cY5JwpHHXkcD2OBix/wAKZhW9gu4PtaPHGYyIpBt2kcqAR06kYFfMXh39p3xpYajAdRgtp7JI9jxWyrEzHIO7IBIPGOOMZxjNez6f+114PtbWM3EWqW9wBgoVEhBxn72/kE8dvpXLUw2JjtI2hUos9ck+H9hfXaT6jFJKSCrSTSs5CkkkAE4AOTxjH1qtqXw58GwxxWA0iMmY5XcrO3AzjuAOOMjg9CCa8s1L9sTwculy3dp9sluY2CiCWMAnOeRzggY9RjIrm9I/bQ0I2d/eXOl3Ud+rbootwcScYBycAYxycE/XpWawuI1LlUpXWp6Z4i+D/hx7W4IdRIVIVZiz7DkdCSSBgEcA4ycY4x5np/wPOqNqf9l3MdrbMRFI8qMgY45K4+Y44AJBGCc4qpov7bGlajNcf2xo8toBkxvbEPu9AQcYJ9QfwFc3rX7Z142rN/ZWlJ/Z4X5UlYLIW7knBGM9gPxreFHFx90yc6D1Oth+Ees+CdI1i7F/DptkkTSSeWmbicKCQpfkhSeNoIB4yDivONBaXUtSt1RsEyCMeuSQB/Okvf2gfFHjm1vbG8ENpYXEQDQRxnJwwJO488nsOK0vhLbi98SWRIysJM7k/wCyOP1IrVRqUoOVR3ZF4TaUD3jXfiJYeBVtNNeIT6hJCHijMgRABxksTxyMDg9Olec6t4r8a+JrpxeD7HpzrmKPSruNWx3Jc5OcegH0qH4paJaeJPFmhSyRsZmJjkYSMMxKCdvXA5J561yPjrTfDvh3UtNP2mSwi8wmVluGJCgZIAJJz9Kwpcrs0tWb1JSXu3skP1bwroP9oCXUNO1u7kAUSNLIXBHf5kAyfUknn0qKTQNAsdXXUtKkmsrcRgfYHd0kDDOWBYkEY5OT6gA1R1z4620scemaFBPqtwSVWa6IQMAMDkYLE47gZJ61x+j+K9X1zWIbnWLxLSANHbtF5IC+W7AOcnpgEnJOee1dqjUablocTlBSsndnrHi5pbO3eK4SVDdQHyoNhy+BgkAdRk9TxzXD+H9B1mfSvLso4nsobkQ3Mith0YgsODzgjIyRgkEA8VteOtH1fwjDF5F7MNI/5ZlVB2PjIBODycYBzkgD0rFsb7VbrzVFtidoxM8ZmBdvujcRk9yMAgckgY5FTSjyx33LlKW0tzuJlbRrnSnOoGS2jkYi3t49riQEggkMDgnGOQOuKkvb6JbaSIxzMPOaVSyKwDkAEA5zjAB55z0Hc4mk32p22nuspkl8wBgUwGQnOQT17jJGOR3rU0q6+zWcpuLKK4LyqBLMW3rwSeAQMEY5xnnik48oc6srnaWuqQWOhxReURLMyv56RcBcggKCSSDzzweDwa19JutID3ZitPs0lwpJV2yMAEEgg7gSDjIAwSMetcna28t55lxFEkpjiMMUcsjEL1IwBzgZOCMgHGcVJbaz/a11E99eSLdrGYmhcrCQTkkZbGQCeMD8TWEqcZHNUp7yRatde0W1hxqhMVxGpB+0kuy8kja5IJIwBkjI6ciuTj1m38VahLcR3U1m8cj/AL5jvAABPQA7gQByGyDnII5re1PS9HbzdOu53ScRghkYFgCM4J2HI6nr0PQVyGseD9O0O3Fla6w4N2isbhbcHDDqhbqoyOoGSDyKLU16nDWq87Sasx0PhLVta1QiG8jsiJTmSQnydw+ZCuBwMnABwRnpwarXmrz3XhGRw8MmqRnyylmwkBc/KAQCOTk9OAADzwDFYr4gk09/Md0g3CJYZHLM69scg4PXPXmuk0O0tPDunQXEWhLaF4zIwiY7pORncDwD3HXggfQdk1K9zjablvdGr4H8My6dpdte6uFv50bfPa3LM32dOBszwMZzzg9T9a1NWuIJryxN3aJPpyyecqygAIVbO0DGScAZ5I5xiuR1/UJ5JI7mPUdiXhAECIQUGc884K4wD+fFZ9xqGqJfyWU+7zd5LbjuXbgEkDnB6Ec8Y9s1i4t+82ZSla6T0NbXvFiWFjf/AGOzeVWkH7hVz5RHrkcEAZ44zz3qlJdNJZnUbcO9hdRrseG3JEbEEEuR0I5BwTjHTFLpvh/7ZeSvHc3lvd20aorAbzuYkgkA4KgD9QD6HudHurbSNGXTrJ4bFXjc3jSKUjUEk8k5AIPGehBA6iuObjTV0rs5JS2R4x4du4dBvLPUL+4WJwTiPy2I3EkAZGMgjuDkHiug1yz0fxBpdtpmjxMl7DO8s9yoO3ymOATgkkAkc4BHoeadr3g7W2vEsLe3ju7TcSjbdowpJDDOADk54OeO9VvBkVha6oI7mD7ZJNHuW4jPzwSA8KRwSDypB4JI7c1spKS9pF6mttLp7HXNYvNdS2l1qhvpbJUgH2glQihQFC+oIAP5UUuoNa6lcukcFxpkkRxKFT5HYgAY75AAznnkdsUVl+87jjRbV7mboENhqUejRmWOdzaSBlkDZ84E7mYk9Ai5OMEZAABJNYfjW+/sfQYt94gjmhlWITHYBGWJUA5ByV4ABBGfXmpPC1nNHfRWckqx29wd0hJ4ZFKlhuPPBK5A7gZ9K8Y+N2tP4o8TLFGGFtZAxqqH5RnGcfQAD8DX0sY89S3Q92UuWN7amRrnxIlvtNh0+N3s7SAeUkUEmAFJycAHAyOMDGeM5xzgaxrg1BpYrCw+w6ewAS2UnoBgM7HlmPX0yelQw6GturyMGZNuQR057Z7VAqwRqgfzCec7T+gzXqRUYr3UcTm5fEZL2pVgSclj0XgU8oVjydwGO39TWi1mcE7NidF3HnHfnGDUYsTMvJyi5AOOKvm7mdn0JI8QaGTn55n5x6f5FZUiluBwK3L3ypVijiP7qMYH+NQrp6iPIPAONzDsaaaSuOzZmLC3p25JqxbW7yTRIAxLMFCjuTXt3wx0/wAJfEDwjceFtZFvpXiNCTpOrCIqDk5McrA/OCc4LAkAgA4AFdB4V/Zr1nw38QdEi1m40mQRzC4KJqMRO1TuGUJB5IAGQM5rnliIxbUtDojRbtbZnq99bp4T+FumaKn7to4Y7ducAsAC5H45z7mvjLxxevqvirUJgd6CQxqw6YXgfnjP419gfHRbjTreOIwSxQQwMwcrkFjySD0PQdD1r5E1rQ7jT7gNIMxycq4HDZ7g1zYealNyuXVi7WMBIv3YJ/vYxSsvzEhcDvmtZbUzhIreNjIx2nbyTntioF0x2k2AY5wcngH3J6V6HN1Oa3Qzo425JH9K3vC9pummlP3EX9Sf/rU+30mLdGSWmBbaUGQfbBwa77w98Ibu2sftviC7Ph7TWw4WUDz5h22oSMAju2BjpnpWc6sVpc0hTk9kYvg3xpr2kahpw8OCUapDdSMqwKSZFYLhSB1AKk89M5GOte83nhTw58QdSXUb3SrRfHCQebNpFvdKsV1JkYLgcbvUggEkZyck+TeIPGkfhOyfS/Cml/2Rbuu19QkAa4nAxyXxwOhwMDocA8157Z6xqGm6nHqEFzLHeo/mLOGO7Oc5z3/HrXO4urrsdPMqdk9T2Twz8XPFOi+OLC0vJ5tKtI7wQzaWuYoohnaV2YAGAfQAEdK6D9pD4rWGsG0sIL9L8xKTIltIGCsRgZYZHHoP0rlPEXizQ/jD4Ve81YppnjLT4wBcouFvkAwFf/aHY9R0ORjHjy6bLeXSQRrvlkYKqg85JwB+PFZxoxc1KSs0OVWSjy9GQ3uoPeNnAjBHCjr+JqqtvI8byAHYhCs3YE5wPxwePY1rX2gTWetz6YB58sMpgIQZywOCBjrzkDHXFdt4n8GHwv4X0bRJU2axfSm9ug2RsABSNCcYJHz5A5BJB5FdnMkcvK5HmtusvmoIgxk3YXbnOe2Mc16NY+ENP8Gx/wBoeMrgm7ADReH4ZP8ASJSeR5xH+pXuQfnPQAZyO3i8F3nwz0yyttC0+O68W3MTzXeqTqrf2eEOGWENwpGcNIRkMCFIIOPIbzT57yeWW5lLSyMXd3JZ2PUkknqay5vaO17I0UVFeZZ8ZfETVfGUkQuZEt7C2UR2un2q+Xb26DoEQcZ9ScknkknmuZaZz1Yirw0t5mVYkYuxwq4yTU//AAjdwoIMbO4/uDPPofcVpeEVYnWTMVmYnOSR9aRZnU5BYc9Qa7q1+Fup3UMEsSqu9AxViSRnpkAemKvTfCmWGB5GmRygG4DJOcc8AE0vaxWhSpztdHnq39yvSeT67jTm1O57zufYk120ngEWkMc9xGURhuB3bTg+qkZH6VUl8LpIkktumY4wCeh4PIPTvU+0gyvZzSOPN5M/G9vpmmC5fnDMD04NT3ELtJIVXAUkZ6cA4qH7G+CQD61poZaiid2b75969s+GmqJY6pp0S21myMNpaWBSeVPJYgng4PWvE0gORngZ5IrrtNW7XT7ZoJpI5TyHViCOTjB+hrnrR5o2NaLcXqe0fFDWjeazbREr+4t1jUqByOpIx65FdF8HFWH+0L0j/VxiMN2AOST+QrxW4FxDdBJ7uW4kVVUvISSOASM+g6fhXqngRbz/AIQ+4s7NGlvL4SD5MkqGG0HH0JP4V5NaHLSSTPUoyvUvY4zxV8VvEHivVvNsYTZWUDMqvGMkAnkliOpA7dKe3wpu9aayurm7uJ5tQJZQ+5ym04dXJAwRwcgkY468V7H8Ovgrew2FzZavBb2iXW1XaE7pmjyMDaAQpJ6E5x6d69dj0G2sNPvbXQtKOoajYkGKO9fERkdgzFcnBIBLHBABAHU4MOso2jSWxLpub5ps+Tbz4RHQ9a+X7RbISDGGUMdp6HI9RzWlJ4WiuLWS1MflJIQWcKQ2R1AJzjJHofqK9t8YeGb+5tTdW2tSPsIYyKD5LHADCIcYAIwDyDkU+T4WwXE1tAL68lu7aIR3he6YCSYmTIVQRkfKBkZ5I454ftpPWTDljF6I4vT2ufETQRahqapBZRIYxcxkhiowOFB3EDuR0zWfqFqt1dPMQhnxtBVMLtBPAGB8vPSvTdW+Hfh/wvaafZy2EV7q4SS4kluGZkO3ORy2GxuXAIGdp55weWsfhqLrTV1G1sY3j84xOqx7vmPIAHXBB4OMfkanmW5Wtk2jHtdLs4vP+2ubZYkDMI2wwGccrz1yMY9c9Oa6PRvDg8UWlsLW2b7MqK2S4Q8jAJYgjnHfFWV0G/XVLWzMcNsgjIWWQbl2kBQVJyD7YyARx0xXWak2jeE9cGlLex27xRqYIJkkdCcbS+FBBJIJ56EcYxXJU5qlSLvsc0oSqSXZDbf4QagtqLaWODeB8kiysZAD7oefT3qzqPh/xL4ftY4Xd5beLBW4uUkITJ4AdgR146njr6Vh6Nf6nc69GI9YW6MzsEiWW6XGOcBQ6jJGep4APFb/AMWPiBbx6HPo9lJHFqMKqs7XEjSgZ4Kgkk5xnPJwDjJJyOn3X8LNrPW+xyGpXlhY3Uk2pXtqlzKcySQRqC5GSAzhASucDIYgZ7V514q1K8vEu7e3uLe6G7dsWTc/GACOMn06+lRzWep6g6pPEz6dIq+XK0pwhBHIyeMHtwKs6hJpGieILeO2a3ifywAF+ZQSOfmPU8DgjqO3Nc903pqzijQji6kby5V37GZoTajb6WZbsToBldqnGGIABYHkDrmukvPGP9nrBBCHvEgBjeQx42gE4OCckgYzx69ODXG6h4ofVdflnW5+zGONo12p8jDDYBBzzg4BPIGK5W5ur2+vze3MySecSysVAyQQGAAAGQPTHT3pqipXbObEUcPTbhSlc9HENpqXia4iuSs6EBluI8kIG2k4J4xg4IxkDGDxVTULVLfxDe6cLya3gEBEEkhHznAKrn0IJA/DpmsezF1Bb26W6MvmyBpZpWOyPBICjuTjk457dq7a6vLTxEtwkVnEbMxbZZWJU78YLDIJAGMknJGATyOcYx6PY8+nRUoSnKWq6dyHR767uptGu9P3u8kRjlWFgwiQAksQSPmypHHYYHU1q61fXMd7DJOZLS0kJkjbYCHz90Ed1PGMjBJPHPFR9DtfD1nBHYJcXFvGFEs8YLOozgtwASAM4JHQj8FvmfXLeznsNTdo7eQxNDOpQyxlc7ASccA5GRkEegolFy1jsc7s9bGtENM8QPdzy3c0ctsq+bEqjaBsAOxNxyAxBBzzkjjviRQxXUl/ElpN/aMFuvl3K27b5Mk7gFHUnIIA6c81l/2ufC9mI73Q3uRINhlX73GepHBIzjAIyccg4NRapqN3caKmr6Nqscv2cDz41lZJQoJAZxjIOSRjPQDJJ5q6dDqzSNhmoSazrU/2nQtMuJoR+6midl3xSKTlWGQQcEdR0A69iub0XxgNDnune8k1C5uNjTXNw0gLkAjgg5IHIyeeKK7PZ22Oj3lsj0a6hjs43uYIprl7aAW7JbLukMhO6QgAckAgZGRlTngV5D4q8Jxalr0RtfDmqadayHa5kikkOSTmRnIAyc9AAOPWvpL4b6HFJsMlzb232eMj/TGZAzuSXIIVuQAAc+vGe/Yanp8qyN9nk067cAAJHfDpk8ZZVGc44x+NdMXOOsYnuumpWdz4X8R+E3ktiI4pp5YwQ2ImAUggAk4xgggkdQQfWuauPDZ0+SNJ0CkEhvLySDjIGSMD69ea+95/7YtuBoCybuS0WoWzfjjfnNZV9qF3aqVn8N3b8kkRtC2fXgMa1VarHTlMnQj3Phz+zmt7zy7lGCNHuj8xSFAPcE8kYH86W8E9vGbI26qkgDfKMNtPI6dM9a+1ZNWgmVBL4P1XCADd/ZynaPbBP6VXa70qaUtL4R1KRwfvSaWGOT6dTnpVfWJr7JCox/mPiJdIk34CFBkgFRz7dcda2dN8OfbpPLt4p55QpYr5fHGM9Cf6V9hTXXh5V3zeG7qHJyGk0Ykn8lP6mqLeKPCFrI6S6H9mQjBY6QRkHg9F/DJqnXm1pEl0lspHy1o/hDULy+eGzgDz9E3ZB+o569ec4r3r4T69c6lZmw8RrFO1i3kW99KA0kQIyUJ6lTgA5PBxXZ2/jLwPIjiCKJM53bdOYZz16JyeTk06LWvBEMbxRPZ2Ecpy0cVoybiQASx2AdBg965q05zVnE6KMYw6nM+JfGfiLwq15b2dslxpwciWzv0D2pUHnKtkAYIxj1zWBJ/wgnxe0WC2MS+DdUSQEPHGZbGRiCAMj5kBPpke1euXVvoeraTbyzxW15oFvh2nnj3R8HG0A/lzjFZ1v/whtvcP9ih0C18xdoZREDggjAHrgkZ6iualUvH4dUdFSLvbofO3ib4Ka54RwbuxQ2cxIi1C1cSwuPUOOORg4OCBnimeH/hJc6mqS6h5tnaYyZrkCMYGM7VOSwx3IA96+svDl3pWi2vl2d/apESCYo5UMX0KDj8wTWbqug6BrzPLepHLIxyVDkDrwQAQB7YFdH1ir8L2MVRjHWxyPwV+Fuh6zqUqeHIAUszi51y8AZYuCfkHAHAJyOgx8x4FeU/GLTFHi7Vhba+dd0y2nWOKUrjeCR0AI4znJ44wTgnFe/6f4f07RbW9tNJleygvYlhuUglK+aqnIDHPOD3644zgkGvD8LPDc+XOnqJWADushJbBzk+5OCSOTjmq9tCNmk2xezlJ72R83eMPBMunhre4IK2sKy+XE5YIWUFgQe/QdTwo5xivP101JGY+RIAowA2ASenSvszXfh7petXzu4nBYv57IwDTbjzubGcdQAO3HSsuf4PaF/Z6QxWzZVi4kYLubIwATjoOvTOaccTyrVClRTeh8orpM0lyoigGWIwqj17DHeu38F+A7y38Qadey6Yfs8RN2GK5ZvLG4DqcZIAwcHmvbdA+EOj6frEV5cPdTvEAQokCru5AJwOfpwPrXf2/hnQNPtXiSyZ0lAWUzyNIzAAgc5GBkgkDGfrzRLFX0iilRtqzwz4XeAUt7u78RzQRmW3LSNdBgd0xBxHGScBs5LMcYAxxnNatl8L38QeJTrevahDb3bSBrO084qflxgF8YVRjrgkk5PJyfZmk0dZoGGmbDaALaxIAkMYJG4gA8k4xkYPPrzVKTUrSw09hPbWIJBjGbQsST16uTk+gwKn2r6bh7O79DhW+G3i/Wrq9N75Vpp80flxxafOWS5kOQkbSJuJQDkkjGcgYJzXHyfsx+IIYy9zFbpiQhhGTLwMegzzk8HHTnFfTGkeDbLwWtxqkQF5qLwCOJd21APcAkKMYHGSAODzgeO6l43udFuzLreqiW5uXeOOOJ/3ZAAJ2AHCooIABGScknAFTzT2iylGMnqeM+KfBOq+H7oomnKlsowt1HBjIYAjkYIOB064znNbnw70HxLeEPp0UiQxnc0ke1SBnBIBBPtwPWvT9M+IFtcXN/Bqd3fXsTxsYIbiGVoQO2xVUnAXJzkAdcetSw1rwtCl9qGhz6hpj3kax/bI4AkX3ssBIBuGeODg8e4wKpUjFqSuWqcebRkXhq18R7dTgupNP1qzwVlsUtRNOgIzy4K4J9ySPSuMl8Ay6nb3F3pWnWXh60Em2SRpTJOGyRjBJwTtOBxnIrWtvEQ0G1vdUtb24v50nJuW3EzFSBkPznHBwTn8OlZ2pfFLQ5rqFrPzwcAndCQHBOSDgHJB5zjGRnvSXPJ36GkoxitXqcl4m+D2pu9vepei/051IadZQAGBOAQSMZ44PfNEely6IqXrRxxSSQRxyxSMHi3DAGCuSCcDgjHPWq82qm1vPP0u2WG5Vg32m3llCnnkMj8EHJ4AxTbXTZdc1BI0sIjdzPkbEIGfbJwB+ldKTS95nP9r3TnvEmn2GoJJOlnHYXe4fu7clo5QRyR6EHqMY5rFXw4yW8soubeMqp3I7YOCOxIwfw5r37S/gJ4kurYz3Xk6XZYBNxfSCNAO555P5Vpx/Dz4f+HZYhreqXWtvu2sLSIxQg4J5cglhxwVHpyM1CxMbWjrYiVF2cmtD5ht/DV9dRzG0tnnj4DGNSxwTkHHXBx1r1bw78L7yG4iuNR+z6Zpds6gveyiMyBQAdqE7myQegOa6LWNW1DQ7kDSNHh07S2YtHHZEl3QEAFpDlgcEE4AxkdK4rXNF1nUETVXjKxzSksvmO8gIJwCCBxgDnJ575OKt1PaLV2REVGNmYV5I95qM0wwTLIWCj1JNez+C/HFv4LdIBYC/uHtzBs8/yCOBkq/94YOB154ya8qs/D9/kP8AZpMAg5Ix/Ouh0+yu4dUt7khJPLyrGQZHzAgkj+R7HntWdSMZpJ9Doptxu+57bZ/tBwWau9x4e1aJxAYv9Hut6sTkbhgcNznJx+eKuJ8c9E1CFBc6L4iieRQN6hTkYIPcck98dgOlebzqrRp5TBiACWIILHA5I6DnNaelxu2ZJiXdsnc3Uf5Oa53GCWxtdnqdn8Y/By2qJLYa1tjZHXzbUSAFSCAQpwQOw7deTzUC/Frwnp/iA6kLvU1l2hVV7JlGcrkkAEH5VUZGDyT1NefK3l5eEZOQCuOcnioF02O5jllkERu2YkmRwo2jHCrgZPAycnocCs3CNrWLTe9j2efxJ4T+I05kstQDTxQSKDLAy7PM2h+SABnaMYPcmrWr+KdK8L+bcWlyihYxFB58TRKyKAAS+AGOd4BB4DcV8/TXOp25cW0GVIyTDKUb9OTj3rR8KzeP45o/7Ps7o6UpMk63TL5IGOqk4OevQ5JA61DpJO6YvaLZrU9P0XVBcwTzPcsbZwrOEuoyFGNynMmMjJBHPIOPeotc8daJr+uKlnfw+eo2lJA6mMk54kjJGCSSM9z3zR/widwkMkviG5sXtM/u4zCCwXsCzdD04AIzXP8AibxloOjRBRfwyJwrLAihnAGAWwDuI6Z4PHbiolG+qV2ZSlKMW4nYaJ4gh0uxSOLVby9lnyspknMwhK7smMFQQx4wcdBn0Nch4n8JXuoxySW+jugEjEspBLr0GRnJJBJJ75qtZfFyLxNqgtNDWztJNjNFEq/vXIUk88AAAEDJ6VmN421jXtKv9Pe2lgdBtWS1uQzbsZ2lep9CR3NZLnU7SZ5axKjNxbuzzvxJql3asbcfuTH8oQ5yhxgjHbuPzFYeuWtxbaMl66mJ3Ixg9SRnIBHAx7+lTXUOoTaxPHPIvkKxMk1ySofGSSSRnPIOMZ5pvjLxxF4u1DTrSygCRW8SxEMQFJ4BI9sjv144Fdig3JJbHPWrOrO3Q5q11qS3JEoGIx5iq33pGJxjOCQCCSfYHnNR2+qRCZ53tzHnIC7i2CQcHJ44OPfmvTNF1Lw9dQxxDTorTWxGEjupLcEMB1IUttLDkAnGcjjjFcb4f8M/aNdvy8V19htUaZhPBtJbaeCASB3PpgdquMlJtNWME3zWaOw8KzRafoN6j3Nrq1xLCrrZyYHlnneQSDggZBwAeh7A1neHWUu9xpjXaT8A2pwyl8EMoJ6jByO+QazfAMkWs3U9peQK+6OQxSKpDrLjcCWxjkLjk455Het+3t9u6DxKYtG0+2/eBEkVmuRuygGCSxGSMg9CRxXPL3JNGcvd6nSeFPD2qrJqE9yLgSyQHyIwpK8gEqTyQQcDkenNVbKzmhWS7ispAZoSklvKx2wtyN28EcnkAHkE45xUPh3xrbw2skfkGLw9HeMwtrgiRm3KoYsSSRwBggAAk46VlS+Ir3wzJPo8hSXT5WYx3DDl43IIOe2cdiRnNZ03NyaasYa3Zr/brC9vZEudQuo4rorHPZ3agRpICMlXGSc45zjrzmqep6FeeGbq7EggWK9UwOluWZTAwBYnqd2ASDjGQMZFXpIbfw/p3n6oz3VqiMZY41Dsd3Qgk/KwyBggZBzk9ug8BaTpniXwpp5F2sotZGZUuzh0UMNgVhgEHIyOcZ4HTNTm6a5ktBa6NLQ8612xsrCw0r7IYbyFoTibBkB5zjjGCN3IPtRXfeKPhnNJcx/2Bc/YoBnzI4piqljjBHrxx+FFTHGU7K8j1I14W1Z//9k="/>
          <p:cNvSpPr>
            <a:spLocks noChangeAspect="1" noChangeArrowheads="1"/>
          </p:cNvSpPr>
          <p:nvPr/>
        </p:nvSpPr>
        <p:spPr bwMode="auto">
          <a:xfrm>
            <a:off x="400622" y="4716219"/>
            <a:ext cx="970318" cy="9703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17"/>
          <p:cNvPicPr>
            <a:picLocks noChangeAspect="1"/>
          </p:cNvPicPr>
          <p:nvPr/>
        </p:nvPicPr>
        <p:blipFill>
          <a:blip r:embed="rId3"/>
          <a:stretch>
            <a:fillRect/>
          </a:stretch>
        </p:blipFill>
        <p:spPr>
          <a:xfrm>
            <a:off x="551339" y="2599872"/>
            <a:ext cx="8041321" cy="1658256"/>
          </a:xfrm>
          <a:prstGeom prst="rect">
            <a:avLst/>
          </a:prstGeom>
        </p:spPr>
      </p:pic>
      <p:pic>
        <p:nvPicPr>
          <p:cNvPr id="2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988888"/>
            <a:ext cx="2545000" cy="11691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p:nvPr/>
        </p:nvPicPr>
        <p:blipFill>
          <a:blip r:embed="rId5" cstate="print">
            <a:extLst>
              <a:ext uri="{28A0092B-C50C-407E-A947-70E740481C1C}">
                <a14:useLocalDpi xmlns:a14="http://schemas.microsoft.com/office/drawing/2010/main" val="0"/>
              </a:ext>
            </a:extLst>
          </a:blip>
          <a:stretch>
            <a:fillRect/>
          </a:stretch>
        </p:blipFill>
        <p:spPr>
          <a:xfrm>
            <a:off x="120650" y="188640"/>
            <a:ext cx="3947294" cy="655457"/>
          </a:xfrm>
          <a:prstGeom prst="rect">
            <a:avLst/>
          </a:prstGeom>
        </p:spPr>
      </p:pic>
    </p:spTree>
    <p:extLst>
      <p:ext uri="{BB962C8B-B14F-4D97-AF65-F5344CB8AC3E}">
        <p14:creationId xmlns:p14="http://schemas.microsoft.com/office/powerpoint/2010/main" val="1813558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27C452-0D12-48F3-BB65-BBA3E6350F2C}" type="slidenum">
              <a:rPr lang="en-GB" smtClean="0"/>
              <a:t>7</a:t>
            </a:fld>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8801" y="3471543"/>
            <a:ext cx="4370766" cy="327807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4635"/>
          <a:stretch/>
        </p:blipFill>
        <p:spPr>
          <a:xfrm>
            <a:off x="-4708" y="3471543"/>
            <a:ext cx="4571696" cy="3269826"/>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7131" b="5316"/>
          <a:stretch/>
        </p:blipFill>
        <p:spPr>
          <a:xfrm>
            <a:off x="101288" y="863970"/>
            <a:ext cx="4472681" cy="2565030"/>
          </a:xfrm>
          <a:prstGeom prst="rect">
            <a:avLst/>
          </a:prstGeom>
        </p:spPr>
      </p:pic>
      <p:sp>
        <p:nvSpPr>
          <p:cNvPr id="8" name="TextBox 7"/>
          <p:cNvSpPr txBox="1"/>
          <p:nvPr/>
        </p:nvSpPr>
        <p:spPr>
          <a:xfrm>
            <a:off x="2843808" y="3152001"/>
            <a:ext cx="1800200" cy="276999"/>
          </a:xfrm>
          <a:prstGeom prst="rect">
            <a:avLst/>
          </a:prstGeom>
          <a:noFill/>
        </p:spPr>
        <p:txBody>
          <a:bodyPr wrap="square" rtlCol="0">
            <a:spAutoFit/>
          </a:bodyPr>
          <a:lstStyle/>
          <a:p>
            <a:pPr algn="r"/>
            <a:r>
              <a:rPr lang="en-GB" sz="1200" dirty="0" smtClean="0">
                <a:solidFill>
                  <a:schemeClr val="bg1"/>
                </a:solidFill>
              </a:rPr>
              <a:t>Care Madagascar</a:t>
            </a:r>
            <a:endParaRPr lang="en-GB" sz="1200" dirty="0">
              <a:solidFill>
                <a:schemeClr val="bg1"/>
              </a:solidFill>
            </a:endParaRPr>
          </a:p>
        </p:txBody>
      </p:sp>
      <p:grpSp>
        <p:nvGrpSpPr>
          <p:cNvPr id="10" name="Group 9"/>
          <p:cNvGrpSpPr/>
          <p:nvPr/>
        </p:nvGrpSpPr>
        <p:grpSpPr>
          <a:xfrm>
            <a:off x="4688801" y="132534"/>
            <a:ext cx="4419703" cy="3320768"/>
            <a:chOff x="4688801" y="116632"/>
            <a:chExt cx="4419703" cy="3320768"/>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8801" y="116632"/>
              <a:ext cx="4384307" cy="3288230"/>
            </a:xfrm>
            <a:prstGeom prst="rect">
              <a:avLst/>
            </a:prstGeom>
          </p:spPr>
        </p:pic>
        <p:sp>
          <p:nvSpPr>
            <p:cNvPr id="9" name="TextBox 8"/>
            <p:cNvSpPr txBox="1"/>
            <p:nvPr/>
          </p:nvSpPr>
          <p:spPr>
            <a:xfrm>
              <a:off x="7308304" y="3160401"/>
              <a:ext cx="1800200" cy="276999"/>
            </a:xfrm>
            <a:prstGeom prst="rect">
              <a:avLst/>
            </a:prstGeom>
            <a:noFill/>
          </p:spPr>
          <p:txBody>
            <a:bodyPr wrap="square" rtlCol="0">
              <a:spAutoFit/>
            </a:bodyPr>
            <a:lstStyle/>
            <a:p>
              <a:pPr algn="r"/>
              <a:r>
                <a:rPr lang="en-GB" sz="1200" dirty="0" smtClean="0">
                  <a:solidFill>
                    <a:schemeClr val="bg1"/>
                  </a:solidFill>
                </a:rPr>
                <a:t>Care Madagascar</a:t>
              </a:r>
              <a:endParaRPr lang="en-GB" sz="1200" dirty="0">
                <a:solidFill>
                  <a:schemeClr val="bg1"/>
                </a:solidFill>
              </a:endParaRPr>
            </a:p>
          </p:txBody>
        </p:sp>
      </p:grpSp>
      <p:sp>
        <p:nvSpPr>
          <p:cNvPr id="11" name="TextBox 10"/>
          <p:cNvSpPr txBox="1"/>
          <p:nvPr/>
        </p:nvSpPr>
        <p:spPr>
          <a:xfrm>
            <a:off x="2843808" y="6464369"/>
            <a:ext cx="1800200" cy="276999"/>
          </a:xfrm>
          <a:prstGeom prst="rect">
            <a:avLst/>
          </a:prstGeom>
          <a:noFill/>
        </p:spPr>
        <p:txBody>
          <a:bodyPr wrap="square" rtlCol="0">
            <a:spAutoFit/>
          </a:bodyPr>
          <a:lstStyle/>
          <a:p>
            <a:pPr algn="r"/>
            <a:r>
              <a:rPr lang="en-GB" sz="1200" dirty="0" smtClean="0">
                <a:solidFill>
                  <a:schemeClr val="bg1"/>
                </a:solidFill>
              </a:rPr>
              <a:t>Caritas Madagascar</a:t>
            </a:r>
            <a:endParaRPr lang="en-GB" sz="1200" dirty="0">
              <a:solidFill>
                <a:schemeClr val="bg1"/>
              </a:solidFill>
            </a:endParaRPr>
          </a:p>
        </p:txBody>
      </p:sp>
      <p:sp>
        <p:nvSpPr>
          <p:cNvPr id="12" name="TextBox 11"/>
          <p:cNvSpPr txBox="1"/>
          <p:nvPr/>
        </p:nvSpPr>
        <p:spPr>
          <a:xfrm>
            <a:off x="7236296" y="6525344"/>
            <a:ext cx="1800200" cy="276999"/>
          </a:xfrm>
          <a:prstGeom prst="rect">
            <a:avLst/>
          </a:prstGeom>
          <a:noFill/>
        </p:spPr>
        <p:txBody>
          <a:bodyPr wrap="square" rtlCol="0">
            <a:spAutoFit/>
          </a:bodyPr>
          <a:lstStyle/>
          <a:p>
            <a:pPr algn="r"/>
            <a:r>
              <a:rPr lang="en-GB" sz="1200" dirty="0" smtClean="0">
                <a:solidFill>
                  <a:schemeClr val="bg1"/>
                </a:solidFill>
              </a:rPr>
              <a:t>Caritas Madagascar</a:t>
            </a:r>
            <a:endParaRPr lang="en-GB" sz="1200" dirty="0">
              <a:solidFill>
                <a:schemeClr val="bg1"/>
              </a:solidFill>
            </a:endParaRPr>
          </a:p>
        </p:txBody>
      </p:sp>
      <p:pic>
        <p:nvPicPr>
          <p:cNvPr id="13" name="Picture 12"/>
          <p:cNvPicPr/>
          <p:nvPr/>
        </p:nvPicPr>
        <p:blipFill>
          <a:blip r:embed="rId7" cstate="print">
            <a:extLst>
              <a:ext uri="{28A0092B-C50C-407E-A947-70E740481C1C}">
                <a14:useLocalDpi xmlns:a14="http://schemas.microsoft.com/office/drawing/2010/main" val="0"/>
              </a:ext>
            </a:extLst>
          </a:blip>
          <a:stretch>
            <a:fillRect/>
          </a:stretch>
        </p:blipFill>
        <p:spPr>
          <a:xfrm>
            <a:off x="120650" y="188640"/>
            <a:ext cx="3947294" cy="655457"/>
          </a:xfrm>
          <a:prstGeom prst="rect">
            <a:avLst/>
          </a:prstGeom>
        </p:spPr>
      </p:pic>
    </p:spTree>
    <p:extLst>
      <p:ext uri="{BB962C8B-B14F-4D97-AF65-F5344CB8AC3E}">
        <p14:creationId xmlns:p14="http://schemas.microsoft.com/office/powerpoint/2010/main" val="2561341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ss Cutting Issues and Inter Cluster Coordination">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1A5D493A4FFE498D319528BB467A34" ma:contentTypeVersion="5" ma:contentTypeDescription="Create a new document." ma:contentTypeScope="" ma:versionID="11ec9aea9b1d3ac42ce7e970bae708c8">
  <xsd:schema xmlns:xsd="http://www.w3.org/2001/XMLSchema" xmlns:xs="http://www.w3.org/2001/XMLSchema" xmlns:p="http://schemas.microsoft.com/office/2006/metadata/properties" xmlns:ns2="96664bca-06c0-4657-b6f9-0a997f5ff9b9" targetNamespace="http://schemas.microsoft.com/office/2006/metadata/properties" ma:root="true" ma:fieldsID="fc0d6eb600870ed0ea0abd446f02cd74" ns2:_="">
    <xsd:import namespace="96664bca-06c0-4657-b6f9-0a997f5ff9b9"/>
    <xsd:element name="properties">
      <xsd:complexType>
        <xsd:sequence>
          <xsd:element name="documentManagement">
            <xsd:complexType>
              <xsd:all>
                <xsd:element ref="ns2:Websio_x0020_Document_x0020_Preview" minOccurs="0"/>
                <xsd:element ref="ns2:ff39aabcbcfa4b29888983c5e6d736f9" minOccurs="0"/>
                <xsd:element ref="ns2:TaxCatchAll"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64bca-06c0-4657-b6f9-0a997f5ff9b9" elementFormDefault="qualified">
    <xsd:import namespace="http://schemas.microsoft.com/office/2006/documentManagement/types"/>
    <xsd:import namespace="http://schemas.microsoft.com/office/infopath/2007/PartnerControls"/>
    <xsd:element name="Websio_x0020_Document_x0020_Preview" ma:index="8" nillable="true" ma:displayName="Websio Document Preview" ma:hidden="true" ma:internalName="Websio_x0020_Document_x0020_Preview">
      <xsd:simpleType>
        <xsd:restriction base="dms:Text"/>
      </xsd:simpleType>
    </xsd:element>
    <xsd:element name="ff39aabcbcfa4b29888983c5e6d736f9" ma:index="10" nillable="true" ma:taxonomy="true" ma:internalName="ff39aabcbcfa4b29888983c5e6d736f9" ma:taxonomyFieldName="Communications" ma:displayName="Communications" ma:default="" ma:fieldId="{ff39aabc-bcfa-4b29-8889-83c5e6d736f9}" ma:sspId="31bb8de2-2522-46a2-961a-21ec87b7ce6b" ma:termSetId="2f8f2b4b-d4e1-4fa6-a1ae-b4e143ba8fb0" ma:anchorId="00000000-0000-0000-0000-000000000000" ma:open="true" ma:isKeyword="false">
      <xsd:complexType>
        <xsd:sequence>
          <xsd:element ref="pc:Terms" minOccurs="0" maxOccurs="1"/>
        </xsd:sequence>
      </xsd:complexType>
    </xsd:element>
    <xsd:element name="TaxCatchAll" ma:index="11" nillable="true" ma:displayName="Taxonomy Catch All Column" ma:hidden="true" ma:list="{3a036ed0-d222-47b6-8583-8ea0c1662976}" ma:internalName="TaxCatchAll" ma:showField="CatchAllData" ma:web="96664bca-06c0-4657-b6f9-0a997f5ff9b9">
      <xsd:complexType>
        <xsd:complexContent>
          <xsd:extension base="dms:MultiChoiceLookup">
            <xsd:sequence>
              <xsd:element name="Value" type="dms:Lookup" maxOccurs="unbounded" minOccurs="0" nillable="true"/>
            </xsd:sequence>
          </xsd:extension>
        </xsd:complexContent>
      </xsd:complexType>
    </xsd:element>
    <xsd:element name="TaxKeywordTaxHTField" ma:index="13" nillable="true" ma:taxonomy="true" ma:internalName="TaxKeywordTaxHTField" ma:taxonomyFieldName="TaxKeyword" ma:displayName="Other Keywords" ma:fieldId="{23f27201-bee3-471e-b2e7-b64fd8b7ca38}" ma:taxonomyMulti="true" ma:sspId="31bb8de2-2522-46a2-961a-21ec87b7ce6b"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Websio_x0020_Document_x0020_Preview xmlns="96664bca-06c0-4657-b6f9-0a997f5ff9b9" xsi:nil="true"/>
    <TaxKeywordTaxHTField xmlns="96664bca-06c0-4657-b6f9-0a997f5ff9b9">
      <Terms xmlns="http://schemas.microsoft.com/office/infopath/2007/PartnerControls"/>
    </TaxKeywordTaxHTField>
    <ff39aabcbcfa4b29888983c5e6d736f9 xmlns="96664bca-06c0-4657-b6f9-0a997f5ff9b9">
      <Terms xmlns="http://schemas.microsoft.com/office/infopath/2007/PartnerControls"/>
    </ff39aabcbcfa4b29888983c5e6d736f9>
    <TaxCatchAll xmlns="96664bca-06c0-4657-b6f9-0a997f5ff9b9"/>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1477B5-B8C4-45A4-8E2C-B6CF770A5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64bca-06c0-4657-b6f9-0a997f5ff9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3ECD35-7172-4F78-965D-C150E41533C7}">
  <ds:schemaRefs>
    <ds:schemaRef ds:uri="http://schemas.microsoft.com/office/2006/metadata/properties"/>
    <ds:schemaRef ds:uri="http://schemas.microsoft.com/office/infopath/2007/PartnerControls"/>
    <ds:schemaRef ds:uri="http://purl.org/dc/dcmitype/"/>
    <ds:schemaRef ds:uri="http://schemas.microsoft.com/office/2006/documentManagement/types"/>
    <ds:schemaRef ds:uri="http://purl.org/dc/elements/1.1/"/>
    <ds:schemaRef ds:uri="96664bca-06c0-4657-b6f9-0a997f5ff9b9"/>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B92021E4-FB18-41BB-82FD-DF26C4255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Cross Cutting Issues and Inter Cluster Coordination</Template>
  <TotalTime>7479</TotalTime>
  <Words>517</Words>
  <Application>Microsoft Office PowerPoint</Application>
  <PresentationFormat>On-screen Show (4:3)</PresentationFormat>
  <Paragraphs>75</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 Narrow</vt:lpstr>
      <vt:lpstr>ArialNarrow</vt:lpstr>
      <vt:lpstr>Calibri</vt:lpstr>
      <vt:lpstr>Times New Roman</vt:lpstr>
      <vt:lpstr>Verdana</vt:lpstr>
      <vt:lpstr>Wingdings</vt:lpstr>
      <vt:lpstr>Cross Cutting Issues and Inter Cluster Coordination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 Cutting Issues &amp; Inter-Cluster Coordination</dc:title>
  <dc:creator>Victoria STODART</dc:creator>
  <cp:lastModifiedBy>Cecilia Schmölzer former Braedt</cp:lastModifiedBy>
  <cp:revision>195</cp:revision>
  <cp:lastPrinted>2017-09-18T04:28:18Z</cp:lastPrinted>
  <dcterms:created xsi:type="dcterms:W3CDTF">2014-07-21T10:44:23Z</dcterms:created>
  <dcterms:modified xsi:type="dcterms:W3CDTF">2017-10-01T12:28:15Z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0x010100EA1A5D493A4FFE498D319528BB467A34</vt:lpwstr>
  </property>
</Properties>
</file>