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45905738" cy="38165088"/>
  <p:notesSz cx="6858000" cy="9144000"/>
  <p:defaultTextStyle>
    <a:defPPr>
      <a:defRPr lang="fr-FR"/>
    </a:defPPr>
    <a:lvl1pPr marL="0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92812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85625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78437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71249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64061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56874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6049686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342498" algn="l" defTabSz="4585625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324" autoAdjust="0"/>
    <p:restoredTop sz="94660"/>
  </p:normalViewPr>
  <p:slideViewPr>
    <p:cSldViewPr>
      <p:cViewPr>
        <p:scale>
          <a:sx n="10" d="100"/>
          <a:sy n="10" d="100"/>
        </p:scale>
        <p:origin x="-1980" y="-216"/>
      </p:cViewPr>
      <p:guideLst>
        <p:guide orient="horz" pos="12021"/>
        <p:guide pos="144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442931" y="11855925"/>
            <a:ext cx="39019877" cy="8180756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85861" y="21626885"/>
            <a:ext cx="32134017" cy="97532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92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8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78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71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64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56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49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342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6055128" y="1528381"/>
            <a:ext cx="11189527" cy="32564009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486564" y="1528381"/>
            <a:ext cx="32803479" cy="32564009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26239" y="24524610"/>
            <a:ext cx="39019877" cy="7580012"/>
          </a:xfrm>
        </p:spPr>
        <p:txBody>
          <a:bodyPr anchor="t"/>
          <a:lstStyle>
            <a:lvl1pPr algn="l">
              <a:defRPr sz="201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26239" y="16175997"/>
            <a:ext cx="39019877" cy="8348611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92812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8562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78437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71249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64061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56874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6049686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34249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486564" y="8905195"/>
            <a:ext cx="21996499" cy="25187194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248159" y="8905195"/>
            <a:ext cx="21996499" cy="25187194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95287" y="1528372"/>
            <a:ext cx="41315164" cy="636084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95290" y="8542975"/>
            <a:ext cx="20283007" cy="3560306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92812" indent="0">
              <a:buNone/>
              <a:defRPr sz="10000" b="1"/>
            </a:lvl2pPr>
            <a:lvl3pPr marL="4585625" indent="0">
              <a:buNone/>
              <a:defRPr sz="9000" b="1"/>
            </a:lvl3pPr>
            <a:lvl4pPr marL="6878437" indent="0">
              <a:buNone/>
              <a:defRPr sz="8000" b="1"/>
            </a:lvl4pPr>
            <a:lvl5pPr marL="9171249" indent="0">
              <a:buNone/>
              <a:defRPr sz="8000" b="1"/>
            </a:lvl5pPr>
            <a:lvl6pPr marL="11464061" indent="0">
              <a:buNone/>
              <a:defRPr sz="8000" b="1"/>
            </a:lvl6pPr>
            <a:lvl7pPr marL="13756874" indent="0">
              <a:buNone/>
              <a:defRPr sz="8000" b="1"/>
            </a:lvl7pPr>
            <a:lvl8pPr marL="16049686" indent="0">
              <a:buNone/>
              <a:defRPr sz="8000" b="1"/>
            </a:lvl8pPr>
            <a:lvl9pPr marL="18342498" indent="0">
              <a:buNone/>
              <a:defRPr sz="80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95290" y="12103280"/>
            <a:ext cx="20283007" cy="21989101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3319479" y="8542975"/>
            <a:ext cx="20290979" cy="3560306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92812" indent="0">
              <a:buNone/>
              <a:defRPr sz="10000" b="1"/>
            </a:lvl2pPr>
            <a:lvl3pPr marL="4585625" indent="0">
              <a:buNone/>
              <a:defRPr sz="9000" b="1"/>
            </a:lvl3pPr>
            <a:lvl4pPr marL="6878437" indent="0">
              <a:buNone/>
              <a:defRPr sz="8000" b="1"/>
            </a:lvl4pPr>
            <a:lvl5pPr marL="9171249" indent="0">
              <a:buNone/>
              <a:defRPr sz="8000" b="1"/>
            </a:lvl5pPr>
            <a:lvl6pPr marL="11464061" indent="0">
              <a:buNone/>
              <a:defRPr sz="8000" b="1"/>
            </a:lvl6pPr>
            <a:lvl7pPr marL="13756874" indent="0">
              <a:buNone/>
              <a:defRPr sz="8000" b="1"/>
            </a:lvl7pPr>
            <a:lvl8pPr marL="16049686" indent="0">
              <a:buNone/>
              <a:defRPr sz="8000" b="1"/>
            </a:lvl8pPr>
            <a:lvl9pPr marL="18342498" indent="0">
              <a:buNone/>
              <a:defRPr sz="80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3319479" y="12103280"/>
            <a:ext cx="20290979" cy="21989101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95290" y="1519536"/>
            <a:ext cx="15102673" cy="6466863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47872" y="1519547"/>
            <a:ext cx="25662579" cy="32572847"/>
          </a:xfrm>
        </p:spPr>
        <p:txBody>
          <a:bodyPr/>
          <a:lstStyle>
            <a:lvl1pPr>
              <a:defRPr sz="16000"/>
            </a:lvl1pPr>
            <a:lvl2pPr>
              <a:defRPr sz="14000"/>
            </a:lvl2pPr>
            <a:lvl3pPr>
              <a:defRPr sz="120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95290" y="7986405"/>
            <a:ext cx="15102673" cy="26105984"/>
          </a:xfrm>
        </p:spPr>
        <p:txBody>
          <a:bodyPr/>
          <a:lstStyle>
            <a:lvl1pPr marL="0" indent="0">
              <a:buNone/>
              <a:defRPr sz="7000"/>
            </a:lvl1pPr>
            <a:lvl2pPr marL="2292812" indent="0">
              <a:buNone/>
              <a:defRPr sz="6000"/>
            </a:lvl2pPr>
            <a:lvl3pPr marL="4585625" indent="0">
              <a:buNone/>
              <a:defRPr sz="5000"/>
            </a:lvl3pPr>
            <a:lvl4pPr marL="6878437" indent="0">
              <a:buNone/>
              <a:defRPr sz="4500"/>
            </a:lvl4pPr>
            <a:lvl5pPr marL="9171249" indent="0">
              <a:buNone/>
              <a:defRPr sz="4500"/>
            </a:lvl5pPr>
            <a:lvl6pPr marL="11464061" indent="0">
              <a:buNone/>
              <a:defRPr sz="4500"/>
            </a:lvl6pPr>
            <a:lvl7pPr marL="13756874" indent="0">
              <a:buNone/>
              <a:defRPr sz="4500"/>
            </a:lvl7pPr>
            <a:lvl8pPr marL="16049686" indent="0">
              <a:buNone/>
              <a:defRPr sz="4500"/>
            </a:lvl8pPr>
            <a:lvl9pPr marL="18342498" indent="0">
              <a:buNone/>
              <a:defRPr sz="4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7846" y="26715562"/>
            <a:ext cx="27543443" cy="3153925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997846" y="3410119"/>
            <a:ext cx="27543443" cy="22899053"/>
          </a:xfrm>
        </p:spPr>
        <p:txBody>
          <a:bodyPr/>
          <a:lstStyle>
            <a:lvl1pPr marL="0" indent="0">
              <a:buNone/>
              <a:defRPr sz="16000"/>
            </a:lvl1pPr>
            <a:lvl2pPr marL="2292812" indent="0">
              <a:buNone/>
              <a:defRPr sz="14000"/>
            </a:lvl2pPr>
            <a:lvl3pPr marL="4585625" indent="0">
              <a:buNone/>
              <a:defRPr sz="12000"/>
            </a:lvl3pPr>
            <a:lvl4pPr marL="6878437" indent="0">
              <a:buNone/>
              <a:defRPr sz="10000"/>
            </a:lvl4pPr>
            <a:lvl5pPr marL="9171249" indent="0">
              <a:buNone/>
              <a:defRPr sz="10000"/>
            </a:lvl5pPr>
            <a:lvl6pPr marL="11464061" indent="0">
              <a:buNone/>
              <a:defRPr sz="10000"/>
            </a:lvl6pPr>
            <a:lvl7pPr marL="13756874" indent="0">
              <a:buNone/>
              <a:defRPr sz="10000"/>
            </a:lvl7pPr>
            <a:lvl8pPr marL="16049686" indent="0">
              <a:buNone/>
              <a:defRPr sz="10000"/>
            </a:lvl8pPr>
            <a:lvl9pPr marL="18342498" indent="0">
              <a:buNone/>
              <a:defRPr sz="10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997846" y="29869486"/>
            <a:ext cx="27543443" cy="4479093"/>
          </a:xfrm>
        </p:spPr>
        <p:txBody>
          <a:bodyPr/>
          <a:lstStyle>
            <a:lvl1pPr marL="0" indent="0">
              <a:buNone/>
              <a:defRPr sz="7000"/>
            </a:lvl1pPr>
            <a:lvl2pPr marL="2292812" indent="0">
              <a:buNone/>
              <a:defRPr sz="6000"/>
            </a:lvl2pPr>
            <a:lvl3pPr marL="4585625" indent="0">
              <a:buNone/>
              <a:defRPr sz="5000"/>
            </a:lvl3pPr>
            <a:lvl4pPr marL="6878437" indent="0">
              <a:buNone/>
              <a:defRPr sz="4500"/>
            </a:lvl4pPr>
            <a:lvl5pPr marL="9171249" indent="0">
              <a:buNone/>
              <a:defRPr sz="4500"/>
            </a:lvl5pPr>
            <a:lvl6pPr marL="11464061" indent="0">
              <a:buNone/>
              <a:defRPr sz="4500"/>
            </a:lvl6pPr>
            <a:lvl7pPr marL="13756874" indent="0">
              <a:buNone/>
              <a:defRPr sz="4500"/>
            </a:lvl7pPr>
            <a:lvl8pPr marL="16049686" indent="0">
              <a:buNone/>
              <a:defRPr sz="4500"/>
            </a:lvl8pPr>
            <a:lvl9pPr marL="18342498" indent="0">
              <a:buNone/>
              <a:defRPr sz="4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295287" y="1528372"/>
            <a:ext cx="41315164" cy="6360848"/>
          </a:xfrm>
          <a:prstGeom prst="rect">
            <a:avLst/>
          </a:prstGeom>
        </p:spPr>
        <p:txBody>
          <a:bodyPr vert="horz" lIns="458562" tIns="229281" rIns="458562" bIns="229281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95287" y="8905195"/>
            <a:ext cx="41315164" cy="25187194"/>
          </a:xfrm>
          <a:prstGeom prst="rect">
            <a:avLst/>
          </a:prstGeom>
        </p:spPr>
        <p:txBody>
          <a:bodyPr vert="horz" lIns="458562" tIns="229281" rIns="458562" bIns="229281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295287" y="35373394"/>
            <a:ext cx="10711339" cy="2031938"/>
          </a:xfrm>
          <a:prstGeom prst="rect">
            <a:avLst/>
          </a:prstGeom>
        </p:spPr>
        <p:txBody>
          <a:bodyPr vert="horz" lIns="458562" tIns="229281" rIns="458562" bIns="229281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18ED9-CB03-4253-AF89-4B183BF5A6B1}" type="datetimeFigureOut">
              <a:rPr lang="fr-FR" smtClean="0"/>
              <a:pPr/>
              <a:t>02/10/2011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684461" y="35373394"/>
            <a:ext cx="14536817" cy="2031938"/>
          </a:xfrm>
          <a:prstGeom prst="rect">
            <a:avLst/>
          </a:prstGeom>
        </p:spPr>
        <p:txBody>
          <a:bodyPr vert="horz" lIns="458562" tIns="229281" rIns="458562" bIns="229281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2899112" y="35373394"/>
            <a:ext cx="10711339" cy="2031938"/>
          </a:xfrm>
          <a:prstGeom prst="rect">
            <a:avLst/>
          </a:prstGeom>
        </p:spPr>
        <p:txBody>
          <a:bodyPr vert="horz" lIns="458562" tIns="229281" rIns="458562" bIns="229281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ABD8E-426F-4557-8584-1FFBD727B19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85625" rtl="0" eaLnBrk="1" latinLnBrk="0" hangingPunct="1">
        <a:spcBef>
          <a:spcPct val="0"/>
        </a:spcBef>
        <a:buNone/>
        <a:defRPr sz="2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9609" indent="-1719609" algn="l" defTabSz="4585625" rtl="0" eaLnBrk="1" latinLnBrk="0" hangingPunct="1">
        <a:spcBef>
          <a:spcPct val="20000"/>
        </a:spcBef>
        <a:buFont typeface="Arial" pitchFamily="34" charset="0"/>
        <a:buChar char="•"/>
        <a:defRPr sz="16000" kern="1200">
          <a:solidFill>
            <a:schemeClr val="tx1"/>
          </a:solidFill>
          <a:latin typeface="+mn-lt"/>
          <a:ea typeface="+mn-ea"/>
          <a:cs typeface="+mn-cs"/>
        </a:defRPr>
      </a:lvl1pPr>
      <a:lvl2pPr marL="3725820" indent="-1433008" algn="l" defTabSz="4585625" rtl="0" eaLnBrk="1" latinLnBrk="0" hangingPunct="1">
        <a:spcBef>
          <a:spcPct val="20000"/>
        </a:spcBef>
        <a:buFont typeface="Arial" pitchFamily="34" charset="0"/>
        <a:buChar char="–"/>
        <a:defRPr sz="14000" kern="1200">
          <a:solidFill>
            <a:schemeClr val="tx1"/>
          </a:solidFill>
          <a:latin typeface="+mn-lt"/>
          <a:ea typeface="+mn-ea"/>
          <a:cs typeface="+mn-cs"/>
        </a:defRPr>
      </a:lvl2pPr>
      <a:lvl3pPr marL="5732031" indent="-1146406" algn="l" defTabSz="4585625" rtl="0" eaLnBrk="1" latinLnBrk="0" hangingPunct="1">
        <a:spcBef>
          <a:spcPct val="20000"/>
        </a:spcBef>
        <a:buFont typeface="Arial" pitchFamily="34" charset="0"/>
        <a:buChar char="•"/>
        <a:defRPr sz="12000" kern="1200">
          <a:solidFill>
            <a:schemeClr val="tx1"/>
          </a:solidFill>
          <a:latin typeface="+mn-lt"/>
          <a:ea typeface="+mn-ea"/>
          <a:cs typeface="+mn-cs"/>
        </a:defRPr>
      </a:lvl3pPr>
      <a:lvl4pPr marL="8024843" indent="-1146406" algn="l" defTabSz="4585625" rtl="0" eaLnBrk="1" latinLnBrk="0" hangingPunct="1">
        <a:spcBef>
          <a:spcPct val="20000"/>
        </a:spcBef>
        <a:buFont typeface="Arial" pitchFamily="34" charset="0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317655" indent="-1146406" algn="l" defTabSz="4585625" rtl="0" eaLnBrk="1" latinLnBrk="0" hangingPunct="1">
        <a:spcBef>
          <a:spcPct val="20000"/>
        </a:spcBef>
        <a:buFont typeface="Arial" pitchFamily="34" charset="0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610468" indent="-1146406" algn="l" defTabSz="45856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903280" indent="-1146406" algn="l" defTabSz="45856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96092" indent="-1146406" algn="l" defTabSz="45856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88904" indent="-1146406" algn="l" defTabSz="4585625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812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85625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78437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71249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64061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56874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6049686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342498" algn="l" defTabSz="4585625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lum bright="-40000" contrast="50000"/>
          </a:blip>
          <a:stretch>
            <a:fillRect/>
          </a:stretch>
        </p:blipFill>
        <p:spPr bwMode="auto">
          <a:xfrm>
            <a:off x="4435349" y="2054515"/>
            <a:ext cx="15660000" cy="14087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lum bright="-40000" contrast="50000"/>
          </a:blip>
          <a:stretch>
            <a:fillRect/>
          </a:stretch>
        </p:blipFill>
        <p:spPr bwMode="auto">
          <a:xfrm>
            <a:off x="4435349" y="17225156"/>
            <a:ext cx="15660000" cy="1420246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-193043" y="32240402"/>
            <a:ext cx="216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يجب تفادي البناء فوق أرضية منخفضة أو في حوض، حيث المياه قد تتراكم في حالة</a:t>
            </a:r>
          </a:p>
          <a:p>
            <a:pPr algn="r"/>
            <a:r>
              <a:rPr lang="ar-DZ" sz="5400" b="1" dirty="0"/>
              <a:t>الأمطار الغزيرة.</a:t>
            </a:r>
          </a:p>
          <a:p>
            <a:pPr algn="r"/>
            <a:r>
              <a:rPr lang="ar-DZ" sz="5400" b="1" dirty="0"/>
              <a:t>الأرضية يجب أن تكون من الأفضل مرتفعة قليلا أو مستوية.</a:t>
            </a:r>
            <a:endParaRPr lang="fr-BE" sz="5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735651" y="2208027"/>
            <a:ext cx="2664501" cy="11506064"/>
            <a:chOff x="6143644" y="238094"/>
            <a:chExt cx="676824" cy="2922714"/>
          </a:xfrm>
        </p:grpSpPr>
        <p:pic>
          <p:nvPicPr>
            <p:cNvPr id="14" name="Image 13" descr="oxf-logo-nl+fr-Q"/>
            <p:cNvPicPr/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>
            <a:lum bright="-40000" contrast="50000"/>
          </a:blip>
          <a:stretch>
            <a:fillRect/>
          </a:stretch>
        </p:blipFill>
        <p:spPr bwMode="auto">
          <a:xfrm>
            <a:off x="27239149" y="2151738"/>
            <a:ext cx="15660000" cy="1411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7">
            <a:lum bright="-40000" contrast="50000"/>
          </a:blip>
          <a:stretch>
            <a:fillRect/>
          </a:stretch>
        </p:blipFill>
        <p:spPr bwMode="auto">
          <a:xfrm>
            <a:off x="27239149" y="17296594"/>
            <a:ext cx="15660000" cy="140981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ZoneTexte 17"/>
          <p:cNvSpPr txBox="1"/>
          <p:nvPr/>
        </p:nvSpPr>
        <p:spPr>
          <a:xfrm>
            <a:off x="22738555" y="32311278"/>
            <a:ext cx="216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يجب تفادي البناء فوق أرضية مرتفعة جدا </a:t>
            </a:r>
            <a:r>
              <a:rPr lang="ar-DZ" sz="5400" b="1" dirty="0" err="1"/>
              <a:t>و</a:t>
            </a:r>
            <a:r>
              <a:rPr lang="ar-DZ" sz="5400" b="1" dirty="0"/>
              <a:t> عرضة للرياح </a:t>
            </a:r>
            <a:r>
              <a:rPr lang="ar-DZ" sz="5400" b="1" dirty="0" err="1"/>
              <a:t>و</a:t>
            </a:r>
            <a:r>
              <a:rPr lang="ar-DZ" sz="5400" b="1" dirty="0"/>
              <a:t> ذلك للحد من مخاطر انتزاع</a:t>
            </a:r>
          </a:p>
          <a:p>
            <a:pPr algn="r"/>
            <a:r>
              <a:rPr lang="ar-DZ" sz="5400" b="1" dirty="0"/>
              <a:t>السقف </a:t>
            </a:r>
            <a:r>
              <a:rPr lang="ar-DZ" sz="5400" b="1" dirty="0" err="1"/>
              <a:t>و</a:t>
            </a:r>
            <a:r>
              <a:rPr lang="ar-DZ" sz="5400" b="1" dirty="0"/>
              <a:t> دخول الرمال.</a:t>
            </a:r>
          </a:p>
          <a:p>
            <a:pPr algn="r"/>
            <a:r>
              <a:rPr lang="ar-DZ" sz="5400" b="1" dirty="0"/>
              <a:t>الأرضية يجب أن تكون من الأفضل مستوية، أو مع حاجز لحماية المنزل من العواصف</a:t>
            </a:r>
          </a:p>
          <a:p>
            <a:pPr algn="r"/>
            <a:r>
              <a:rPr lang="ar-DZ" sz="5400" b="1" dirty="0"/>
              <a:t>الرملية.</a:t>
            </a:r>
            <a:endParaRPr lang="fr-BE" sz="5400" b="1" dirty="0"/>
          </a:p>
        </p:txBody>
      </p:sp>
      <p:grpSp>
        <p:nvGrpSpPr>
          <p:cNvPr id="19" name="Groupe 18"/>
          <p:cNvGrpSpPr/>
          <p:nvPr/>
        </p:nvGrpSpPr>
        <p:grpSpPr>
          <a:xfrm>
            <a:off x="23717392" y="2223176"/>
            <a:ext cx="2664501" cy="11506064"/>
            <a:chOff x="6143644" y="238094"/>
            <a:chExt cx="676824" cy="2922714"/>
          </a:xfrm>
        </p:grpSpPr>
        <p:pic>
          <p:nvPicPr>
            <p:cNvPr id="20" name="Image 19" descr="oxf-logo-nl+fr-Q"/>
            <p:cNvPicPr/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23" name="Connecteur droit 22"/>
          <p:cNvCxnSpPr/>
          <p:nvPr/>
        </p:nvCxnSpPr>
        <p:spPr>
          <a:xfrm rot="5400000">
            <a:off x="3869530" y="19082544"/>
            <a:ext cx="381650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2"/>
          <p:cNvGrpSpPr/>
          <p:nvPr/>
        </p:nvGrpSpPr>
        <p:grpSpPr>
          <a:xfrm>
            <a:off x="735651" y="2208027"/>
            <a:ext cx="2664501" cy="11506064"/>
            <a:chOff x="6143644" y="238094"/>
            <a:chExt cx="676824" cy="2922714"/>
          </a:xfrm>
        </p:grpSpPr>
        <p:pic>
          <p:nvPicPr>
            <p:cNvPr id="14" name="Image 13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e 18"/>
          <p:cNvGrpSpPr/>
          <p:nvPr/>
        </p:nvGrpSpPr>
        <p:grpSpPr>
          <a:xfrm>
            <a:off x="23717392" y="2223176"/>
            <a:ext cx="2664501" cy="11506064"/>
            <a:chOff x="6143644" y="238094"/>
            <a:chExt cx="676824" cy="2922714"/>
          </a:xfrm>
        </p:grpSpPr>
        <p:pic>
          <p:nvPicPr>
            <p:cNvPr id="20" name="Image 19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23" name="Connecteur droit 22"/>
          <p:cNvCxnSpPr/>
          <p:nvPr/>
        </p:nvCxnSpPr>
        <p:spPr>
          <a:xfrm rot="5400000">
            <a:off x="3869530" y="19082544"/>
            <a:ext cx="381650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lum bright="-40000" contrast="50000"/>
          </a:blip>
          <a:stretch>
            <a:fillRect/>
          </a:stretch>
        </p:blipFill>
        <p:spPr bwMode="auto">
          <a:xfrm>
            <a:off x="4505439" y="2008862"/>
            <a:ext cx="15660000" cy="14131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5">
            <a:lum bright="-40000" contrast="50000"/>
          </a:blip>
          <a:stretch>
            <a:fillRect/>
          </a:stretch>
        </p:blipFill>
        <p:spPr bwMode="auto">
          <a:xfrm>
            <a:off x="4576877" y="17225156"/>
            <a:ext cx="15660000" cy="1417678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ZoneTexte 23"/>
          <p:cNvSpPr txBox="1"/>
          <p:nvPr/>
        </p:nvSpPr>
        <p:spPr>
          <a:xfrm>
            <a:off x="-478795" y="32382716"/>
            <a:ext cx="216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يجب تفادي البناء فوق أرضية يجتازھا واد، والذي يمكن أن يتشكل خلال </a:t>
            </a:r>
            <a:r>
              <a:rPr lang="ar-DZ" sz="5400" b="1" dirty="0" err="1"/>
              <a:t>ت</a:t>
            </a:r>
            <a:r>
              <a:rPr lang="ar-DZ" sz="5400" b="1" dirty="0"/>
              <a:t>ھاطل الأمطار</a:t>
            </a:r>
          </a:p>
          <a:p>
            <a:pPr algn="r"/>
            <a:r>
              <a:rPr lang="ar-DZ" sz="5400" b="1" dirty="0"/>
              <a:t>الغزيرة.</a:t>
            </a:r>
          </a:p>
          <a:p>
            <a:pPr algn="r"/>
            <a:r>
              <a:rPr lang="ar-DZ" sz="5400" b="1" dirty="0"/>
              <a:t>موقع البناء يجب أن يكون من الأفضل بعيدا عن الوديان.</a:t>
            </a:r>
            <a:endParaRPr lang="fr-BE" sz="5400" b="1" dirty="0"/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6">
            <a:lum bright="-40000" contrast="50000"/>
          </a:blip>
          <a:stretch>
            <a:fillRect/>
          </a:stretch>
        </p:blipFill>
        <p:spPr bwMode="auto">
          <a:xfrm>
            <a:off x="27366947" y="2151738"/>
            <a:ext cx="15660000" cy="14024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7">
            <a:lum bright="-40000" contrast="50000"/>
          </a:blip>
          <a:stretch>
            <a:fillRect/>
          </a:stretch>
        </p:blipFill>
        <p:spPr bwMode="auto">
          <a:xfrm>
            <a:off x="27366946" y="17296594"/>
            <a:ext cx="15660000" cy="1417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ZoneTexte 26"/>
          <p:cNvSpPr txBox="1"/>
          <p:nvPr/>
        </p:nvSpPr>
        <p:spPr>
          <a:xfrm>
            <a:off x="22397791" y="32454154"/>
            <a:ext cx="216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عند بناء المسكن، يجب التأكد من أن البنايات المحيطة </a:t>
            </a:r>
            <a:r>
              <a:rPr lang="ar-DZ" sz="5400" b="1" dirty="0" err="1"/>
              <a:t>به</a:t>
            </a:r>
            <a:r>
              <a:rPr lang="ar-DZ" sz="5400" b="1" dirty="0"/>
              <a:t> لا تكون حاجزا لجريان مياه</a:t>
            </a:r>
          </a:p>
          <a:p>
            <a:pPr algn="r"/>
            <a:r>
              <a:rPr lang="ar-DZ" sz="5400" b="1" dirty="0"/>
              <a:t>الأمطار.</a:t>
            </a:r>
          </a:p>
          <a:p>
            <a:pPr algn="r"/>
            <a:r>
              <a:rPr lang="ar-DZ" sz="5400" b="1" dirty="0"/>
              <a:t>إذا كان الأمر كذلك، يجب الابتعاد إلى حد أقصى عن مكان تراكم </a:t>
            </a:r>
            <a:r>
              <a:rPr lang="ar-DZ" sz="5400" b="1" dirty="0" smtClean="0"/>
              <a:t>المياه.</a:t>
            </a:r>
            <a:endParaRPr lang="fr-BE" sz="5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2"/>
          <p:cNvGrpSpPr/>
          <p:nvPr/>
        </p:nvGrpSpPr>
        <p:grpSpPr>
          <a:xfrm>
            <a:off x="735651" y="2208027"/>
            <a:ext cx="2664501" cy="11506064"/>
            <a:chOff x="6143644" y="238094"/>
            <a:chExt cx="676824" cy="2922714"/>
          </a:xfrm>
        </p:grpSpPr>
        <p:pic>
          <p:nvPicPr>
            <p:cNvPr id="14" name="Image 13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e 18"/>
          <p:cNvGrpSpPr/>
          <p:nvPr/>
        </p:nvGrpSpPr>
        <p:grpSpPr>
          <a:xfrm>
            <a:off x="23717392" y="2223176"/>
            <a:ext cx="2664501" cy="11506064"/>
            <a:chOff x="6143644" y="238094"/>
            <a:chExt cx="676824" cy="2922714"/>
          </a:xfrm>
        </p:grpSpPr>
        <p:pic>
          <p:nvPicPr>
            <p:cNvPr id="20" name="Image 19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23" name="Connecteur droit 22"/>
          <p:cNvCxnSpPr/>
          <p:nvPr/>
        </p:nvCxnSpPr>
        <p:spPr>
          <a:xfrm rot="5400000">
            <a:off x="3869530" y="19082544"/>
            <a:ext cx="381650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lum bright="-40000" contrast="50000"/>
          </a:blip>
          <a:stretch>
            <a:fillRect/>
          </a:stretch>
        </p:blipFill>
        <p:spPr bwMode="auto">
          <a:xfrm>
            <a:off x="4236113" y="2223176"/>
            <a:ext cx="15660000" cy="141758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>
            <a:lum bright="-40000" contrast="50000"/>
          </a:blip>
          <a:stretch>
            <a:fillRect/>
          </a:stretch>
        </p:blipFill>
        <p:spPr bwMode="auto">
          <a:xfrm>
            <a:off x="4236113" y="17439470"/>
            <a:ext cx="15660000" cy="141103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ZoneTexte 17"/>
          <p:cNvSpPr txBox="1"/>
          <p:nvPr/>
        </p:nvSpPr>
        <p:spPr>
          <a:xfrm>
            <a:off x="92709" y="32370012"/>
            <a:ext cx="2160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خلال بناء جدار أو تخزين المواد ذات الحجم الكبيرة, كن حذر أن ھذا لا يمنع الجريان</a:t>
            </a:r>
          </a:p>
          <a:p>
            <a:pPr algn="r"/>
            <a:r>
              <a:rPr lang="ar-DZ" sz="5400" b="1" dirty="0"/>
              <a:t>الطبيعي لمياه الأمطار. البنايات المجاورة يمكن أن تتضرر من ذلك.</a:t>
            </a:r>
          </a:p>
          <a:p>
            <a:pPr algn="r"/>
            <a:r>
              <a:rPr lang="ar-DZ" sz="5400" b="1" dirty="0"/>
              <a:t>من الأفضل توفير المساحة اللازمة أو الحلول التقنية الملائمة لجريان مياه الأمطار.</a:t>
            </a:r>
            <a:endParaRPr lang="fr-BE" sz="54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23212897" y="32615950"/>
            <a:ext cx="2160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إذا كان بيتك مبني فوق أرضية مردومة (حفرة مغلقة)، والتربة ليست ھي نفسھا في كل</a:t>
            </a:r>
          </a:p>
          <a:p>
            <a:pPr algn="r"/>
            <a:r>
              <a:rPr lang="ar-DZ" sz="5400" b="1" dirty="0"/>
              <a:t>مكان، قد تعرضه لخطر التشقق.</a:t>
            </a:r>
            <a:endParaRPr lang="fr-BE" sz="5400" b="1" dirty="0"/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6">
            <a:lum bright="-40000" contrast="50000"/>
          </a:blip>
          <a:stretch>
            <a:fillRect/>
          </a:stretch>
        </p:blipFill>
        <p:spPr bwMode="auto">
          <a:xfrm>
            <a:off x="34894849" y="20953649"/>
            <a:ext cx="9000000" cy="8157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7">
            <a:lum bright="-40000" contrast="50000"/>
          </a:blip>
          <a:stretch>
            <a:fillRect/>
          </a:stretch>
        </p:blipFill>
        <p:spPr bwMode="auto">
          <a:xfrm>
            <a:off x="25238885" y="20939932"/>
            <a:ext cx="9000000" cy="811764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9"/>
          <p:cNvPicPr>
            <a:picLocks noChangeAspect="1" noChangeArrowheads="1"/>
          </p:cNvPicPr>
          <p:nvPr/>
        </p:nvPicPr>
        <p:blipFill>
          <a:blip r:embed="rId8">
            <a:lum bright="-40000" contrast="50000"/>
          </a:blip>
          <a:srcRect/>
          <a:stretch>
            <a:fillRect/>
          </a:stretch>
        </p:blipFill>
        <p:spPr bwMode="auto">
          <a:xfrm>
            <a:off x="27382025" y="2366052"/>
            <a:ext cx="15660000" cy="14173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2"/>
          <p:cNvGrpSpPr/>
          <p:nvPr/>
        </p:nvGrpSpPr>
        <p:grpSpPr>
          <a:xfrm>
            <a:off x="735651" y="2208027"/>
            <a:ext cx="2664501" cy="11506064"/>
            <a:chOff x="6143644" y="238094"/>
            <a:chExt cx="676824" cy="2922714"/>
          </a:xfrm>
        </p:grpSpPr>
        <p:pic>
          <p:nvPicPr>
            <p:cNvPr id="14" name="Image 13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e 18"/>
          <p:cNvGrpSpPr/>
          <p:nvPr/>
        </p:nvGrpSpPr>
        <p:grpSpPr>
          <a:xfrm>
            <a:off x="23717392" y="2223176"/>
            <a:ext cx="2664501" cy="11506064"/>
            <a:chOff x="6143644" y="238094"/>
            <a:chExt cx="676824" cy="2922714"/>
          </a:xfrm>
        </p:grpSpPr>
        <p:pic>
          <p:nvPicPr>
            <p:cNvPr id="20" name="Image 19" descr="oxf-logo-nl+fr-Q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5400695" y="1898745"/>
              <a:ext cx="2076450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6107588" y="274150"/>
              <a:ext cx="748936" cy="676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23" name="Connecteur droit 22"/>
          <p:cNvCxnSpPr/>
          <p:nvPr/>
        </p:nvCxnSpPr>
        <p:spPr>
          <a:xfrm rot="5400000">
            <a:off x="3869530" y="19082544"/>
            <a:ext cx="381650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lum bright="-40000" contrast="50000"/>
          </a:blip>
          <a:stretch>
            <a:fillRect/>
          </a:stretch>
        </p:blipFill>
        <p:spPr bwMode="auto">
          <a:xfrm>
            <a:off x="4236113" y="2294614"/>
            <a:ext cx="15660000" cy="141758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5">
            <a:lum bright="-40000" contrast="50000"/>
          </a:blip>
          <a:stretch>
            <a:fillRect/>
          </a:stretch>
        </p:blipFill>
        <p:spPr bwMode="auto">
          <a:xfrm>
            <a:off x="4236113" y="17368032"/>
            <a:ext cx="15660000" cy="1415622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ZoneTexte 23"/>
          <p:cNvSpPr txBox="1"/>
          <p:nvPr/>
        </p:nvSpPr>
        <p:spPr>
          <a:xfrm>
            <a:off x="307023" y="32655764"/>
            <a:ext cx="2160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إذا كان بيتك معرضا للرياح، وجه أعلى محو للرياح المسيطرة </a:t>
            </a:r>
            <a:r>
              <a:rPr lang="ar-DZ" sz="5400" b="1" dirty="0" err="1"/>
              <a:t>و</a:t>
            </a:r>
            <a:r>
              <a:rPr lang="ar-DZ" sz="5400" b="1" dirty="0"/>
              <a:t> ھذا لتفادي انتزاع السقف.</a:t>
            </a:r>
            <a:endParaRPr lang="fr-BE" sz="5400" b="1" dirty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lum bright="-40000" contrast="50000"/>
          </a:blip>
          <a:stretch>
            <a:fillRect/>
          </a:stretch>
        </p:blipFill>
        <p:spPr bwMode="auto">
          <a:xfrm>
            <a:off x="27438385" y="2437490"/>
            <a:ext cx="15660000" cy="1408383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7">
            <a:lum bright="-40000" contrast="50000"/>
          </a:blip>
          <a:stretch>
            <a:fillRect/>
          </a:stretch>
        </p:blipFill>
        <p:spPr bwMode="auto">
          <a:xfrm>
            <a:off x="27438383" y="17582346"/>
            <a:ext cx="15660000" cy="1417101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ZoneTexte 26"/>
          <p:cNvSpPr txBox="1"/>
          <p:nvPr/>
        </p:nvSpPr>
        <p:spPr>
          <a:xfrm>
            <a:off x="23024307" y="32720987"/>
            <a:ext cx="2160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5400" b="1" dirty="0"/>
              <a:t>إذا كان بيتك معرضا للرياح، يجب توجيه أضيق </a:t>
            </a:r>
            <a:r>
              <a:rPr lang="ar-DZ" sz="5400" b="1" dirty="0" err="1"/>
              <a:t>واج</a:t>
            </a:r>
            <a:r>
              <a:rPr lang="ar-DZ" sz="5400" b="1" dirty="0"/>
              <a:t>ھة للرياح المسيطرة. الضرر سوف</a:t>
            </a:r>
          </a:p>
          <a:p>
            <a:pPr algn="r"/>
            <a:r>
              <a:rPr lang="ar-DZ" sz="5400" b="1" dirty="0"/>
              <a:t>يكون أقل في حالة ھطول الأمطار.</a:t>
            </a:r>
            <a:endParaRPr lang="fr-BE" sz="5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234</Words>
  <Application>Microsoft Office PowerPoint</Application>
  <PresentationFormat>Personnalisé</PresentationFormat>
  <Paragraphs>21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oxfam solidarite</dc:creator>
  <cp:lastModifiedBy>oxfam solidarite</cp:lastModifiedBy>
  <cp:revision>32</cp:revision>
  <dcterms:created xsi:type="dcterms:W3CDTF">2011-09-19T12:01:37Z</dcterms:created>
  <dcterms:modified xsi:type="dcterms:W3CDTF">2011-10-02T19:09:52Z</dcterms:modified>
</cp:coreProperties>
</file>