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6"/>
  </p:sldMasterIdLst>
  <p:notesMasterIdLst>
    <p:notesMasterId r:id="rId31"/>
  </p:notesMasterIdLst>
  <p:handoutMasterIdLst>
    <p:handoutMasterId r:id="rId32"/>
  </p:handoutMasterIdLst>
  <p:sldIdLst>
    <p:sldId id="784" r:id="rId7"/>
    <p:sldId id="865" r:id="rId8"/>
    <p:sldId id="811" r:id="rId9"/>
    <p:sldId id="840" r:id="rId10"/>
    <p:sldId id="792" r:id="rId11"/>
    <p:sldId id="861" r:id="rId12"/>
    <p:sldId id="788" r:id="rId13"/>
    <p:sldId id="826" r:id="rId14"/>
    <p:sldId id="846" r:id="rId15"/>
    <p:sldId id="829" r:id="rId16"/>
    <p:sldId id="831" r:id="rId17"/>
    <p:sldId id="866" r:id="rId18"/>
    <p:sldId id="864" r:id="rId19"/>
    <p:sldId id="844" r:id="rId20"/>
    <p:sldId id="798" r:id="rId21"/>
    <p:sldId id="832" r:id="rId22"/>
    <p:sldId id="834" r:id="rId23"/>
    <p:sldId id="867" r:id="rId24"/>
    <p:sldId id="868" r:id="rId25"/>
    <p:sldId id="825" r:id="rId26"/>
    <p:sldId id="787" r:id="rId27"/>
    <p:sldId id="823" r:id="rId28"/>
    <p:sldId id="821" r:id="rId29"/>
    <p:sldId id="770" r:id="rId30"/>
  </p:sldIdLst>
  <p:sldSz cx="9144000" cy="5143500" type="screen16x9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NHCRuser" initials="U" lastIdx="2" clrIdx="0"/>
  <p:cmAuthor id="7" name="Aziz Abultimman" initials="AA [2]" lastIdx="4" clrIdx="7">
    <p:extLst>
      <p:ext uri="{19B8F6BF-5375-455C-9EA6-DF929625EA0E}">
        <p15:presenceInfo xmlns:p15="http://schemas.microsoft.com/office/powerpoint/2012/main" userId="Aziz Abultimman" providerId="None"/>
      </p:ext>
    </p:extLst>
  </p:cmAuthor>
  <p:cmAuthor id="1" name="Michael Gloeckle" initials="MG" lastIdx="1" clrIdx="1"/>
  <p:cmAuthor id="2" name="Michael Gloeckle" initials="MG [2]" lastIdx="1" clrIdx="2"/>
  <p:cmAuthor id="3" name="WEIRA Cornelius - ET" initials="WC-E" lastIdx="2" clrIdx="3"/>
  <p:cmAuthor id="4" name="Andrea" initials="A" lastIdx="0" clrIdx="4">
    <p:extLst>
      <p:ext uri="{19B8F6BF-5375-455C-9EA6-DF929625EA0E}">
        <p15:presenceInfo xmlns:p15="http://schemas.microsoft.com/office/powerpoint/2012/main" userId="Andrea" providerId="None"/>
      </p:ext>
    </p:extLst>
  </p:cmAuthor>
  <p:cmAuthor id="5" name="Francesca Coloni" initials="FC" lastIdx="38" clrIdx="5">
    <p:extLst>
      <p:ext uri="{19B8F6BF-5375-455C-9EA6-DF929625EA0E}">
        <p15:presenceInfo xmlns:p15="http://schemas.microsoft.com/office/powerpoint/2012/main" userId="Francesca Coloni" providerId="None"/>
      </p:ext>
    </p:extLst>
  </p:cmAuthor>
  <p:cmAuthor id="6" name="Aziz Abultimman" initials="AA" lastIdx="5" clrIdx="6">
    <p:extLst>
      <p:ext uri="{19B8F6BF-5375-455C-9EA6-DF929625EA0E}">
        <p15:presenceInfo xmlns:p15="http://schemas.microsoft.com/office/powerpoint/2012/main" userId="S::abultima@unhcr.org::67425ab6-a8f5-4aaa-8748-f0f85a862f2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00"/>
    <a:srgbClr val="FFFFFF"/>
    <a:srgbClr val="F19420"/>
    <a:srgbClr val="61C5C3"/>
    <a:srgbClr val="F0BB27"/>
    <a:srgbClr val="AA494A"/>
    <a:srgbClr val="D46767"/>
    <a:srgbClr val="1AAB91"/>
    <a:srgbClr val="FFDE59"/>
    <a:srgbClr val="E8D9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98" y="77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commentAuthors" Target="commentAuthors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HOSHNEVIS Boshra" userId="9c923b7d-83b1-4752-899c-8c8632dae577" providerId="ADAL" clId="{2A58EDA9-F081-429C-9DE7-141E59FF60C2}"/>
    <pc:docChg chg="modSld">
      <pc:chgData name="KHOSHNEVIS Boshra" userId="9c923b7d-83b1-4752-899c-8c8632dae577" providerId="ADAL" clId="{2A58EDA9-F081-429C-9DE7-141E59FF60C2}" dt="2020-12-11T17:07:32.918" v="0" actId="1076"/>
      <pc:docMkLst>
        <pc:docMk/>
      </pc:docMkLst>
      <pc:sldChg chg="modSp mod">
        <pc:chgData name="KHOSHNEVIS Boshra" userId="9c923b7d-83b1-4752-899c-8c8632dae577" providerId="ADAL" clId="{2A58EDA9-F081-429C-9DE7-141E59FF60C2}" dt="2020-12-11T17:07:32.918" v="0" actId="1076"/>
        <pc:sldMkLst>
          <pc:docMk/>
          <pc:sldMk cId="62697698" sldId="784"/>
        </pc:sldMkLst>
        <pc:spChg chg="mod">
          <ac:chgData name="KHOSHNEVIS Boshra" userId="9c923b7d-83b1-4752-899c-8c8632dae577" providerId="ADAL" clId="{2A58EDA9-F081-429C-9DE7-141E59FF60C2}" dt="2020-12-11T17:07:32.918" v="0" actId="1076"/>
          <ac:spMkLst>
            <pc:docMk/>
            <pc:sldMk cId="62697698" sldId="784"/>
            <ac:spMk id="5" creationId="{C232F681-300C-4573-846B-8B639EA3DADF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4E059B0-8655-4C55-B6A4-E5120475265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0503F0-EBE9-4495-AFC1-1D7D3AEC0AF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B4690B-ECA5-4575-9F46-0F7F2606111B}" type="datetimeFigureOut">
              <a:rPr lang="en-IN" smtClean="0"/>
              <a:t>11-12-2020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330D8F-2B75-4E73-AA4E-15FCF506096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F9D0AB-A012-49BD-9374-FE93D0D5E98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2BCDFE-BD15-47CC-976F-CC98B89747A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887047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700" cy="461804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7" y="0"/>
            <a:ext cx="3011700" cy="461804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149DE7A-1A12-4746-8822-E7131700A1BD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3738"/>
            <a:ext cx="6156325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700" cy="461804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7" y="8772668"/>
            <a:ext cx="3011700" cy="461804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B69D276-5C27-0048-BF36-4302BA851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53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69D276-5C27-0048-BF36-4302BA85142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8945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69D276-5C27-0048-BF36-4302BA85142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322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From IOM IEC toolkit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69D276-5C27-0048-BF36-4302BA85142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767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From IOM IEC toolkit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69D276-5C27-0048-BF36-4302BA85142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201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69D276-5C27-0048-BF36-4302BA85142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3682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69D276-5C27-0048-BF36-4302BA85142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560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69D276-5C27-0048-BF36-4302BA85142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1732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69D276-5C27-0048-BF36-4302BA85142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9597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69D276-5C27-0048-BF36-4302BA85142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042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69D276-5C27-0048-BF36-4302BA85142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012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eltercluster.org/response/iraq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106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4267"/>
            </a:lvl1pPr>
            <a:lvl2pPr marL="812810" indent="0" algn="ctr">
              <a:buNone/>
              <a:defRPr sz="3556"/>
            </a:lvl2pPr>
            <a:lvl3pPr marL="1625620" indent="0" algn="ctr">
              <a:buNone/>
              <a:defRPr sz="3200"/>
            </a:lvl3pPr>
            <a:lvl4pPr marL="2438430" indent="0" algn="ctr">
              <a:buNone/>
              <a:defRPr sz="2844"/>
            </a:lvl4pPr>
            <a:lvl5pPr marL="3251241" indent="0" algn="ctr">
              <a:buNone/>
              <a:defRPr sz="2844"/>
            </a:lvl5pPr>
            <a:lvl6pPr marL="4064051" indent="0" algn="ctr">
              <a:buNone/>
              <a:defRPr sz="2844"/>
            </a:lvl6pPr>
            <a:lvl7pPr marL="4876861" indent="0" algn="ctr">
              <a:buNone/>
              <a:defRPr sz="2844"/>
            </a:lvl7pPr>
            <a:lvl8pPr marL="5689671" indent="0" algn="ctr">
              <a:buNone/>
              <a:defRPr sz="2844"/>
            </a:lvl8pPr>
            <a:lvl9pPr marL="6502481" indent="0" algn="ctr">
              <a:buNone/>
              <a:defRPr sz="2844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302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081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727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775" y="274993"/>
            <a:ext cx="8750375" cy="4406640"/>
          </a:xfrm>
        </p:spPr>
        <p:txBody>
          <a:bodyPr/>
          <a:lstStyle>
            <a:lvl1pPr>
              <a:defRPr sz="2400"/>
            </a:lvl1pPr>
            <a:lvl2pPr marL="914400" indent="-457200">
              <a:buFont typeface="+mj-lt"/>
              <a:buAutoNum type="arabicPeriod"/>
              <a:defRPr sz="2400"/>
            </a:lvl2pPr>
            <a:lvl3pPr marL="1371600" indent="-457200">
              <a:buFont typeface="+mj-lt"/>
              <a:buAutoNum type="alphaLcParenR"/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  <p:pic>
        <p:nvPicPr>
          <p:cNvPr id="5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C2459E00-8C10-429E-A455-74496A97A5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3776" y="4681633"/>
            <a:ext cx="2186999" cy="3645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8BB3433-F997-454D-AF58-17A3572934DF}"/>
              </a:ext>
            </a:extLst>
          </p:cNvPr>
          <p:cNvSpPr/>
          <p:nvPr userDrawn="1"/>
        </p:nvSpPr>
        <p:spPr>
          <a:xfrm>
            <a:off x="2488061" y="4781383"/>
            <a:ext cx="282641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>
                <a:hlinkClick r:id="rId3"/>
              </a:rPr>
              <a:t>https://www.sheltercluster.org/response/iraq</a:t>
            </a:r>
            <a:endParaRPr lang="en-GB" sz="1100"/>
          </a:p>
        </p:txBody>
      </p:sp>
    </p:spTree>
    <p:extLst>
      <p:ext uri="{BB962C8B-B14F-4D97-AF65-F5344CB8AC3E}">
        <p14:creationId xmlns:p14="http://schemas.microsoft.com/office/powerpoint/2010/main" val="1666587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034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106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4267">
                <a:solidFill>
                  <a:schemeClr val="tx1">
                    <a:tint val="75000"/>
                  </a:schemeClr>
                </a:solidFill>
              </a:defRPr>
            </a:lvl1pPr>
            <a:lvl2pPr marL="812810" indent="0">
              <a:buNone/>
              <a:defRPr sz="3556">
                <a:solidFill>
                  <a:schemeClr val="tx1">
                    <a:tint val="75000"/>
                  </a:schemeClr>
                </a:solidFill>
              </a:defRPr>
            </a:lvl2pPr>
            <a:lvl3pPr marL="162562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43843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4pPr>
            <a:lvl5pPr marL="325124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5pPr>
            <a:lvl6pPr marL="406405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6pPr>
            <a:lvl7pPr marL="487686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7pPr>
            <a:lvl8pPr marL="568967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8pPr>
            <a:lvl9pPr marL="650248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395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328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810" indent="0">
              <a:buNone/>
              <a:defRPr sz="3556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44" b="1"/>
            </a:lvl4pPr>
            <a:lvl5pPr marL="3251241" indent="0">
              <a:buNone/>
              <a:defRPr sz="2844" b="1"/>
            </a:lvl5pPr>
            <a:lvl6pPr marL="4064051" indent="0">
              <a:buNone/>
              <a:defRPr sz="2844" b="1"/>
            </a:lvl6pPr>
            <a:lvl7pPr marL="4876861" indent="0">
              <a:buNone/>
              <a:defRPr sz="2844" b="1"/>
            </a:lvl7pPr>
            <a:lvl8pPr marL="5689671" indent="0">
              <a:buNone/>
              <a:defRPr sz="2844" b="1"/>
            </a:lvl8pPr>
            <a:lvl9pPr marL="6502481" indent="0">
              <a:buNone/>
              <a:defRPr sz="284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810" indent="0">
              <a:buNone/>
              <a:defRPr sz="3556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44" b="1"/>
            </a:lvl4pPr>
            <a:lvl5pPr marL="3251241" indent="0">
              <a:buNone/>
              <a:defRPr sz="2844" b="1"/>
            </a:lvl5pPr>
            <a:lvl6pPr marL="4064051" indent="0">
              <a:buNone/>
              <a:defRPr sz="2844" b="1"/>
            </a:lvl6pPr>
            <a:lvl7pPr marL="4876861" indent="0">
              <a:buNone/>
              <a:defRPr sz="2844" b="1"/>
            </a:lvl7pPr>
            <a:lvl8pPr marL="5689671" indent="0">
              <a:buNone/>
              <a:defRPr sz="2844" b="1"/>
            </a:lvl8pPr>
            <a:lvl9pPr marL="6502481" indent="0">
              <a:buNone/>
              <a:defRPr sz="284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078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707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676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568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5689"/>
            </a:lvl1pPr>
            <a:lvl2pPr>
              <a:defRPr sz="4978"/>
            </a:lvl2pPr>
            <a:lvl3pPr>
              <a:defRPr sz="4267"/>
            </a:lvl3pPr>
            <a:lvl4pPr>
              <a:defRPr sz="3556"/>
            </a:lvl4pPr>
            <a:lvl5pPr>
              <a:defRPr sz="3556"/>
            </a:lvl5pPr>
            <a:lvl6pPr>
              <a:defRPr sz="3556"/>
            </a:lvl6pPr>
            <a:lvl7pPr>
              <a:defRPr sz="3556"/>
            </a:lvl7pPr>
            <a:lvl8pPr>
              <a:defRPr sz="3556"/>
            </a:lvl8pPr>
            <a:lvl9pPr>
              <a:defRPr sz="355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2844"/>
            </a:lvl1pPr>
            <a:lvl2pPr marL="812810" indent="0">
              <a:buNone/>
              <a:defRPr sz="2489"/>
            </a:lvl2pPr>
            <a:lvl3pPr marL="1625620" indent="0">
              <a:buNone/>
              <a:defRPr sz="2133"/>
            </a:lvl3pPr>
            <a:lvl4pPr marL="2438430" indent="0">
              <a:buNone/>
              <a:defRPr sz="1778"/>
            </a:lvl4pPr>
            <a:lvl5pPr marL="3251241" indent="0">
              <a:buNone/>
              <a:defRPr sz="1778"/>
            </a:lvl5pPr>
            <a:lvl6pPr marL="4064051" indent="0">
              <a:buNone/>
              <a:defRPr sz="1778"/>
            </a:lvl6pPr>
            <a:lvl7pPr marL="4876861" indent="0">
              <a:buNone/>
              <a:defRPr sz="1778"/>
            </a:lvl7pPr>
            <a:lvl8pPr marL="5689671" indent="0">
              <a:buNone/>
              <a:defRPr sz="1778"/>
            </a:lvl8pPr>
            <a:lvl9pPr marL="6502481" indent="0">
              <a:buNone/>
              <a:defRPr sz="177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301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568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5689"/>
            </a:lvl1pPr>
            <a:lvl2pPr marL="812810" indent="0">
              <a:buNone/>
              <a:defRPr sz="4978"/>
            </a:lvl2pPr>
            <a:lvl3pPr marL="1625620" indent="0">
              <a:buNone/>
              <a:defRPr sz="4267"/>
            </a:lvl3pPr>
            <a:lvl4pPr marL="2438430" indent="0">
              <a:buNone/>
              <a:defRPr sz="3556"/>
            </a:lvl4pPr>
            <a:lvl5pPr marL="3251241" indent="0">
              <a:buNone/>
              <a:defRPr sz="3556"/>
            </a:lvl5pPr>
            <a:lvl6pPr marL="4064051" indent="0">
              <a:buNone/>
              <a:defRPr sz="3556"/>
            </a:lvl6pPr>
            <a:lvl7pPr marL="4876861" indent="0">
              <a:buNone/>
              <a:defRPr sz="3556"/>
            </a:lvl7pPr>
            <a:lvl8pPr marL="5689671" indent="0">
              <a:buNone/>
              <a:defRPr sz="3556"/>
            </a:lvl8pPr>
            <a:lvl9pPr marL="6502481" indent="0">
              <a:buNone/>
              <a:defRPr sz="3556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2844"/>
            </a:lvl1pPr>
            <a:lvl2pPr marL="812810" indent="0">
              <a:buNone/>
              <a:defRPr sz="2489"/>
            </a:lvl2pPr>
            <a:lvl3pPr marL="1625620" indent="0">
              <a:buNone/>
              <a:defRPr sz="2133"/>
            </a:lvl3pPr>
            <a:lvl4pPr marL="2438430" indent="0">
              <a:buNone/>
              <a:defRPr sz="1778"/>
            </a:lvl4pPr>
            <a:lvl5pPr marL="3251241" indent="0">
              <a:buNone/>
              <a:defRPr sz="1778"/>
            </a:lvl5pPr>
            <a:lvl6pPr marL="4064051" indent="0">
              <a:buNone/>
              <a:defRPr sz="1778"/>
            </a:lvl6pPr>
            <a:lvl7pPr marL="4876861" indent="0">
              <a:buNone/>
              <a:defRPr sz="1778"/>
            </a:lvl7pPr>
            <a:lvl8pPr marL="5689671" indent="0">
              <a:buNone/>
              <a:defRPr sz="1778"/>
            </a:lvl8pPr>
            <a:lvl9pPr marL="6502481" indent="0">
              <a:buNone/>
              <a:defRPr sz="177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920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742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who.int/iris/bitstream/handle/10665/332096/WHO-2019-nCoV-Disinfection-2020.1-eng.pdf?sequence=1&amp;isAllowed=y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gif"/><Relationship Id="rId4" Type="http://schemas.openxmlformats.org/officeDocument/2006/relationships/hyperlink" Target="https://apps.who.int/iris/bitstream/handle/10665/332096/WHO-2019-nCoV-Disinfection-2020.1-ara.pdf?sequence=12&amp;isAllowed=y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232F681-300C-4573-846B-8B639EA3DADF}"/>
              </a:ext>
            </a:extLst>
          </p:cNvPr>
          <p:cNvSpPr/>
          <p:nvPr/>
        </p:nvSpPr>
        <p:spPr>
          <a:xfrm>
            <a:off x="288782" y="1747359"/>
            <a:ext cx="8421701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spcBef>
                <a:spcPts val="1200"/>
              </a:spcBef>
            </a:pPr>
            <a:r>
              <a:rPr lang="ar-IQ" sz="2800" b="1" dirty="0">
                <a:latin typeface="Arial" panose="020B0604020202020204" pitchFamily="34" charset="0"/>
              </a:rPr>
              <a:t>المفاهيم الأساسية حول كوفيد-19 (كورونا)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spcBef>
                <a:spcPts val="1200"/>
              </a:spcBef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1200"/>
              </a:spcBef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1200"/>
              </a:spcBef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97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97AB124B-35E2-46E8-8FC6-3BEF2DF804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51" y="841865"/>
            <a:ext cx="2743200" cy="2743200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D823F483-2189-4A3E-A570-798EE175EE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853440"/>
            <a:ext cx="2743200" cy="2743200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C25E4D25-DCB8-4C86-94AA-D4F9A51CA0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6649" y="853440"/>
            <a:ext cx="2743200" cy="27432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2EE0A0D-6884-47E5-AD74-ACD4B5BAB92E}"/>
              </a:ext>
            </a:extLst>
          </p:cNvPr>
          <p:cNvSpPr/>
          <p:nvPr/>
        </p:nvSpPr>
        <p:spPr>
          <a:xfrm>
            <a:off x="184151" y="325041"/>
            <a:ext cx="87756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14300" algn="ctr" rtl="1"/>
            <a:r>
              <a:rPr lang="ar-IQ" b="1" dirty="0">
                <a:latin typeface="Arial"/>
                <a:cs typeface="Arial"/>
              </a:rPr>
              <a:t>ممارسات الصحة والنظافة لمنع العدوى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B7163D-FF95-4AF7-9703-2AD80D7EF201}"/>
              </a:ext>
            </a:extLst>
          </p:cNvPr>
          <p:cNvSpPr/>
          <p:nvPr/>
        </p:nvSpPr>
        <p:spPr>
          <a:xfrm>
            <a:off x="184151" y="3850732"/>
            <a:ext cx="87756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IQ" b="1" i="1" u="sng" dirty="0">
                <a:solidFill>
                  <a:srgbClr val="C00000"/>
                </a:solidFill>
              </a:rPr>
              <a:t>يقلل</a:t>
            </a:r>
            <a:r>
              <a:rPr lang="ar-IQ" i="1" dirty="0">
                <a:solidFill>
                  <a:srgbClr val="C00000"/>
                </a:solidFill>
              </a:rPr>
              <a:t> استخدام معدات الوقاية الشخصية فقط من خطر التلوث</a:t>
            </a:r>
            <a:endParaRPr lang="en-US" i="1" dirty="0">
              <a:solidFill>
                <a:srgbClr val="C0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CD132A-FDCC-4952-A2B9-DDD4BBE67C04}"/>
              </a:ext>
            </a:extLst>
          </p:cNvPr>
          <p:cNvSpPr txBox="1"/>
          <p:nvPr/>
        </p:nvSpPr>
        <p:spPr>
          <a:xfrm>
            <a:off x="234600" y="923436"/>
            <a:ext cx="2642302" cy="276999"/>
          </a:xfrm>
          <a:prstGeom prst="rect">
            <a:avLst/>
          </a:prstGeom>
          <a:solidFill>
            <a:srgbClr val="1AAB91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ar-IQ" sz="1200" dirty="0">
                <a:solidFill>
                  <a:srgbClr val="E8D95F"/>
                </a:solidFill>
              </a:rPr>
              <a:t>كيفية ارتداء القناع واستخدامه وخلعه والتخلص منه</a:t>
            </a:r>
            <a:endParaRPr lang="en-US" sz="1200" dirty="0">
              <a:solidFill>
                <a:srgbClr val="E8D95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BA7B9D-8724-465F-B77B-CCE590488908}"/>
              </a:ext>
            </a:extLst>
          </p:cNvPr>
          <p:cNvSpPr txBox="1"/>
          <p:nvPr/>
        </p:nvSpPr>
        <p:spPr>
          <a:xfrm>
            <a:off x="6267098" y="920180"/>
            <a:ext cx="2642302" cy="276999"/>
          </a:xfrm>
          <a:prstGeom prst="rect">
            <a:avLst/>
          </a:prstGeom>
          <a:solidFill>
            <a:srgbClr val="1AAB91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ar-IQ" sz="1200" dirty="0">
                <a:solidFill>
                  <a:srgbClr val="E8D95F"/>
                </a:solidFill>
              </a:rPr>
              <a:t>كيفية ارتداء القناع واستخدامه وخلعه والتخلص منه</a:t>
            </a:r>
            <a:endParaRPr lang="en-US" sz="1200" dirty="0">
              <a:solidFill>
                <a:srgbClr val="E8D95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A0D164-E88A-42CC-9592-014DBF19B143}"/>
              </a:ext>
            </a:extLst>
          </p:cNvPr>
          <p:cNvSpPr txBox="1"/>
          <p:nvPr/>
        </p:nvSpPr>
        <p:spPr>
          <a:xfrm>
            <a:off x="3256732" y="920181"/>
            <a:ext cx="2642302" cy="276999"/>
          </a:xfrm>
          <a:prstGeom prst="rect">
            <a:avLst/>
          </a:prstGeom>
          <a:solidFill>
            <a:srgbClr val="1AAB91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ar-IQ" sz="1200" dirty="0">
                <a:solidFill>
                  <a:srgbClr val="E8D95F"/>
                </a:solidFill>
              </a:rPr>
              <a:t>كيفية ارتداء القناع واستخدامه وخلعه والتخلص منه</a:t>
            </a:r>
            <a:endParaRPr lang="en-US" sz="1200" dirty="0">
              <a:solidFill>
                <a:srgbClr val="E8D95F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D576CE-CB49-4D54-814D-DA01F6F90444}"/>
              </a:ext>
            </a:extLst>
          </p:cNvPr>
          <p:cNvSpPr/>
          <p:nvPr/>
        </p:nvSpPr>
        <p:spPr>
          <a:xfrm>
            <a:off x="287594" y="1408471"/>
            <a:ext cx="2589308" cy="781664"/>
          </a:xfrm>
          <a:prstGeom prst="rect">
            <a:avLst/>
          </a:prstGeom>
          <a:solidFill>
            <a:srgbClr val="1AAB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464073-8FD0-4821-9F1F-FBCA9767ED29}"/>
              </a:ext>
            </a:extLst>
          </p:cNvPr>
          <p:cNvSpPr/>
          <p:nvPr/>
        </p:nvSpPr>
        <p:spPr>
          <a:xfrm>
            <a:off x="1755058" y="2190135"/>
            <a:ext cx="1093722" cy="265667"/>
          </a:xfrm>
          <a:prstGeom prst="rect">
            <a:avLst/>
          </a:prstGeom>
          <a:solidFill>
            <a:srgbClr val="1AAB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0F17C0-7C88-4EC7-9A3B-F595473844BA}"/>
              </a:ext>
            </a:extLst>
          </p:cNvPr>
          <p:cNvSpPr txBox="1"/>
          <p:nvPr/>
        </p:nvSpPr>
        <p:spPr>
          <a:xfrm>
            <a:off x="287594" y="1118039"/>
            <a:ext cx="24924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IQ" sz="2400" b="1" dirty="0">
                <a:solidFill>
                  <a:schemeClr val="bg1"/>
                </a:solidFill>
              </a:rPr>
              <a:t>قبل وضع القناع </a:t>
            </a:r>
            <a:r>
              <a:rPr lang="ar-IQ" sz="2400" b="1" dirty="0">
                <a:solidFill>
                  <a:srgbClr val="FFDE59"/>
                </a:solidFill>
              </a:rPr>
              <a:t>، نظف اليدين بفرك اليد</a:t>
            </a:r>
            <a:r>
              <a:rPr lang="en-US" sz="2400" b="1" dirty="0">
                <a:solidFill>
                  <a:srgbClr val="FFDE59"/>
                </a:solidFill>
              </a:rPr>
              <a:t> </a:t>
            </a:r>
            <a:r>
              <a:rPr lang="ar-IQ" sz="2400" b="1" dirty="0">
                <a:solidFill>
                  <a:srgbClr val="FFDE59"/>
                </a:solidFill>
              </a:rPr>
              <a:t>بمادة كحولية أو الصابون والماء</a:t>
            </a:r>
            <a:endParaRPr lang="en-US" sz="2400" b="1" dirty="0">
              <a:solidFill>
                <a:srgbClr val="FFDE59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EB97DF6-17B5-4548-AF3C-437ED3FECE21}"/>
              </a:ext>
            </a:extLst>
          </p:cNvPr>
          <p:cNvSpPr/>
          <p:nvPr/>
        </p:nvSpPr>
        <p:spPr>
          <a:xfrm>
            <a:off x="3277346" y="1356246"/>
            <a:ext cx="2589308" cy="1099555"/>
          </a:xfrm>
          <a:prstGeom prst="rect">
            <a:avLst/>
          </a:prstGeom>
          <a:solidFill>
            <a:srgbClr val="1AAB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44B1A8-D2BB-4086-BA1C-D67CEEEDA2BC}"/>
              </a:ext>
            </a:extLst>
          </p:cNvPr>
          <p:cNvSpPr/>
          <p:nvPr/>
        </p:nvSpPr>
        <p:spPr>
          <a:xfrm>
            <a:off x="4772932" y="2438916"/>
            <a:ext cx="1093722" cy="265667"/>
          </a:xfrm>
          <a:prstGeom prst="rect">
            <a:avLst/>
          </a:prstGeom>
          <a:solidFill>
            <a:srgbClr val="1AAB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462050D-7B79-45C6-8BF4-E2D83FEC2921}"/>
              </a:ext>
            </a:extLst>
          </p:cNvPr>
          <p:cNvSpPr txBox="1"/>
          <p:nvPr/>
        </p:nvSpPr>
        <p:spPr>
          <a:xfrm>
            <a:off x="3325761" y="1197179"/>
            <a:ext cx="24924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IQ" sz="2400" b="1" dirty="0">
                <a:solidFill>
                  <a:schemeClr val="bg1"/>
                </a:solidFill>
              </a:rPr>
              <a:t>قم بتغطية الفم والأنف بالقناع </a:t>
            </a:r>
            <a:r>
              <a:rPr lang="ar-IQ" sz="2400" b="1" dirty="0">
                <a:solidFill>
                  <a:srgbClr val="FFDE59"/>
                </a:solidFill>
              </a:rPr>
              <a:t>وتأكد من عدم وجود فجوات بين وجهك وقناعك</a:t>
            </a:r>
            <a:endParaRPr lang="en-US" sz="2400" b="1" dirty="0">
              <a:solidFill>
                <a:srgbClr val="FFDE59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9C194FD-C955-4C20-9E70-2E4961135793}"/>
              </a:ext>
            </a:extLst>
          </p:cNvPr>
          <p:cNvSpPr/>
          <p:nvPr/>
        </p:nvSpPr>
        <p:spPr>
          <a:xfrm>
            <a:off x="6451600" y="1451271"/>
            <a:ext cx="2457800" cy="1049440"/>
          </a:xfrm>
          <a:prstGeom prst="rect">
            <a:avLst/>
          </a:prstGeom>
          <a:solidFill>
            <a:srgbClr val="1AAB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932875D-423A-47C1-81CC-6AE457527D01}"/>
              </a:ext>
            </a:extLst>
          </p:cNvPr>
          <p:cNvSpPr txBox="1"/>
          <p:nvPr/>
        </p:nvSpPr>
        <p:spPr>
          <a:xfrm>
            <a:off x="6342010" y="1118039"/>
            <a:ext cx="24924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IQ" sz="2400" b="1" dirty="0">
                <a:solidFill>
                  <a:srgbClr val="FFDE59"/>
                </a:solidFill>
              </a:rPr>
              <a:t>استبدل القناع بقناع جديد بمجرد أن يصبح رطبًا ولا تعيد استخدام الأقنعة ذات الاستخدام الفردي</a:t>
            </a:r>
            <a:endParaRPr lang="en-US" sz="2400" b="1" dirty="0">
              <a:solidFill>
                <a:srgbClr val="FFDE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698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9AD02DA-53E5-4532-95CE-C115CFB544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/>
        </p:blipFill>
        <p:spPr>
          <a:xfrm>
            <a:off x="2425700" y="285271"/>
            <a:ext cx="4406900" cy="4406900"/>
          </a:xfrm>
        </p:spPr>
      </p:pic>
    </p:spTree>
    <p:extLst>
      <p:ext uri="{BB962C8B-B14F-4D97-AF65-F5344CB8AC3E}">
        <p14:creationId xmlns:p14="http://schemas.microsoft.com/office/powerpoint/2010/main" val="34564481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E31B43C2-7A13-48CF-A06B-5824543DAB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829" t="24722" r="14600" b="32778"/>
          <a:stretch/>
        </p:blipFill>
        <p:spPr>
          <a:xfrm>
            <a:off x="5113758" y="2571750"/>
            <a:ext cx="3014316" cy="211214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63F5D12-3300-415B-A1CE-3EFF26420B72}"/>
              </a:ext>
            </a:extLst>
          </p:cNvPr>
          <p:cNvSpPr txBox="1"/>
          <p:nvPr/>
        </p:nvSpPr>
        <p:spPr>
          <a:xfrm>
            <a:off x="4931828" y="891521"/>
            <a:ext cx="3658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spcAft>
                <a:spcPts val="600"/>
              </a:spcAft>
            </a:pPr>
            <a:r>
              <a:rPr lang="ar-IQ" sz="2400" dirty="0">
                <a:latin typeface="Arial" panose="020B0604020202020204" pitchFamily="34" charset="0"/>
              </a:rPr>
              <a:t>ينظف </a:t>
            </a:r>
            <a:r>
              <a:rPr lang="ar-IQ" sz="2400" b="1" dirty="0">
                <a:latin typeface="Arial" panose="020B0604020202020204" pitchFamily="34" charset="0"/>
              </a:rPr>
              <a:t>بالماء والصابون</a:t>
            </a:r>
            <a:r>
              <a:rPr lang="ar-IQ" sz="2400" dirty="0">
                <a:latin typeface="Arial" panose="020B0604020202020204" pitchFamily="34" charset="0"/>
              </a:rPr>
              <a:t> ، ويليه الشطف والتجفيف - لإزالة الجراثيم من الأسطح. يجب تنظيف الأسطح قبل التطهير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00A3C39-8076-4EBB-96F4-1BFD986CC0CF}"/>
              </a:ext>
            </a:extLst>
          </p:cNvPr>
          <p:cNvSpPr/>
          <p:nvPr/>
        </p:nvSpPr>
        <p:spPr>
          <a:xfrm>
            <a:off x="534590" y="916623"/>
            <a:ext cx="39396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spcAft>
                <a:spcPts val="600"/>
              </a:spcAft>
            </a:pPr>
            <a:r>
              <a:rPr lang="ar-IQ" sz="2400" b="1" dirty="0">
                <a:latin typeface="Arial" panose="020B0604020202020204" pitchFamily="34" charset="0"/>
              </a:rPr>
              <a:t>تطهير </a:t>
            </a:r>
            <a:r>
              <a:rPr lang="ar-IQ" sz="2400" dirty="0">
                <a:latin typeface="Arial" panose="020B0604020202020204" pitchFamily="34" charset="0"/>
              </a:rPr>
              <a:t>بنسبة </a:t>
            </a:r>
            <a:r>
              <a:rPr lang="ar-IQ" sz="2400" b="1" dirty="0">
                <a:latin typeface="Arial" panose="020B0604020202020204" pitchFamily="34" charset="0"/>
              </a:rPr>
              <a:t>0.1 ٪ من الماء المكلور </a:t>
            </a:r>
            <a:r>
              <a:rPr lang="ar-IQ" sz="2400" dirty="0">
                <a:latin typeface="Arial" panose="020B0604020202020204" pitchFamily="34" charset="0"/>
              </a:rPr>
              <a:t>(أي مبيض مخفف في الماء) ، أو 70 ٪ من المحلول المحتوي على الكحول / الإيثانول ، لقتل الجراثيم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BCB0793-A740-407F-A6CA-7D077D0A520A}"/>
              </a:ext>
            </a:extLst>
          </p:cNvPr>
          <p:cNvSpPr/>
          <p:nvPr/>
        </p:nvSpPr>
        <p:spPr>
          <a:xfrm>
            <a:off x="534589" y="349121"/>
            <a:ext cx="39396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spcAft>
                <a:spcPts val="600"/>
              </a:spcAft>
            </a:pPr>
            <a:r>
              <a:rPr lang="ar-IQ" sz="2800" b="1" dirty="0">
                <a:latin typeface="Arial" panose="020B0604020202020204" pitchFamily="34" charset="0"/>
              </a:rPr>
              <a:t>2. ثم تطهير</a:t>
            </a:r>
            <a:endParaRPr lang="en-US" sz="28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654D08-C792-4EB7-BB3B-E168BA9AF4D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931828" y="349121"/>
            <a:ext cx="3658920" cy="5424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-114300" algn="r" rtl="1">
              <a:buNone/>
            </a:pPr>
            <a:r>
              <a:rPr lang="ar-IQ" b="1" dirty="0">
                <a:latin typeface="Arial" panose="020B0604020202020204" pitchFamily="34" charset="0"/>
              </a:rPr>
              <a:t>1. أولا تنظيف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CEE7449-7EC4-4A6D-9F6F-4218F1E5B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679" y="2506138"/>
            <a:ext cx="2409025" cy="240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151C1BD-69CC-49B6-9096-200461872FC8}"/>
              </a:ext>
            </a:extLst>
          </p:cNvPr>
          <p:cNvSpPr txBox="1"/>
          <p:nvPr/>
        </p:nvSpPr>
        <p:spPr>
          <a:xfrm>
            <a:off x="1371040" y="3884877"/>
            <a:ext cx="430887" cy="684000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 anchor="ctr" anchorCtr="1">
            <a:spAutoFit/>
          </a:bodyPr>
          <a:lstStyle/>
          <a:p>
            <a:r>
              <a:rPr lang="ar-IQ" sz="1600" b="1" dirty="0"/>
              <a:t>مبيض</a:t>
            </a:r>
            <a:endParaRPr lang="en-US" sz="14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252283-DE2E-4093-BAEC-68485A36EDB3}"/>
              </a:ext>
            </a:extLst>
          </p:cNvPr>
          <p:cNvSpPr txBox="1"/>
          <p:nvPr/>
        </p:nvSpPr>
        <p:spPr>
          <a:xfrm rot="5400000">
            <a:off x="2523742" y="3486145"/>
            <a:ext cx="492443" cy="1015546"/>
          </a:xfrm>
          <a:prstGeom prst="rect">
            <a:avLst/>
          </a:prstGeom>
          <a:solidFill>
            <a:srgbClr val="C5C3FF"/>
          </a:solidFill>
        </p:spPr>
        <p:txBody>
          <a:bodyPr vert="vert270" wrap="square" rtlCol="0" anchor="ctr" anchorCtr="1">
            <a:spAutoFit/>
          </a:bodyPr>
          <a:lstStyle/>
          <a:p>
            <a:r>
              <a:rPr lang="ar-IQ" sz="2000" b="1" dirty="0">
                <a:solidFill>
                  <a:schemeClr val="bg1"/>
                </a:solidFill>
              </a:rPr>
              <a:t>مبيض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30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654D08-C792-4EB7-BB3B-E168BA9AF4D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61912" y="258692"/>
            <a:ext cx="8978342" cy="5424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-114300" algn="r" rtl="1">
              <a:buNone/>
            </a:pPr>
            <a:r>
              <a:rPr lang="ar-IQ" b="1" dirty="0">
                <a:latin typeface="Arial" panose="020B0604020202020204" pitchFamily="34" charset="0"/>
              </a:rPr>
              <a:t>كيفية تحضير 0،1 ٪ محلول الكلور المخفف في الماء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13B7A9-ED22-415D-A89A-3FC8123C8EB4}"/>
              </a:ext>
            </a:extLst>
          </p:cNvPr>
          <p:cNvSpPr/>
          <p:nvPr/>
        </p:nvSpPr>
        <p:spPr>
          <a:xfrm>
            <a:off x="91570" y="4633473"/>
            <a:ext cx="91190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1200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https://apps.who.int/iris/bitstream/handle/10665/332096/WHO-2019-nCoV-Disinfection-2020.1-eng.pdf?sequence=1&amp;isAllowed=y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ar-IQ" sz="1200" dirty="0">
                <a:latin typeface="Calibri" panose="020F0502020204030204" pitchFamily="34" charset="0"/>
                <a:ea typeface="Calibri" panose="020F0502020204030204" pitchFamily="34" charset="0"/>
              </a:rPr>
              <a:t>الإنجليزية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n-US" sz="1200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https://apps.who.int/iris/bitstream/handle/10665/332096/WHO-2019-nCoV-Disinfection-2020.1-ara.pdf?sequence=12&amp;isAllowed=y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ar-IQ" sz="1200" dirty="0">
                <a:latin typeface="Calibri" panose="020F0502020204030204" pitchFamily="34" charset="0"/>
                <a:ea typeface="Calibri" panose="020F0502020204030204" pitchFamily="34" charset="0"/>
              </a:rPr>
              <a:t>عربي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3711D4-6B6F-42FD-8C34-8A4B382C2C00}"/>
              </a:ext>
            </a:extLst>
          </p:cNvPr>
          <p:cNvSpPr/>
          <p:nvPr/>
        </p:nvSpPr>
        <p:spPr>
          <a:xfrm>
            <a:off x="315046" y="1002089"/>
            <a:ext cx="689203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spcAft>
                <a:spcPts val="0"/>
              </a:spcAft>
            </a:pPr>
            <a:r>
              <a:rPr lang="ar-IQ" dirty="0">
                <a:latin typeface="Calibri" panose="020F0502020204030204" pitchFamily="34" charset="0"/>
                <a:ea typeface="Calibri" panose="020F0502020204030204" pitchFamily="34" charset="0"/>
              </a:rPr>
              <a:t>تتراوح تركيزات الكلور في المنتجات المتاحة تجارياً (المبيض المنزلي) بين 4٪ و 6٪.</a:t>
            </a:r>
          </a:p>
          <a:p>
            <a:pPr algn="just" rtl="1">
              <a:spcAft>
                <a:spcPts val="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rtl="1">
              <a:spcAft>
                <a:spcPts val="0"/>
              </a:spcAft>
            </a:pPr>
            <a:r>
              <a:rPr lang="ar-IQ" dirty="0">
                <a:latin typeface="Calibri" panose="020F0502020204030204" pitchFamily="34" charset="0"/>
                <a:ea typeface="Calibri" panose="020F0502020204030204" pitchFamily="34" charset="0"/>
              </a:rPr>
              <a:t>لمعرفة أجزاء المنتج الذي أساسه الكلور للمزج في الماء للوصول إلى التركيز المطلوب ، الحساب هو ما يلي:</a:t>
            </a:r>
          </a:p>
          <a:p>
            <a:pPr algn="just" rtl="1">
              <a:spcAft>
                <a:spcPts val="0"/>
              </a:spcAft>
            </a:pPr>
            <a:r>
              <a:rPr lang="ar-IQ" dirty="0">
                <a:latin typeface="Calibri" panose="020F0502020204030204" pitchFamily="34" charset="0"/>
                <a:ea typeface="Calibri" panose="020F0502020204030204" pitchFamily="34" charset="0"/>
              </a:rPr>
              <a:t>[٪ الكلور في هيبوكلوريت الصوديوم السائل \٪ الكلور المطلوب] - 1 =</a:t>
            </a:r>
          </a:p>
          <a:p>
            <a:pPr algn="just" rtl="1">
              <a:spcAft>
                <a:spcPts val="0"/>
              </a:spcAft>
            </a:pPr>
            <a:r>
              <a:rPr lang="ar-IQ" dirty="0">
                <a:latin typeface="Calibri" panose="020F0502020204030204" pitchFamily="34" charset="0"/>
                <a:ea typeface="Calibri" panose="020F0502020204030204" pitchFamily="34" charset="0"/>
              </a:rPr>
              <a:t>إجمالي أجزاء الماء لكل جزء من هيبوكلوريت الصوديوم.</a:t>
            </a:r>
          </a:p>
          <a:p>
            <a:pPr algn="just" rtl="1">
              <a:spcAft>
                <a:spcPts val="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rtl="1">
              <a:spcAft>
                <a:spcPts val="0"/>
              </a:spcAft>
            </a:pPr>
            <a:r>
              <a:rPr lang="ar-IQ" b="1" dirty="0">
                <a:latin typeface="Calibri" panose="020F0502020204030204" pitchFamily="34" charset="0"/>
                <a:ea typeface="Calibri" panose="020F0502020204030204" pitchFamily="34" charset="0"/>
              </a:rPr>
              <a:t>بالنسبة إلى 0.1٪ من المحلول المخفف بالكلور ، يجب خلط 49 جزءًا من الماء لكل جزء من هيبوكلوريت الصوديوم (أو ما يقرب من 100 جزء من جزأين من 5٪ من مادة التبييض المركزة)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CEBFDA61-039C-4CF4-AE1B-1083593DD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076" y="1539345"/>
            <a:ext cx="1722393" cy="1722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BC3E203-2573-4501-B891-028C914A4234}"/>
              </a:ext>
            </a:extLst>
          </p:cNvPr>
          <p:cNvSpPr txBox="1"/>
          <p:nvPr/>
        </p:nvSpPr>
        <p:spPr>
          <a:xfrm>
            <a:off x="7384091" y="2433250"/>
            <a:ext cx="369332" cy="627599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 anchor="ctr" anchorCtr="1">
            <a:spAutoFit/>
          </a:bodyPr>
          <a:lstStyle/>
          <a:p>
            <a:r>
              <a:rPr lang="ar-IQ" sz="1200" b="1" dirty="0"/>
              <a:t>مبيض</a:t>
            </a:r>
            <a:endParaRPr lang="en-US" sz="11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2A6707-5900-4EDA-92C0-7EBB085A90F9}"/>
              </a:ext>
            </a:extLst>
          </p:cNvPr>
          <p:cNvSpPr txBox="1"/>
          <p:nvPr/>
        </p:nvSpPr>
        <p:spPr>
          <a:xfrm rot="5400000">
            <a:off x="8202391" y="2191410"/>
            <a:ext cx="492443" cy="760682"/>
          </a:xfrm>
          <a:prstGeom prst="rect">
            <a:avLst/>
          </a:prstGeom>
          <a:solidFill>
            <a:srgbClr val="CC99FF"/>
          </a:solidFill>
        </p:spPr>
        <p:txBody>
          <a:bodyPr vert="vert270" wrap="square" rtlCol="0" anchor="ctr" anchorCtr="1">
            <a:spAutoFit/>
          </a:bodyPr>
          <a:lstStyle/>
          <a:p>
            <a:r>
              <a:rPr lang="ar-IQ" sz="2000" b="1" dirty="0">
                <a:solidFill>
                  <a:schemeClr val="bg1"/>
                </a:solidFill>
              </a:rPr>
              <a:t>مبيض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5546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9BE4FDF-93E0-4766-AA18-5EDB1000E2DD}"/>
              </a:ext>
            </a:extLst>
          </p:cNvPr>
          <p:cNvSpPr txBox="1"/>
          <p:nvPr/>
        </p:nvSpPr>
        <p:spPr>
          <a:xfrm>
            <a:off x="0" y="274660"/>
            <a:ext cx="914400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IQ" sz="2800" dirty="0">
                <a:solidFill>
                  <a:schemeClr val="bg1"/>
                </a:solidFill>
              </a:rPr>
              <a:t>تطهير الأسطح والأشياء بانتظام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E09321-3C5D-49BA-8D35-0A7A3D7B2EFA}"/>
              </a:ext>
            </a:extLst>
          </p:cNvPr>
          <p:cNvSpPr txBox="1"/>
          <p:nvPr/>
        </p:nvSpPr>
        <p:spPr>
          <a:xfrm>
            <a:off x="0" y="797879"/>
            <a:ext cx="3902528" cy="4154984"/>
          </a:xfrm>
          <a:prstGeom prst="rect">
            <a:avLst/>
          </a:prstGeom>
          <a:solidFill>
            <a:srgbClr val="99CC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endParaRPr lang="en-US" sz="2400" dirty="0"/>
          </a:p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ar-IQ" sz="2400" dirty="0"/>
              <a:t>أدوات مشتركة</a:t>
            </a: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ar-IQ" sz="2400" dirty="0"/>
              <a:t>مقابض الباب</a:t>
            </a: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ar-IQ" sz="2400" dirty="0"/>
              <a:t>لوحات دفع</a:t>
            </a: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ar-IQ" sz="2400" dirty="0"/>
              <a:t>الدرابزين</a:t>
            </a: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ar-IQ" sz="2400" dirty="0"/>
              <a:t>الحمامات بما في ذلك الصنبور</a:t>
            </a: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ar-IQ" sz="2400" dirty="0"/>
              <a:t>مراحيض / أحواض</a:t>
            </a: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ar-IQ" sz="2400" dirty="0"/>
              <a:t>طاولات / كراسي</a:t>
            </a: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ar-IQ" sz="2400" dirty="0"/>
              <a:t>الهواتف</a:t>
            </a: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ar-IQ" sz="2400" dirty="0"/>
              <a:t>الأشياء الأخرى التي يتم لمسها بشكل متكرر</a:t>
            </a:r>
            <a:endParaRPr lang="en-US" sz="1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33CCFA-3E3D-443E-8B40-B83D7FA83B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39" t="2222" r="18929" b="15512"/>
          <a:stretch/>
        </p:blipFill>
        <p:spPr>
          <a:xfrm>
            <a:off x="3902529" y="797880"/>
            <a:ext cx="5241471" cy="415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648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232F681-300C-4573-846B-8B639EA3DADF}"/>
              </a:ext>
            </a:extLst>
          </p:cNvPr>
          <p:cNvSpPr/>
          <p:nvPr/>
        </p:nvSpPr>
        <p:spPr>
          <a:xfrm>
            <a:off x="161365" y="458205"/>
            <a:ext cx="8421701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spcBef>
                <a:spcPts val="1200"/>
              </a:spcBef>
            </a:pPr>
            <a:r>
              <a:rPr lang="ar-IQ" sz="2800" b="1" dirty="0">
                <a:latin typeface="Arial" panose="020B0604020202020204" pitchFamily="34" charset="0"/>
              </a:rPr>
              <a:t>الإجراءات الإدارية والتنظيمية في مواقع البناء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1200"/>
              </a:spcBef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1200"/>
              </a:spcBef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1200"/>
              </a:spcBef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3285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9550DF-53D1-4C77-8D2D-EB94F4F842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020" y="0"/>
            <a:ext cx="3974523" cy="5143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AB79D8-C486-4C0E-97B0-9BF384FE7C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9461" y="0"/>
            <a:ext cx="3974523" cy="5143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FDE689-CD18-4597-BECB-9FC6824D6A68}"/>
              </a:ext>
            </a:extLst>
          </p:cNvPr>
          <p:cNvSpPr txBox="1"/>
          <p:nvPr/>
        </p:nvSpPr>
        <p:spPr>
          <a:xfrm>
            <a:off x="1021080" y="997744"/>
            <a:ext cx="2910840" cy="646331"/>
          </a:xfrm>
          <a:prstGeom prst="rect">
            <a:avLst/>
          </a:prstGeom>
          <a:solidFill>
            <a:srgbClr val="CADD66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ar-IQ" b="1" dirty="0">
                <a:solidFill>
                  <a:srgbClr val="00B050"/>
                </a:solidFill>
                <a:latin typeface="Aharoni" panose="020B0604020202020204" pitchFamily="2" charset="-79"/>
              </a:rPr>
              <a:t>تجهيز مكان عملك</a:t>
            </a:r>
            <a:r>
              <a:rPr lang="ar-IQ" b="1" dirty="0">
                <a:latin typeface="Aharoni" panose="020B0604020202020204" pitchFamily="2" charset="-79"/>
              </a:rPr>
              <a:t> </a:t>
            </a:r>
            <a:r>
              <a:rPr lang="ar-IQ" b="1" dirty="0">
                <a:solidFill>
                  <a:srgbClr val="0070C0"/>
                </a:solidFill>
                <a:latin typeface="Aharoni" panose="020B0604020202020204" pitchFamily="2" charset="-79"/>
              </a:rPr>
              <a:t>لكوفيد19</a:t>
            </a:r>
          </a:p>
          <a:p>
            <a:pPr algn="r" rtl="1"/>
            <a:endParaRPr lang="en-US" b="1" dirty="0">
              <a:solidFill>
                <a:srgbClr val="0070C0"/>
              </a:solidFill>
              <a:latin typeface="Aharoni" panose="020B0604020202020204" pitchFamily="2" charset="-79"/>
              <a:cs typeface="Aharoni" panose="020B0604020202020204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BEB42B-F0C1-411B-BC5F-28806F04A2E9}"/>
              </a:ext>
            </a:extLst>
          </p:cNvPr>
          <p:cNvSpPr txBox="1"/>
          <p:nvPr/>
        </p:nvSpPr>
        <p:spPr>
          <a:xfrm>
            <a:off x="5448300" y="997744"/>
            <a:ext cx="2910840" cy="646331"/>
          </a:xfrm>
          <a:prstGeom prst="rect">
            <a:avLst/>
          </a:prstGeom>
          <a:solidFill>
            <a:srgbClr val="CADD66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ar-IQ" b="1" dirty="0">
                <a:solidFill>
                  <a:srgbClr val="00B050"/>
                </a:solidFill>
                <a:latin typeface="Aharoni" panose="020B0604020202020204" pitchFamily="2" charset="-79"/>
              </a:rPr>
              <a:t>تجهيز مكان عملك</a:t>
            </a:r>
            <a:r>
              <a:rPr lang="ar-IQ" b="1" dirty="0">
                <a:latin typeface="Aharoni" panose="020B0604020202020204" pitchFamily="2" charset="-79"/>
              </a:rPr>
              <a:t> </a:t>
            </a:r>
            <a:r>
              <a:rPr lang="ar-IQ" b="1" dirty="0">
                <a:solidFill>
                  <a:srgbClr val="0070C0"/>
                </a:solidFill>
                <a:latin typeface="Aharoni" panose="020B0604020202020204" pitchFamily="2" charset="-79"/>
              </a:rPr>
              <a:t>لكوفيد19</a:t>
            </a:r>
          </a:p>
          <a:p>
            <a:pPr algn="r" rtl="1"/>
            <a:endParaRPr lang="en-US" b="1" dirty="0">
              <a:solidFill>
                <a:srgbClr val="0070C0"/>
              </a:solidFill>
              <a:latin typeface="Aharoni" panose="020B0604020202020204" pitchFamily="2" charset="-79"/>
              <a:cs typeface="Aharoni" panose="020B0604020202020204" pitchFamily="2" charset="-79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39E8B7-FE3A-4499-A1EF-52D50F44088C}"/>
              </a:ext>
            </a:extLst>
          </p:cNvPr>
          <p:cNvSpPr txBox="1"/>
          <p:nvPr/>
        </p:nvSpPr>
        <p:spPr>
          <a:xfrm>
            <a:off x="2225040" y="1995488"/>
            <a:ext cx="1767839" cy="1292662"/>
          </a:xfrm>
          <a:prstGeom prst="rect">
            <a:avLst/>
          </a:prstGeom>
          <a:solidFill>
            <a:srgbClr val="CADD66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ar-IQ" sz="1200" b="1" dirty="0">
                <a:solidFill>
                  <a:srgbClr val="00B050"/>
                </a:solidFill>
                <a:latin typeface="Aharoni" panose="020B0604020202020204" pitchFamily="2" charset="-79"/>
              </a:rPr>
              <a:t>يجب </a:t>
            </a:r>
            <a:r>
              <a:rPr lang="ar-IQ" sz="1200" b="1" dirty="0">
                <a:solidFill>
                  <a:srgbClr val="0070C0"/>
                </a:solidFill>
                <a:latin typeface="Aharoni" panose="020B0604020202020204" pitchFamily="2" charset="-79"/>
              </a:rPr>
              <a:t>مسح</a:t>
            </a:r>
            <a:r>
              <a:rPr lang="ar-IQ" sz="1200" b="1" dirty="0">
                <a:solidFill>
                  <a:srgbClr val="00B050"/>
                </a:solidFill>
                <a:latin typeface="Aharoni" panose="020B0604020202020204" pitchFamily="2" charset="-79"/>
              </a:rPr>
              <a:t> الأسطح (مثل المكاتب والجداول) والأشياء (مثل الهواتف ولوحات المفاتيح) </a:t>
            </a:r>
            <a:r>
              <a:rPr lang="ar-IQ" sz="1200" b="1" dirty="0">
                <a:solidFill>
                  <a:srgbClr val="0070C0"/>
                </a:solidFill>
                <a:latin typeface="Aharoni" panose="020B0604020202020204" pitchFamily="2" charset="-79"/>
              </a:rPr>
              <a:t>باستخدام مطهر بانتظام</a:t>
            </a:r>
            <a:endParaRPr lang="en-US" sz="1200" b="1" dirty="0">
              <a:solidFill>
                <a:srgbClr val="0070C0"/>
              </a:solidFill>
              <a:latin typeface="Aharoni" panose="020B0604020202020204" pitchFamily="2" charset="-79"/>
            </a:endParaRPr>
          </a:p>
          <a:p>
            <a:pPr algn="r" rtl="1"/>
            <a:endParaRPr lang="en-US" sz="1200" b="1" dirty="0">
              <a:solidFill>
                <a:srgbClr val="0070C0"/>
              </a:solidFill>
              <a:latin typeface="Aharoni" panose="020B0604020202020204" pitchFamily="2" charset="-79"/>
              <a:cs typeface="Aharoni" panose="020B0604020202020204" pitchFamily="2" charset="-79"/>
            </a:endParaRPr>
          </a:p>
          <a:p>
            <a:pPr algn="r" rtl="1"/>
            <a:endParaRPr lang="en-US" b="1" dirty="0">
              <a:solidFill>
                <a:srgbClr val="0070C0"/>
              </a:solidFill>
              <a:latin typeface="Aharoni" panose="020B0604020202020204" pitchFamily="2" charset="-79"/>
              <a:cs typeface="Aharoni" panose="020B0604020202020204" pitchFamily="2" charset="-79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EB4C1B-BCC0-475E-BB34-27EDEF881B50}"/>
              </a:ext>
            </a:extLst>
          </p:cNvPr>
          <p:cNvSpPr txBox="1"/>
          <p:nvPr/>
        </p:nvSpPr>
        <p:spPr>
          <a:xfrm>
            <a:off x="6776722" y="1874044"/>
            <a:ext cx="1543918" cy="1846659"/>
          </a:xfrm>
          <a:prstGeom prst="rect">
            <a:avLst/>
          </a:prstGeom>
          <a:solidFill>
            <a:srgbClr val="CADD66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ar-IQ" sz="1200" b="1" dirty="0">
                <a:solidFill>
                  <a:srgbClr val="00B050"/>
                </a:solidFill>
                <a:latin typeface="Aharoni" panose="020B0604020202020204" pitchFamily="2" charset="-79"/>
              </a:rPr>
              <a:t>أطلع موظفيك ومقاوليك وعملائك على أنه إذا بدأ الفيروس التاجي في الانتشار في مجتمعك ، </a:t>
            </a:r>
            <a:r>
              <a:rPr lang="ar-IQ" sz="1200" b="1" dirty="0">
                <a:solidFill>
                  <a:srgbClr val="0070C0"/>
                </a:solidFill>
                <a:latin typeface="Aharoni" panose="020B0604020202020204" pitchFamily="2" charset="-79"/>
              </a:rPr>
              <a:t>فإن أي شخص يعاني من سعال خفيف أو حمى خفيفة سيحتاج إلى البقاء في المنزل.</a:t>
            </a:r>
            <a:endParaRPr lang="en-US" sz="1200" b="1" dirty="0">
              <a:solidFill>
                <a:srgbClr val="0070C0"/>
              </a:solidFill>
              <a:latin typeface="Aharoni" panose="020B0604020202020204" pitchFamily="2" charset="-79"/>
              <a:cs typeface="Aharoni" panose="020B0604020202020204" pitchFamily="2" charset="-79"/>
            </a:endParaRPr>
          </a:p>
          <a:p>
            <a:pPr algn="r" rtl="1"/>
            <a:endParaRPr lang="en-US" b="1" dirty="0">
              <a:solidFill>
                <a:srgbClr val="0070C0"/>
              </a:solidFill>
              <a:latin typeface="Aharoni" panose="020B0604020202020204" pitchFamily="2" charset="-79"/>
              <a:cs typeface="Aharoni" panose="020B0604020202020204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760213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5B0E3D7-B55E-40A8-B51C-89077FA84D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9460" y="0"/>
            <a:ext cx="3974523" cy="5143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D90EB2-312C-4DCF-B9A4-A436AEC2C7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018" y="0"/>
            <a:ext cx="3974523" cy="5143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EC5F63-8762-4A1E-B4AD-E6078F720B6E}"/>
              </a:ext>
            </a:extLst>
          </p:cNvPr>
          <p:cNvSpPr txBox="1"/>
          <p:nvPr/>
        </p:nvSpPr>
        <p:spPr>
          <a:xfrm>
            <a:off x="1021080" y="997744"/>
            <a:ext cx="2910840" cy="646331"/>
          </a:xfrm>
          <a:prstGeom prst="rect">
            <a:avLst/>
          </a:prstGeom>
          <a:solidFill>
            <a:srgbClr val="CADD66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ar-IQ" b="1" dirty="0">
                <a:solidFill>
                  <a:srgbClr val="00B050"/>
                </a:solidFill>
                <a:latin typeface="Aharoni" panose="020B0604020202020204" pitchFamily="2" charset="-79"/>
              </a:rPr>
              <a:t>تجهيز مكان عملك</a:t>
            </a:r>
            <a:r>
              <a:rPr lang="ar-IQ" b="1" dirty="0">
                <a:latin typeface="Aharoni" panose="020B0604020202020204" pitchFamily="2" charset="-79"/>
              </a:rPr>
              <a:t> </a:t>
            </a:r>
            <a:r>
              <a:rPr lang="ar-IQ" b="1" dirty="0">
                <a:solidFill>
                  <a:srgbClr val="0070C0"/>
                </a:solidFill>
                <a:latin typeface="Aharoni" panose="020B0604020202020204" pitchFamily="2" charset="-79"/>
              </a:rPr>
              <a:t>لكوفيد19</a:t>
            </a:r>
          </a:p>
          <a:p>
            <a:pPr algn="r" rtl="1"/>
            <a:endParaRPr lang="en-US" b="1" dirty="0">
              <a:solidFill>
                <a:srgbClr val="0070C0"/>
              </a:solidFill>
              <a:latin typeface="Aharoni" panose="020B0604020202020204" pitchFamily="2" charset="-79"/>
              <a:cs typeface="Aharoni" panose="020B0604020202020204" pitchFamily="2" charset="-79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AB9A0D-24D0-4556-A667-34FA331618B9}"/>
              </a:ext>
            </a:extLst>
          </p:cNvPr>
          <p:cNvSpPr txBox="1"/>
          <p:nvPr/>
        </p:nvSpPr>
        <p:spPr>
          <a:xfrm>
            <a:off x="5448300" y="997744"/>
            <a:ext cx="2910840" cy="646331"/>
          </a:xfrm>
          <a:prstGeom prst="rect">
            <a:avLst/>
          </a:prstGeom>
          <a:solidFill>
            <a:srgbClr val="CADD66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ar-IQ" b="1" dirty="0">
                <a:solidFill>
                  <a:srgbClr val="00B050"/>
                </a:solidFill>
                <a:latin typeface="Aharoni" panose="020B0604020202020204" pitchFamily="2" charset="-79"/>
              </a:rPr>
              <a:t>تجهيز مكان عملك</a:t>
            </a:r>
            <a:r>
              <a:rPr lang="ar-IQ" b="1" dirty="0">
                <a:latin typeface="Aharoni" panose="020B0604020202020204" pitchFamily="2" charset="-79"/>
              </a:rPr>
              <a:t> </a:t>
            </a:r>
            <a:r>
              <a:rPr lang="ar-IQ" b="1" dirty="0">
                <a:solidFill>
                  <a:srgbClr val="0070C0"/>
                </a:solidFill>
                <a:latin typeface="Aharoni" panose="020B0604020202020204" pitchFamily="2" charset="-79"/>
              </a:rPr>
              <a:t>لكوفيد19</a:t>
            </a:r>
          </a:p>
          <a:p>
            <a:pPr algn="r" rtl="1"/>
            <a:endParaRPr lang="en-US" b="1" dirty="0">
              <a:solidFill>
                <a:srgbClr val="0070C0"/>
              </a:solidFill>
              <a:latin typeface="Aharoni" panose="020B0604020202020204" pitchFamily="2" charset="-79"/>
              <a:cs typeface="Aharoni" panose="020B0604020202020204" pitchFamily="2" charset="-79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045BA9-89B9-4368-A28E-3BDE1263E093}"/>
              </a:ext>
            </a:extLst>
          </p:cNvPr>
          <p:cNvSpPr txBox="1"/>
          <p:nvPr/>
        </p:nvSpPr>
        <p:spPr>
          <a:xfrm>
            <a:off x="2229141" y="1874044"/>
            <a:ext cx="1767839" cy="1938992"/>
          </a:xfrm>
          <a:prstGeom prst="rect">
            <a:avLst/>
          </a:prstGeom>
          <a:solidFill>
            <a:srgbClr val="CADD66"/>
          </a:solidFill>
        </p:spPr>
        <p:txBody>
          <a:bodyPr wrap="square" rtlCol="0">
            <a:spAutoFit/>
          </a:bodyPr>
          <a:lstStyle/>
          <a:p>
            <a:pPr algn="r" rtl="1"/>
            <a:endParaRPr lang="en-US" sz="1200" b="1" dirty="0">
              <a:solidFill>
                <a:srgbClr val="00B050"/>
              </a:solidFill>
              <a:latin typeface="Aharoni" panose="020B0604020202020204" pitchFamily="2" charset="-79"/>
            </a:endParaRPr>
          </a:p>
          <a:p>
            <a:pPr algn="r" rtl="1"/>
            <a:r>
              <a:rPr lang="ar-IQ" sz="1200" b="1" dirty="0">
                <a:solidFill>
                  <a:srgbClr val="00B050"/>
                </a:solidFill>
                <a:latin typeface="Aharoni" panose="020B0604020202020204" pitchFamily="2" charset="-79"/>
              </a:rPr>
              <a:t>تعزيز غسل اليدين بشكل منتظم وشامل. </a:t>
            </a:r>
            <a:r>
              <a:rPr lang="ar-IQ" sz="1200" b="1" dirty="0">
                <a:solidFill>
                  <a:srgbClr val="0070C0"/>
                </a:solidFill>
                <a:latin typeface="Aharoni" panose="020B0604020202020204" pitchFamily="2" charset="-79"/>
              </a:rPr>
              <a:t>وضع موزعات تعقيم اليد في أماكن بارزة</a:t>
            </a:r>
            <a:r>
              <a:rPr lang="ar-IQ" sz="1200" b="1" dirty="0">
                <a:solidFill>
                  <a:srgbClr val="00B050"/>
                </a:solidFill>
                <a:latin typeface="Aharoni" panose="020B0604020202020204" pitchFamily="2" charset="-79"/>
              </a:rPr>
              <a:t> حول مكان العمل وتوفير الوصول إلى الأماكن حيث يمكن للموظفين والمقاولين والمستفيدين </a:t>
            </a:r>
            <a:r>
              <a:rPr lang="ar-IQ" sz="1200" b="1" dirty="0">
                <a:solidFill>
                  <a:srgbClr val="0070C0"/>
                </a:solidFill>
                <a:latin typeface="Aharoni" panose="020B0604020202020204" pitchFamily="2" charset="-79"/>
              </a:rPr>
              <a:t>غسل أيديهم بالصابون والماء.</a:t>
            </a:r>
            <a:endParaRPr lang="en-US" sz="1200" b="1" dirty="0">
              <a:solidFill>
                <a:srgbClr val="0070C0"/>
              </a:solidFill>
              <a:latin typeface="Aharoni" panose="020B0604020202020204" pitchFamily="2" charset="-79"/>
            </a:endParaRPr>
          </a:p>
          <a:p>
            <a:pPr algn="r" rtl="1"/>
            <a:endParaRPr lang="en-US" sz="1200" b="1" dirty="0">
              <a:solidFill>
                <a:srgbClr val="0070C0"/>
              </a:solidFill>
              <a:latin typeface="Aharoni" panose="020B0604020202020204" pitchFamily="2" charset="-79"/>
              <a:cs typeface="Aharoni" panose="020B0604020202020204" pitchFamily="2" charset="-79"/>
            </a:endParaRPr>
          </a:p>
          <a:p>
            <a:pPr algn="r" rtl="1"/>
            <a:endParaRPr lang="en-US" sz="1200" b="1" dirty="0">
              <a:solidFill>
                <a:srgbClr val="0070C0"/>
              </a:solidFill>
              <a:latin typeface="Aharoni" panose="020B0604020202020204" pitchFamily="2" charset="-79"/>
              <a:cs typeface="Aharoni" panose="020B0604020202020204" pitchFamily="2" charset="-79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177803-2415-4075-8550-F8EC65761ADD}"/>
              </a:ext>
            </a:extLst>
          </p:cNvPr>
          <p:cNvSpPr txBox="1"/>
          <p:nvPr/>
        </p:nvSpPr>
        <p:spPr>
          <a:xfrm>
            <a:off x="6697980" y="1874044"/>
            <a:ext cx="1661160" cy="1846659"/>
          </a:xfrm>
          <a:prstGeom prst="rect">
            <a:avLst/>
          </a:prstGeom>
          <a:solidFill>
            <a:srgbClr val="CADD66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ar-IQ" sz="1200" b="1" dirty="0">
                <a:solidFill>
                  <a:srgbClr val="0070C0"/>
                </a:solidFill>
                <a:latin typeface="Aharoni" panose="020B0604020202020204" pitchFamily="2" charset="-79"/>
              </a:rPr>
              <a:t>تعزيز النظافة التنفسية الجيدة. تأكد من توافر أقنعة الوجه الجراحية و / أو مناديل الورق في مكان عملك</a:t>
            </a:r>
            <a:r>
              <a:rPr lang="ar-IQ" sz="1200" b="1" dirty="0">
                <a:solidFill>
                  <a:srgbClr val="00B050"/>
                </a:solidFill>
                <a:latin typeface="Aharoni" panose="020B0604020202020204" pitchFamily="2" charset="-79"/>
              </a:rPr>
              <a:t> لأولئك الذين يصابون بسيلان الأنف أو السعال في العمل - جنبًا إلى جنب مع الصناديق المغلقة للتخلص الصحي منها</a:t>
            </a:r>
            <a:endParaRPr lang="en-US" sz="1200" b="1" dirty="0">
              <a:solidFill>
                <a:srgbClr val="00B050"/>
              </a:solidFill>
              <a:latin typeface="Aharoni" panose="020B0604020202020204" pitchFamily="2" charset="-79"/>
            </a:endParaRPr>
          </a:p>
          <a:p>
            <a:pPr algn="r" rtl="1"/>
            <a:endParaRPr lang="en-US" b="1" dirty="0">
              <a:solidFill>
                <a:srgbClr val="0070C0"/>
              </a:solidFill>
              <a:latin typeface="Aharoni" panose="020B0604020202020204" pitchFamily="2" charset="-79"/>
              <a:cs typeface="Aharoni" panose="020B0604020202020204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743602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FAAA73D-2723-4B2F-8B8D-9014D24C07F4}"/>
              </a:ext>
            </a:extLst>
          </p:cNvPr>
          <p:cNvSpPr/>
          <p:nvPr/>
        </p:nvSpPr>
        <p:spPr>
          <a:xfrm>
            <a:off x="4629791" y="864708"/>
            <a:ext cx="4460869" cy="39773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r" rtl="1">
              <a:lnSpc>
                <a:spcPct val="107000"/>
              </a:lnSpc>
              <a:spcAft>
                <a:spcPts val="300"/>
              </a:spcAft>
            </a:pPr>
            <a:r>
              <a:rPr lang="ar-IQ" sz="20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rPr>
              <a:t>إذا لم تتمكن من الحفاظ على مسافة متر واحد: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ACBA955-EC2D-474B-82F8-FF39370CA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2294" y="1473200"/>
            <a:ext cx="3635693" cy="2606723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68ED857-2557-463A-806F-EEE06E57403C}"/>
              </a:ext>
            </a:extLst>
          </p:cNvPr>
          <p:cNvCxnSpPr>
            <a:cxnSpLocks/>
          </p:cNvCxnSpPr>
          <p:nvPr/>
        </p:nvCxnSpPr>
        <p:spPr>
          <a:xfrm>
            <a:off x="4528751" y="242335"/>
            <a:ext cx="43249" cy="4621427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B0C3B5D-42B5-4F93-97A0-E21FDD0EEC18}"/>
              </a:ext>
            </a:extLst>
          </p:cNvPr>
          <p:cNvGrpSpPr/>
          <p:nvPr/>
        </p:nvGrpSpPr>
        <p:grpSpPr>
          <a:xfrm>
            <a:off x="406013" y="230121"/>
            <a:ext cx="3298654" cy="2867376"/>
            <a:chOff x="2240712" y="1443330"/>
            <a:chExt cx="2743200" cy="2450934"/>
          </a:xfrm>
        </p:grpSpPr>
        <p:pic>
          <p:nvPicPr>
            <p:cNvPr id="18" name="Picture 8" descr="A picture containing toy, doll, clock, drawing&#10;&#10;Description generated with very high confidence">
              <a:extLst>
                <a:ext uri="{FF2B5EF4-FFF2-40B4-BE49-F238E27FC236}">
                  <a16:creationId xmlns:a16="http://schemas.microsoft.com/office/drawing/2014/main" id="{C93B8AE7-4A25-458B-82F1-9525A4BE6A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40712" y="1443330"/>
              <a:ext cx="2743200" cy="2450934"/>
            </a:xfrm>
            <a:prstGeom prst="rect">
              <a:avLst/>
            </a:prstGeom>
          </p:spPr>
        </p:pic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4A6F8EDE-ABA5-46A7-8598-B21374DB57FE}"/>
                </a:ext>
              </a:extLst>
            </p:cNvPr>
            <p:cNvCxnSpPr/>
            <p:nvPr/>
          </p:nvCxnSpPr>
          <p:spPr>
            <a:xfrm>
              <a:off x="2928668" y="2340993"/>
              <a:ext cx="1318643" cy="4793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B1409DBB-0C94-4F40-97A8-28A87E597403}"/>
              </a:ext>
            </a:extLst>
          </p:cNvPr>
          <p:cNvSpPr txBox="1"/>
          <p:nvPr/>
        </p:nvSpPr>
        <p:spPr>
          <a:xfrm>
            <a:off x="247734" y="3159282"/>
            <a:ext cx="36152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IQ" sz="2400" b="1" dirty="0"/>
              <a:t>احرص دائمًا على إبقاء </a:t>
            </a:r>
            <a:r>
              <a:rPr lang="ar-IQ" sz="2400" b="1" dirty="0">
                <a:solidFill>
                  <a:srgbClr val="FF0000"/>
                </a:solidFill>
              </a:rPr>
              <a:t>على الأقل</a:t>
            </a:r>
            <a:endParaRPr lang="en-US" sz="2400" b="1" dirty="0">
              <a:solidFill>
                <a:srgbClr val="FF0000"/>
              </a:solidFill>
            </a:endParaRPr>
          </a:p>
          <a:p>
            <a:pPr algn="ctr" rtl="1"/>
            <a:r>
              <a:rPr lang="ar-IQ" sz="2400" b="1" dirty="0">
                <a:solidFill>
                  <a:srgbClr val="FF0000"/>
                </a:solidFill>
              </a:rPr>
              <a:t> مسافة 1 متر</a:t>
            </a:r>
          </a:p>
          <a:p>
            <a:pPr algn="ctr" rtl="1"/>
            <a:r>
              <a:rPr lang="ar-IQ" sz="2400" b="1" dirty="0">
                <a:solidFill>
                  <a:srgbClr val="FF0000"/>
                </a:solidFill>
              </a:rPr>
              <a:t>(أو خطوة كبيرة)</a:t>
            </a:r>
          </a:p>
          <a:p>
            <a:pPr algn="ctr" rtl="1"/>
            <a:r>
              <a:rPr lang="ar-IQ" sz="2400" b="1" dirty="0"/>
              <a:t>مع الآخرين</a:t>
            </a:r>
            <a:endParaRPr lang="en-GB" sz="2400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9441BB0-F120-493E-82B6-5722D45066A7}"/>
              </a:ext>
            </a:extLst>
          </p:cNvPr>
          <p:cNvSpPr/>
          <p:nvPr/>
        </p:nvSpPr>
        <p:spPr>
          <a:xfrm>
            <a:off x="1515354" y="1762244"/>
            <a:ext cx="1021475" cy="707886"/>
          </a:xfrm>
          <a:prstGeom prst="rect">
            <a:avLst/>
          </a:prstGeom>
          <a:solidFill>
            <a:srgbClr val="CBDDE1"/>
          </a:solidFill>
        </p:spPr>
        <p:txBody>
          <a:bodyPr wrap="square">
            <a:spAutoFit/>
          </a:bodyPr>
          <a:lstStyle/>
          <a:p>
            <a:pPr algn="ctr" rtl="1"/>
            <a:r>
              <a:rPr lang="ar-IQ" sz="4000" b="1" dirty="0">
                <a:solidFill>
                  <a:srgbClr val="3B5D76"/>
                </a:solidFill>
              </a:rPr>
              <a:t>متر</a:t>
            </a:r>
            <a:endParaRPr lang="en-US" sz="4000" dirty="0">
              <a:solidFill>
                <a:srgbClr val="3B5D76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020C44-9DA7-48CA-88D3-085630DF1FF2}"/>
              </a:ext>
            </a:extLst>
          </p:cNvPr>
          <p:cNvSpPr/>
          <p:nvPr/>
        </p:nvSpPr>
        <p:spPr>
          <a:xfrm>
            <a:off x="5439335" y="1836420"/>
            <a:ext cx="2973145" cy="922020"/>
          </a:xfrm>
          <a:prstGeom prst="rect">
            <a:avLst/>
          </a:prstGeom>
          <a:solidFill>
            <a:srgbClr val="FEDB00"/>
          </a:solidFill>
          <a:ln>
            <a:solidFill>
              <a:srgbClr val="FED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FB6901-6011-4C48-9C9A-2BB553489827}"/>
              </a:ext>
            </a:extLst>
          </p:cNvPr>
          <p:cNvSpPr txBox="1"/>
          <p:nvPr/>
        </p:nvSpPr>
        <p:spPr>
          <a:xfrm>
            <a:off x="5429883" y="1738559"/>
            <a:ext cx="25518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IQ" sz="3600" b="1" dirty="0">
                <a:latin typeface="Arial Black" panose="020B0A04020102020204" pitchFamily="34" charset="0"/>
              </a:rPr>
              <a:t>قناع الوجه أو غطاء الوجه</a:t>
            </a:r>
            <a:endParaRPr lang="en-US" sz="3600" b="1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D4A3B81-17CB-4A2A-AFC1-5323872D46D8}"/>
              </a:ext>
            </a:extLst>
          </p:cNvPr>
          <p:cNvSpPr/>
          <p:nvPr/>
        </p:nvSpPr>
        <p:spPr>
          <a:xfrm>
            <a:off x="6518581" y="2826959"/>
            <a:ext cx="1790700" cy="922020"/>
          </a:xfrm>
          <a:prstGeom prst="rect">
            <a:avLst/>
          </a:prstGeom>
          <a:solidFill>
            <a:srgbClr val="FEDB00"/>
          </a:solidFill>
          <a:ln>
            <a:solidFill>
              <a:srgbClr val="FED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677328-ACAD-493B-B10E-C18F1F650082}"/>
              </a:ext>
            </a:extLst>
          </p:cNvPr>
          <p:cNvSpPr txBox="1"/>
          <p:nvPr/>
        </p:nvSpPr>
        <p:spPr>
          <a:xfrm>
            <a:off x="6486534" y="2828514"/>
            <a:ext cx="18547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IQ" sz="2800" b="1" dirty="0">
                <a:latin typeface="Arial Black" panose="020B0A04020102020204" pitchFamily="34" charset="0"/>
              </a:rPr>
              <a:t>يجب أن ترتديه للدخول</a:t>
            </a:r>
            <a:endParaRPr lang="en-US" sz="2800" b="1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4763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AF63D9-BBE0-49E1-8B79-BA63505B5893}"/>
              </a:ext>
            </a:extLst>
          </p:cNvPr>
          <p:cNvSpPr txBox="1"/>
          <p:nvPr/>
        </p:nvSpPr>
        <p:spPr>
          <a:xfrm>
            <a:off x="220980" y="507915"/>
            <a:ext cx="411095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 typeface="Wingdings" panose="05000000000000000000" pitchFamily="2" charset="2"/>
              <a:buChar char="ü"/>
            </a:pPr>
            <a:r>
              <a:rPr lang="ar-IQ" sz="2200" dirty="0"/>
              <a:t>يجب على الجميع أن يقدموا لمدير السلامة من كوفيد-19 </a:t>
            </a:r>
            <a:r>
              <a:rPr lang="ar-IQ" sz="2200" b="1" dirty="0"/>
              <a:t>شهادة ذاتية لفظية </a:t>
            </a:r>
            <a:r>
              <a:rPr lang="ar-IQ" sz="2200" dirty="0"/>
              <a:t>يومية بأنهم في حالة مادية لمواصلة العمل</a:t>
            </a:r>
          </a:p>
          <a:p>
            <a:pPr marL="285750" indent="-285750" algn="r" rtl="1">
              <a:buFont typeface="Wingdings" panose="05000000000000000000" pitchFamily="2" charset="2"/>
              <a:buChar char="ü"/>
            </a:pPr>
            <a:endParaRPr lang="ar-IQ" sz="2200" dirty="0"/>
          </a:p>
          <a:p>
            <a:pPr marL="285750" indent="-285750" algn="r" rtl="1">
              <a:buFont typeface="Wingdings" panose="05000000000000000000" pitchFamily="2" charset="2"/>
              <a:buChar char="ü"/>
            </a:pPr>
            <a:r>
              <a:rPr lang="ar-IQ" sz="2200" dirty="0"/>
              <a:t>قد يتم تنفيذ تدابير التحقق من درجة الحرارة - يرجى الالتزام بها</a:t>
            </a:r>
            <a:endParaRPr lang="en-US" sz="2200" dirty="0"/>
          </a:p>
        </p:txBody>
      </p:sp>
      <p:pic>
        <p:nvPicPr>
          <p:cNvPr id="1030" name="Picture 6" descr="Body temperature check before entry non-contact Vector Image">
            <a:extLst>
              <a:ext uri="{FF2B5EF4-FFF2-40B4-BE49-F238E27FC236}">
                <a16:creationId xmlns:a16="http://schemas.microsoft.com/office/drawing/2014/main" id="{59E34355-C6F0-45E6-8CF5-615DAED9F1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6" t="821" r="10522" b="22841"/>
          <a:stretch/>
        </p:blipFill>
        <p:spPr bwMode="auto">
          <a:xfrm>
            <a:off x="1312053" y="2866420"/>
            <a:ext cx="1928812" cy="1992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3FC5B39B-F532-43FE-8320-0A267DAACF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rgbClr val="FD3333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65" b="10680"/>
          <a:stretch/>
        </p:blipFill>
        <p:spPr bwMode="auto">
          <a:xfrm>
            <a:off x="4664447" y="0"/>
            <a:ext cx="4479553" cy="5136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EC4BAA1-2356-45F5-A97D-24658F533F6D}"/>
              </a:ext>
            </a:extLst>
          </p:cNvPr>
          <p:cNvSpPr txBox="1"/>
          <p:nvPr/>
        </p:nvSpPr>
        <p:spPr>
          <a:xfrm>
            <a:off x="4879480" y="63545"/>
            <a:ext cx="4049486" cy="2308324"/>
          </a:xfrm>
          <a:prstGeom prst="rect">
            <a:avLst/>
          </a:prstGeom>
          <a:solidFill>
            <a:srgbClr val="E58686"/>
          </a:solidFill>
          <a:ln>
            <a:solidFill>
              <a:srgbClr val="E58686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IQ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إذا كنت تعاني من أعراض الإنفلونزا</a:t>
            </a:r>
            <a:endParaRPr lang="en-US" sz="2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 rtl="1"/>
            <a:r>
              <a:rPr lang="ar-IQ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فلا تذهب إلى غرفة الطوارئ في المستشفى المحلي أو إلى طبيبك</a:t>
            </a:r>
            <a:endParaRPr lang="en-US" sz="2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 rtl="1"/>
            <a:r>
              <a:rPr lang="ar-IQ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 ولكن اتصل برقم الطوارئ الوطني</a:t>
            </a:r>
            <a:endParaRPr lang="en-US" sz="2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 rtl="1"/>
            <a:r>
              <a:rPr lang="en-US" sz="2400" b="1" dirty="0">
                <a:solidFill>
                  <a:srgbClr val="7030A0"/>
                </a:solidFill>
                <a:latin typeface="Arial Black" panose="020B0A04020102020204" pitchFamily="34" charset="0"/>
              </a:rPr>
              <a:t>123 </a:t>
            </a:r>
            <a:r>
              <a:rPr lang="ar-IQ" sz="2400" b="1" dirty="0">
                <a:solidFill>
                  <a:srgbClr val="7030A0"/>
                </a:solidFill>
                <a:latin typeface="Arial Black" panose="020B0A04020102020204" pitchFamily="34" charset="0"/>
              </a:rPr>
              <a:t>حكومة العراق</a:t>
            </a:r>
            <a:endParaRPr lang="en-US" sz="24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pPr algn="ctr" rtl="1"/>
            <a:r>
              <a:rPr lang="en-US" sz="2400" b="1" dirty="0">
                <a:solidFill>
                  <a:srgbClr val="7030A0"/>
                </a:solidFill>
                <a:latin typeface="Arial Black" panose="020B0A04020102020204" pitchFamily="34" charset="0"/>
              </a:rPr>
              <a:t>122 </a:t>
            </a:r>
            <a:r>
              <a:rPr lang="ar-IQ" sz="2400" b="1" dirty="0">
                <a:solidFill>
                  <a:srgbClr val="7030A0"/>
                </a:solidFill>
                <a:latin typeface="Arial Black" panose="020B0A04020102020204" pitchFamily="34" charset="0"/>
              </a:rPr>
              <a:t>اقليم كردستان العراق</a:t>
            </a:r>
            <a:endParaRPr lang="en-US" sz="24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972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6883CB5-CFCC-43B8-8C84-CE96A3F56F25}"/>
              </a:ext>
            </a:extLst>
          </p:cNvPr>
          <p:cNvSpPr/>
          <p:nvPr/>
        </p:nvSpPr>
        <p:spPr>
          <a:xfrm>
            <a:off x="3975652" y="577386"/>
            <a:ext cx="48323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IQ" b="1" dirty="0">
                <a:latin typeface="Arial" panose="020B0604020202020204" pitchFamily="34" charset="0"/>
              </a:rPr>
              <a:t>مرض كوفيد-19 (كورونا) 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COVID-19</a:t>
            </a:r>
            <a:r>
              <a:rPr lang="ar-IQ" b="1" dirty="0">
                <a:latin typeface="Arial" panose="020B0604020202020204" pitchFamily="34" charset="0"/>
              </a:rPr>
              <a:t> هو مرض معد تسببه متلازمة الجهاز التنفسي الحادة الوخيمة</a:t>
            </a:r>
            <a:endParaRPr lang="en-US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0CAC18-3BDD-4384-A344-4928D1D6E24E}"/>
              </a:ext>
            </a:extLst>
          </p:cNvPr>
          <p:cNvSpPr/>
          <p:nvPr/>
        </p:nvSpPr>
        <p:spPr>
          <a:xfrm>
            <a:off x="4136708" y="2351392"/>
            <a:ext cx="47350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14300" algn="r" rtl="1"/>
            <a:r>
              <a:rPr lang="ar-IQ" sz="1600" dirty="0">
                <a:latin typeface="Arial" panose="020B0604020202020204" pitchFamily="34" charset="0"/>
                <a:ea typeface="+mn-lt"/>
              </a:rPr>
              <a:t>تعاني العديد من البلدان من تفشي كوفيد-19 (كورونا) </a:t>
            </a:r>
            <a:r>
              <a:rPr lang="en-US" sz="16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، </a:t>
            </a:r>
            <a:r>
              <a:rPr lang="ar-IQ" sz="1600" dirty="0">
                <a:latin typeface="Arial" panose="020B0604020202020204" pitchFamily="34" charset="0"/>
                <a:ea typeface="+mn-lt"/>
              </a:rPr>
              <a:t>لذلك هناك معلومات كافية حول كيفية تجنب الإصابة ، وكذلك حول العلاجات</a:t>
            </a:r>
          </a:p>
          <a:p>
            <a:pPr indent="-114300" algn="r" rtl="1"/>
            <a:endParaRPr lang="en-US" sz="1600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indent="-114300" algn="r" rtl="1"/>
            <a:r>
              <a:rPr lang="ar-IQ" sz="1600" b="1" dirty="0">
                <a:latin typeface="Arial" panose="020B0604020202020204" pitchFamily="34" charset="0"/>
                <a:ea typeface="+mn-lt"/>
              </a:rPr>
              <a:t>يمكن لأي شخص أن يصاب بفيروس كوفيد-19 (كورونا) بغض النظر عن العمر أو الجنس أو الميول الجنسية أو الانتماءات الدينية أو القبلية أو غيرها. وبالتالي ، من المهم منع التمييز والوصم والقلق</a:t>
            </a:r>
            <a:endParaRPr lang="en-US" sz="1600" b="1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</p:txBody>
      </p:sp>
      <p:pic>
        <p:nvPicPr>
          <p:cNvPr id="2052" name="Picture 4" descr="Here's your &quot;How to wear a mask&quot; guide from an infectious disease ...">
            <a:extLst>
              <a:ext uri="{FF2B5EF4-FFF2-40B4-BE49-F238E27FC236}">
                <a16:creationId xmlns:a16="http://schemas.microsoft.com/office/drawing/2014/main" id="{A816E1FD-E567-42CA-8773-5BA1132510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" t="7186" r="3558" b="8278"/>
          <a:stretch/>
        </p:blipFill>
        <p:spPr bwMode="auto">
          <a:xfrm>
            <a:off x="172454" y="2408542"/>
            <a:ext cx="3800724" cy="230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8976794-B96C-40DC-AAA0-EFDB8D521AF3}"/>
              </a:ext>
            </a:extLst>
          </p:cNvPr>
          <p:cNvSpPr/>
          <p:nvPr/>
        </p:nvSpPr>
        <p:spPr>
          <a:xfrm>
            <a:off x="4739658" y="1666953"/>
            <a:ext cx="38184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IQ" sz="2000" b="1" dirty="0">
                <a:solidFill>
                  <a:srgbClr val="C00000"/>
                </a:solidFill>
                <a:latin typeface="Arial" panose="020B0604020202020204" pitchFamily="34" charset="0"/>
              </a:rPr>
              <a:t>يتعافى معظم الناس من المرض</a:t>
            </a:r>
            <a:endParaRPr lang="en-US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6" descr="Home">
            <a:extLst>
              <a:ext uri="{FF2B5EF4-FFF2-40B4-BE49-F238E27FC236}">
                <a16:creationId xmlns:a16="http://schemas.microsoft.com/office/drawing/2014/main" id="{0AA569AE-2488-4D87-9621-1CACA3B847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9" t="21014" r="1959"/>
          <a:stretch/>
        </p:blipFill>
        <p:spPr bwMode="auto">
          <a:xfrm>
            <a:off x="342054" y="494017"/>
            <a:ext cx="3467594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F0EBB10-B6DD-4573-8DCD-A954E1335872}"/>
              </a:ext>
            </a:extLst>
          </p:cNvPr>
          <p:cNvSpPr txBox="1"/>
          <p:nvPr/>
        </p:nvSpPr>
        <p:spPr>
          <a:xfrm>
            <a:off x="1266248" y="971070"/>
            <a:ext cx="807244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IQ" sz="1000" dirty="0"/>
              <a:t>قطرات الرذاذ</a:t>
            </a:r>
            <a:endParaRPr lang="en-US" sz="1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8F4FAD-18A2-412B-90F7-DCD05AA79119}"/>
              </a:ext>
            </a:extLst>
          </p:cNvPr>
          <p:cNvSpPr txBox="1"/>
          <p:nvPr/>
        </p:nvSpPr>
        <p:spPr>
          <a:xfrm>
            <a:off x="2201402" y="436867"/>
            <a:ext cx="463278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IQ" sz="1000" dirty="0"/>
              <a:t>تنفس</a:t>
            </a:r>
            <a:endParaRPr lang="en-US" sz="1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6DB01E-A1F4-4032-AFA2-E182DC397A42}"/>
              </a:ext>
            </a:extLst>
          </p:cNvPr>
          <p:cNvSpPr txBox="1"/>
          <p:nvPr/>
        </p:nvSpPr>
        <p:spPr>
          <a:xfrm>
            <a:off x="2214468" y="2080839"/>
            <a:ext cx="463278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IQ" sz="1000" dirty="0"/>
              <a:t>تلامس</a:t>
            </a:r>
            <a:endParaRPr lang="en-US" sz="100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FACD815-C8E3-4F6D-8274-FFE51AC1E274}"/>
              </a:ext>
            </a:extLst>
          </p:cNvPr>
          <p:cNvSpPr/>
          <p:nvPr/>
        </p:nvSpPr>
        <p:spPr>
          <a:xfrm>
            <a:off x="2303529" y="1077747"/>
            <a:ext cx="285156" cy="13954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17400C-71CA-4553-AC2E-43A88D72AC36}"/>
              </a:ext>
            </a:extLst>
          </p:cNvPr>
          <p:cNvSpPr txBox="1"/>
          <p:nvPr/>
        </p:nvSpPr>
        <p:spPr>
          <a:xfrm>
            <a:off x="2214468" y="1046082"/>
            <a:ext cx="4632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IQ" sz="1000" dirty="0"/>
              <a:t>سعال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3560428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7F85FF-B331-4576-8103-4BE6BECAC6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143"/>
          <a:stretch/>
        </p:blipFill>
        <p:spPr>
          <a:xfrm>
            <a:off x="6291544" y="613920"/>
            <a:ext cx="2274559" cy="2832090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8BD5E6D-64A8-4BF4-AFF8-9D510616295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064000" y="173180"/>
            <a:ext cx="5000625" cy="514350"/>
          </a:xfrm>
        </p:spPr>
        <p:txBody>
          <a:bodyPr/>
          <a:lstStyle/>
          <a:p>
            <a:pPr marL="0" indent="-114300" algn="r" rtl="1">
              <a:buNone/>
            </a:pPr>
            <a:r>
              <a:rPr lang="ar-IQ" sz="2000" b="1" dirty="0">
                <a:latin typeface="Arial" panose="020B0604020202020204" pitchFamily="34" charset="0"/>
              </a:rPr>
              <a:t>النظافة الشخصية والبيئية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B654777-C189-431F-8DCB-A913BB31F53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986" t="-1" r="12905" b="30801"/>
          <a:stretch/>
        </p:blipFill>
        <p:spPr>
          <a:xfrm>
            <a:off x="3466451" y="605486"/>
            <a:ext cx="2077336" cy="1966264"/>
          </a:xfrm>
          <a:prstGeom prst="rect">
            <a:avLst/>
          </a:prstGeom>
        </p:spPr>
      </p:pic>
      <p:pic>
        <p:nvPicPr>
          <p:cNvPr id="1028" name="Picture 4" descr="Limpertinence: LALIZAS IMO SIGNS Do Not Touch">
            <a:extLst>
              <a:ext uri="{FF2B5EF4-FFF2-40B4-BE49-F238E27FC236}">
                <a16:creationId xmlns:a16="http://schemas.microsoft.com/office/drawing/2014/main" id="{278998C5-0965-4512-A032-CD03F45FA7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" t="-283" r="67835" b="4112"/>
          <a:stretch/>
        </p:blipFill>
        <p:spPr bwMode="auto">
          <a:xfrm>
            <a:off x="3888835" y="3781074"/>
            <a:ext cx="1091133" cy="1181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A58C7B72-0C5B-4799-8743-374EFCF19632}"/>
              </a:ext>
            </a:extLst>
          </p:cNvPr>
          <p:cNvSpPr txBox="1">
            <a:spLocks/>
          </p:cNvSpPr>
          <p:nvPr/>
        </p:nvSpPr>
        <p:spPr>
          <a:xfrm>
            <a:off x="5101442" y="3981154"/>
            <a:ext cx="3826648" cy="78151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+mj-lt"/>
              <a:buAutoNum type="arabicPeriod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+mj-lt"/>
              <a:buAutoNum type="alphaLcParenR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114300" algn="ctr">
              <a:spcBef>
                <a:spcPts val="600"/>
              </a:spcBef>
              <a:buNone/>
            </a:pPr>
            <a:r>
              <a:rPr lang="ar-IQ" sz="3400" b="1" dirty="0">
                <a:solidFill>
                  <a:schemeClr val="bg1"/>
                </a:solidFill>
              </a:rPr>
              <a:t>لا تلمس أي شيء </a:t>
            </a:r>
            <a:endParaRPr lang="en-US" sz="3400" b="1" dirty="0">
              <a:solidFill>
                <a:schemeClr val="bg1"/>
              </a:solidFill>
            </a:endParaRPr>
          </a:p>
          <a:p>
            <a:pPr marL="0" indent="-114300" algn="ctr">
              <a:spcBef>
                <a:spcPts val="600"/>
              </a:spcBef>
              <a:buNone/>
            </a:pPr>
            <a:r>
              <a:rPr lang="ar-IQ" dirty="0">
                <a:solidFill>
                  <a:schemeClr val="bg1"/>
                </a:solidFill>
              </a:rPr>
              <a:t>غير ضروري لعملك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5A03EC-10FD-4FD7-ACA0-AE83E162140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9198" t="5274" r="7650" b="64904"/>
          <a:stretch/>
        </p:blipFill>
        <p:spPr>
          <a:xfrm>
            <a:off x="916866" y="2589891"/>
            <a:ext cx="1541444" cy="186651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90EFAC9-C7FC-4446-A1D0-B5D13EFBD966}"/>
              </a:ext>
            </a:extLst>
          </p:cNvPr>
          <p:cNvSpPr/>
          <p:nvPr/>
        </p:nvSpPr>
        <p:spPr>
          <a:xfrm>
            <a:off x="466732" y="4391163"/>
            <a:ext cx="2524880" cy="64633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IQ" b="1" dirty="0">
                <a:solidFill>
                  <a:srgbClr val="00B0F0"/>
                </a:solidFill>
                <a:latin typeface="Arial" panose="020B0604020202020204" pitchFamily="34" charset="0"/>
              </a:rPr>
              <a:t>حافظ على تهوية</a:t>
            </a:r>
            <a:endParaRPr lang="en-US" b="1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 algn="ctr"/>
            <a:r>
              <a:rPr lang="ar-IQ" b="1" dirty="0">
                <a:solidFill>
                  <a:srgbClr val="00B0F0"/>
                </a:solidFill>
                <a:latin typeface="Arial" panose="020B0604020202020204" pitchFamily="34" charset="0"/>
              </a:rPr>
              <a:t> المكان جيدًا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8E9E32-EE01-44B9-8FFC-89F22F8F5404}"/>
              </a:ext>
            </a:extLst>
          </p:cNvPr>
          <p:cNvSpPr txBox="1"/>
          <p:nvPr/>
        </p:nvSpPr>
        <p:spPr>
          <a:xfrm>
            <a:off x="399144" y="852522"/>
            <a:ext cx="2430622" cy="646331"/>
          </a:xfrm>
          <a:prstGeom prst="rect">
            <a:avLst/>
          </a:prstGeom>
          <a:solidFill>
            <a:srgbClr val="0259A5"/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IQ" sz="3600" dirty="0">
                <a:solidFill>
                  <a:schemeClr val="bg1"/>
                </a:solidFill>
              </a:rPr>
              <a:t>رجــــاء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1EB78E-7453-4259-8AF7-18ABB1A47299}"/>
              </a:ext>
            </a:extLst>
          </p:cNvPr>
          <p:cNvSpPr txBox="1"/>
          <p:nvPr/>
        </p:nvSpPr>
        <p:spPr>
          <a:xfrm>
            <a:off x="399144" y="1525340"/>
            <a:ext cx="2430622" cy="1015663"/>
          </a:xfrm>
          <a:prstGeom prst="rect">
            <a:avLst/>
          </a:prstGeom>
          <a:solidFill>
            <a:srgbClr val="FCFCFC"/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IQ" sz="2400" b="1" dirty="0"/>
              <a:t>حافظ على</a:t>
            </a:r>
            <a:endParaRPr lang="en-US" sz="2400" b="1" dirty="0"/>
          </a:p>
          <a:p>
            <a:pPr algn="ctr" rtl="1"/>
            <a:r>
              <a:rPr lang="ar-IQ" sz="2400" b="1" dirty="0"/>
              <a:t> نظافة منطقة عملك</a:t>
            </a:r>
            <a:endParaRPr lang="en-US" sz="2400" b="1" dirty="0"/>
          </a:p>
          <a:p>
            <a:pPr algn="ctr" rtl="1"/>
            <a:endParaRPr lang="en-US" sz="12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A24ECD-7F9F-466C-8508-A5D5FACAC2CD}"/>
              </a:ext>
            </a:extLst>
          </p:cNvPr>
          <p:cNvSpPr txBox="1"/>
          <p:nvPr/>
        </p:nvSpPr>
        <p:spPr>
          <a:xfrm>
            <a:off x="6401937" y="2469808"/>
            <a:ext cx="2053772" cy="830997"/>
          </a:xfrm>
          <a:prstGeom prst="rect">
            <a:avLst/>
          </a:prstGeom>
          <a:solidFill>
            <a:srgbClr val="00599D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IQ" sz="2400" b="1" dirty="0">
                <a:solidFill>
                  <a:schemeClr val="bg1"/>
                </a:solidFill>
              </a:rPr>
              <a:t>تنظيف وتطهير الأسطح بانتظام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8404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232F681-300C-4573-846B-8B639EA3DADF}"/>
              </a:ext>
            </a:extLst>
          </p:cNvPr>
          <p:cNvSpPr/>
          <p:nvPr/>
        </p:nvSpPr>
        <p:spPr>
          <a:xfrm>
            <a:off x="161365" y="458205"/>
            <a:ext cx="8421701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spcBef>
                <a:spcPts val="1200"/>
              </a:spcBef>
            </a:pPr>
            <a:r>
              <a:rPr lang="ar-IQ" sz="2800" b="1" dirty="0">
                <a:latin typeface="Arial" panose="020B0604020202020204" pitchFamily="34" charset="0"/>
              </a:rPr>
              <a:t>تدابير تنظيمية أخرى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1200"/>
              </a:spcBef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1200"/>
              </a:spcBef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6820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232F681-300C-4573-846B-8B639EA3DADF}"/>
              </a:ext>
            </a:extLst>
          </p:cNvPr>
          <p:cNvSpPr/>
          <p:nvPr/>
        </p:nvSpPr>
        <p:spPr>
          <a:xfrm>
            <a:off x="2892289" y="945414"/>
            <a:ext cx="3244192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spcBef>
                <a:spcPts val="1200"/>
              </a:spcBef>
            </a:pPr>
            <a:r>
              <a:rPr lang="ar-IQ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جميع الزوار: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rtl="1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ar-IQ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يجب أن يوافق عليها مدير السلامة </a:t>
            </a:r>
            <a:r>
              <a:rPr lang="ar-IQ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كوفيد-19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rtl="1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ar-IQ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يجب الالتزام بإجراءات السلامة المطبقة في موقع البناء</a:t>
            </a:r>
          </a:p>
          <a:p>
            <a:pPr marL="285750" indent="-285750" algn="just" rtl="1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ar-IQ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لا يمكن الدخول إذا كان لديهم أي أعراض </a:t>
            </a:r>
            <a:r>
              <a:rPr lang="ar-IQ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كوفيد-19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IQ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أو تاريخ السفر أو كان لديهم اتصال مع حالة إيجابية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B8C154-3F8E-4372-9F79-AC61EB14C79D}"/>
              </a:ext>
            </a:extLst>
          </p:cNvPr>
          <p:cNvSpPr/>
          <p:nvPr/>
        </p:nvSpPr>
        <p:spPr>
          <a:xfrm>
            <a:off x="239852" y="148536"/>
            <a:ext cx="86950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spcBef>
                <a:spcPts val="1200"/>
              </a:spcBef>
            </a:pPr>
            <a:r>
              <a:rPr lang="ar-IQ" sz="2800" b="1" dirty="0">
                <a:solidFill>
                  <a:srgbClr val="FF0000"/>
                </a:solidFill>
                <a:latin typeface="Arial" panose="020B0604020202020204" pitchFamily="34" charset="0"/>
              </a:rPr>
              <a:t>قواعد زيارة صارمة في مكانها الصحيح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AA5422-2840-4C48-A453-9A54720CD7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93"/>
          <a:stretch/>
        </p:blipFill>
        <p:spPr>
          <a:xfrm>
            <a:off x="6251712" y="895479"/>
            <a:ext cx="2652436" cy="3906463"/>
          </a:xfrm>
          <a:prstGeom prst="rect">
            <a:avLst/>
          </a:prstGeom>
        </p:spPr>
      </p:pic>
      <p:pic>
        <p:nvPicPr>
          <p:cNvPr id="8" name="Immagine 3">
            <a:extLst>
              <a:ext uri="{FF2B5EF4-FFF2-40B4-BE49-F238E27FC236}">
                <a16:creationId xmlns:a16="http://schemas.microsoft.com/office/drawing/2014/main" id="{DC5B6B47-A9EE-4D93-B8B3-0FB1B8E106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5" t="9687" r="13574" b="10255"/>
          <a:stretch/>
        </p:blipFill>
        <p:spPr bwMode="auto">
          <a:xfrm>
            <a:off x="239852" y="945414"/>
            <a:ext cx="2503348" cy="3856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C8366A9-EFBA-4176-AEA9-17D4CB86645B}"/>
              </a:ext>
            </a:extLst>
          </p:cNvPr>
          <p:cNvSpPr txBox="1"/>
          <p:nvPr/>
        </p:nvSpPr>
        <p:spPr>
          <a:xfrm>
            <a:off x="308611" y="945414"/>
            <a:ext cx="2365829" cy="1200329"/>
          </a:xfrm>
          <a:prstGeom prst="rect">
            <a:avLst/>
          </a:prstGeom>
          <a:solidFill>
            <a:srgbClr val="009FE3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IQ" sz="2400" b="1" dirty="0">
                <a:ln>
                  <a:solidFill>
                    <a:srgbClr val="009FE3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لا</a:t>
            </a:r>
            <a:endParaRPr lang="en-US" sz="2400" b="1" dirty="0">
              <a:ln>
                <a:solidFill>
                  <a:srgbClr val="009FE3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 rtl="1"/>
            <a:r>
              <a:rPr lang="ar-IQ" sz="2400" b="1" dirty="0">
                <a:ln>
                  <a:solidFill>
                    <a:srgbClr val="009FE3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تجمع</a:t>
            </a:r>
            <a:endParaRPr lang="en-US" sz="2400" b="1" dirty="0">
              <a:ln>
                <a:solidFill>
                  <a:srgbClr val="009FE3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 rtl="1"/>
            <a:r>
              <a:rPr lang="ar-IQ" sz="2400" b="1" dirty="0">
                <a:ln>
                  <a:solidFill>
                    <a:srgbClr val="009FE3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أو ازدحام</a:t>
            </a:r>
            <a:endParaRPr lang="en-US" sz="2400" b="1" dirty="0">
              <a:ln>
                <a:solidFill>
                  <a:srgbClr val="009FE3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9E4784-E81D-4622-8D4D-1455230EACE7}"/>
              </a:ext>
            </a:extLst>
          </p:cNvPr>
          <p:cNvSpPr txBox="1"/>
          <p:nvPr/>
        </p:nvSpPr>
        <p:spPr>
          <a:xfrm>
            <a:off x="6393542" y="962788"/>
            <a:ext cx="1269117" cy="584775"/>
          </a:xfrm>
          <a:prstGeom prst="rect">
            <a:avLst/>
          </a:prstGeom>
          <a:solidFill>
            <a:srgbClr val="FFEE00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ar-IQ" sz="1600" dirty="0"/>
              <a:t>فيروس كورونا</a:t>
            </a:r>
            <a:endParaRPr lang="en-US" sz="1600" dirty="0"/>
          </a:p>
          <a:p>
            <a:pPr algn="r" rtl="1"/>
            <a:r>
              <a:rPr lang="ar-IQ" sz="1600" b="1" dirty="0"/>
              <a:t>كوفيد - 19</a:t>
            </a:r>
            <a:endParaRPr lang="en-US" sz="16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AB2454-24A3-4126-B86E-AB0F173B5413}"/>
              </a:ext>
            </a:extLst>
          </p:cNvPr>
          <p:cNvSpPr txBox="1"/>
          <p:nvPr/>
        </p:nvSpPr>
        <p:spPr>
          <a:xfrm>
            <a:off x="6458012" y="3770967"/>
            <a:ext cx="2344902" cy="954107"/>
          </a:xfrm>
          <a:prstGeom prst="rect">
            <a:avLst/>
          </a:prstGeom>
          <a:solidFill>
            <a:srgbClr val="DA2729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IQ" sz="2800" b="1" dirty="0">
                <a:solidFill>
                  <a:schemeClr val="bg1"/>
                </a:solidFill>
              </a:rPr>
              <a:t>ممنوع الدخول</a:t>
            </a:r>
            <a:endParaRPr lang="en-US" sz="2800" b="1" dirty="0">
              <a:solidFill>
                <a:schemeClr val="bg1"/>
              </a:solidFill>
            </a:endParaRPr>
          </a:p>
          <a:p>
            <a:pPr algn="ctr" rtl="1"/>
            <a:r>
              <a:rPr lang="ar-IQ" sz="2800" b="1" dirty="0">
                <a:solidFill>
                  <a:schemeClr val="bg1"/>
                </a:solidFill>
              </a:rPr>
              <a:t>غير المصرح به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7133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9B8C154-3F8E-4372-9F79-AC61EB14C79D}"/>
              </a:ext>
            </a:extLst>
          </p:cNvPr>
          <p:cNvSpPr/>
          <p:nvPr/>
        </p:nvSpPr>
        <p:spPr>
          <a:xfrm>
            <a:off x="239852" y="148536"/>
            <a:ext cx="86950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spcBef>
                <a:spcPts val="1200"/>
              </a:spcBef>
            </a:pPr>
            <a:r>
              <a:rPr lang="ar-IQ" sz="2800" b="1" dirty="0">
                <a:solidFill>
                  <a:srgbClr val="FF0000"/>
                </a:solidFill>
                <a:latin typeface="Arial" panose="020B0604020202020204" pitchFamily="34" charset="0"/>
              </a:rPr>
              <a:t>قواعد تسليم المواد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B61A54-C5C2-4DC9-A38C-AFCF5C6E81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93"/>
          <a:stretch/>
        </p:blipFill>
        <p:spPr>
          <a:xfrm>
            <a:off x="6044857" y="668245"/>
            <a:ext cx="2859291" cy="421111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77A970D-D8D8-4BE0-9BDD-2387C948A0DA}"/>
              </a:ext>
            </a:extLst>
          </p:cNvPr>
          <p:cNvSpPr/>
          <p:nvPr/>
        </p:nvSpPr>
        <p:spPr>
          <a:xfrm>
            <a:off x="534597" y="829610"/>
            <a:ext cx="5479481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spcBef>
                <a:spcPts val="1200"/>
              </a:spcBef>
            </a:pPr>
            <a:r>
              <a:rPr lang="ar-IQ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يجب على السائقين: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rtl="1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ar-IQ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البقاء في أو بالقرب من سياراتهم للإشراف على التحميل</a:t>
            </a:r>
          </a:p>
          <a:p>
            <a:pPr marL="285750" indent="-285750" algn="just" rtl="1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ar-IQ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إذا كان لا مفر منه ، يمكن تفريغ الشاحنة ، مع الحفاظ على مسافة متر واحد من الآخرين</a:t>
            </a:r>
          </a:p>
          <a:p>
            <a:pPr marL="285750" indent="-285750" algn="just" rtl="1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ar-IQ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غسل أيديهم قبل وبعد تفريغ البضائع والمواد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7CF83B-12E6-4B2C-A526-160394D5D186}"/>
              </a:ext>
            </a:extLst>
          </p:cNvPr>
          <p:cNvSpPr txBox="1"/>
          <p:nvPr/>
        </p:nvSpPr>
        <p:spPr>
          <a:xfrm>
            <a:off x="6205385" y="787758"/>
            <a:ext cx="1407358" cy="584775"/>
          </a:xfrm>
          <a:prstGeom prst="rect">
            <a:avLst/>
          </a:prstGeom>
          <a:solidFill>
            <a:srgbClr val="FFEE00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ar-IQ" sz="1600" dirty="0"/>
              <a:t>فيروس كورونا</a:t>
            </a:r>
            <a:endParaRPr lang="en-US" sz="1600" dirty="0"/>
          </a:p>
          <a:p>
            <a:pPr algn="r" rtl="1"/>
            <a:r>
              <a:rPr lang="ar-IQ" sz="1600" b="1" dirty="0"/>
              <a:t>كوفيد - 19</a:t>
            </a:r>
            <a:endParaRPr lang="en-US" sz="16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712F9E-9076-4D24-9109-C4E17B43D66F}"/>
              </a:ext>
            </a:extLst>
          </p:cNvPr>
          <p:cNvSpPr txBox="1"/>
          <p:nvPr/>
        </p:nvSpPr>
        <p:spPr>
          <a:xfrm>
            <a:off x="6320971" y="3770967"/>
            <a:ext cx="2481943" cy="954107"/>
          </a:xfrm>
          <a:prstGeom prst="rect">
            <a:avLst/>
          </a:prstGeom>
          <a:solidFill>
            <a:srgbClr val="DA2729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IQ" sz="2800" b="1" dirty="0">
                <a:solidFill>
                  <a:schemeClr val="bg1"/>
                </a:solidFill>
              </a:rPr>
              <a:t>ممنوع الدخول</a:t>
            </a:r>
            <a:endParaRPr lang="en-US" sz="2800" b="1" dirty="0">
              <a:solidFill>
                <a:schemeClr val="bg1"/>
              </a:solidFill>
            </a:endParaRPr>
          </a:p>
          <a:p>
            <a:pPr algn="ctr" rtl="1"/>
            <a:r>
              <a:rPr lang="ar-IQ" sz="2800" b="1" dirty="0">
                <a:solidFill>
                  <a:schemeClr val="bg1"/>
                </a:solidFill>
              </a:rPr>
              <a:t>غير المصرح به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6552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439D3908-B144-46D5-A8B4-1D8810D760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29" r="11647"/>
          <a:stretch/>
        </p:blipFill>
        <p:spPr>
          <a:xfrm>
            <a:off x="469485" y="1249019"/>
            <a:ext cx="2172115" cy="17811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6B9FC4A-E2A9-48EE-B06C-DE7D6D0DC09F}"/>
              </a:ext>
            </a:extLst>
          </p:cNvPr>
          <p:cNvSpPr txBox="1"/>
          <p:nvPr/>
        </p:nvSpPr>
        <p:spPr>
          <a:xfrm>
            <a:off x="203200" y="215900"/>
            <a:ext cx="8554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IQ" sz="2400" b="1" dirty="0"/>
              <a:t>لأي سؤال أو شكوى أو ملاحظات يرجى الاتصال ب:</a:t>
            </a:r>
            <a:endParaRPr lang="en-US" sz="24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B86366E-37F2-4088-835E-0BD580293162}"/>
              </a:ext>
            </a:extLst>
          </p:cNvPr>
          <p:cNvSpPr/>
          <p:nvPr/>
        </p:nvSpPr>
        <p:spPr>
          <a:xfrm>
            <a:off x="203200" y="3542124"/>
            <a:ext cx="29296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IQ" dirty="0">
                <a:latin typeface="Arial" panose="020B0604020202020204" pitchFamily="34" charset="0"/>
              </a:rPr>
              <a:t>مدير السلامة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ar-IQ" dirty="0">
                <a:latin typeface="Arial" panose="020B0604020202020204" pitchFamily="34" charset="0"/>
              </a:rPr>
              <a:t>كوفيد - 19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/>
            <a:r>
              <a:rPr lang="ar-IQ" dirty="0">
                <a:latin typeface="Arial" panose="020B0604020202020204" pitchFamily="34" charset="0"/>
                <a:cs typeface="Arial" panose="020B0604020202020204" pitchFamily="34" charset="0"/>
              </a:rPr>
              <a:t>السيد\ة .......................</a:t>
            </a:r>
          </a:p>
          <a:p>
            <a:pPr algn="r" rtl="1"/>
            <a:r>
              <a:rPr lang="ar-IQ" dirty="0">
                <a:latin typeface="Arial" panose="020B0604020202020204" pitchFamily="34" charset="0"/>
                <a:cs typeface="Arial" panose="020B0604020202020204" pitchFamily="34" charset="0"/>
              </a:rPr>
              <a:t>رقم الهاتف ..................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27E165-AD45-4A4D-A370-D4A8A7DD7AE0}"/>
              </a:ext>
            </a:extLst>
          </p:cNvPr>
          <p:cNvSpPr/>
          <p:nvPr/>
        </p:nvSpPr>
        <p:spPr>
          <a:xfrm>
            <a:off x="3262964" y="1424539"/>
            <a:ext cx="2435192" cy="18673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4356F0B-702A-4CFD-BFCA-32A8AF1EE7E6}"/>
              </a:ext>
            </a:extLst>
          </p:cNvPr>
          <p:cNvSpPr/>
          <p:nvPr/>
        </p:nvSpPr>
        <p:spPr>
          <a:xfrm>
            <a:off x="3185566" y="3577149"/>
            <a:ext cx="26181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IQ" dirty="0">
                <a:latin typeface="Arial" panose="020B0604020202020204" pitchFamily="34" charset="0"/>
                <a:cs typeface="Arial" panose="020B0604020202020204" pitchFamily="34" charset="0"/>
              </a:rPr>
              <a:t>شريك المأوى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/>
            <a:r>
              <a:rPr lang="ar-IQ" dirty="0">
                <a:latin typeface="Arial" panose="020B0604020202020204" pitchFamily="34" charset="0"/>
              </a:rPr>
              <a:t>السيد\ة .......................</a:t>
            </a:r>
          </a:p>
          <a:p>
            <a:pPr algn="r" rtl="1"/>
            <a:r>
              <a:rPr lang="ar-IQ" dirty="0">
                <a:latin typeface="Arial" panose="020B0604020202020204" pitchFamily="34" charset="0"/>
              </a:rPr>
              <a:t>رقم الهاتف ..................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F4805D0-D984-4705-BD02-741E12782FD5}"/>
              </a:ext>
            </a:extLst>
          </p:cNvPr>
          <p:cNvSpPr/>
          <p:nvPr/>
        </p:nvSpPr>
        <p:spPr>
          <a:xfrm>
            <a:off x="3665621" y="1838593"/>
            <a:ext cx="13298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IQ" dirty="0">
                <a:latin typeface="Arial" panose="020B0604020202020204" pitchFamily="34" charset="0"/>
              </a:rPr>
              <a:t>شعار شريك المأوى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2B623E-3537-4207-9667-79E8DCB68A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8435" y="1078029"/>
            <a:ext cx="2618144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066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6580F61-F0E6-4228-A93A-0813134F32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620" y="30783"/>
            <a:ext cx="3579842" cy="508193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5FF2E0C-0F98-4E34-8DA7-62375E6104BC}"/>
              </a:ext>
            </a:extLst>
          </p:cNvPr>
          <p:cNvSpPr/>
          <p:nvPr/>
        </p:nvSpPr>
        <p:spPr>
          <a:xfrm rot="16200000">
            <a:off x="-2181397" y="2402474"/>
            <a:ext cx="51435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IQ" sz="1600" b="1" dirty="0">
                <a:solidFill>
                  <a:srgbClr val="C00000"/>
                </a:solidFill>
                <a:latin typeface="Arial" panose="020B0604020202020204" pitchFamily="34" charset="0"/>
              </a:rPr>
              <a:t>امنع الذعر أو القلق أو التمييز أو الوصم</a:t>
            </a:r>
            <a:endParaRPr lang="en-US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1CE2E9-8214-43EE-BE8F-A16989C3AA86}"/>
              </a:ext>
            </a:extLst>
          </p:cNvPr>
          <p:cNvSpPr txBox="1"/>
          <p:nvPr/>
        </p:nvSpPr>
        <p:spPr>
          <a:xfrm>
            <a:off x="934720" y="142240"/>
            <a:ext cx="3266440" cy="507831"/>
          </a:xfrm>
          <a:prstGeom prst="rect">
            <a:avLst/>
          </a:prstGeom>
          <a:solidFill>
            <a:srgbClr val="F0BB27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IQ" sz="900" b="1" dirty="0">
                <a:solidFill>
                  <a:schemeClr val="bg1"/>
                </a:solidFill>
              </a:rPr>
              <a:t>لا يعني الحفاظ على مسافة آمنة أن عليك التوقف عن التواصل مع بعضنا البعض. تحت الإغلاق ، يجب أن نواصل دعم بعضنا البعض بشكل خاص كبار السن والأشخاص ذوي الإعاقة ، والتأكد من أن لديهم ما يحتاجون إليه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F819EC7-0003-4735-8031-F856C75E57D8}"/>
              </a:ext>
            </a:extLst>
          </p:cNvPr>
          <p:cNvSpPr/>
          <p:nvPr/>
        </p:nvSpPr>
        <p:spPr>
          <a:xfrm>
            <a:off x="2026920" y="1158240"/>
            <a:ext cx="807720" cy="609600"/>
          </a:xfrm>
          <a:prstGeom prst="ellipse">
            <a:avLst/>
          </a:prstGeom>
          <a:solidFill>
            <a:srgbClr val="D46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B9AB81-97A8-4E06-B582-EBD3B8B83259}"/>
              </a:ext>
            </a:extLst>
          </p:cNvPr>
          <p:cNvSpPr txBox="1"/>
          <p:nvPr/>
        </p:nvSpPr>
        <p:spPr>
          <a:xfrm>
            <a:off x="1993900" y="1158240"/>
            <a:ext cx="8737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IQ" sz="1100" b="1" dirty="0">
                <a:solidFill>
                  <a:schemeClr val="bg1"/>
                </a:solidFill>
              </a:rPr>
              <a:t>تواصل مع كبار السن وأظهر لهم دعمك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579861-E16C-44A0-9B30-D88CD9C2D6B9}"/>
              </a:ext>
            </a:extLst>
          </p:cNvPr>
          <p:cNvSpPr txBox="1"/>
          <p:nvPr/>
        </p:nvSpPr>
        <p:spPr>
          <a:xfrm>
            <a:off x="2072640" y="716280"/>
            <a:ext cx="64516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ar-IQ" sz="1200" dirty="0"/>
              <a:t>1-2 متر</a:t>
            </a:r>
            <a:endParaRPr lang="en-US" sz="1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BA11927-E349-4B50-91EE-9522ABDC0CF9}"/>
              </a:ext>
            </a:extLst>
          </p:cNvPr>
          <p:cNvSpPr/>
          <p:nvPr/>
        </p:nvSpPr>
        <p:spPr>
          <a:xfrm>
            <a:off x="3131820" y="2750820"/>
            <a:ext cx="468630" cy="419100"/>
          </a:xfrm>
          <a:prstGeom prst="rect">
            <a:avLst/>
          </a:prstGeom>
          <a:solidFill>
            <a:srgbClr val="AA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F68894-0949-44BA-BE99-6FE4CE5D6842}"/>
              </a:ext>
            </a:extLst>
          </p:cNvPr>
          <p:cNvSpPr txBox="1"/>
          <p:nvPr/>
        </p:nvSpPr>
        <p:spPr>
          <a:xfrm>
            <a:off x="2951480" y="2698760"/>
            <a:ext cx="716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IQ" sz="700" b="1" dirty="0">
                <a:solidFill>
                  <a:schemeClr val="bg1"/>
                </a:solidFill>
              </a:rPr>
              <a:t>تواصل مع أفراد عائلتك من خلال المكالمات والرسائل النصية</a:t>
            </a:r>
            <a:endParaRPr lang="en-US" sz="700" b="1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0002BB-ACE3-4FB1-9594-C5695DD03A64}"/>
              </a:ext>
            </a:extLst>
          </p:cNvPr>
          <p:cNvSpPr/>
          <p:nvPr/>
        </p:nvSpPr>
        <p:spPr>
          <a:xfrm>
            <a:off x="1463040" y="2457450"/>
            <a:ext cx="513182" cy="194310"/>
          </a:xfrm>
          <a:prstGeom prst="rect">
            <a:avLst/>
          </a:prstGeom>
          <a:solidFill>
            <a:srgbClr val="F0BB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A024324-316A-4AF7-8B25-69A20ABCC12D}"/>
              </a:ext>
            </a:extLst>
          </p:cNvPr>
          <p:cNvSpPr/>
          <p:nvPr/>
        </p:nvSpPr>
        <p:spPr>
          <a:xfrm>
            <a:off x="1504950" y="2613999"/>
            <a:ext cx="407670" cy="194310"/>
          </a:xfrm>
          <a:prstGeom prst="rect">
            <a:avLst/>
          </a:prstGeom>
          <a:solidFill>
            <a:srgbClr val="F0BB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02A2E7-3DF9-4D20-9B6A-5CD901324287}"/>
              </a:ext>
            </a:extLst>
          </p:cNvPr>
          <p:cNvSpPr txBox="1"/>
          <p:nvPr/>
        </p:nvSpPr>
        <p:spPr>
          <a:xfrm>
            <a:off x="1360170" y="2421761"/>
            <a:ext cx="6515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IQ" sz="1000" b="1" dirty="0">
                <a:solidFill>
                  <a:schemeClr val="bg1"/>
                </a:solidFill>
              </a:rPr>
              <a:t>تحقق من جارك من مسافة آمنة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1B5F569-468A-400D-9063-7028E8364B33}"/>
              </a:ext>
            </a:extLst>
          </p:cNvPr>
          <p:cNvSpPr/>
          <p:nvPr/>
        </p:nvSpPr>
        <p:spPr>
          <a:xfrm>
            <a:off x="2106930" y="3916680"/>
            <a:ext cx="727710" cy="304800"/>
          </a:xfrm>
          <a:prstGeom prst="rect">
            <a:avLst/>
          </a:prstGeom>
          <a:solidFill>
            <a:srgbClr val="61C5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5B31F90-C671-4D38-96D7-94BDA84C01B7}"/>
              </a:ext>
            </a:extLst>
          </p:cNvPr>
          <p:cNvSpPr txBox="1"/>
          <p:nvPr/>
        </p:nvSpPr>
        <p:spPr>
          <a:xfrm>
            <a:off x="1912620" y="3921393"/>
            <a:ext cx="998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IQ" sz="800" b="1" dirty="0">
                <a:solidFill>
                  <a:schemeClr val="bg1"/>
                </a:solidFill>
              </a:rPr>
              <a:t>تأكد من أن كل شخص لديه ما يكفي من احتياجاته الأساسية</a:t>
            </a:r>
            <a:endParaRPr lang="en-US" sz="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836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75DB6F8-2D25-45D5-BB57-19DD0CBB33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632" y="0"/>
            <a:ext cx="3579842" cy="504418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5FF2E0C-0F98-4E34-8DA7-62375E6104BC}"/>
              </a:ext>
            </a:extLst>
          </p:cNvPr>
          <p:cNvSpPr/>
          <p:nvPr/>
        </p:nvSpPr>
        <p:spPr>
          <a:xfrm rot="16200000">
            <a:off x="-2181397" y="2402474"/>
            <a:ext cx="51435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IQ" sz="1600" b="1" dirty="0">
                <a:solidFill>
                  <a:srgbClr val="C00000"/>
                </a:solidFill>
                <a:latin typeface="Arial" panose="020B0604020202020204" pitchFamily="34" charset="0"/>
              </a:rPr>
              <a:t>امنع الذعر أو القلق أو التمييز أو الوصم</a:t>
            </a:r>
            <a:endParaRPr lang="en-US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8B076DF-0271-4440-A1FD-0068CDDC22D9}"/>
              </a:ext>
            </a:extLst>
          </p:cNvPr>
          <p:cNvSpPr/>
          <p:nvPr/>
        </p:nvSpPr>
        <p:spPr>
          <a:xfrm>
            <a:off x="1120141" y="0"/>
            <a:ext cx="2365386" cy="338554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r" rtl="1"/>
            <a:r>
              <a:rPr lang="ar-IQ" sz="1600" b="1" dirty="0"/>
              <a:t>كوفيد – 19</a:t>
            </a:r>
            <a:r>
              <a:rPr lang="ar-IQ" sz="1600" dirty="0"/>
              <a:t> </a:t>
            </a:r>
            <a:r>
              <a:rPr lang="ar-IQ" sz="1200" b="1" dirty="0"/>
              <a:t>يمكن أن تؤثر على أي</a:t>
            </a:r>
            <a:endParaRPr lang="en-US" sz="16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C1B3D7-3294-4605-BBB6-ADA55228C2EA}"/>
              </a:ext>
            </a:extLst>
          </p:cNvPr>
          <p:cNvSpPr/>
          <p:nvPr/>
        </p:nvSpPr>
        <p:spPr>
          <a:xfrm>
            <a:off x="1668780" y="411480"/>
            <a:ext cx="1447800" cy="175260"/>
          </a:xfrm>
          <a:prstGeom prst="rect">
            <a:avLst/>
          </a:prstGeom>
          <a:solidFill>
            <a:srgbClr val="F194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6F30748-589C-48C4-B8A2-7DEE2DF50C0F}"/>
              </a:ext>
            </a:extLst>
          </p:cNvPr>
          <p:cNvSpPr/>
          <p:nvPr/>
        </p:nvSpPr>
        <p:spPr>
          <a:xfrm>
            <a:off x="2991384" y="411480"/>
            <a:ext cx="338556" cy="175260"/>
          </a:xfrm>
          <a:prstGeom prst="ellipse">
            <a:avLst/>
          </a:prstGeom>
          <a:solidFill>
            <a:srgbClr val="F194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AD68D6D-65B6-48F1-9607-F309461440EC}"/>
              </a:ext>
            </a:extLst>
          </p:cNvPr>
          <p:cNvSpPr/>
          <p:nvPr/>
        </p:nvSpPr>
        <p:spPr>
          <a:xfrm>
            <a:off x="1341120" y="411480"/>
            <a:ext cx="338556" cy="175260"/>
          </a:xfrm>
          <a:prstGeom prst="ellipse">
            <a:avLst/>
          </a:prstGeom>
          <a:solidFill>
            <a:srgbClr val="F194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A7D287-B9A6-4ACB-9FC9-1055F7DF8171}"/>
              </a:ext>
            </a:extLst>
          </p:cNvPr>
          <p:cNvSpPr/>
          <p:nvPr/>
        </p:nvSpPr>
        <p:spPr>
          <a:xfrm>
            <a:off x="1567596" y="317361"/>
            <a:ext cx="16175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en-US" sz="1600" b="1" dirty="0" err="1">
                <a:solidFill>
                  <a:schemeClr val="bg1"/>
                </a:solidFill>
              </a:rPr>
              <a:t>عمر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أو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جنس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أو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عرق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C24287-0414-42BC-8170-7ECADF13BD87}"/>
              </a:ext>
            </a:extLst>
          </p:cNvPr>
          <p:cNvSpPr/>
          <p:nvPr/>
        </p:nvSpPr>
        <p:spPr>
          <a:xfrm>
            <a:off x="957072" y="1962912"/>
            <a:ext cx="2775119" cy="10972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C6BF34A-4E5D-446A-8A76-257697FF17D5}"/>
              </a:ext>
            </a:extLst>
          </p:cNvPr>
          <p:cNvSpPr/>
          <p:nvPr/>
        </p:nvSpPr>
        <p:spPr>
          <a:xfrm>
            <a:off x="910585" y="1879276"/>
            <a:ext cx="28216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en-US" sz="1200" b="1" dirty="0" err="1"/>
              <a:t>الأشخاص</a:t>
            </a:r>
            <a:r>
              <a:rPr lang="en-US" sz="1200" b="1" dirty="0"/>
              <a:t> </a:t>
            </a:r>
            <a:r>
              <a:rPr lang="en-US" sz="1200" b="1" dirty="0" err="1"/>
              <a:t>الذين</a:t>
            </a:r>
            <a:r>
              <a:rPr lang="en-US" sz="1200" b="1" dirty="0"/>
              <a:t> </a:t>
            </a:r>
            <a:r>
              <a:rPr lang="en-US" sz="1200" b="1" dirty="0" err="1"/>
              <a:t>تأثروا</a:t>
            </a:r>
            <a:r>
              <a:rPr lang="en-US" sz="1200" b="1" dirty="0"/>
              <a:t> بـ </a:t>
            </a:r>
            <a:r>
              <a:rPr lang="ar-IQ" sz="1200" b="1" dirty="0"/>
              <a:t>كوفيد-19</a:t>
            </a:r>
            <a:r>
              <a:rPr lang="en-US" sz="1200" b="1" dirty="0"/>
              <a:t> </a:t>
            </a:r>
            <a:r>
              <a:rPr lang="en-US" sz="1200" b="1" dirty="0" err="1"/>
              <a:t>لم</a:t>
            </a:r>
            <a:r>
              <a:rPr lang="en-US" sz="1200" b="1" dirty="0"/>
              <a:t> </a:t>
            </a:r>
            <a:r>
              <a:rPr lang="en-US" sz="1200" b="1" dirty="0" err="1"/>
              <a:t>يرتكبوا</a:t>
            </a:r>
            <a:r>
              <a:rPr lang="en-US" sz="1200" b="1" dirty="0"/>
              <a:t> </a:t>
            </a:r>
            <a:r>
              <a:rPr lang="en-US" sz="1200" b="1" dirty="0" err="1"/>
              <a:t>أي</a:t>
            </a:r>
            <a:r>
              <a:rPr lang="en-US" sz="1200" b="1" dirty="0"/>
              <a:t> </a:t>
            </a:r>
            <a:r>
              <a:rPr lang="en-US" sz="1200" b="1" dirty="0" err="1"/>
              <a:t>خطأ</a:t>
            </a:r>
            <a:endParaRPr lang="en-US" sz="1200" b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6425879-5F93-4602-B657-65001CB412D7}"/>
              </a:ext>
            </a:extLst>
          </p:cNvPr>
          <p:cNvSpPr/>
          <p:nvPr/>
        </p:nvSpPr>
        <p:spPr>
          <a:xfrm>
            <a:off x="1567596" y="2156275"/>
            <a:ext cx="1617564" cy="10972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6E0D374-07B2-4029-8D21-CE7809885CB1}"/>
              </a:ext>
            </a:extLst>
          </p:cNvPr>
          <p:cNvSpPr/>
          <p:nvPr/>
        </p:nvSpPr>
        <p:spPr>
          <a:xfrm>
            <a:off x="2085294" y="2239910"/>
            <a:ext cx="614772" cy="10972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BDA2FB9-51FC-4131-A352-AFFDB6DC1276}"/>
              </a:ext>
            </a:extLst>
          </p:cNvPr>
          <p:cNvSpPr/>
          <p:nvPr/>
        </p:nvSpPr>
        <p:spPr>
          <a:xfrm>
            <a:off x="1720926" y="2072640"/>
            <a:ext cx="13435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en-US" sz="800" b="1" dirty="0" err="1"/>
              <a:t>إنهم</a:t>
            </a:r>
            <a:r>
              <a:rPr lang="en-US" sz="800" b="1" dirty="0"/>
              <a:t> </a:t>
            </a:r>
            <a:r>
              <a:rPr lang="en-US" sz="800" b="1" dirty="0" err="1"/>
              <a:t>يستحقون</a:t>
            </a:r>
            <a:r>
              <a:rPr lang="en-US" sz="800" b="1" dirty="0"/>
              <a:t> </a:t>
            </a:r>
            <a:r>
              <a:rPr lang="en-US" sz="800" b="1" dirty="0" err="1"/>
              <a:t>دعمنا</a:t>
            </a:r>
            <a:r>
              <a:rPr lang="en-US" sz="800" b="1" dirty="0"/>
              <a:t> </a:t>
            </a:r>
            <a:r>
              <a:rPr lang="en-US" sz="800" b="1" dirty="0" err="1"/>
              <a:t>وتعاطفنا</a:t>
            </a:r>
            <a:r>
              <a:rPr lang="en-US" sz="800" b="1" dirty="0"/>
              <a:t> </a:t>
            </a:r>
            <a:r>
              <a:rPr lang="en-US" sz="800" b="1" dirty="0" err="1"/>
              <a:t>ولطفنا</a:t>
            </a:r>
            <a:endParaRPr lang="en-US" sz="800" b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FB9DEAC-7235-46E0-B2C4-1AEBDFF9C650}"/>
              </a:ext>
            </a:extLst>
          </p:cNvPr>
          <p:cNvSpPr/>
          <p:nvPr/>
        </p:nvSpPr>
        <p:spPr>
          <a:xfrm>
            <a:off x="1444752" y="3474720"/>
            <a:ext cx="1950720" cy="22227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7199DCB-84F9-4454-8E1C-6B31A9F48508}"/>
              </a:ext>
            </a:extLst>
          </p:cNvPr>
          <p:cNvSpPr/>
          <p:nvPr/>
        </p:nvSpPr>
        <p:spPr>
          <a:xfrm>
            <a:off x="1694231" y="3430954"/>
            <a:ext cx="13968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en-US" sz="800" b="1" dirty="0" err="1"/>
              <a:t>ابقاء</a:t>
            </a:r>
            <a:r>
              <a:rPr lang="en-US" sz="800" b="1" dirty="0"/>
              <a:t> ا</a:t>
            </a:r>
            <a:r>
              <a:rPr lang="ar-IQ" sz="800" b="1" dirty="0"/>
              <a:t>ل</a:t>
            </a:r>
            <a:r>
              <a:rPr lang="en-US" sz="800" b="1" dirty="0"/>
              <a:t>ت</a:t>
            </a:r>
            <a:r>
              <a:rPr lang="ar-IQ" sz="800" b="1" dirty="0"/>
              <a:t>وا</a:t>
            </a:r>
            <a:r>
              <a:rPr lang="en-US" sz="800" b="1" dirty="0" err="1"/>
              <a:t>صل</a:t>
            </a:r>
            <a:r>
              <a:rPr lang="en-US" sz="800" b="1" dirty="0"/>
              <a:t> </a:t>
            </a:r>
            <a:r>
              <a:rPr lang="en-US" sz="800" b="1" dirty="0" err="1"/>
              <a:t>معهم</a:t>
            </a:r>
            <a:r>
              <a:rPr lang="en-US" sz="800" b="1" dirty="0"/>
              <a:t> </a:t>
            </a:r>
            <a:r>
              <a:rPr lang="en-US" sz="800" b="1" dirty="0" err="1"/>
              <a:t>وأسرهم</a:t>
            </a:r>
            <a:r>
              <a:rPr lang="en-US" sz="800" b="1" dirty="0"/>
              <a:t> ، </a:t>
            </a:r>
            <a:r>
              <a:rPr lang="en-US" sz="800" b="1" dirty="0" err="1"/>
              <a:t>مع</a:t>
            </a:r>
            <a:r>
              <a:rPr lang="en-US" sz="800" b="1" dirty="0"/>
              <a:t> </a:t>
            </a:r>
            <a:r>
              <a:rPr lang="en-US" sz="800" b="1" dirty="0" err="1"/>
              <a:t>اتباع</a:t>
            </a:r>
            <a:r>
              <a:rPr lang="en-US" sz="800" b="1" dirty="0"/>
              <a:t> </a:t>
            </a:r>
            <a:r>
              <a:rPr lang="en-US" sz="800" b="1" dirty="0" err="1"/>
              <a:t>احتياطات</a:t>
            </a:r>
            <a:r>
              <a:rPr lang="en-US" sz="800" b="1" dirty="0"/>
              <a:t> </a:t>
            </a:r>
            <a:r>
              <a:rPr lang="en-US" sz="800" b="1" dirty="0" err="1"/>
              <a:t>السلامة</a:t>
            </a:r>
            <a:r>
              <a:rPr lang="en-US" sz="800" b="1" dirty="0"/>
              <a:t> </a:t>
            </a:r>
            <a:r>
              <a:rPr lang="en-US" sz="800" b="1" dirty="0" err="1"/>
              <a:t>بدقة</a:t>
            </a:r>
            <a:endParaRPr lang="en-US" sz="800" b="1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595BC70-1E9A-4FFC-B202-4A6A63005E3B}"/>
              </a:ext>
            </a:extLst>
          </p:cNvPr>
          <p:cNvSpPr/>
          <p:nvPr/>
        </p:nvSpPr>
        <p:spPr>
          <a:xfrm>
            <a:off x="1444752" y="4730496"/>
            <a:ext cx="1885188" cy="222277"/>
          </a:xfrm>
          <a:prstGeom prst="rect">
            <a:avLst/>
          </a:prstGeom>
          <a:solidFill>
            <a:srgbClr val="F194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9EA9206-BC4A-4FDB-8EEE-A2B0B9EAD512}"/>
              </a:ext>
            </a:extLst>
          </p:cNvPr>
          <p:cNvSpPr/>
          <p:nvPr/>
        </p:nvSpPr>
        <p:spPr>
          <a:xfrm>
            <a:off x="1327012" y="4672250"/>
            <a:ext cx="20987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en-US" sz="700" b="1" dirty="0" err="1">
                <a:solidFill>
                  <a:schemeClr val="bg1"/>
                </a:solidFill>
              </a:rPr>
              <a:t>لمزيد</a:t>
            </a:r>
            <a:r>
              <a:rPr lang="en-US" sz="700" b="1" dirty="0">
                <a:solidFill>
                  <a:schemeClr val="bg1"/>
                </a:solidFill>
              </a:rPr>
              <a:t> </a:t>
            </a:r>
            <a:r>
              <a:rPr lang="en-US" sz="700" b="1" dirty="0" err="1">
                <a:solidFill>
                  <a:schemeClr val="bg1"/>
                </a:solidFill>
              </a:rPr>
              <a:t>من</a:t>
            </a:r>
            <a:r>
              <a:rPr lang="en-US" sz="700" b="1" dirty="0">
                <a:solidFill>
                  <a:schemeClr val="bg1"/>
                </a:solidFill>
              </a:rPr>
              <a:t> </a:t>
            </a:r>
            <a:r>
              <a:rPr lang="en-US" sz="700" b="1" dirty="0" err="1">
                <a:solidFill>
                  <a:schemeClr val="bg1"/>
                </a:solidFill>
              </a:rPr>
              <a:t>المعلومات</a:t>
            </a:r>
            <a:r>
              <a:rPr lang="en-US" sz="700" b="1" dirty="0">
                <a:solidFill>
                  <a:schemeClr val="bg1"/>
                </a:solidFill>
              </a:rPr>
              <a:t> </a:t>
            </a:r>
            <a:r>
              <a:rPr lang="en-US" sz="700" b="1" dirty="0" err="1">
                <a:solidFill>
                  <a:schemeClr val="bg1"/>
                </a:solidFill>
              </a:rPr>
              <a:t>يرجى</a:t>
            </a:r>
            <a:r>
              <a:rPr lang="en-US" sz="700" b="1" dirty="0">
                <a:solidFill>
                  <a:schemeClr val="bg1"/>
                </a:solidFill>
              </a:rPr>
              <a:t> </a:t>
            </a:r>
            <a:r>
              <a:rPr lang="en-US" sz="700" b="1" dirty="0" err="1">
                <a:solidFill>
                  <a:schemeClr val="bg1"/>
                </a:solidFill>
              </a:rPr>
              <a:t>الاتصال</a:t>
            </a:r>
            <a:r>
              <a:rPr lang="en-US" sz="700" b="1" dirty="0">
                <a:solidFill>
                  <a:schemeClr val="bg1"/>
                </a:solidFill>
              </a:rPr>
              <a:t> </a:t>
            </a:r>
            <a:r>
              <a:rPr lang="en-US" sz="700" b="1" dirty="0" err="1">
                <a:solidFill>
                  <a:schemeClr val="bg1"/>
                </a:solidFill>
              </a:rPr>
              <a:t>بمركز</a:t>
            </a:r>
            <a:r>
              <a:rPr lang="en-US" sz="700" b="1" dirty="0">
                <a:solidFill>
                  <a:schemeClr val="bg1"/>
                </a:solidFill>
              </a:rPr>
              <a:t> </a:t>
            </a:r>
            <a:r>
              <a:rPr lang="en-US" sz="700" b="1" dirty="0" err="1">
                <a:solidFill>
                  <a:schemeClr val="bg1"/>
                </a:solidFill>
              </a:rPr>
              <a:t>اتصال</a:t>
            </a:r>
            <a:r>
              <a:rPr lang="en-US" sz="700" b="1" dirty="0">
                <a:solidFill>
                  <a:schemeClr val="bg1"/>
                </a:solidFill>
              </a:rPr>
              <a:t> </a:t>
            </a:r>
            <a:r>
              <a:rPr lang="en-US" sz="700" b="1" dirty="0" err="1">
                <a:solidFill>
                  <a:schemeClr val="bg1"/>
                </a:solidFill>
              </a:rPr>
              <a:t>المنظمة</a:t>
            </a:r>
            <a:r>
              <a:rPr lang="en-US" sz="700" b="1" dirty="0">
                <a:solidFill>
                  <a:schemeClr val="bg1"/>
                </a:solidFill>
              </a:rPr>
              <a:t> </a:t>
            </a:r>
            <a:r>
              <a:rPr lang="en-US" sz="700" b="1" dirty="0" err="1">
                <a:solidFill>
                  <a:schemeClr val="bg1"/>
                </a:solidFill>
              </a:rPr>
              <a:t>الدولية</a:t>
            </a:r>
            <a:r>
              <a:rPr lang="en-US" sz="700" b="1" dirty="0">
                <a:solidFill>
                  <a:schemeClr val="bg1"/>
                </a:solidFill>
              </a:rPr>
              <a:t> </a:t>
            </a:r>
            <a:r>
              <a:rPr lang="en-US" sz="700" b="1" dirty="0" err="1">
                <a:solidFill>
                  <a:schemeClr val="bg1"/>
                </a:solidFill>
              </a:rPr>
              <a:t>للهجرة</a:t>
            </a:r>
            <a:r>
              <a:rPr lang="en-US" sz="700" b="1" dirty="0">
                <a:solidFill>
                  <a:schemeClr val="bg1"/>
                </a:solidFill>
              </a:rPr>
              <a:t>:</a:t>
            </a:r>
            <a:r>
              <a:rPr lang="ar-IQ" sz="700" b="1" dirty="0">
                <a:solidFill>
                  <a:schemeClr val="bg1"/>
                </a:solidFill>
              </a:rPr>
              <a:t> 80012525 (مجانا) - 0662112525</a:t>
            </a:r>
            <a:endParaRPr lang="en-US" sz="7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983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43D7572-7A0D-4F60-A110-BB26BD36872E}"/>
              </a:ext>
            </a:extLst>
          </p:cNvPr>
          <p:cNvSpPr txBox="1"/>
          <p:nvPr/>
        </p:nvSpPr>
        <p:spPr>
          <a:xfrm>
            <a:off x="-86873" y="2898022"/>
            <a:ext cx="6979822" cy="13234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 rtl="1"/>
            <a:r>
              <a:rPr lang="ar-IQ" sz="1600" b="1" dirty="0">
                <a:solidFill>
                  <a:srgbClr val="C00000"/>
                </a:solidFill>
                <a:latin typeface="Arial"/>
                <a:cs typeface="Arial"/>
              </a:rPr>
              <a:t>تشبه إلى حد كبير الأنفلونزا العادية</a:t>
            </a:r>
          </a:p>
          <a:p>
            <a:pPr algn="r" rtl="1"/>
            <a:endParaRPr lang="ar-IQ" sz="1600" b="1" dirty="0">
              <a:solidFill>
                <a:srgbClr val="C00000"/>
              </a:solidFill>
              <a:latin typeface="Arial"/>
              <a:cs typeface="Arial"/>
            </a:endParaRPr>
          </a:p>
          <a:p>
            <a:pPr algn="r" rtl="1"/>
            <a:r>
              <a:rPr lang="ar-IQ" sz="1600" b="1" dirty="0">
                <a:solidFill>
                  <a:srgbClr val="C00000"/>
                </a:solidFill>
                <a:latin typeface="Arial"/>
                <a:cs typeface="Arial"/>
              </a:rPr>
              <a:t>إذا كانت لديك أي أعراض ، فاطلب النصيحة الفورية من أقرب مقدم رعاية صحية</a:t>
            </a:r>
          </a:p>
          <a:p>
            <a:pPr algn="r" rtl="1"/>
            <a:endParaRPr lang="ar-IQ" sz="1600" b="1" dirty="0">
              <a:solidFill>
                <a:srgbClr val="C00000"/>
              </a:solidFill>
              <a:latin typeface="Arial"/>
              <a:cs typeface="Arial"/>
            </a:endParaRPr>
          </a:p>
          <a:p>
            <a:pPr algn="r" rtl="1"/>
            <a:r>
              <a:rPr lang="ar-IQ" sz="1600" b="1" dirty="0">
                <a:solidFill>
                  <a:srgbClr val="C00000"/>
                </a:solidFill>
                <a:latin typeface="Arial"/>
                <a:cs typeface="Arial"/>
              </a:rPr>
              <a:t>إذا لاحظت أي شخص يعاني من هذه الأعراض ، اقترح عليه الذهاب إلى أقرب مقدم رعاية صحية</a:t>
            </a:r>
            <a:endParaRPr lang="en-GB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B53BA3-964B-4DC0-BFA8-ACD4332690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4459" y="2830644"/>
            <a:ext cx="1696552" cy="14581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6A0287-5802-4FF4-AC97-A51F19940C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rgbClr val="994345">
                <a:shade val="45000"/>
                <a:satMod val="135000"/>
              </a:srgbClr>
              <a:prstClr val="white"/>
            </a:duotone>
          </a:blip>
          <a:srcRect l="21205" t="8376" r="49256" b="44314"/>
          <a:stretch/>
        </p:blipFill>
        <p:spPr>
          <a:xfrm>
            <a:off x="4556085" y="661889"/>
            <a:ext cx="1689197" cy="152184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CF47F47-45DA-4570-836D-F04199FBBC6F}"/>
              </a:ext>
            </a:extLst>
          </p:cNvPr>
          <p:cNvSpPr/>
          <p:nvPr/>
        </p:nvSpPr>
        <p:spPr>
          <a:xfrm>
            <a:off x="592754" y="142052"/>
            <a:ext cx="79063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14300" algn="ctr"/>
            <a:r>
              <a:rPr lang="ar-IQ" b="1" dirty="0">
                <a:latin typeface="Arial"/>
                <a:cs typeface="Arial"/>
              </a:rPr>
              <a:t>الأعراض الأكثر شيوعًا</a:t>
            </a:r>
            <a:endParaRPr lang="en-US" dirty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A4A83614-CE00-4D5A-8AA7-2864C1CD750C}"/>
              </a:ext>
            </a:extLst>
          </p:cNvPr>
          <p:cNvSpPr txBox="1">
            <a:spLocks/>
          </p:cNvSpPr>
          <p:nvPr/>
        </p:nvSpPr>
        <p:spPr>
          <a:xfrm>
            <a:off x="440243" y="2177716"/>
            <a:ext cx="1567542" cy="29969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rgbClr val="232762"/>
              </a:buClr>
              <a:buFont typeface="Arial" panose="020B0604020202020204" pitchFamily="34" charset="0"/>
              <a:buChar char="•"/>
              <a:defRPr sz="1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lnSpc>
                <a:spcPct val="80000"/>
              </a:lnSpc>
              <a:spcBef>
                <a:spcPts val="1200"/>
              </a:spcBef>
              <a:buNone/>
            </a:pPr>
            <a:r>
              <a:rPr lang="ar-IQ" sz="1600" b="1" dirty="0"/>
              <a:t>حمى أو قشعريرة</a:t>
            </a:r>
            <a:endParaRPr lang="en-AU" sz="1600" b="1" dirty="0"/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68FECC9D-EAD7-4B5B-8DFA-8F725C4B39BB}"/>
              </a:ext>
            </a:extLst>
          </p:cNvPr>
          <p:cNvSpPr txBox="1">
            <a:spLocks/>
          </p:cNvSpPr>
          <p:nvPr/>
        </p:nvSpPr>
        <p:spPr>
          <a:xfrm>
            <a:off x="4822537" y="2269654"/>
            <a:ext cx="1265032" cy="28611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rgbClr val="232762"/>
              </a:buClr>
              <a:buFont typeface="Arial" panose="020B0604020202020204" pitchFamily="34" charset="0"/>
              <a:buChar char="•"/>
              <a:defRPr sz="1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lnSpc>
                <a:spcPct val="80000"/>
              </a:lnSpc>
              <a:spcBef>
                <a:spcPts val="1200"/>
              </a:spcBef>
              <a:buNone/>
            </a:pPr>
            <a:r>
              <a:rPr lang="ar-IQ" sz="1600" b="1" dirty="0"/>
              <a:t>سعال جاف</a:t>
            </a:r>
            <a:endParaRPr lang="en-AU" sz="1600" b="1" dirty="0"/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17631997-F734-465F-8421-07B96484BA53}"/>
              </a:ext>
            </a:extLst>
          </p:cNvPr>
          <p:cNvSpPr txBox="1">
            <a:spLocks/>
          </p:cNvSpPr>
          <p:nvPr/>
        </p:nvSpPr>
        <p:spPr>
          <a:xfrm>
            <a:off x="2234836" y="2219895"/>
            <a:ext cx="2133599" cy="4013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rgbClr val="232762"/>
              </a:buClr>
              <a:buFont typeface="Arial" panose="020B0604020202020204" pitchFamily="34" charset="0"/>
              <a:buChar char="•"/>
              <a:defRPr sz="1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lnSpc>
                <a:spcPct val="80000"/>
              </a:lnSpc>
              <a:spcBef>
                <a:spcPts val="1200"/>
              </a:spcBef>
              <a:buNone/>
            </a:pPr>
            <a:r>
              <a:rPr lang="ar-IQ" sz="1600" b="1" dirty="0"/>
              <a:t>ضيق في التنفس</a:t>
            </a:r>
            <a:endParaRPr lang="en-AU" sz="1600" b="1" dirty="0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C5ACD450-8749-4BA8-8A2C-6F67E6C2CC9E}"/>
              </a:ext>
            </a:extLst>
          </p:cNvPr>
          <p:cNvSpPr txBox="1">
            <a:spLocks/>
          </p:cNvSpPr>
          <p:nvPr/>
        </p:nvSpPr>
        <p:spPr>
          <a:xfrm>
            <a:off x="6892949" y="2233475"/>
            <a:ext cx="1728648" cy="47432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rgbClr val="232762"/>
              </a:buClr>
              <a:buFont typeface="Arial" panose="020B0604020202020204" pitchFamily="34" charset="0"/>
              <a:buChar char="•"/>
              <a:defRPr sz="1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ar-IQ" sz="1600" b="1" dirty="0"/>
              <a:t>إلتهاب الحلق</a:t>
            </a:r>
            <a:endParaRPr lang="en-AU" sz="16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93B2F0C-34AE-464B-9CB9-A2A1EF8E6818}"/>
              </a:ext>
            </a:extLst>
          </p:cNvPr>
          <p:cNvSpPr txBox="1"/>
          <p:nvPr/>
        </p:nvSpPr>
        <p:spPr>
          <a:xfrm>
            <a:off x="275047" y="4563712"/>
            <a:ext cx="8364776" cy="3385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t">
            <a:spAutoFit/>
          </a:bodyPr>
          <a:lstStyle/>
          <a:p>
            <a:pPr algn="r" rtl="1"/>
            <a:r>
              <a:rPr lang="ar-IQ" sz="1600" b="1" dirty="0">
                <a:solidFill>
                  <a:srgbClr val="C00000"/>
                </a:solidFill>
                <a:latin typeface="Arial"/>
                <a:cs typeface="Arial"/>
              </a:rPr>
              <a:t>أقرب عيادة:</a:t>
            </a:r>
            <a:endParaRPr lang="en-US" sz="900" i="1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9485D86-4D71-47EA-A585-55AE89613FF9}"/>
              </a:ext>
            </a:extLst>
          </p:cNvPr>
          <p:cNvSpPr txBox="1"/>
          <p:nvPr/>
        </p:nvSpPr>
        <p:spPr>
          <a:xfrm>
            <a:off x="371476" y="4594489"/>
            <a:ext cx="7273302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ar-IQ" sz="1200" i="1" dirty="0">
                <a:solidFill>
                  <a:srgbClr val="C00000"/>
                </a:solidFill>
                <a:highlight>
                  <a:srgbClr val="FFFF00"/>
                </a:highlight>
                <a:latin typeface="Arial"/>
              </a:rPr>
              <a:t>(أضف رقم الهاتف / العنوان المناسب لأقرب مرفق صحي)</a:t>
            </a:r>
            <a:endParaRPr lang="en-US" sz="1200" dirty="0">
              <a:highlight>
                <a:srgbClr val="FFFF00"/>
              </a:highlight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2FE74030-CDC1-400B-B63E-8D2CFA45E67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rgbClr val="994345">
                <a:shade val="45000"/>
                <a:satMod val="135000"/>
              </a:srgbClr>
              <a:prstClr val="white"/>
            </a:duotone>
          </a:blip>
          <a:srcRect l="49588" t="8378" r="22542" b="47493"/>
          <a:stretch/>
        </p:blipFill>
        <p:spPr>
          <a:xfrm>
            <a:off x="6790429" y="669763"/>
            <a:ext cx="1708697" cy="152183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19B9793-F24E-43F5-A9C8-E407D50C75B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rgbClr val="994345">
                <a:shade val="45000"/>
                <a:satMod val="135000"/>
              </a:srgbClr>
              <a:prstClr val="white"/>
            </a:duotone>
          </a:blip>
          <a:srcRect t="8376" r="77626" b="42841"/>
          <a:stretch/>
        </p:blipFill>
        <p:spPr>
          <a:xfrm>
            <a:off x="592754" y="579788"/>
            <a:ext cx="1266974" cy="155389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1476763-7C32-4D8C-B929-72D2D8C486B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rgbClr val="994345">
                <a:shade val="45000"/>
                <a:satMod val="135000"/>
              </a:srgbClr>
              <a:prstClr val="white"/>
            </a:duotone>
          </a:blip>
          <a:srcRect l="78134" t="8376" b="45115"/>
          <a:stretch/>
        </p:blipFill>
        <p:spPr>
          <a:xfrm>
            <a:off x="2609759" y="661888"/>
            <a:ext cx="1266974" cy="151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24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964CBF5-9715-4644-8A1D-0662FB4401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97" t="5378" r="10925" b="12605"/>
          <a:stretch/>
        </p:blipFill>
        <p:spPr>
          <a:xfrm>
            <a:off x="860612" y="462483"/>
            <a:ext cx="7422776" cy="421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759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232F681-300C-4573-846B-8B639EA3DADF}"/>
              </a:ext>
            </a:extLst>
          </p:cNvPr>
          <p:cNvSpPr/>
          <p:nvPr/>
        </p:nvSpPr>
        <p:spPr>
          <a:xfrm>
            <a:off x="161365" y="458205"/>
            <a:ext cx="842170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spcBef>
                <a:spcPts val="1200"/>
              </a:spcBef>
            </a:pPr>
            <a:r>
              <a:rPr lang="ar-IQ" sz="2800" b="1" dirty="0">
                <a:latin typeface="Arial" panose="020B0604020202020204" pitchFamily="34" charset="0"/>
              </a:rPr>
              <a:t>الممارسات الصحية والنظافة</a:t>
            </a:r>
          </a:p>
          <a:p>
            <a:pPr algn="ctr" rtl="1">
              <a:spcBef>
                <a:spcPts val="1200"/>
              </a:spcBef>
            </a:pPr>
            <a:r>
              <a:rPr lang="ar-IQ" sz="2800" b="1" dirty="0">
                <a:latin typeface="Arial" panose="020B0604020202020204" pitchFamily="34" charset="0"/>
              </a:rPr>
              <a:t> لمنع العدوى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>
              <a:spcBef>
                <a:spcPts val="1200"/>
              </a:spcBef>
            </a:pPr>
            <a:r>
              <a:rPr lang="ar-IQ" sz="2800" b="1" dirty="0">
                <a:solidFill>
                  <a:srgbClr val="0070C0"/>
                </a:solidFill>
                <a:latin typeface="Arial" panose="020B0604020202020204" pitchFamily="34" charset="0"/>
              </a:rPr>
              <a:t>(صالح للجميع)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1200"/>
              </a:spcBef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1200"/>
              </a:spcBef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675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606715-488F-4320-BEB9-D201CAECB7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2172" y="147084"/>
            <a:ext cx="5272088" cy="41919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4FE924-5212-48F6-AAB6-BEBD2B1C8B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0745" y="4387094"/>
            <a:ext cx="5263515" cy="61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880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1CD783-0AF2-4BCA-A3DC-6BC9255FEF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246" y="1766488"/>
            <a:ext cx="5263515" cy="32489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DBD7756-8836-4D01-90ED-85BBA980F1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2246" y="420605"/>
            <a:ext cx="5246370" cy="1345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211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04DB879925F945BDD44DDBC3D362AE" ma:contentTypeVersion="13" ma:contentTypeDescription="Create a new document." ma:contentTypeScope="" ma:versionID="f80ac1a46c809ca5c90132aad6b82149">
  <xsd:schema xmlns:xsd="http://www.w3.org/2001/XMLSchema" xmlns:xs="http://www.w3.org/2001/XMLSchema" xmlns:p="http://schemas.microsoft.com/office/2006/metadata/properties" xmlns:ns3="b0086e6d-ccee-4394-8a90-3038f615112e" xmlns:ns4="e5717377-e627-41d0-889c-3498db6c393c" targetNamespace="http://schemas.microsoft.com/office/2006/metadata/properties" ma:root="true" ma:fieldsID="b2ff81f14973857e4c10d7ee2d136dbf" ns3:_="" ns4:_="">
    <xsd:import namespace="b0086e6d-ccee-4394-8a90-3038f615112e"/>
    <xsd:import namespace="e5717377-e627-41d0-889c-3498db6c393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Locatio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086e6d-ccee-4394-8a90-3038f615112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717377-e627-41d0-889c-3498db6c39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D2A9EA0-4CE9-4A25-B809-D1F4F74731F1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7791E17A-74EF-403C-ACA8-6582CB9B61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45E2856-19BA-425F-803A-C89D2B7302BA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B718D636-3942-4F65-A4F4-980643A5CA48}">
  <ds:schemaRefs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e5717377-e627-41d0-889c-3498db6c393c"/>
    <ds:schemaRef ds:uri="b0086e6d-ccee-4394-8a90-3038f615112e"/>
    <ds:schemaRef ds:uri="http://www.w3.org/XML/1998/namespace"/>
    <ds:schemaRef ds:uri="http://purl.org/dc/dcmitype/"/>
  </ds:schemaRefs>
</ds:datastoreItem>
</file>

<file path=customXml/itemProps5.xml><?xml version="1.0" encoding="utf-8"?>
<ds:datastoreItem xmlns:ds="http://schemas.openxmlformats.org/officeDocument/2006/customXml" ds:itemID="{AE0ABABA-EDF1-404B-8066-3251C4B799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086e6d-ccee-4394-8a90-3038f615112e"/>
    <ds:schemaRef ds:uri="e5717377-e627-41d0-889c-3498db6c39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2146</TotalTime>
  <Words>1068</Words>
  <Application>Microsoft Office PowerPoint</Application>
  <PresentationFormat>On-screen Show (16:9)</PresentationFormat>
  <Paragraphs>155</Paragraphs>
  <Slides>24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Aharoni</vt:lpstr>
      <vt:lpstr>Arial</vt:lpstr>
      <vt:lpstr>Arial Black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Aziz Abultimman</dc:creator>
  <cp:lastModifiedBy>KHOSHNEVIS Boshra</cp:lastModifiedBy>
  <cp:revision>26</cp:revision>
  <dcterms:created xsi:type="dcterms:W3CDTF">2020-07-07T16:06:20Z</dcterms:created>
  <dcterms:modified xsi:type="dcterms:W3CDTF">2020-12-11T17:07:53Z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059aa38-f392-4105-be92-628035578272_Enabled">
    <vt:lpwstr>true</vt:lpwstr>
  </property>
  <property fmtid="{D5CDD505-2E9C-101B-9397-08002B2CF9AE}" pid="3" name="MSIP_Label_2059aa38-f392-4105-be92-628035578272_SetDate">
    <vt:lpwstr>2020-12-11T17:07:53Z</vt:lpwstr>
  </property>
  <property fmtid="{D5CDD505-2E9C-101B-9397-08002B2CF9AE}" pid="4" name="MSIP_Label_2059aa38-f392-4105-be92-628035578272_Method">
    <vt:lpwstr>Standard</vt:lpwstr>
  </property>
  <property fmtid="{D5CDD505-2E9C-101B-9397-08002B2CF9AE}" pid="5" name="MSIP_Label_2059aa38-f392-4105-be92-628035578272_Name">
    <vt:lpwstr>IOMLb0020IN123173</vt:lpwstr>
  </property>
  <property fmtid="{D5CDD505-2E9C-101B-9397-08002B2CF9AE}" pid="6" name="MSIP_Label_2059aa38-f392-4105-be92-628035578272_SiteId">
    <vt:lpwstr>1588262d-23fb-43b4-bd6e-bce49c8e6186</vt:lpwstr>
  </property>
  <property fmtid="{D5CDD505-2E9C-101B-9397-08002B2CF9AE}" pid="7" name="MSIP_Label_2059aa38-f392-4105-be92-628035578272_ActionId">
    <vt:lpwstr>564517ae-0828-4061-9a83-6555ff469cd5</vt:lpwstr>
  </property>
  <property fmtid="{D5CDD505-2E9C-101B-9397-08002B2CF9AE}" pid="8" name="MSIP_Label_2059aa38-f392-4105-be92-628035578272_ContentBits">
    <vt:lpwstr>0</vt:lpwstr>
  </property>
</Properties>
</file>