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74" autoAdjust="0"/>
    <p:restoredTop sz="94660"/>
  </p:normalViewPr>
  <p:slideViewPr>
    <p:cSldViewPr snapToGrid="0">
      <p:cViewPr>
        <p:scale>
          <a:sx n="80" d="100"/>
          <a:sy n="80" d="100"/>
        </p:scale>
        <p:origin x="-306" y="19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1465D-574F-4E09-897F-C3DE0DA8EB88}" type="datetimeFigureOut">
              <a:rPr lang="en-US" smtClean="0"/>
              <a:pPr/>
              <a:t>4/19/2017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4B539-38D4-4FA9-85AC-5D79D1BDA195}" type="slidenum">
              <a:rPr lang="en-US" smtClean="0"/>
              <a:pPr/>
              <a:t>‹#›</a:t>
            </a:fld>
            <a:endParaRPr lang="en-US"/>
          </a:p>
        </p:txBody>
      </p:sp>
    </p:spTree>
    <p:extLst>
      <p:ext uri="{BB962C8B-B14F-4D97-AF65-F5344CB8AC3E}">
        <p14:creationId xmlns:p14="http://schemas.microsoft.com/office/powerpoint/2010/main" xmlns="" val="26392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2D780D-D687-4E91-9216-D4B07950FC0E}" type="slidenum">
              <a:rPr lang="en-US" smtClean="0"/>
              <a:pPr/>
              <a:t>8</a:t>
            </a:fld>
            <a:endParaRPr lang="en-US"/>
          </a:p>
        </p:txBody>
      </p:sp>
    </p:spTree>
    <p:extLst>
      <p:ext uri="{BB962C8B-B14F-4D97-AF65-F5344CB8AC3E}">
        <p14:creationId xmlns:p14="http://schemas.microsoft.com/office/powerpoint/2010/main" xmlns="" val="1920646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FEC5E7-FEBF-439C-A8F3-FBD9E0DD0DAE}" type="datetimeFigureOut">
              <a:rPr lang="en-US" smtClean="0"/>
              <a:pPr/>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C66FC-4A8A-48FB-8505-113370792A4B}" type="slidenum">
              <a:rPr lang="en-US" smtClean="0"/>
              <a:pPr/>
              <a:t>‹#›</a:t>
            </a:fld>
            <a:endParaRPr lang="en-US"/>
          </a:p>
        </p:txBody>
      </p:sp>
    </p:spTree>
    <p:extLst>
      <p:ext uri="{BB962C8B-B14F-4D97-AF65-F5344CB8AC3E}">
        <p14:creationId xmlns:p14="http://schemas.microsoft.com/office/powerpoint/2010/main" xmlns="" val="281889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FEC5E7-FEBF-439C-A8F3-FBD9E0DD0DAE}" type="datetimeFigureOut">
              <a:rPr lang="en-US" smtClean="0"/>
              <a:pPr/>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C66FC-4A8A-48FB-8505-113370792A4B}" type="slidenum">
              <a:rPr lang="en-US" smtClean="0"/>
              <a:pPr/>
              <a:t>‹#›</a:t>
            </a:fld>
            <a:endParaRPr lang="en-US"/>
          </a:p>
        </p:txBody>
      </p:sp>
    </p:spTree>
    <p:extLst>
      <p:ext uri="{BB962C8B-B14F-4D97-AF65-F5344CB8AC3E}">
        <p14:creationId xmlns:p14="http://schemas.microsoft.com/office/powerpoint/2010/main" xmlns="" val="3458120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FEC5E7-FEBF-439C-A8F3-FBD9E0DD0DAE}" type="datetimeFigureOut">
              <a:rPr lang="en-US" smtClean="0"/>
              <a:pPr/>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C66FC-4A8A-48FB-8505-113370792A4B}" type="slidenum">
              <a:rPr lang="en-US" smtClean="0"/>
              <a:pPr/>
              <a:t>‹#›</a:t>
            </a:fld>
            <a:endParaRPr lang="en-US"/>
          </a:p>
        </p:txBody>
      </p:sp>
    </p:spTree>
    <p:extLst>
      <p:ext uri="{BB962C8B-B14F-4D97-AF65-F5344CB8AC3E}">
        <p14:creationId xmlns:p14="http://schemas.microsoft.com/office/powerpoint/2010/main" xmlns="" val="1950736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FEC5E7-FEBF-439C-A8F3-FBD9E0DD0DAE}" type="datetimeFigureOut">
              <a:rPr lang="en-US" smtClean="0"/>
              <a:pPr/>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C66FC-4A8A-48FB-8505-113370792A4B}" type="slidenum">
              <a:rPr lang="en-US" smtClean="0"/>
              <a:pPr/>
              <a:t>‹#›</a:t>
            </a:fld>
            <a:endParaRPr lang="en-US"/>
          </a:p>
        </p:txBody>
      </p:sp>
    </p:spTree>
    <p:extLst>
      <p:ext uri="{BB962C8B-B14F-4D97-AF65-F5344CB8AC3E}">
        <p14:creationId xmlns:p14="http://schemas.microsoft.com/office/powerpoint/2010/main" xmlns="" val="3700035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FEC5E7-FEBF-439C-A8F3-FBD9E0DD0DAE}" type="datetimeFigureOut">
              <a:rPr lang="en-US" smtClean="0"/>
              <a:pPr/>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C66FC-4A8A-48FB-8505-113370792A4B}" type="slidenum">
              <a:rPr lang="en-US" smtClean="0"/>
              <a:pPr/>
              <a:t>‹#›</a:t>
            </a:fld>
            <a:endParaRPr lang="en-US"/>
          </a:p>
        </p:txBody>
      </p:sp>
    </p:spTree>
    <p:extLst>
      <p:ext uri="{BB962C8B-B14F-4D97-AF65-F5344CB8AC3E}">
        <p14:creationId xmlns:p14="http://schemas.microsoft.com/office/powerpoint/2010/main" xmlns="" val="1189328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FEC5E7-FEBF-439C-A8F3-FBD9E0DD0DAE}" type="datetimeFigureOut">
              <a:rPr lang="en-US" smtClean="0"/>
              <a:pPr/>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C66FC-4A8A-48FB-8505-113370792A4B}" type="slidenum">
              <a:rPr lang="en-US" smtClean="0"/>
              <a:pPr/>
              <a:t>‹#›</a:t>
            </a:fld>
            <a:endParaRPr lang="en-US"/>
          </a:p>
        </p:txBody>
      </p:sp>
    </p:spTree>
    <p:extLst>
      <p:ext uri="{BB962C8B-B14F-4D97-AF65-F5344CB8AC3E}">
        <p14:creationId xmlns:p14="http://schemas.microsoft.com/office/powerpoint/2010/main" xmlns="" val="146190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FEC5E7-FEBF-439C-A8F3-FBD9E0DD0DAE}" type="datetimeFigureOut">
              <a:rPr lang="en-US" smtClean="0"/>
              <a:pPr/>
              <a:t>4/19/2017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C66FC-4A8A-48FB-8505-113370792A4B}" type="slidenum">
              <a:rPr lang="en-US" smtClean="0"/>
              <a:pPr/>
              <a:t>‹#›</a:t>
            </a:fld>
            <a:endParaRPr lang="en-US"/>
          </a:p>
        </p:txBody>
      </p:sp>
    </p:spTree>
    <p:extLst>
      <p:ext uri="{BB962C8B-B14F-4D97-AF65-F5344CB8AC3E}">
        <p14:creationId xmlns:p14="http://schemas.microsoft.com/office/powerpoint/2010/main" xmlns="" val="2727970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FEC5E7-FEBF-439C-A8F3-FBD9E0DD0DAE}" type="datetimeFigureOut">
              <a:rPr lang="en-US" smtClean="0"/>
              <a:pPr/>
              <a:t>4/19/2017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AC66FC-4A8A-48FB-8505-113370792A4B}" type="slidenum">
              <a:rPr lang="en-US" smtClean="0"/>
              <a:pPr/>
              <a:t>‹#›</a:t>
            </a:fld>
            <a:endParaRPr lang="en-US"/>
          </a:p>
        </p:txBody>
      </p:sp>
    </p:spTree>
    <p:extLst>
      <p:ext uri="{BB962C8B-B14F-4D97-AF65-F5344CB8AC3E}">
        <p14:creationId xmlns:p14="http://schemas.microsoft.com/office/powerpoint/2010/main" xmlns="" val="2499752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FEC5E7-FEBF-439C-A8F3-FBD9E0DD0DAE}" type="datetimeFigureOut">
              <a:rPr lang="en-US" smtClean="0"/>
              <a:pPr/>
              <a:t>4/19/2017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C66FC-4A8A-48FB-8505-113370792A4B}" type="slidenum">
              <a:rPr lang="en-US" smtClean="0"/>
              <a:pPr/>
              <a:t>‹#›</a:t>
            </a:fld>
            <a:endParaRPr lang="en-US"/>
          </a:p>
        </p:txBody>
      </p:sp>
    </p:spTree>
    <p:extLst>
      <p:ext uri="{BB962C8B-B14F-4D97-AF65-F5344CB8AC3E}">
        <p14:creationId xmlns:p14="http://schemas.microsoft.com/office/powerpoint/2010/main" xmlns="" val="2334427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FEC5E7-FEBF-439C-A8F3-FBD9E0DD0DAE}" type="datetimeFigureOut">
              <a:rPr lang="en-US" smtClean="0"/>
              <a:pPr/>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C66FC-4A8A-48FB-8505-113370792A4B}" type="slidenum">
              <a:rPr lang="en-US" smtClean="0"/>
              <a:pPr/>
              <a:t>‹#›</a:t>
            </a:fld>
            <a:endParaRPr lang="en-US"/>
          </a:p>
        </p:txBody>
      </p:sp>
    </p:spTree>
    <p:extLst>
      <p:ext uri="{BB962C8B-B14F-4D97-AF65-F5344CB8AC3E}">
        <p14:creationId xmlns:p14="http://schemas.microsoft.com/office/powerpoint/2010/main" xmlns="" val="982136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FEC5E7-FEBF-439C-A8F3-FBD9E0DD0DAE}" type="datetimeFigureOut">
              <a:rPr lang="en-US" smtClean="0"/>
              <a:pPr/>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C66FC-4A8A-48FB-8505-113370792A4B}" type="slidenum">
              <a:rPr lang="en-US" smtClean="0"/>
              <a:pPr/>
              <a:t>‹#›</a:t>
            </a:fld>
            <a:endParaRPr lang="en-US"/>
          </a:p>
        </p:txBody>
      </p:sp>
    </p:spTree>
    <p:extLst>
      <p:ext uri="{BB962C8B-B14F-4D97-AF65-F5344CB8AC3E}">
        <p14:creationId xmlns:p14="http://schemas.microsoft.com/office/powerpoint/2010/main" xmlns="" val="3971680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EC5E7-FEBF-439C-A8F3-FBD9E0DD0DAE}" type="datetimeFigureOut">
              <a:rPr lang="en-US" smtClean="0"/>
              <a:pPr/>
              <a:t>4/19/2017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C66FC-4A8A-48FB-8505-113370792A4B}" type="slidenum">
              <a:rPr lang="en-US" smtClean="0"/>
              <a:pPr/>
              <a:t>‹#›</a:t>
            </a:fld>
            <a:endParaRPr lang="en-US"/>
          </a:p>
        </p:txBody>
      </p:sp>
    </p:spTree>
    <p:extLst>
      <p:ext uri="{BB962C8B-B14F-4D97-AF65-F5344CB8AC3E}">
        <p14:creationId xmlns:p14="http://schemas.microsoft.com/office/powerpoint/2010/main" xmlns="" val="3453985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Espace réservé du contenu 4"/>
          <p:cNvPicPr/>
          <p:nvPr/>
        </p:nvPicPr>
        <p:blipFill>
          <a:blip r:embed="rId3" cstate="email">
            <a:extLst>
              <a:ext uri="{28A0092B-C50C-407E-A947-70E740481C1C}">
                <a14:useLocalDpi xmlns:a14="http://schemas.microsoft.com/office/drawing/2010/main" xmlns=""/>
              </a:ext>
            </a:extLst>
          </a:blip>
          <a:srcRect/>
          <a:stretch>
            <a:fillRect/>
          </a:stretch>
        </p:blipFill>
        <p:spPr>
          <a:xfrm>
            <a:off x="2633929" y="504668"/>
            <a:ext cx="6908178" cy="3799267"/>
          </a:xfrm>
          <a:prstGeom prst="rect">
            <a:avLst/>
          </a:prstGeom>
          <a:effectLst>
            <a:softEdge rad="635000"/>
          </a:effectLst>
        </p:spPr>
      </p:pic>
      <p:pic>
        <p:nvPicPr>
          <p:cNvPr id="6" name="Image 1"/>
          <p:cNvPicPr>
            <a:picLocks noChangeAspect="1"/>
          </p:cNvPicPr>
          <p:nvPr/>
        </p:nvPicPr>
        <p:blipFill rotWithShape="1">
          <a:blip r:embed="rId4" cstate="email">
            <a:extLst>
              <a:ext uri="{28A0092B-C50C-407E-A947-70E740481C1C}">
                <a14:useLocalDpi xmlns:a14="http://schemas.microsoft.com/office/drawing/2010/main" xmlns=""/>
              </a:ext>
            </a:extLst>
          </a:blip>
          <a:srcRect/>
          <a:stretch/>
        </p:blipFill>
        <p:spPr>
          <a:xfrm>
            <a:off x="904167" y="4067052"/>
            <a:ext cx="4801715" cy="2955674"/>
          </a:xfrm>
          <a:prstGeom prst="rect">
            <a:avLst/>
          </a:prstGeom>
          <a:effectLst>
            <a:softEdge rad="635000"/>
          </a:effectLst>
        </p:spPr>
      </p:pic>
      <p:pic>
        <p:nvPicPr>
          <p:cNvPr id="7" name="Image 7"/>
          <p:cNvPicPr>
            <a:picLocks noChangeAspect="1"/>
          </p:cNvPicPr>
          <p:nvPr/>
        </p:nvPicPr>
        <p:blipFill rotWithShape="1">
          <a:blip r:embed="rId5" cstate="email">
            <a:extLst>
              <a:ext uri="{28A0092B-C50C-407E-A947-70E740481C1C}">
                <a14:useLocalDpi xmlns:a14="http://schemas.microsoft.com/office/drawing/2010/main" xmlns=""/>
              </a:ext>
            </a:extLst>
          </a:blip>
          <a:srcRect/>
          <a:stretch/>
        </p:blipFill>
        <p:spPr>
          <a:xfrm>
            <a:off x="6485874" y="4067052"/>
            <a:ext cx="4717024" cy="2956543"/>
          </a:xfrm>
          <a:prstGeom prst="rect">
            <a:avLst/>
          </a:prstGeom>
          <a:effectLst>
            <a:softEdge rad="635000"/>
          </a:effectLst>
        </p:spPr>
      </p:pic>
      <p:sp>
        <p:nvSpPr>
          <p:cNvPr id="2" name="Title 1"/>
          <p:cNvSpPr>
            <a:spLocks noGrp="1"/>
          </p:cNvSpPr>
          <p:nvPr>
            <p:ph type="ctrTitle"/>
          </p:nvPr>
        </p:nvSpPr>
        <p:spPr>
          <a:xfrm>
            <a:off x="1524000" y="3564364"/>
            <a:ext cx="9144000" cy="2395472"/>
          </a:xfrm>
          <a:effectLst>
            <a:outerShdw blurRad="50800" dist="38100" dir="2700000" algn="tl" rotWithShape="0">
              <a:prstClr val="black">
                <a:alpha val="40000"/>
              </a:prstClr>
            </a:outerShdw>
          </a:effectLst>
        </p:spPr>
        <p:txBody>
          <a:bodyPr>
            <a:normAutofit fontScale="90000"/>
          </a:bodyPr>
          <a:lstStyle/>
          <a:p>
            <a:r>
              <a:rPr lang="fr-FR" b="1" dirty="0">
                <a:solidFill>
                  <a:srgbClr val="C00000"/>
                </a:solidFill>
              </a:rPr>
              <a:t>Cadre Conceptuel</a:t>
            </a:r>
            <a:br>
              <a:rPr lang="fr-FR" b="1" dirty="0">
                <a:solidFill>
                  <a:srgbClr val="C00000"/>
                </a:solidFill>
              </a:rPr>
            </a:br>
            <a:r>
              <a:rPr lang="fr-FR" b="1" dirty="0">
                <a:solidFill>
                  <a:srgbClr val="C00000"/>
                </a:solidFill>
              </a:rPr>
              <a:t> Relèvement post Mathieu</a:t>
            </a:r>
            <a:br>
              <a:rPr lang="fr-FR" b="1" dirty="0">
                <a:solidFill>
                  <a:srgbClr val="C00000"/>
                </a:solidFill>
              </a:rPr>
            </a:br>
            <a:r>
              <a:rPr lang="fr-FR" b="1" dirty="0">
                <a:solidFill>
                  <a:schemeClr val="accent1">
                    <a:lumMod val="50000"/>
                  </a:schemeClr>
                </a:solidFill>
              </a:rPr>
              <a:t/>
            </a:r>
            <a:br>
              <a:rPr lang="fr-FR" b="1" dirty="0">
                <a:solidFill>
                  <a:schemeClr val="accent1">
                    <a:lumMod val="50000"/>
                  </a:schemeClr>
                </a:solidFill>
              </a:rPr>
            </a:br>
            <a:endParaRPr lang="en-US" dirty="0"/>
          </a:p>
        </p:txBody>
      </p:sp>
      <p:sp>
        <p:nvSpPr>
          <p:cNvPr id="3" name="Subtitle 2"/>
          <p:cNvSpPr>
            <a:spLocks noGrp="1"/>
          </p:cNvSpPr>
          <p:nvPr>
            <p:ph type="subTitle" idx="1"/>
          </p:nvPr>
        </p:nvSpPr>
        <p:spPr>
          <a:xfrm>
            <a:off x="1524000" y="4598323"/>
            <a:ext cx="9144000" cy="1655762"/>
          </a:xfrm>
        </p:spPr>
        <p:txBody>
          <a:bodyPr>
            <a:normAutofit/>
          </a:bodyPr>
          <a:lstStyle/>
          <a:p>
            <a:r>
              <a:rPr lang="fr-FR" sz="3200" b="1" dirty="0">
                <a:solidFill>
                  <a:schemeClr val="accent1">
                    <a:lumMod val="50000"/>
                  </a:schemeClr>
                </a:solidFill>
              </a:rPr>
              <a:t>Secteur Logement</a:t>
            </a:r>
            <a:endParaRPr lang="en-US" sz="3200" dirty="0"/>
          </a:p>
        </p:txBody>
      </p:sp>
      <p:pic>
        <p:nvPicPr>
          <p:cNvPr id="8" name="Picture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719267" y="364864"/>
            <a:ext cx="2143125" cy="2143125"/>
          </a:xfrm>
          <a:prstGeom prst="rect">
            <a:avLst/>
          </a:prstGeom>
          <a:effectLst>
            <a:softEdge rad="127000"/>
          </a:effectLst>
        </p:spPr>
      </p:pic>
    </p:spTree>
    <p:extLst>
      <p:ext uri="{BB962C8B-B14F-4D97-AF65-F5344CB8AC3E}">
        <p14:creationId xmlns:p14="http://schemas.microsoft.com/office/powerpoint/2010/main" xmlns="" val="125042424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8038" y="750889"/>
            <a:ext cx="8772162" cy="3069563"/>
          </a:xfrm>
        </p:spPr>
        <p:txBody>
          <a:bodyPr>
            <a:noAutofit/>
          </a:bodyPr>
          <a:lstStyle/>
          <a:p>
            <a:pPr marL="0" indent="0">
              <a:buNone/>
            </a:pPr>
            <a:endParaRPr lang="fr-FR" sz="2400" dirty="0"/>
          </a:p>
          <a:p>
            <a:pPr lvl="0">
              <a:buFont typeface="Wingdings" charset="2"/>
              <a:buChar char="Ø"/>
            </a:pPr>
            <a:r>
              <a:rPr lang="fr-FR" sz="2200" b="1" dirty="0"/>
              <a:t>Intégration des </a:t>
            </a:r>
            <a:r>
              <a:rPr lang="fr-FR" sz="2200" b="1" dirty="0">
                <a:solidFill>
                  <a:srgbClr val="31859C"/>
                </a:solidFill>
              </a:rPr>
              <a:t>considérations environnementales </a:t>
            </a:r>
            <a:r>
              <a:rPr lang="fr-FR" sz="2200" dirty="0"/>
              <a:t>et des </a:t>
            </a:r>
            <a:r>
              <a:rPr lang="fr-FR" sz="2200" b="1" dirty="0">
                <a:solidFill>
                  <a:srgbClr val="31859C"/>
                </a:solidFill>
              </a:rPr>
              <a:t>mesures de prévention</a:t>
            </a:r>
            <a:r>
              <a:rPr lang="fr-FR" sz="2200" dirty="0"/>
              <a:t> et de réduction des risques naturels dans toutes les interventions.</a:t>
            </a:r>
          </a:p>
          <a:p>
            <a:pPr lvl="0">
              <a:buFont typeface="Wingdings" charset="2"/>
              <a:buChar char="Ø"/>
            </a:pPr>
            <a:endParaRPr lang="fr-FR" sz="2200" dirty="0"/>
          </a:p>
          <a:p>
            <a:pPr lvl="0">
              <a:buFont typeface="Wingdings" charset="2"/>
              <a:buChar char="Ø"/>
            </a:pPr>
            <a:r>
              <a:rPr lang="fr-FR" sz="2200" b="1" dirty="0">
                <a:solidFill>
                  <a:srgbClr val="000000"/>
                </a:solidFill>
              </a:rPr>
              <a:t>Communication </a:t>
            </a:r>
            <a:r>
              <a:rPr lang="fr-FR" sz="2200" b="1" dirty="0">
                <a:solidFill>
                  <a:srgbClr val="31859C"/>
                </a:solidFill>
              </a:rPr>
              <a:t>claire et transparente </a:t>
            </a:r>
            <a:r>
              <a:rPr lang="fr-FR" sz="2200" dirty="0"/>
              <a:t>du gouvernement et de l’administration à tous les niveaux et avec la </a:t>
            </a:r>
            <a:r>
              <a:rPr lang="fr-FR" sz="2200" b="1" dirty="0">
                <a:solidFill>
                  <a:srgbClr val="31859C"/>
                </a:solidFill>
              </a:rPr>
              <a:t>population affectée</a:t>
            </a:r>
            <a:r>
              <a:rPr lang="fr-FR" sz="2200" dirty="0"/>
              <a:t>. </a:t>
            </a:r>
          </a:p>
          <a:p>
            <a:pPr lvl="0">
              <a:buFont typeface="Wingdings" charset="2"/>
              <a:buChar char="Ø"/>
            </a:pPr>
            <a:endParaRPr lang="fr-FR" sz="2200" dirty="0"/>
          </a:p>
          <a:p>
            <a:pPr lvl="0">
              <a:buFont typeface="Wingdings" charset="2"/>
              <a:buChar char="Ø"/>
            </a:pPr>
            <a:r>
              <a:rPr lang="fr-FR" sz="2200" b="1" dirty="0">
                <a:solidFill>
                  <a:srgbClr val="000000"/>
                </a:solidFill>
              </a:rPr>
              <a:t>Intégrité, transparence et responsabilité </a:t>
            </a:r>
            <a:r>
              <a:rPr lang="fr-FR" sz="2200" dirty="0"/>
              <a:t>dans la </a:t>
            </a:r>
            <a:r>
              <a:rPr lang="fr-FR" sz="2200" b="1" dirty="0">
                <a:solidFill>
                  <a:srgbClr val="31859C"/>
                </a:solidFill>
              </a:rPr>
              <a:t>gestion des fonds </a:t>
            </a:r>
            <a:r>
              <a:rPr lang="fr-FR" sz="2200" dirty="0"/>
              <a:t>mis à disposition du relèvement.</a:t>
            </a:r>
          </a:p>
          <a:p>
            <a:pPr lvl="0">
              <a:buFont typeface="Wingdings" charset="2"/>
              <a:buChar char="Ø"/>
            </a:pPr>
            <a:endParaRPr lang="fr-FR" sz="2200" dirty="0"/>
          </a:p>
          <a:p>
            <a:pPr lvl="0">
              <a:buFont typeface="Wingdings" charset="2"/>
              <a:buChar char="Ø"/>
            </a:pPr>
            <a:r>
              <a:rPr lang="fr-FR" sz="2200" b="1" dirty="0">
                <a:solidFill>
                  <a:srgbClr val="000000"/>
                </a:solidFill>
              </a:rPr>
              <a:t>Coordination effective </a:t>
            </a:r>
            <a:r>
              <a:rPr lang="fr-FR" sz="2200" dirty="0"/>
              <a:t>entre tous les </a:t>
            </a:r>
            <a:r>
              <a:rPr lang="fr-FR" sz="2200" b="1" dirty="0">
                <a:solidFill>
                  <a:schemeClr val="accent5">
                    <a:lumMod val="75000"/>
                  </a:schemeClr>
                </a:solidFill>
              </a:rPr>
              <a:t>ministères, les collectivités territoriales, les institutions et les </a:t>
            </a:r>
            <a:r>
              <a:rPr lang="fr-FR" sz="2200" b="1" dirty="0">
                <a:solidFill>
                  <a:srgbClr val="31859C"/>
                </a:solidFill>
              </a:rPr>
              <a:t>partenaires impliqués</a:t>
            </a:r>
            <a:r>
              <a:rPr lang="fr-FR" sz="2200" dirty="0"/>
              <a:t>.</a:t>
            </a:r>
          </a:p>
          <a:p>
            <a:pPr marL="0" indent="0">
              <a:buNone/>
            </a:pPr>
            <a:r>
              <a:rPr lang="fr-FR" sz="2200" dirty="0"/>
              <a:t> </a:t>
            </a:r>
          </a:p>
          <a:p>
            <a:pPr marL="0" indent="0">
              <a:buNone/>
            </a:pPr>
            <a:endParaRPr lang="fr-FR" sz="2200" dirty="0">
              <a:latin typeface="Arial"/>
              <a:cs typeface="Arial"/>
            </a:endParaRPr>
          </a:p>
          <a:p>
            <a:pPr marL="0" indent="0">
              <a:buNone/>
            </a:pPr>
            <a:endParaRPr lang="fr-FR" sz="2400" dirty="0">
              <a:latin typeface="Arial"/>
              <a:cs typeface="Arial"/>
            </a:endParaRPr>
          </a:p>
          <a:p>
            <a:pPr marL="0" indent="0">
              <a:buNone/>
            </a:pPr>
            <a:endParaRPr lang="fr-FR" sz="2200" dirty="0">
              <a:latin typeface="Arial"/>
              <a:cs typeface="Arial"/>
            </a:endParaRPr>
          </a:p>
          <a:p>
            <a:pPr marL="0" indent="0">
              <a:buNone/>
            </a:pPr>
            <a:r>
              <a:rPr lang="fr-FR" sz="2200" dirty="0">
                <a:latin typeface="Arial"/>
                <a:cs typeface="Arial"/>
              </a:rPr>
              <a:t> </a:t>
            </a:r>
          </a:p>
        </p:txBody>
      </p:sp>
      <p:sp>
        <p:nvSpPr>
          <p:cNvPr id="6" name="Title 1"/>
          <p:cNvSpPr>
            <a:spLocks noGrp="1"/>
          </p:cNvSpPr>
          <p:nvPr>
            <p:ph type="title"/>
          </p:nvPr>
        </p:nvSpPr>
        <p:spPr>
          <a:xfrm>
            <a:off x="1736098" y="2"/>
            <a:ext cx="8678444" cy="750887"/>
          </a:xfrm>
        </p:spPr>
        <p:txBody>
          <a:bodyPr>
            <a:noAutofit/>
          </a:bodyPr>
          <a:lstStyle/>
          <a:p>
            <a:pPr algn="l"/>
            <a:r>
              <a:rPr lang="fr-CA" sz="2000" b="1" dirty="0">
                <a:solidFill>
                  <a:srgbClr val="800000"/>
                </a:solidFill>
                <a:latin typeface="Verdana"/>
                <a:cs typeface="Verdana"/>
              </a:rPr>
              <a:t>Les principes directeurs</a:t>
            </a:r>
            <a:endParaRPr lang="fr-CA" sz="2000" b="1" dirty="0">
              <a:latin typeface="Verdana"/>
              <a:cs typeface="Verdana"/>
            </a:endParaRPr>
          </a:p>
        </p:txBody>
      </p:sp>
    </p:spTree>
    <p:extLst>
      <p:ext uri="{BB962C8B-B14F-4D97-AF65-F5344CB8AC3E}">
        <p14:creationId xmlns:p14="http://schemas.microsoft.com/office/powerpoint/2010/main" xmlns="" val="2782583562"/>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718038" y="1023190"/>
            <a:ext cx="8949963" cy="546875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r>
              <a:rPr lang="fr-FR" sz="2200" dirty="0">
                <a:solidFill>
                  <a:schemeClr val="tx1"/>
                </a:solidFill>
                <a:latin typeface="Arial"/>
                <a:cs typeface="Arial"/>
              </a:rPr>
              <a:t> </a:t>
            </a:r>
          </a:p>
        </p:txBody>
      </p:sp>
      <p:pic>
        <p:nvPicPr>
          <p:cNvPr id="5" name="Content Placeholder 4"/>
          <p:cNvPicPr/>
          <p:nvPr/>
        </p:nvPicPr>
        <p:blipFill>
          <a:blip r:embed="rId2" cstate="email">
            <a:extLst>
              <a:ext uri="{28A0092B-C50C-407E-A947-70E740481C1C}">
                <a14:useLocalDpi xmlns:a14="http://schemas.microsoft.com/office/drawing/2010/main" xmlns=""/>
              </a:ext>
            </a:extLst>
          </a:blip>
          <a:stretch>
            <a:fillRect/>
          </a:stretch>
        </p:blipFill>
        <p:spPr bwMode="auto">
          <a:xfrm>
            <a:off x="7732357" y="834866"/>
            <a:ext cx="2766310" cy="1940479"/>
          </a:xfrm>
          <a:prstGeom prst="rect">
            <a:avLst/>
          </a:prstGeom>
          <a:noFill/>
          <a:ln>
            <a:noFill/>
          </a:ln>
          <a:extLst>
            <a:ext uri="{53640926-AAD7-44d8-BBD7-CCE9431645EC}">
              <a14:shadowObscured xmlns:a14="http://schemas.microsoft.com/office/drawing/2010/main" xmlns=""/>
            </a:ext>
          </a:extLst>
        </p:spPr>
      </p:pic>
      <p:sp>
        <p:nvSpPr>
          <p:cNvPr id="6" name="Rectangle 5"/>
          <p:cNvSpPr/>
          <p:nvPr/>
        </p:nvSpPr>
        <p:spPr>
          <a:xfrm>
            <a:off x="1584405" y="760297"/>
            <a:ext cx="6147953" cy="5509199"/>
          </a:xfrm>
          <a:prstGeom prst="rect">
            <a:avLst/>
          </a:prstGeom>
        </p:spPr>
        <p:txBody>
          <a:bodyPr wrap="square">
            <a:spAutoFit/>
          </a:bodyPr>
          <a:lstStyle/>
          <a:p>
            <a:pPr marL="342900" indent="-342900">
              <a:buFont typeface="Arial"/>
              <a:buChar char="•"/>
            </a:pPr>
            <a:r>
              <a:rPr lang="fr-FR" sz="2200" dirty="0">
                <a:solidFill>
                  <a:srgbClr val="000000"/>
                </a:solidFill>
              </a:rPr>
              <a:t>Les </a:t>
            </a:r>
            <a:r>
              <a:rPr lang="fr-FR" sz="2200" b="1" dirty="0">
                <a:solidFill>
                  <a:srgbClr val="000000"/>
                </a:solidFill>
              </a:rPr>
              <a:t>risques naturels doivent être </a:t>
            </a:r>
            <a:r>
              <a:rPr lang="fr-FR" sz="2200" b="1" dirty="0">
                <a:solidFill>
                  <a:schemeClr val="accent5">
                    <a:lumMod val="75000"/>
                  </a:schemeClr>
                </a:solidFill>
              </a:rPr>
              <a:t>pris en compte dans toutes les opérations de logement </a:t>
            </a:r>
            <a:r>
              <a:rPr lang="fr-FR" sz="2200" dirty="0"/>
              <a:t>(construction / réparation) : l’autorisation de construire est légalement conditionnée par une étude de risques sur la parcelle à lotir mais aussi sur l’environnement immédiat. </a:t>
            </a:r>
          </a:p>
          <a:p>
            <a:pPr marL="342900" indent="-342900">
              <a:buFont typeface="Arial"/>
              <a:buChar char="•"/>
            </a:pPr>
            <a:endParaRPr lang="fr-FR" sz="2200" dirty="0"/>
          </a:p>
          <a:p>
            <a:pPr marL="342900" indent="-342900">
              <a:buFont typeface="Arial"/>
              <a:buChar char="•"/>
            </a:pPr>
            <a:r>
              <a:rPr lang="fr-FR" sz="2200" b="1" dirty="0"/>
              <a:t>Peu d’études exhaustives de risques existent à l’échelle du territoire nationa</a:t>
            </a:r>
            <a:r>
              <a:rPr lang="fr-FR" sz="2200" dirty="0"/>
              <a:t>l à </a:t>
            </a:r>
            <a:r>
              <a:rPr lang="fr-FR" sz="2200" b="1" dirty="0">
                <a:solidFill>
                  <a:schemeClr val="accent5">
                    <a:lumMod val="75000"/>
                  </a:schemeClr>
                </a:solidFill>
              </a:rPr>
              <a:t>l’exception du département de la Grand ’Anse</a:t>
            </a:r>
            <a:r>
              <a:rPr lang="fr-FR" sz="2200" b="1" dirty="0"/>
              <a:t> </a:t>
            </a:r>
            <a:r>
              <a:rPr lang="fr-FR" sz="2200" dirty="0"/>
              <a:t>: </a:t>
            </a:r>
          </a:p>
          <a:p>
            <a:pPr marL="285750" indent="-285750">
              <a:buFont typeface="Wingdings" charset="2"/>
              <a:buChar char="Ø"/>
            </a:pPr>
            <a:endParaRPr lang="fr-FR" sz="2200" dirty="0"/>
          </a:p>
          <a:p>
            <a:pPr marL="711200" indent="-342900">
              <a:buFont typeface="Wingdings" charset="2"/>
              <a:buChar char="ü"/>
            </a:pPr>
            <a:r>
              <a:rPr lang="fr-FR" sz="2200" dirty="0"/>
              <a:t>Cartographie multirisque  </a:t>
            </a:r>
          </a:p>
          <a:p>
            <a:pPr marL="711200" indent="-342900">
              <a:buFont typeface="Wingdings" charset="2"/>
              <a:buChar char="ü"/>
            </a:pPr>
            <a:r>
              <a:rPr lang="fr-FR" sz="2200" dirty="0"/>
              <a:t>Plan de Réduction des Risques (PPR) pour 6 communes + Plan de Relèvement </a:t>
            </a:r>
          </a:p>
          <a:p>
            <a:pPr marL="285750" indent="-285750">
              <a:buFont typeface="Wingdings" charset="2"/>
              <a:buChar char="Ø"/>
            </a:pPr>
            <a:endParaRPr lang="fr-FR" sz="2200" dirty="0"/>
          </a:p>
          <a:p>
            <a:endParaRPr lang="fr-FR" sz="2200" dirty="0">
              <a:solidFill>
                <a:srgbClr val="C0504D"/>
              </a:solidFill>
            </a:endParaRPr>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8276306" y="3020891"/>
            <a:ext cx="2222361" cy="3248605"/>
          </a:xfrm>
          <a:prstGeom prst="rect">
            <a:avLst/>
          </a:prstGeom>
          <a:noFill/>
          <a:ln w="9525">
            <a:noFill/>
            <a:miter lim="800000"/>
            <a:headEnd/>
            <a:tailEnd/>
          </a:ln>
        </p:spPr>
      </p:pic>
      <p:sp>
        <p:nvSpPr>
          <p:cNvPr id="8" name="Title 1"/>
          <p:cNvSpPr txBox="1">
            <a:spLocks/>
          </p:cNvSpPr>
          <p:nvPr/>
        </p:nvSpPr>
        <p:spPr>
          <a:xfrm>
            <a:off x="1736098" y="2"/>
            <a:ext cx="8678444" cy="750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2000" b="1" dirty="0">
                <a:solidFill>
                  <a:srgbClr val="800000"/>
                </a:solidFill>
                <a:latin typeface="Verdana"/>
                <a:cs typeface="Verdana"/>
              </a:rPr>
              <a:t>3. La gestion des risques et l’aménagement du territoire</a:t>
            </a:r>
            <a:endParaRPr lang="fr-CA" sz="2000" b="1" dirty="0">
              <a:latin typeface="Verdana"/>
              <a:cs typeface="Verdana"/>
            </a:endParaRPr>
          </a:p>
        </p:txBody>
      </p:sp>
    </p:spTree>
    <p:extLst>
      <p:ext uri="{BB962C8B-B14F-4D97-AF65-F5344CB8AC3E}">
        <p14:creationId xmlns:p14="http://schemas.microsoft.com/office/powerpoint/2010/main" xmlns="" val="2292592655"/>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718038" y="1023190"/>
            <a:ext cx="8949963" cy="546875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r>
              <a:rPr lang="fr-FR" sz="2200" dirty="0">
                <a:solidFill>
                  <a:schemeClr val="tx1"/>
                </a:solidFill>
                <a:latin typeface="Arial"/>
                <a:cs typeface="Arial"/>
              </a:rPr>
              <a:t> </a:t>
            </a:r>
          </a:p>
        </p:txBody>
      </p:sp>
      <p:pic>
        <p:nvPicPr>
          <p:cNvPr id="5" name="Content Placeholder 4"/>
          <p:cNvPicPr/>
          <p:nvPr/>
        </p:nvPicPr>
        <p:blipFill>
          <a:blip r:embed="rId2" cstate="email">
            <a:extLst>
              <a:ext uri="{28A0092B-C50C-407E-A947-70E740481C1C}">
                <a14:useLocalDpi xmlns:a14="http://schemas.microsoft.com/office/drawing/2010/main" xmlns=""/>
              </a:ext>
            </a:extLst>
          </a:blip>
          <a:stretch>
            <a:fillRect/>
          </a:stretch>
        </p:blipFill>
        <p:spPr bwMode="auto">
          <a:xfrm>
            <a:off x="1969632" y="750889"/>
            <a:ext cx="8233798" cy="5775749"/>
          </a:xfrm>
          <a:prstGeom prst="rect">
            <a:avLst/>
          </a:prstGeom>
          <a:noFill/>
          <a:ln>
            <a:noFill/>
          </a:ln>
          <a:extLst>
            <a:ext uri="{53640926-AAD7-44d8-BBD7-CCE9431645EC}">
              <a14:shadowObscured xmlns:a14="http://schemas.microsoft.com/office/drawing/2010/main" xmlns=""/>
            </a:ext>
          </a:extLst>
        </p:spPr>
      </p:pic>
      <p:sp>
        <p:nvSpPr>
          <p:cNvPr id="8" name="Title 1"/>
          <p:cNvSpPr txBox="1">
            <a:spLocks/>
          </p:cNvSpPr>
          <p:nvPr/>
        </p:nvSpPr>
        <p:spPr>
          <a:xfrm>
            <a:off x="1736098" y="2"/>
            <a:ext cx="8931902" cy="750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1800" b="1" dirty="0">
                <a:solidFill>
                  <a:srgbClr val="800000"/>
                </a:solidFill>
                <a:latin typeface="Verdana"/>
                <a:cs typeface="Verdana"/>
              </a:rPr>
              <a:t>Exemple de plan de réduction des Risques, Commune des Abricots</a:t>
            </a:r>
            <a:endParaRPr lang="fr-CA" sz="1800" b="1" dirty="0">
              <a:latin typeface="Verdana"/>
              <a:cs typeface="Verdana"/>
            </a:endParaRPr>
          </a:p>
        </p:txBody>
      </p:sp>
    </p:spTree>
    <p:extLst>
      <p:ext uri="{BB962C8B-B14F-4D97-AF65-F5344CB8AC3E}">
        <p14:creationId xmlns:p14="http://schemas.microsoft.com/office/powerpoint/2010/main" xmlns="" val="892239256"/>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718038" y="1023190"/>
            <a:ext cx="8949963" cy="546875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r>
              <a:rPr lang="fr-FR" sz="2200" dirty="0">
                <a:solidFill>
                  <a:schemeClr val="tx1"/>
                </a:solidFill>
                <a:latin typeface="Arial"/>
                <a:cs typeface="Arial"/>
              </a:rPr>
              <a:t> </a:t>
            </a:r>
          </a:p>
        </p:txBody>
      </p:sp>
      <p:sp>
        <p:nvSpPr>
          <p:cNvPr id="8" name="Title 1"/>
          <p:cNvSpPr txBox="1">
            <a:spLocks/>
          </p:cNvSpPr>
          <p:nvPr/>
        </p:nvSpPr>
        <p:spPr>
          <a:xfrm>
            <a:off x="1736098" y="201562"/>
            <a:ext cx="8931902" cy="750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1800" b="1" dirty="0">
                <a:solidFill>
                  <a:srgbClr val="800000"/>
                </a:solidFill>
                <a:latin typeface="Verdana"/>
                <a:cs typeface="Verdana"/>
              </a:rPr>
              <a:t>Exemples de superposition de plan de réduction des Risques et de la cartographie de évaluation des l’état des bâtiments après l’impact de l’ouragan Mathieu</a:t>
            </a:r>
            <a:endParaRPr lang="fr-CA" sz="1800" b="1" dirty="0">
              <a:latin typeface="Verdana"/>
              <a:cs typeface="Verdana"/>
            </a:endParaRPr>
          </a:p>
        </p:txBody>
      </p:sp>
      <p:pic>
        <p:nvPicPr>
          <p:cNvPr id="2" name="Imag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524000" y="1219201"/>
            <a:ext cx="9144000" cy="4411109"/>
          </a:xfrm>
          <a:prstGeom prst="rect">
            <a:avLst/>
          </a:prstGeom>
        </p:spPr>
      </p:pic>
    </p:spTree>
    <p:extLst>
      <p:ext uri="{BB962C8B-B14F-4D97-AF65-F5344CB8AC3E}">
        <p14:creationId xmlns:p14="http://schemas.microsoft.com/office/powerpoint/2010/main" xmlns="" val="1566680197"/>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718038" y="1023190"/>
            <a:ext cx="8949963" cy="546875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r>
              <a:rPr lang="fr-FR" sz="2200" dirty="0">
                <a:solidFill>
                  <a:schemeClr val="tx1"/>
                </a:solidFill>
                <a:latin typeface="Arial"/>
                <a:cs typeface="Arial"/>
              </a:rPr>
              <a:t> </a:t>
            </a:r>
          </a:p>
        </p:txBody>
      </p:sp>
      <p:sp>
        <p:nvSpPr>
          <p:cNvPr id="6" name="Rectangle 5"/>
          <p:cNvSpPr/>
          <p:nvPr/>
        </p:nvSpPr>
        <p:spPr>
          <a:xfrm>
            <a:off x="1736098" y="760297"/>
            <a:ext cx="8754102" cy="4493537"/>
          </a:xfrm>
          <a:prstGeom prst="rect">
            <a:avLst/>
          </a:prstGeom>
        </p:spPr>
        <p:txBody>
          <a:bodyPr wrap="square">
            <a:spAutoFit/>
          </a:bodyPr>
          <a:lstStyle/>
          <a:p>
            <a:pPr marL="285750" indent="-285750">
              <a:buFont typeface="Wingdings" charset="2"/>
              <a:buChar char="Ø"/>
            </a:pPr>
            <a:endParaRPr lang="fr-FR" sz="2200" dirty="0"/>
          </a:p>
          <a:p>
            <a:pPr marL="342900" indent="-342900">
              <a:buFont typeface="Wingdings" charset="2"/>
              <a:buChar char="Ø"/>
            </a:pPr>
            <a:r>
              <a:rPr lang="fr-FR" sz="2200" b="1" dirty="0"/>
              <a:t>Orienter</a:t>
            </a:r>
            <a:r>
              <a:rPr lang="fr-FR" sz="2200" b="1" dirty="0">
                <a:solidFill>
                  <a:srgbClr val="31859C"/>
                </a:solidFill>
              </a:rPr>
              <a:t>, dans un premier temps, </a:t>
            </a:r>
            <a:r>
              <a:rPr lang="fr-FR" sz="2200" b="1" dirty="0">
                <a:solidFill>
                  <a:srgbClr val="000000"/>
                </a:solidFill>
              </a:rPr>
              <a:t>les </a:t>
            </a:r>
            <a:r>
              <a:rPr lang="fr-FR" sz="2200" b="1" dirty="0">
                <a:solidFill>
                  <a:srgbClr val="31859C"/>
                </a:solidFill>
              </a:rPr>
              <a:t>opérateurs sur les 6 communes de la GA</a:t>
            </a:r>
            <a:r>
              <a:rPr lang="fr-FR" sz="2200" dirty="0"/>
              <a:t> ayant un Plan de Prévention des Risques (PPR): Abricots, Beaumont, Dame Marie, Jérémie, Roseaux et </a:t>
            </a:r>
            <a:r>
              <a:rPr lang="fr-FR" sz="2200" dirty="0" smtClean="0"/>
              <a:t>Moron;</a:t>
            </a:r>
            <a:endParaRPr lang="fr-FR" sz="2200" dirty="0"/>
          </a:p>
          <a:p>
            <a:pPr marL="342900" indent="-342900">
              <a:buFont typeface="Wingdings" charset="2"/>
              <a:buChar char="Ø"/>
            </a:pPr>
            <a:endParaRPr lang="fr-FR" sz="2200" dirty="0"/>
          </a:p>
          <a:p>
            <a:pPr marL="342900" indent="-342900">
              <a:buFont typeface="Wingdings" charset="2"/>
              <a:buChar char="Ø"/>
            </a:pPr>
            <a:r>
              <a:rPr lang="fr-FR" sz="2200" b="1" dirty="0"/>
              <a:t>Réaliser la cartographie multirisque </a:t>
            </a:r>
            <a:r>
              <a:rPr lang="fr-FR" sz="2200" b="1" dirty="0">
                <a:solidFill>
                  <a:srgbClr val="31859C"/>
                </a:solidFill>
              </a:rPr>
              <a:t>des autres départements </a:t>
            </a:r>
            <a:r>
              <a:rPr lang="fr-FR" sz="2200" dirty="0"/>
              <a:t>affectés par l’ouragan et réaliser les PPR des communes prioritaires définies par le </a:t>
            </a:r>
            <a:r>
              <a:rPr lang="fr-FR" sz="2200" dirty="0" smtClean="0"/>
              <a:t>gouvernement;</a:t>
            </a:r>
            <a:endParaRPr lang="fr-FR" sz="2200" dirty="0"/>
          </a:p>
          <a:p>
            <a:pPr marL="342900" indent="-342900">
              <a:buFont typeface="Wingdings" charset="2"/>
              <a:buChar char="Ø"/>
            </a:pPr>
            <a:endParaRPr lang="fr-FR" sz="2200" b="1" dirty="0">
              <a:solidFill>
                <a:srgbClr val="000000"/>
              </a:solidFill>
            </a:endParaRPr>
          </a:p>
          <a:p>
            <a:pPr marL="342900" indent="-342900">
              <a:buFont typeface="Wingdings" charset="2"/>
              <a:buChar char="Ø"/>
            </a:pPr>
            <a:r>
              <a:rPr lang="fr-FR" sz="2200" b="1" dirty="0">
                <a:solidFill>
                  <a:srgbClr val="000000"/>
                </a:solidFill>
              </a:rPr>
              <a:t>Appui immédiat du CNIGS et de l’IHSI aux </a:t>
            </a:r>
            <a:r>
              <a:rPr lang="fr-FR" sz="2200" b="1" dirty="0">
                <a:solidFill>
                  <a:srgbClr val="31859C"/>
                </a:solidFill>
              </a:rPr>
              <a:t>opérateurs travaillant sur les zones non couvertes </a:t>
            </a:r>
            <a:r>
              <a:rPr lang="fr-FR" sz="2200" dirty="0"/>
              <a:t>par les études de risques (données lidar, topo etc</a:t>
            </a:r>
            <a:r>
              <a:rPr lang="fr-FR" sz="2200" dirty="0" smtClean="0"/>
              <a:t>.);</a:t>
            </a:r>
            <a:endParaRPr lang="fr-FR" sz="2200" dirty="0"/>
          </a:p>
          <a:p>
            <a:pPr marL="342900" indent="-342900">
              <a:buFont typeface="Wingdings" charset="2"/>
              <a:buChar char="Ø"/>
            </a:pPr>
            <a:endParaRPr lang="fr-FR" sz="2200" dirty="0"/>
          </a:p>
          <a:p>
            <a:endParaRPr lang="fr-FR" sz="2200" dirty="0">
              <a:solidFill>
                <a:srgbClr val="C0504D"/>
              </a:solidFill>
            </a:endParaRPr>
          </a:p>
        </p:txBody>
      </p:sp>
      <p:sp>
        <p:nvSpPr>
          <p:cNvPr id="8" name="Title 1"/>
          <p:cNvSpPr txBox="1">
            <a:spLocks/>
          </p:cNvSpPr>
          <p:nvPr/>
        </p:nvSpPr>
        <p:spPr>
          <a:xfrm>
            <a:off x="1736098" y="2"/>
            <a:ext cx="8678444" cy="750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2000" b="1" dirty="0">
                <a:solidFill>
                  <a:srgbClr val="800000"/>
                </a:solidFill>
                <a:latin typeface="Verdana"/>
                <a:cs typeface="Verdana"/>
              </a:rPr>
              <a:t>Actions à envisager</a:t>
            </a:r>
            <a:endParaRPr lang="fr-CA" sz="2000" b="1" dirty="0">
              <a:latin typeface="Verdana"/>
              <a:cs typeface="Verdana"/>
            </a:endParaRPr>
          </a:p>
        </p:txBody>
      </p:sp>
    </p:spTree>
    <p:extLst>
      <p:ext uri="{BB962C8B-B14F-4D97-AF65-F5344CB8AC3E}">
        <p14:creationId xmlns:p14="http://schemas.microsoft.com/office/powerpoint/2010/main" xmlns="" val="2230292128"/>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718038" y="1023190"/>
            <a:ext cx="8949963" cy="546875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r>
              <a:rPr lang="fr-FR" sz="2200" dirty="0">
                <a:solidFill>
                  <a:schemeClr val="tx1"/>
                </a:solidFill>
                <a:latin typeface="Arial"/>
                <a:cs typeface="Arial"/>
              </a:rPr>
              <a:t> </a:t>
            </a:r>
          </a:p>
        </p:txBody>
      </p:sp>
      <p:sp>
        <p:nvSpPr>
          <p:cNvPr id="2" name="Rectangle 1"/>
          <p:cNvSpPr/>
          <p:nvPr/>
        </p:nvSpPr>
        <p:spPr>
          <a:xfrm>
            <a:off x="1756834" y="847918"/>
            <a:ext cx="8733367" cy="6524862"/>
          </a:xfrm>
          <a:prstGeom prst="rect">
            <a:avLst/>
          </a:prstGeom>
        </p:spPr>
        <p:txBody>
          <a:bodyPr wrap="square">
            <a:spAutoFit/>
          </a:bodyPr>
          <a:lstStyle/>
          <a:p>
            <a:pPr marL="342900" indent="-342900">
              <a:buFont typeface="Wingdings" charset="2"/>
              <a:buChar char="Ø"/>
            </a:pPr>
            <a:r>
              <a:rPr lang="fr-FR" sz="2200" b="1" dirty="0"/>
              <a:t>Généraliser l’</a:t>
            </a:r>
            <a:r>
              <a:rPr lang="fr-FR" sz="2200" b="1" dirty="0">
                <a:solidFill>
                  <a:schemeClr val="accent5">
                    <a:lumMod val="75000"/>
                  </a:schemeClr>
                </a:solidFill>
              </a:rPr>
              <a:t>application de la loi en vigueur </a:t>
            </a:r>
            <a:r>
              <a:rPr lang="fr-FR" sz="2200" b="1" dirty="0"/>
              <a:t>et des  procédures </a:t>
            </a:r>
            <a:r>
              <a:rPr lang="fr-FR" sz="2200" dirty="0"/>
              <a:t>pour les opérations de logement (approbation de permis de construire, respect des normes etc</a:t>
            </a:r>
            <a:r>
              <a:rPr lang="fr-FR" sz="2200" dirty="0" smtClean="0"/>
              <a:t>.);</a:t>
            </a:r>
            <a:endParaRPr lang="fr-FR" sz="2200" dirty="0"/>
          </a:p>
          <a:p>
            <a:pPr marL="342900" indent="-342900">
              <a:buFont typeface="Wingdings" charset="2"/>
              <a:buChar char="Ø"/>
            </a:pPr>
            <a:endParaRPr lang="fr-FR" sz="2200" dirty="0"/>
          </a:p>
          <a:p>
            <a:pPr marL="342900" indent="-342900">
              <a:buFont typeface="Wingdings" charset="2"/>
              <a:buChar char="Ø"/>
            </a:pPr>
            <a:r>
              <a:rPr lang="fr-FR" sz="2200" b="1" dirty="0"/>
              <a:t>Procurer une </a:t>
            </a:r>
            <a:r>
              <a:rPr lang="fr-FR" sz="2200" b="1" dirty="0">
                <a:solidFill>
                  <a:srgbClr val="31859C"/>
                </a:solidFill>
              </a:rPr>
              <a:t>assistance technique aux communes </a:t>
            </a:r>
            <a:r>
              <a:rPr lang="fr-FR" sz="2200" dirty="0"/>
              <a:t>pour faire appliquer la loi et les procédures relatives au logement (arrêté communal sur l’occupation des sols et des zones constructibles</a:t>
            </a:r>
            <a:r>
              <a:rPr lang="fr-FR" sz="2200" dirty="0" smtClean="0"/>
              <a:t>);</a:t>
            </a:r>
            <a:endParaRPr lang="fr-FR" sz="2200" dirty="0"/>
          </a:p>
          <a:p>
            <a:pPr marL="342900" indent="-342900">
              <a:buFont typeface="Wingdings" charset="2"/>
              <a:buChar char="Ø"/>
            </a:pPr>
            <a:endParaRPr lang="fr-FR" sz="2200" dirty="0"/>
          </a:p>
          <a:p>
            <a:pPr marL="342900" indent="-342900">
              <a:buFont typeface="Wingdings" charset="2"/>
              <a:buChar char="Ø"/>
            </a:pPr>
            <a:r>
              <a:rPr lang="fr-FR" sz="2200" b="1" dirty="0"/>
              <a:t>Procurer une assistance technique aux communes </a:t>
            </a:r>
            <a:r>
              <a:rPr lang="fr-FR" sz="2200" dirty="0"/>
              <a:t>pour</a:t>
            </a:r>
            <a:r>
              <a:rPr lang="fr-FR" sz="2200" b="1" dirty="0">
                <a:solidFill>
                  <a:srgbClr val="31859C"/>
                </a:solidFill>
              </a:rPr>
              <a:t> identifier les « sites de relocalisation » sur les zones constructibles</a:t>
            </a:r>
            <a:r>
              <a:rPr lang="fr-FR" sz="2200" dirty="0"/>
              <a:t>  (lien avec la DGI) mais aussi sur les programmes d’aménagement / planification des quartiers, des extensions </a:t>
            </a:r>
            <a:r>
              <a:rPr lang="fr-FR" sz="2200" dirty="0" smtClean="0"/>
              <a:t>urbaines</a:t>
            </a:r>
            <a:r>
              <a:rPr lang="fr-FR" sz="2200" dirty="0"/>
              <a:t>.</a:t>
            </a:r>
          </a:p>
          <a:p>
            <a:pPr marL="342900" indent="-342900">
              <a:buFont typeface="Wingdings" charset="2"/>
              <a:buChar char="Ø"/>
            </a:pPr>
            <a:endParaRPr lang="fr-FR" sz="2200" dirty="0"/>
          </a:p>
          <a:p>
            <a:pPr marL="342900" indent="-342900">
              <a:buFont typeface="Wingdings" charset="2"/>
              <a:buChar char="Ø"/>
            </a:pPr>
            <a:endParaRPr lang="fr-FR" sz="2200" dirty="0"/>
          </a:p>
          <a:p>
            <a:pPr marL="342900" indent="-342900">
              <a:buFont typeface="Wingdings" charset="2"/>
              <a:buChar char="Ø"/>
            </a:pPr>
            <a:endParaRPr lang="fr-FR" sz="2200" dirty="0"/>
          </a:p>
          <a:p>
            <a:pPr lvl="0"/>
            <a:endParaRPr lang="fr-FR" sz="2200" dirty="0"/>
          </a:p>
          <a:p>
            <a:pPr lvl="0"/>
            <a:endParaRPr lang="fr-FR" sz="2200" dirty="0"/>
          </a:p>
          <a:p>
            <a:pPr lvl="0"/>
            <a:endParaRPr lang="fr-FR" sz="2200" dirty="0"/>
          </a:p>
          <a:p>
            <a:pPr lvl="0"/>
            <a:endParaRPr lang="fr-FR" sz="2200" dirty="0"/>
          </a:p>
        </p:txBody>
      </p:sp>
      <p:sp>
        <p:nvSpPr>
          <p:cNvPr id="6" name="TextBox 5"/>
          <p:cNvSpPr txBox="1"/>
          <p:nvPr/>
        </p:nvSpPr>
        <p:spPr>
          <a:xfrm>
            <a:off x="8751405" y="2775344"/>
            <a:ext cx="184666" cy="369332"/>
          </a:xfrm>
          <a:prstGeom prst="rect">
            <a:avLst/>
          </a:prstGeom>
          <a:noFill/>
        </p:spPr>
        <p:txBody>
          <a:bodyPr wrap="none" rtlCol="0">
            <a:spAutoFit/>
          </a:bodyPr>
          <a:lstStyle/>
          <a:p>
            <a:endParaRPr lang="fr-FR" dirty="0"/>
          </a:p>
        </p:txBody>
      </p:sp>
      <p:sp>
        <p:nvSpPr>
          <p:cNvPr id="9" name="Title 1"/>
          <p:cNvSpPr txBox="1">
            <a:spLocks/>
          </p:cNvSpPr>
          <p:nvPr/>
        </p:nvSpPr>
        <p:spPr>
          <a:xfrm>
            <a:off x="1736098" y="2"/>
            <a:ext cx="8678444" cy="750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2000" b="1" dirty="0">
                <a:solidFill>
                  <a:srgbClr val="800000"/>
                </a:solidFill>
                <a:latin typeface="Verdana"/>
                <a:cs typeface="Verdana"/>
              </a:rPr>
              <a:t>Actions à envisager</a:t>
            </a:r>
            <a:endParaRPr lang="fr-CA" sz="2000" b="1" dirty="0">
              <a:latin typeface="Verdana"/>
              <a:cs typeface="Verdana"/>
            </a:endParaRPr>
          </a:p>
        </p:txBody>
      </p:sp>
    </p:spTree>
    <p:extLst>
      <p:ext uri="{BB962C8B-B14F-4D97-AF65-F5344CB8AC3E}">
        <p14:creationId xmlns:p14="http://schemas.microsoft.com/office/powerpoint/2010/main" xmlns="" val="1263278944"/>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718038" y="1023190"/>
            <a:ext cx="8949963" cy="546875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endParaRPr lang="fr-FR" sz="2200" dirty="0">
              <a:solidFill>
                <a:schemeClr val="tx1"/>
              </a:solidFill>
              <a:latin typeface="Arial"/>
              <a:cs typeface="Arial"/>
            </a:endParaRPr>
          </a:p>
          <a:p>
            <a:pPr algn="l"/>
            <a:r>
              <a:rPr lang="fr-FR" sz="2200" dirty="0">
                <a:solidFill>
                  <a:schemeClr val="tx1"/>
                </a:solidFill>
                <a:latin typeface="Arial"/>
                <a:cs typeface="Arial"/>
              </a:rPr>
              <a:t> </a:t>
            </a:r>
          </a:p>
        </p:txBody>
      </p:sp>
      <p:sp>
        <p:nvSpPr>
          <p:cNvPr id="2" name="Rectangle 1"/>
          <p:cNvSpPr/>
          <p:nvPr/>
        </p:nvSpPr>
        <p:spPr>
          <a:xfrm>
            <a:off x="1756834" y="847918"/>
            <a:ext cx="6170391" cy="7879080"/>
          </a:xfrm>
          <a:prstGeom prst="rect">
            <a:avLst/>
          </a:prstGeom>
        </p:spPr>
        <p:txBody>
          <a:bodyPr wrap="square">
            <a:spAutoFit/>
          </a:bodyPr>
          <a:lstStyle/>
          <a:p>
            <a:pPr marL="342900" indent="-342900">
              <a:buFont typeface="Arial"/>
              <a:buChar char="•"/>
            </a:pPr>
            <a:r>
              <a:rPr lang="fr-FR" sz="2200" b="1" dirty="0"/>
              <a:t>Existence de textes de loi sur le logement </a:t>
            </a:r>
            <a:r>
              <a:rPr lang="fr-FR" sz="2200" dirty="0"/>
              <a:t>et l’</a:t>
            </a:r>
            <a:r>
              <a:rPr lang="fr-FR" sz="2200" b="1" dirty="0"/>
              <a:t>aménagement urbain </a:t>
            </a:r>
            <a:r>
              <a:rPr lang="fr-FR" sz="2200" dirty="0"/>
              <a:t>: lotissement, mitigation des risques et impact environnemental etc.</a:t>
            </a:r>
          </a:p>
          <a:p>
            <a:pPr marL="342900" indent="-342900">
              <a:buFont typeface="Arial"/>
              <a:buChar char="•"/>
            </a:pPr>
            <a:endParaRPr lang="fr-FR" sz="2200" dirty="0"/>
          </a:p>
          <a:p>
            <a:pPr marL="342900" indent="-342900">
              <a:buFont typeface="Arial"/>
              <a:buChar char="•"/>
            </a:pPr>
            <a:r>
              <a:rPr lang="fr-FR" sz="2200" b="1" dirty="0"/>
              <a:t>Existence de procédures </a:t>
            </a:r>
            <a:r>
              <a:rPr lang="fr-FR" sz="2200" dirty="0"/>
              <a:t>: permis de construire, expropriation etc.</a:t>
            </a:r>
          </a:p>
          <a:p>
            <a:pPr marL="342900" indent="-342900">
              <a:buFont typeface="Arial"/>
              <a:buChar char="•"/>
            </a:pPr>
            <a:endParaRPr lang="fr-FR" sz="2200" dirty="0"/>
          </a:p>
          <a:p>
            <a:pPr marL="342900" indent="-342900">
              <a:buFont typeface="Arial"/>
              <a:buChar char="•"/>
            </a:pPr>
            <a:r>
              <a:rPr lang="fr-FR" sz="2200" dirty="0"/>
              <a:t>Guide de construction et de réparation, code national du bâtiment (MTPTC)</a:t>
            </a:r>
          </a:p>
          <a:p>
            <a:pPr marL="342900" indent="-342900">
              <a:buFont typeface="Arial"/>
              <a:buChar char="•"/>
            </a:pPr>
            <a:endParaRPr lang="fr-FR" sz="2200" dirty="0"/>
          </a:p>
          <a:p>
            <a:pPr marL="342900" indent="-342900">
              <a:buFont typeface="Arial"/>
              <a:buChar char="•"/>
            </a:pPr>
            <a:r>
              <a:rPr lang="fr-FR" sz="2200" b="1" dirty="0"/>
              <a:t>Existence de supports méthodologiques </a:t>
            </a:r>
            <a:r>
              <a:rPr lang="fr-FR" sz="2200" dirty="0"/>
              <a:t>: plan d’aménagement, normes de construction para sismique / </a:t>
            </a:r>
            <a:r>
              <a:rPr lang="fr-FR" sz="2200" dirty="0" smtClean="0"/>
              <a:t>cyclonique</a:t>
            </a:r>
            <a:endParaRPr lang="fr-FR" sz="2200" dirty="0"/>
          </a:p>
          <a:p>
            <a:endParaRPr lang="fr-FR" sz="2200" dirty="0"/>
          </a:p>
          <a:p>
            <a:pPr marL="342900" indent="-342900">
              <a:buFont typeface="Arial"/>
              <a:buChar char="•"/>
            </a:pPr>
            <a:r>
              <a:rPr lang="fr-FR" sz="2200" b="1" dirty="0"/>
              <a:t>Expériences récentes</a:t>
            </a:r>
            <a:r>
              <a:rPr lang="fr-FR" sz="2200" dirty="0"/>
              <a:t>: 16/6, PREKAD, Débris</a:t>
            </a:r>
          </a:p>
          <a:p>
            <a:pPr marL="342900" indent="-342900">
              <a:buFont typeface="Arial"/>
              <a:buChar char="•"/>
            </a:pPr>
            <a:endParaRPr lang="fr-FR" sz="2200" dirty="0"/>
          </a:p>
          <a:p>
            <a:pPr marL="342900" indent="-342900">
              <a:buFont typeface="Arial"/>
              <a:buChar char="•"/>
            </a:pPr>
            <a:endParaRPr lang="fr-FR" sz="2200" dirty="0"/>
          </a:p>
          <a:p>
            <a:pPr lvl="0"/>
            <a:endParaRPr lang="fr-FR" sz="2200" dirty="0"/>
          </a:p>
          <a:p>
            <a:pPr lvl="0"/>
            <a:endParaRPr lang="fr-FR" sz="2200" dirty="0"/>
          </a:p>
          <a:p>
            <a:pPr lvl="0"/>
            <a:endParaRPr lang="fr-FR" sz="2200" dirty="0"/>
          </a:p>
          <a:p>
            <a:pPr lvl="0"/>
            <a:endParaRPr lang="fr-FR" sz="2200" dirty="0"/>
          </a:p>
          <a:p>
            <a:pPr lvl="0"/>
            <a:endParaRPr lang="fr-FR" sz="2200" dirty="0"/>
          </a:p>
          <a:p>
            <a:pPr lvl="0"/>
            <a:endParaRPr lang="fr-FR" sz="2200" dirty="0"/>
          </a:p>
        </p:txBody>
      </p:sp>
      <p:sp>
        <p:nvSpPr>
          <p:cNvPr id="6" name="TextBox 5"/>
          <p:cNvSpPr txBox="1"/>
          <p:nvPr/>
        </p:nvSpPr>
        <p:spPr>
          <a:xfrm>
            <a:off x="8751405" y="2775344"/>
            <a:ext cx="184666" cy="369332"/>
          </a:xfrm>
          <a:prstGeom prst="rect">
            <a:avLst/>
          </a:prstGeom>
          <a:noFill/>
        </p:spPr>
        <p:txBody>
          <a:bodyPr wrap="none" rtlCol="0">
            <a:spAutoFit/>
          </a:bodyPr>
          <a:lstStyle/>
          <a:p>
            <a:endParaRPr lang="fr-FR" dirty="0"/>
          </a:p>
        </p:txBody>
      </p:sp>
      <p:pic>
        <p:nvPicPr>
          <p:cNvPr id="7" name="Picture 6"/>
          <p:cNvPicPr>
            <a:picLocks noChangeAspect="1"/>
          </p:cNvPicPr>
          <p:nvPr/>
        </p:nvPicPr>
        <p:blipFill>
          <a:blip r:embed="rId2" cstate="print">
            <a:alphaModFix/>
            <a:extLst>
              <a:ext uri="{28A0092B-C50C-407E-A947-70E740481C1C}">
                <a14:useLocalDpi xmlns:a14="http://schemas.microsoft.com/office/drawing/2010/main" xmlns=""/>
              </a:ext>
            </a:extLst>
          </a:blip>
          <a:stretch>
            <a:fillRect/>
          </a:stretch>
        </p:blipFill>
        <p:spPr>
          <a:xfrm>
            <a:off x="7927225" y="3495521"/>
            <a:ext cx="2390085" cy="2820220"/>
          </a:xfrm>
          <a:prstGeom prst="rect">
            <a:avLst/>
          </a:prstGeom>
          <a:ln>
            <a:solidFill>
              <a:schemeClr val="tx1"/>
            </a:solidFill>
          </a:ln>
        </p:spPr>
      </p:pic>
      <p:pic>
        <p:nvPicPr>
          <p:cNvPr id="8" name="Picture 7"/>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7927225" y="317567"/>
            <a:ext cx="2390085" cy="2935557"/>
          </a:xfrm>
          <a:prstGeom prst="rect">
            <a:avLst/>
          </a:prstGeom>
          <a:ln>
            <a:solidFill>
              <a:schemeClr val="tx1"/>
            </a:solidFill>
          </a:ln>
        </p:spPr>
      </p:pic>
      <p:sp>
        <p:nvSpPr>
          <p:cNvPr id="10" name="Title 1"/>
          <p:cNvSpPr txBox="1">
            <a:spLocks/>
          </p:cNvSpPr>
          <p:nvPr/>
        </p:nvSpPr>
        <p:spPr>
          <a:xfrm>
            <a:off x="1736098" y="2"/>
            <a:ext cx="8931902" cy="750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1800" b="1" dirty="0">
                <a:solidFill>
                  <a:srgbClr val="800000"/>
                </a:solidFill>
                <a:latin typeface="Verdana"/>
                <a:cs typeface="Verdana"/>
              </a:rPr>
              <a:t>4. Aspect Légal et méthodologique </a:t>
            </a:r>
            <a:endParaRPr lang="fr-CA" sz="1800" b="1" dirty="0">
              <a:latin typeface="Verdana"/>
              <a:cs typeface="Verdana"/>
            </a:endParaRPr>
          </a:p>
        </p:txBody>
      </p:sp>
    </p:spTree>
    <p:extLst>
      <p:ext uri="{BB962C8B-B14F-4D97-AF65-F5344CB8AC3E}">
        <p14:creationId xmlns:p14="http://schemas.microsoft.com/office/powerpoint/2010/main" xmlns="" val="4105135268"/>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OND SLIDE Haiti , Promotion des Cultures Constructives Lovcales.png"/>
          <p:cNvPicPr>
            <a:picLocks noChangeAspect="1"/>
          </p:cNvPicPr>
          <p:nvPr/>
        </p:nvPicPr>
        <p:blipFill rotWithShape="1">
          <a:blip r:embed="rId2" cstate="email">
            <a:extLst>
              <a:ext uri="{28A0092B-C50C-407E-A947-70E740481C1C}">
                <a14:useLocalDpi xmlns:a14="http://schemas.microsoft.com/office/drawing/2010/main" xmlns=""/>
              </a:ext>
            </a:extLst>
          </a:blip>
          <a:srcRect l="20050" t="20906" b="-110"/>
          <a:stretch/>
        </p:blipFill>
        <p:spPr>
          <a:xfrm>
            <a:off x="1565741" y="626758"/>
            <a:ext cx="8052179" cy="5982764"/>
          </a:xfrm>
          <a:prstGeom prst="rect">
            <a:avLst/>
          </a:prstGeom>
        </p:spPr>
      </p:pic>
      <p:sp>
        <p:nvSpPr>
          <p:cNvPr id="6" name="Title 1"/>
          <p:cNvSpPr txBox="1">
            <a:spLocks/>
          </p:cNvSpPr>
          <p:nvPr/>
        </p:nvSpPr>
        <p:spPr>
          <a:xfrm>
            <a:off x="4900136" y="6113991"/>
            <a:ext cx="4914512" cy="4955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1000" dirty="0">
                <a:solidFill>
                  <a:schemeClr val="bg1"/>
                </a:solidFill>
                <a:cs typeface="Verdana"/>
              </a:rPr>
              <a:t>Reconstruire </a:t>
            </a:r>
            <a:r>
              <a:rPr lang="fr-CA" sz="1000" dirty="0" err="1">
                <a:solidFill>
                  <a:schemeClr val="bg1"/>
                </a:solidFill>
                <a:cs typeface="Verdana"/>
              </a:rPr>
              <a:t>Haiti</a:t>
            </a:r>
            <a:r>
              <a:rPr lang="fr-CA" sz="1000" dirty="0">
                <a:solidFill>
                  <a:schemeClr val="bg1"/>
                </a:solidFill>
                <a:cs typeface="Verdana"/>
              </a:rPr>
              <a:t> après le séisme de Janvier 2010 (</a:t>
            </a:r>
            <a:r>
              <a:rPr lang="fr-CA" sz="1000" dirty="0" err="1">
                <a:solidFill>
                  <a:schemeClr val="bg1"/>
                </a:solidFill>
                <a:cs typeface="Verdana"/>
              </a:rPr>
              <a:t>CRAterre</a:t>
            </a:r>
            <a:r>
              <a:rPr lang="fr-CA" sz="1000" dirty="0">
                <a:solidFill>
                  <a:schemeClr val="bg1"/>
                </a:solidFill>
                <a:cs typeface="Verdana"/>
              </a:rPr>
              <a:t> –ENSAG, Novembre 2014)</a:t>
            </a:r>
          </a:p>
        </p:txBody>
      </p:sp>
      <p:cxnSp>
        <p:nvCxnSpPr>
          <p:cNvPr id="4" name="Straight Connector 3"/>
          <p:cNvCxnSpPr/>
          <p:nvPr/>
        </p:nvCxnSpPr>
        <p:spPr>
          <a:xfrm flipH="1">
            <a:off x="3597443" y="638790"/>
            <a:ext cx="24063" cy="59827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5531671" y="626758"/>
            <a:ext cx="24063" cy="59827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580811" y="626758"/>
            <a:ext cx="24063" cy="59827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5741" y="2225842"/>
            <a:ext cx="8052179" cy="418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565741" y="3827019"/>
            <a:ext cx="8052179" cy="418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565741" y="5415187"/>
            <a:ext cx="8052179" cy="418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1565741" y="3033687"/>
            <a:ext cx="8678444" cy="750887"/>
          </a:xfrm>
          <a:effectLst>
            <a:outerShdw blurRad="50800" dist="38100" dir="2700000" algn="tl" rotWithShape="0">
              <a:prstClr val="black">
                <a:alpha val="40000"/>
              </a:prstClr>
            </a:outerShdw>
          </a:effectLst>
        </p:spPr>
        <p:txBody>
          <a:bodyPr>
            <a:noAutofit/>
          </a:bodyPr>
          <a:lstStyle/>
          <a:p>
            <a:pPr algn="l"/>
            <a:r>
              <a:rPr lang="fr-CA" sz="3200" b="1" dirty="0">
                <a:solidFill>
                  <a:schemeClr val="bg1"/>
                </a:solidFill>
                <a:latin typeface="Verdana"/>
                <a:cs typeface="Verdana"/>
              </a:rPr>
              <a:t>Prendre en compte les spécificités culturelles et locales</a:t>
            </a:r>
          </a:p>
        </p:txBody>
      </p:sp>
    </p:spTree>
    <p:extLst>
      <p:ext uri="{BB962C8B-B14F-4D97-AF65-F5344CB8AC3E}">
        <p14:creationId xmlns:p14="http://schemas.microsoft.com/office/powerpoint/2010/main" xmlns="" val="234963859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8038" y="750888"/>
            <a:ext cx="8772162" cy="5289304"/>
          </a:xfrm>
        </p:spPr>
        <p:txBody>
          <a:bodyPr>
            <a:noAutofit/>
          </a:bodyPr>
          <a:lstStyle/>
          <a:p>
            <a:pPr marL="0" indent="0">
              <a:buNone/>
            </a:pPr>
            <a:r>
              <a:rPr lang="fr-FR" sz="2200" b="1" dirty="0"/>
              <a:t>Prendre en compte:</a:t>
            </a:r>
          </a:p>
          <a:p>
            <a:pPr marL="0" indent="0">
              <a:buNone/>
            </a:pPr>
            <a:endParaRPr lang="fr-FR" sz="2200" dirty="0"/>
          </a:p>
          <a:p>
            <a:pPr lvl="0">
              <a:buFont typeface="Wingdings" charset="2"/>
              <a:buChar char="Ø"/>
            </a:pPr>
            <a:r>
              <a:rPr lang="fr-FR" sz="2200" dirty="0"/>
              <a:t>Les </a:t>
            </a:r>
            <a:r>
              <a:rPr lang="fr-FR" sz="2200" b="1" dirty="0"/>
              <a:t>spécificités des différents environnements pour les établissements humains</a:t>
            </a:r>
            <a:r>
              <a:rPr lang="fr-FR" sz="2200" dirty="0"/>
              <a:t>, qu’ils soient </a:t>
            </a:r>
            <a:r>
              <a:rPr lang="fr-FR" sz="2200" b="1" dirty="0">
                <a:solidFill>
                  <a:schemeClr val="accent5">
                    <a:lumMod val="75000"/>
                  </a:schemeClr>
                </a:solidFill>
              </a:rPr>
              <a:t>urbains, péri urbains ou </a:t>
            </a:r>
            <a:r>
              <a:rPr lang="fr-FR" sz="2200" b="1" dirty="0" smtClean="0">
                <a:solidFill>
                  <a:schemeClr val="accent5">
                    <a:lumMod val="75000"/>
                  </a:schemeClr>
                </a:solidFill>
              </a:rPr>
              <a:t>ruraux</a:t>
            </a:r>
            <a:r>
              <a:rPr lang="fr-FR" sz="2200" dirty="0" smtClean="0"/>
              <a:t>;</a:t>
            </a:r>
            <a:endParaRPr lang="fr-FR" sz="2200" dirty="0"/>
          </a:p>
          <a:p>
            <a:pPr lvl="0">
              <a:buFont typeface="Wingdings" charset="2"/>
              <a:buChar char="Ø"/>
            </a:pPr>
            <a:endParaRPr lang="fr-FR" sz="2200" dirty="0"/>
          </a:p>
          <a:p>
            <a:pPr lvl="0">
              <a:buFont typeface="Wingdings" charset="2"/>
              <a:buChar char="Ø"/>
            </a:pPr>
            <a:r>
              <a:rPr lang="fr-FR" sz="2200" dirty="0"/>
              <a:t>Les </a:t>
            </a:r>
            <a:r>
              <a:rPr lang="fr-FR" sz="2200" b="1" dirty="0"/>
              <a:t>cultures constructives traditionnelles</a:t>
            </a:r>
            <a:r>
              <a:rPr lang="fr-FR" sz="2200" dirty="0"/>
              <a:t> au niveau des logements et leur </a:t>
            </a:r>
            <a:r>
              <a:rPr lang="fr-FR" sz="2200" b="1" dirty="0">
                <a:solidFill>
                  <a:srgbClr val="31859C"/>
                </a:solidFill>
              </a:rPr>
              <a:t>organisation au sein des quartiers, villages et </a:t>
            </a:r>
            <a:r>
              <a:rPr lang="fr-FR" sz="2200" b="1" dirty="0" smtClean="0">
                <a:solidFill>
                  <a:srgbClr val="31859C"/>
                </a:solidFill>
              </a:rPr>
              <a:t>Lakou</a:t>
            </a:r>
            <a:r>
              <a:rPr lang="fr-FR" sz="2200" dirty="0" smtClean="0"/>
              <a:t>;</a:t>
            </a:r>
            <a:endParaRPr lang="fr-FR" sz="2200" dirty="0"/>
          </a:p>
          <a:p>
            <a:pPr lvl="0">
              <a:buFont typeface="Wingdings" charset="2"/>
              <a:buChar char="Ø"/>
            </a:pPr>
            <a:endParaRPr lang="fr-FR" sz="2200" dirty="0"/>
          </a:p>
          <a:p>
            <a:pPr lvl="0">
              <a:buFont typeface="Wingdings" charset="2"/>
              <a:buChar char="Ø"/>
            </a:pPr>
            <a:r>
              <a:rPr lang="fr-FR" sz="2200" dirty="0"/>
              <a:t>Les </a:t>
            </a:r>
            <a:r>
              <a:rPr lang="fr-FR" sz="2200" b="1" dirty="0"/>
              <a:t>différents modes de production d’habitat </a:t>
            </a:r>
            <a:r>
              <a:rPr lang="fr-FR" sz="2200" dirty="0"/>
              <a:t>et </a:t>
            </a:r>
            <a:r>
              <a:rPr lang="fr-FR" sz="2200" b="1" dirty="0"/>
              <a:t>le </a:t>
            </a:r>
            <a:r>
              <a:rPr lang="fr-FR" sz="2200" b="1" dirty="0">
                <a:solidFill>
                  <a:srgbClr val="31859C"/>
                </a:solidFill>
              </a:rPr>
              <a:t>savoir-faire des </a:t>
            </a:r>
            <a:r>
              <a:rPr lang="fr-FR" sz="2200" b="1" dirty="0" smtClean="0">
                <a:solidFill>
                  <a:srgbClr val="31859C"/>
                </a:solidFill>
              </a:rPr>
              <a:t>populations</a:t>
            </a:r>
            <a:r>
              <a:rPr lang="fr-FR" sz="2200" dirty="0"/>
              <a:t>;</a:t>
            </a:r>
          </a:p>
          <a:p>
            <a:pPr lvl="0">
              <a:buFont typeface="Wingdings" charset="2"/>
              <a:buChar char="Ø"/>
            </a:pPr>
            <a:endParaRPr lang="fr-FR" sz="2200" dirty="0"/>
          </a:p>
          <a:p>
            <a:pPr lvl="0">
              <a:buFont typeface="Wingdings" charset="2"/>
              <a:buChar char="Ø"/>
            </a:pPr>
            <a:r>
              <a:rPr lang="fr-FR" sz="2200" b="1" dirty="0"/>
              <a:t>L’utilisation rationnelle </a:t>
            </a:r>
            <a:r>
              <a:rPr lang="fr-FR" sz="2200" dirty="0"/>
              <a:t>des </a:t>
            </a:r>
            <a:r>
              <a:rPr lang="fr-FR" sz="2200" b="1" dirty="0">
                <a:solidFill>
                  <a:srgbClr val="31859C"/>
                </a:solidFill>
              </a:rPr>
              <a:t>ressources naturelles </a:t>
            </a:r>
            <a:r>
              <a:rPr lang="fr-FR" sz="2200" dirty="0"/>
              <a:t>et </a:t>
            </a:r>
            <a:r>
              <a:rPr lang="fr-FR" sz="2200" b="1" dirty="0">
                <a:solidFill>
                  <a:srgbClr val="31859C"/>
                </a:solidFill>
              </a:rPr>
              <a:t>matériaux disponibles</a:t>
            </a:r>
            <a:r>
              <a:rPr lang="fr-FR" sz="2200" dirty="0"/>
              <a:t> </a:t>
            </a:r>
            <a:r>
              <a:rPr lang="fr-FR" sz="2200" dirty="0" smtClean="0"/>
              <a:t>localement.</a:t>
            </a:r>
            <a:endParaRPr lang="fr-FR" sz="2200" dirty="0"/>
          </a:p>
          <a:p>
            <a:pPr marL="0" indent="0">
              <a:buNone/>
            </a:pPr>
            <a:endParaRPr lang="fr-FR" sz="2400" dirty="0">
              <a:latin typeface="Arial"/>
              <a:cs typeface="Arial"/>
            </a:endParaRPr>
          </a:p>
          <a:p>
            <a:pPr marL="0" indent="0">
              <a:buNone/>
            </a:pPr>
            <a:endParaRPr lang="fr-FR" sz="2400" dirty="0">
              <a:latin typeface="Arial"/>
              <a:cs typeface="Arial"/>
            </a:endParaRPr>
          </a:p>
          <a:p>
            <a:pPr marL="0" indent="0">
              <a:buNone/>
            </a:pPr>
            <a:endParaRPr lang="fr-FR" sz="2200" dirty="0">
              <a:latin typeface="Arial"/>
              <a:cs typeface="Arial"/>
            </a:endParaRPr>
          </a:p>
          <a:p>
            <a:pPr marL="0" indent="0">
              <a:buNone/>
            </a:pPr>
            <a:r>
              <a:rPr lang="fr-FR" sz="2200" dirty="0">
                <a:latin typeface="Arial"/>
                <a:cs typeface="Arial"/>
              </a:rPr>
              <a:t> </a:t>
            </a:r>
          </a:p>
        </p:txBody>
      </p:sp>
      <p:sp>
        <p:nvSpPr>
          <p:cNvPr id="6" name="Title 1"/>
          <p:cNvSpPr>
            <a:spLocks noGrp="1"/>
          </p:cNvSpPr>
          <p:nvPr>
            <p:ph type="title"/>
          </p:nvPr>
        </p:nvSpPr>
        <p:spPr>
          <a:xfrm>
            <a:off x="1736098" y="2"/>
            <a:ext cx="8678444" cy="750887"/>
          </a:xfrm>
        </p:spPr>
        <p:txBody>
          <a:bodyPr>
            <a:noAutofit/>
          </a:bodyPr>
          <a:lstStyle/>
          <a:p>
            <a:pPr algn="l"/>
            <a:r>
              <a:rPr lang="fr-CA" sz="2000" b="1" dirty="0">
                <a:solidFill>
                  <a:srgbClr val="800000"/>
                </a:solidFill>
                <a:latin typeface="Verdana"/>
                <a:cs typeface="Verdana"/>
              </a:rPr>
              <a:t>5. Les spécificités culturelles et locales</a:t>
            </a:r>
            <a:endParaRPr lang="fr-CA" sz="2000" b="1" dirty="0">
              <a:latin typeface="Verdana"/>
              <a:cs typeface="Verdana"/>
            </a:endParaRPr>
          </a:p>
        </p:txBody>
      </p:sp>
    </p:spTree>
    <p:extLst>
      <p:ext uri="{BB962C8B-B14F-4D97-AF65-F5344CB8AC3E}">
        <p14:creationId xmlns:p14="http://schemas.microsoft.com/office/powerpoint/2010/main" xmlns="" val="4165299059"/>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36098" y="2"/>
            <a:ext cx="8678444" cy="750887"/>
          </a:xfrm>
        </p:spPr>
        <p:txBody>
          <a:bodyPr>
            <a:noAutofit/>
          </a:bodyPr>
          <a:lstStyle/>
          <a:p>
            <a:pPr algn="l"/>
            <a:r>
              <a:rPr lang="fr-CA" sz="2000" b="1" dirty="0">
                <a:solidFill>
                  <a:srgbClr val="800000"/>
                </a:solidFill>
                <a:latin typeface="Verdana"/>
                <a:cs typeface="Verdana"/>
              </a:rPr>
              <a:t>La participation des communautés</a:t>
            </a:r>
            <a:endParaRPr lang="fr-CA" sz="2000" b="1" dirty="0">
              <a:latin typeface="Verdana"/>
              <a:cs typeface="Verdana"/>
            </a:endParaRPr>
          </a:p>
        </p:txBody>
      </p:sp>
      <p:sp>
        <p:nvSpPr>
          <p:cNvPr id="5" name="Content Placeholder 2"/>
          <p:cNvSpPr>
            <a:spLocks noGrp="1"/>
          </p:cNvSpPr>
          <p:nvPr>
            <p:ph idx="1"/>
          </p:nvPr>
        </p:nvSpPr>
        <p:spPr>
          <a:xfrm>
            <a:off x="1718038" y="750888"/>
            <a:ext cx="8772162" cy="5121878"/>
          </a:xfrm>
        </p:spPr>
        <p:txBody>
          <a:bodyPr>
            <a:noAutofit/>
          </a:bodyPr>
          <a:lstStyle/>
          <a:p>
            <a:pPr marL="0" indent="0">
              <a:buNone/>
            </a:pPr>
            <a:endParaRPr lang="fr-FR" sz="2200" dirty="0"/>
          </a:p>
          <a:p>
            <a:pPr lvl="0">
              <a:buFont typeface="Wingdings" charset="2"/>
              <a:buChar char="Ø"/>
            </a:pPr>
            <a:r>
              <a:rPr lang="fr-FR" sz="2200" b="1" dirty="0"/>
              <a:t>Remettre la population au centre du processus d’</a:t>
            </a:r>
            <a:r>
              <a:rPr lang="fr-FR" sz="2200" b="1" dirty="0">
                <a:solidFill>
                  <a:schemeClr val="accent5">
                    <a:lumMod val="75000"/>
                  </a:schemeClr>
                </a:solidFill>
              </a:rPr>
              <a:t>analyse participative de leurs besoins et de leurs </a:t>
            </a:r>
            <a:r>
              <a:rPr lang="fr-FR" sz="2200" b="1" dirty="0" smtClean="0">
                <a:solidFill>
                  <a:schemeClr val="accent5">
                    <a:lumMod val="75000"/>
                  </a:schemeClr>
                </a:solidFill>
              </a:rPr>
              <a:t>capacités;</a:t>
            </a:r>
            <a:endParaRPr lang="fr-FR" sz="2200" b="1" dirty="0">
              <a:solidFill>
                <a:schemeClr val="accent5">
                  <a:lumMod val="75000"/>
                </a:schemeClr>
              </a:solidFill>
            </a:endParaRPr>
          </a:p>
          <a:p>
            <a:pPr lvl="0">
              <a:buFont typeface="Wingdings" charset="2"/>
              <a:buChar char="Ø"/>
            </a:pPr>
            <a:endParaRPr lang="fr-FR" sz="2200" b="1" dirty="0"/>
          </a:p>
          <a:p>
            <a:pPr lvl="0">
              <a:buFont typeface="Wingdings" charset="2"/>
              <a:buChar char="Ø"/>
            </a:pPr>
            <a:r>
              <a:rPr lang="fr-FR" sz="2200" b="1" dirty="0"/>
              <a:t>Prioriser la </a:t>
            </a:r>
            <a:r>
              <a:rPr lang="fr-FR" sz="2200" b="1" dirty="0">
                <a:solidFill>
                  <a:srgbClr val="31859C"/>
                </a:solidFill>
              </a:rPr>
              <a:t>participation et la contribution </a:t>
            </a:r>
            <a:r>
              <a:rPr lang="fr-FR" sz="2200" b="1" dirty="0"/>
              <a:t>des communautés locales </a:t>
            </a:r>
            <a:r>
              <a:rPr lang="fr-FR" sz="2200" dirty="0"/>
              <a:t>aux programmes de reconstruction de </a:t>
            </a:r>
            <a:r>
              <a:rPr lang="fr-FR" sz="2200" dirty="0" smtClean="0"/>
              <a:t>logements;</a:t>
            </a:r>
            <a:endParaRPr lang="fr-FR" sz="2200" dirty="0"/>
          </a:p>
          <a:p>
            <a:pPr lvl="0">
              <a:buFont typeface="Wingdings" charset="2"/>
              <a:buChar char="Ø"/>
            </a:pPr>
            <a:endParaRPr lang="fr-FR" sz="2200" dirty="0"/>
          </a:p>
          <a:p>
            <a:pPr lvl="0">
              <a:buFont typeface="Wingdings" charset="2"/>
              <a:buChar char="Ø"/>
            </a:pPr>
            <a:r>
              <a:rPr lang="fr-FR" sz="2200" b="1" dirty="0"/>
              <a:t>Impliquer les communautés sur un mode participatif, pour les </a:t>
            </a:r>
            <a:r>
              <a:rPr lang="fr-FR" sz="2200" b="1" dirty="0">
                <a:solidFill>
                  <a:srgbClr val="31859C"/>
                </a:solidFill>
              </a:rPr>
              <a:t>choix de logement</a:t>
            </a:r>
            <a:r>
              <a:rPr lang="fr-FR" sz="2200" b="1" dirty="0"/>
              <a:t>, la planification des </a:t>
            </a:r>
            <a:r>
              <a:rPr lang="fr-FR" sz="2200" b="1" dirty="0">
                <a:solidFill>
                  <a:srgbClr val="31859C"/>
                </a:solidFill>
              </a:rPr>
              <a:t>sites de relocalisation </a:t>
            </a:r>
            <a:r>
              <a:rPr lang="fr-FR" sz="2200" b="1" dirty="0"/>
              <a:t>et l’</a:t>
            </a:r>
            <a:r>
              <a:rPr lang="fr-FR" sz="2200" b="1" dirty="0">
                <a:solidFill>
                  <a:srgbClr val="31859C"/>
                </a:solidFill>
              </a:rPr>
              <a:t>aménagement des </a:t>
            </a:r>
            <a:r>
              <a:rPr lang="fr-FR" sz="2200" b="1" dirty="0" smtClean="0">
                <a:solidFill>
                  <a:srgbClr val="31859C"/>
                </a:solidFill>
              </a:rPr>
              <a:t>quartiers.</a:t>
            </a:r>
            <a:endParaRPr lang="fr-FR" sz="2200" b="1" dirty="0">
              <a:solidFill>
                <a:srgbClr val="31859C"/>
              </a:solidFill>
            </a:endParaRPr>
          </a:p>
          <a:p>
            <a:pPr lvl="0">
              <a:buFont typeface="Wingdings" charset="2"/>
              <a:buChar char="Ø"/>
            </a:pPr>
            <a:endParaRPr lang="fr-FR" sz="2200" dirty="0"/>
          </a:p>
          <a:p>
            <a:pPr lvl="0">
              <a:buFont typeface="Wingdings" charset="2"/>
              <a:buChar char="Ø"/>
            </a:pPr>
            <a:endParaRPr lang="fr-FR" sz="2200" dirty="0"/>
          </a:p>
          <a:p>
            <a:pPr marL="0" indent="0">
              <a:buNone/>
            </a:pPr>
            <a:endParaRPr lang="fr-FR" sz="2400" dirty="0">
              <a:latin typeface="Arial"/>
              <a:cs typeface="Arial"/>
            </a:endParaRPr>
          </a:p>
          <a:p>
            <a:pPr marL="0" indent="0">
              <a:buNone/>
            </a:pPr>
            <a:endParaRPr lang="fr-FR" sz="2400" dirty="0">
              <a:latin typeface="Arial"/>
              <a:cs typeface="Arial"/>
            </a:endParaRPr>
          </a:p>
          <a:p>
            <a:pPr marL="0" indent="0">
              <a:buNone/>
            </a:pPr>
            <a:endParaRPr lang="fr-FR" sz="2200" dirty="0">
              <a:latin typeface="Arial"/>
              <a:cs typeface="Arial"/>
            </a:endParaRPr>
          </a:p>
          <a:p>
            <a:pPr marL="0" indent="0">
              <a:buNone/>
            </a:pPr>
            <a:r>
              <a:rPr lang="fr-FR" sz="2200" dirty="0">
                <a:latin typeface="Arial"/>
                <a:cs typeface="Arial"/>
              </a:rPr>
              <a:t> </a:t>
            </a:r>
          </a:p>
        </p:txBody>
      </p:sp>
    </p:spTree>
    <p:extLst>
      <p:ext uri="{BB962C8B-B14F-4D97-AF65-F5344CB8AC3E}">
        <p14:creationId xmlns:p14="http://schemas.microsoft.com/office/powerpoint/2010/main" xmlns="" val="2290696627"/>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0153"/>
            <a:ext cx="8229600" cy="347730"/>
          </a:xfrm>
        </p:spPr>
        <p:txBody>
          <a:bodyPr>
            <a:normAutofit fontScale="90000"/>
          </a:bodyPr>
          <a:lstStyle/>
          <a:p>
            <a:pPr algn="l"/>
            <a:r>
              <a:rPr lang="en-US" b="1" dirty="0" smtClean="0">
                <a:solidFill>
                  <a:srgbClr val="C00000"/>
                </a:solidFill>
              </a:rPr>
              <a:t>Plan de présentation</a:t>
            </a:r>
            <a:endParaRPr lang="en-US" b="1" dirty="0">
              <a:solidFill>
                <a:srgbClr val="C00000"/>
              </a:solidFill>
            </a:endParaRPr>
          </a:p>
        </p:txBody>
      </p:sp>
      <p:sp>
        <p:nvSpPr>
          <p:cNvPr id="3" name="Content Placeholder 2"/>
          <p:cNvSpPr>
            <a:spLocks noGrp="1"/>
          </p:cNvSpPr>
          <p:nvPr>
            <p:ph idx="1"/>
          </p:nvPr>
        </p:nvSpPr>
        <p:spPr>
          <a:xfrm>
            <a:off x="2322492" y="631066"/>
            <a:ext cx="7888309" cy="5950039"/>
          </a:xfrm>
        </p:spPr>
        <p:txBody>
          <a:bodyPr>
            <a:normAutofit fontScale="92500" lnSpcReduction="20000"/>
          </a:bodyPr>
          <a:lstStyle/>
          <a:p>
            <a:pPr marL="514350" indent="-514350">
              <a:buFont typeface="+mj-lt"/>
              <a:buAutoNum type="arabicPeriod"/>
            </a:pPr>
            <a:r>
              <a:rPr lang="fr-CA" sz="1600" b="1" dirty="0">
                <a:latin typeface="Verdana"/>
                <a:cs typeface="Verdana"/>
              </a:rPr>
              <a:t>L’impact du cyclone sur le secteur du logement</a:t>
            </a:r>
          </a:p>
          <a:p>
            <a:pPr lvl="1">
              <a:buFont typeface="Wingdings" panose="05000000000000000000" pitchFamily="2" charset="2"/>
              <a:buChar char="Ø"/>
            </a:pPr>
            <a:r>
              <a:rPr lang="fr-CA" sz="1600" b="1" dirty="0">
                <a:latin typeface="Verdana"/>
                <a:cs typeface="Verdana"/>
              </a:rPr>
              <a:t>Exemple de carte d’évaluation de l’état des bâtiments, commune </a:t>
            </a:r>
            <a:endParaRPr lang="fr-CA" sz="1600" b="1" dirty="0" smtClean="0">
              <a:latin typeface="Verdana"/>
              <a:cs typeface="Verdana"/>
            </a:endParaRPr>
          </a:p>
          <a:p>
            <a:pPr marL="457200" lvl="1" indent="0">
              <a:buNone/>
            </a:pPr>
            <a:r>
              <a:rPr lang="fr-CA" sz="1600" b="1" dirty="0" smtClean="0">
                <a:latin typeface="Verdana"/>
                <a:cs typeface="Verdana"/>
              </a:rPr>
              <a:t>de </a:t>
            </a:r>
            <a:r>
              <a:rPr lang="fr-CA" sz="1600" b="1" dirty="0">
                <a:latin typeface="Verdana"/>
                <a:cs typeface="Verdana"/>
              </a:rPr>
              <a:t>Dame-Marie (Ville)</a:t>
            </a:r>
          </a:p>
          <a:p>
            <a:pPr marL="400050" lvl="1" indent="0">
              <a:buNone/>
            </a:pPr>
            <a:endParaRPr lang="fr-CA" sz="1600" b="1" dirty="0">
              <a:latin typeface="Verdana"/>
              <a:cs typeface="Verdana"/>
            </a:endParaRPr>
          </a:p>
          <a:p>
            <a:pPr marL="0" indent="0">
              <a:buNone/>
            </a:pPr>
            <a:r>
              <a:rPr lang="fr-CA" sz="1600" b="1" dirty="0">
                <a:latin typeface="Verdana"/>
                <a:cs typeface="Verdana"/>
              </a:rPr>
              <a:t>2.  </a:t>
            </a:r>
            <a:r>
              <a:rPr lang="fr-CA" sz="1600" b="1" dirty="0" smtClean="0">
                <a:latin typeface="Verdana"/>
                <a:cs typeface="Verdana"/>
              </a:rPr>
              <a:t>  Cadre </a:t>
            </a:r>
            <a:r>
              <a:rPr lang="fr-CA" sz="1600" b="1" dirty="0">
                <a:latin typeface="Verdana"/>
                <a:cs typeface="Verdana"/>
              </a:rPr>
              <a:t>de référence</a:t>
            </a:r>
          </a:p>
          <a:p>
            <a:pPr marL="571500" lvl="1" indent="-171450">
              <a:buFont typeface="Wingdings" panose="05000000000000000000" pitchFamily="2" charset="2"/>
              <a:buChar char="Ø"/>
            </a:pPr>
            <a:r>
              <a:rPr lang="fr-CA" sz="1600" b="1" dirty="0">
                <a:latin typeface="Verdana"/>
                <a:cs typeface="Verdana"/>
              </a:rPr>
              <a:t>Les lignes directrices</a:t>
            </a:r>
          </a:p>
          <a:p>
            <a:pPr marL="571500" lvl="1" indent="-171450">
              <a:buFont typeface="Wingdings" panose="05000000000000000000" pitchFamily="2" charset="2"/>
              <a:buChar char="Ø"/>
            </a:pPr>
            <a:r>
              <a:rPr lang="fr-CA" sz="1600" b="1" dirty="0">
                <a:latin typeface="Verdana"/>
                <a:cs typeface="Verdana"/>
              </a:rPr>
              <a:t>Les principes directeurs</a:t>
            </a:r>
          </a:p>
          <a:p>
            <a:pPr marL="400050" lvl="1" indent="0">
              <a:buNone/>
            </a:pPr>
            <a:endParaRPr lang="fr-CA" sz="1600" b="1" dirty="0">
              <a:latin typeface="Verdana"/>
              <a:cs typeface="Verdana"/>
            </a:endParaRPr>
          </a:p>
          <a:p>
            <a:pPr marL="0" indent="0">
              <a:buNone/>
            </a:pPr>
            <a:r>
              <a:rPr lang="fr-CA" sz="1600" b="1" dirty="0">
                <a:latin typeface="Verdana"/>
                <a:cs typeface="Verdana"/>
              </a:rPr>
              <a:t>3. </a:t>
            </a:r>
            <a:r>
              <a:rPr lang="fr-CA" sz="1600" b="1" dirty="0" smtClean="0">
                <a:latin typeface="Verdana"/>
                <a:cs typeface="Verdana"/>
              </a:rPr>
              <a:t>   La </a:t>
            </a:r>
            <a:r>
              <a:rPr lang="fr-CA" sz="1600" b="1" dirty="0">
                <a:latin typeface="Verdana"/>
                <a:cs typeface="Verdana"/>
              </a:rPr>
              <a:t>gestion des risques et l’aménagement du territoire</a:t>
            </a:r>
          </a:p>
          <a:p>
            <a:pPr marL="571500" lvl="1" indent="-171450">
              <a:buFont typeface="Wingdings" panose="05000000000000000000" pitchFamily="2" charset="2"/>
              <a:buChar char="Ø"/>
            </a:pPr>
            <a:r>
              <a:rPr lang="fr-CA" sz="1600" b="1" dirty="0">
                <a:latin typeface="Verdana"/>
                <a:cs typeface="Verdana"/>
              </a:rPr>
              <a:t>Exemple de plan de réduction des Risques, Commune des Abricots</a:t>
            </a:r>
          </a:p>
          <a:p>
            <a:pPr marL="571500" lvl="1" indent="-171450">
              <a:buFont typeface="Wingdings" panose="05000000000000000000" pitchFamily="2" charset="2"/>
              <a:buChar char="Ø"/>
            </a:pPr>
            <a:r>
              <a:rPr lang="fr-CA" sz="1600" b="1" dirty="0">
                <a:latin typeface="Verdana"/>
                <a:cs typeface="Verdana"/>
              </a:rPr>
              <a:t>Exemples de superposition de plan de réduction des Risques et de </a:t>
            </a:r>
            <a:endParaRPr lang="fr-CA" sz="1600" b="1" dirty="0" smtClean="0">
              <a:latin typeface="Verdana"/>
              <a:cs typeface="Verdana"/>
            </a:endParaRPr>
          </a:p>
          <a:p>
            <a:pPr marL="400050" lvl="1" indent="0">
              <a:buNone/>
            </a:pPr>
            <a:r>
              <a:rPr lang="fr-CA" sz="1600" b="1" dirty="0" smtClean="0">
                <a:latin typeface="Verdana"/>
                <a:cs typeface="Verdana"/>
              </a:rPr>
              <a:t>la </a:t>
            </a:r>
            <a:r>
              <a:rPr lang="fr-CA" sz="1600" b="1" dirty="0">
                <a:latin typeface="Verdana"/>
                <a:cs typeface="Verdana"/>
              </a:rPr>
              <a:t>cartographie de évaluation des l’état des bâtiments après </a:t>
            </a:r>
            <a:r>
              <a:rPr lang="fr-CA" sz="1600" b="1" dirty="0" smtClean="0">
                <a:latin typeface="Verdana"/>
                <a:cs typeface="Verdana"/>
              </a:rPr>
              <a:t>l</a:t>
            </a:r>
          </a:p>
          <a:p>
            <a:pPr marL="400050" lvl="1" indent="0">
              <a:buNone/>
            </a:pPr>
            <a:r>
              <a:rPr lang="fr-CA" sz="1600" b="1" dirty="0" smtClean="0">
                <a:latin typeface="Verdana"/>
                <a:cs typeface="Verdana"/>
              </a:rPr>
              <a:t>impact </a:t>
            </a:r>
            <a:r>
              <a:rPr lang="fr-CA" sz="1600" b="1" dirty="0">
                <a:latin typeface="Verdana"/>
                <a:cs typeface="Verdana"/>
              </a:rPr>
              <a:t>de l’ouragan Mathieu</a:t>
            </a:r>
          </a:p>
          <a:p>
            <a:pPr marL="571500" lvl="1" indent="-171450">
              <a:buFont typeface="Wingdings" panose="05000000000000000000" pitchFamily="2" charset="2"/>
              <a:buChar char="Ø"/>
            </a:pPr>
            <a:r>
              <a:rPr lang="fr-CA" sz="1600" b="1" dirty="0">
                <a:latin typeface="Verdana"/>
                <a:cs typeface="Verdana"/>
              </a:rPr>
              <a:t>Actions à envisager</a:t>
            </a:r>
          </a:p>
          <a:p>
            <a:pPr marL="400050" lvl="1" indent="0">
              <a:buNone/>
            </a:pPr>
            <a:endParaRPr lang="fr-CA" sz="1600" b="1" dirty="0">
              <a:latin typeface="Verdana"/>
              <a:cs typeface="Verdana"/>
            </a:endParaRPr>
          </a:p>
          <a:p>
            <a:pPr>
              <a:buAutoNum type="arabicPeriod" startAt="4"/>
            </a:pPr>
            <a:r>
              <a:rPr lang="fr-CA" sz="1600" b="1" dirty="0" smtClean="0">
                <a:latin typeface="Verdana"/>
                <a:cs typeface="Verdana"/>
              </a:rPr>
              <a:t>   Aspect </a:t>
            </a:r>
            <a:r>
              <a:rPr lang="fr-CA" sz="1600" b="1" dirty="0">
                <a:latin typeface="Verdana"/>
                <a:cs typeface="Verdana"/>
              </a:rPr>
              <a:t>Légal et méthodologique </a:t>
            </a:r>
          </a:p>
          <a:p>
            <a:pPr marL="0" indent="0">
              <a:buNone/>
            </a:pPr>
            <a:endParaRPr lang="fr-CA" sz="1600" b="1" dirty="0">
              <a:latin typeface="Verdana"/>
              <a:cs typeface="Verdana"/>
            </a:endParaRPr>
          </a:p>
          <a:p>
            <a:pPr marL="0" indent="0">
              <a:buNone/>
            </a:pPr>
            <a:r>
              <a:rPr lang="fr-CA" sz="1600" b="1" dirty="0">
                <a:latin typeface="Verdana"/>
                <a:cs typeface="Verdana"/>
              </a:rPr>
              <a:t>5. </a:t>
            </a:r>
            <a:r>
              <a:rPr lang="fr-CA" sz="1600" b="1" dirty="0" smtClean="0">
                <a:latin typeface="Verdana"/>
                <a:cs typeface="Verdana"/>
              </a:rPr>
              <a:t>   Les </a:t>
            </a:r>
            <a:r>
              <a:rPr lang="fr-CA" sz="1600" b="1" dirty="0">
                <a:latin typeface="Verdana"/>
                <a:cs typeface="Verdana"/>
              </a:rPr>
              <a:t>spécificités culturelles et locales</a:t>
            </a:r>
          </a:p>
          <a:p>
            <a:pPr marL="571500" lvl="1" indent="-171450">
              <a:buFont typeface="Wingdings" panose="05000000000000000000" pitchFamily="2" charset="2"/>
              <a:buChar char="Ø"/>
            </a:pPr>
            <a:r>
              <a:rPr lang="fr-CA" sz="1600" b="1" dirty="0">
                <a:latin typeface="Verdana"/>
                <a:cs typeface="Verdana"/>
              </a:rPr>
              <a:t>La participation des communautés</a:t>
            </a:r>
          </a:p>
          <a:p>
            <a:pPr marL="571500" lvl="1" indent="-171450">
              <a:buFont typeface="Wingdings" panose="05000000000000000000" pitchFamily="2" charset="2"/>
              <a:buChar char="Ø"/>
            </a:pPr>
            <a:r>
              <a:rPr lang="fr-CA" sz="1600" b="1" dirty="0">
                <a:latin typeface="Verdana"/>
                <a:cs typeface="Verdana"/>
              </a:rPr>
              <a:t>Le renforcement des capacités en reconstruction plus sûre</a:t>
            </a:r>
          </a:p>
          <a:p>
            <a:pPr marL="400050" lvl="1" indent="0">
              <a:buNone/>
            </a:pPr>
            <a:endParaRPr lang="fr-CA" sz="1600" b="1" dirty="0">
              <a:latin typeface="Verdana"/>
              <a:cs typeface="Verdana"/>
            </a:endParaRPr>
          </a:p>
          <a:p>
            <a:pPr>
              <a:buAutoNum type="arabicPeriod" startAt="6"/>
            </a:pPr>
            <a:r>
              <a:rPr lang="fr-CA" sz="1600" b="1" dirty="0">
                <a:latin typeface="Verdana"/>
                <a:cs typeface="Verdana"/>
              </a:rPr>
              <a:t>  </a:t>
            </a:r>
            <a:r>
              <a:rPr lang="fr-CA" sz="1600" b="1" dirty="0" smtClean="0">
                <a:latin typeface="Verdana"/>
                <a:cs typeface="Verdana"/>
              </a:rPr>
              <a:t> Les </a:t>
            </a:r>
            <a:r>
              <a:rPr lang="fr-CA" sz="1600" b="1" dirty="0">
                <a:latin typeface="Verdana"/>
                <a:cs typeface="Verdana"/>
              </a:rPr>
              <a:t>options pour la reconstruction de logements</a:t>
            </a:r>
          </a:p>
          <a:p>
            <a:pPr>
              <a:buAutoNum type="arabicPeriod" startAt="6"/>
            </a:pPr>
            <a:endParaRPr lang="fr-CA" sz="1600" b="1" dirty="0">
              <a:latin typeface="Verdana"/>
              <a:cs typeface="Verdana"/>
            </a:endParaRPr>
          </a:p>
          <a:p>
            <a:pPr>
              <a:buAutoNum type="arabicPeriod" startAt="6"/>
            </a:pPr>
            <a:r>
              <a:rPr lang="fr-CA" sz="1600" b="1" dirty="0">
                <a:latin typeface="Verdana"/>
                <a:cs typeface="Verdana"/>
              </a:rPr>
              <a:t>  Coordination et mise en œuvre </a:t>
            </a:r>
          </a:p>
          <a:p>
            <a:pPr marL="0" indent="0">
              <a:buNone/>
            </a:pPr>
            <a:endParaRPr lang="fr-CA" sz="1600" b="1" dirty="0">
              <a:latin typeface="Verdana"/>
              <a:cs typeface="Verdana"/>
            </a:endParaRPr>
          </a:p>
          <a:p>
            <a:pPr marL="0" indent="0">
              <a:buNone/>
            </a:pPr>
            <a:endParaRPr lang="fr-CA" sz="1600" b="1" dirty="0">
              <a:latin typeface="Verdana"/>
              <a:cs typeface="Verdana"/>
            </a:endParaRPr>
          </a:p>
          <a:p>
            <a:pPr marL="0" indent="0">
              <a:buNone/>
            </a:pPr>
            <a:endParaRPr lang="fr-CA" sz="1600" b="1" dirty="0">
              <a:latin typeface="Verdana"/>
              <a:cs typeface="Verdana"/>
            </a:endParaRPr>
          </a:p>
          <a:p>
            <a:pPr marL="0" indent="0">
              <a:buNone/>
            </a:pPr>
            <a:endParaRPr lang="fr-CA" sz="1600" b="1" dirty="0">
              <a:solidFill>
                <a:srgbClr val="800000"/>
              </a:solidFill>
              <a:latin typeface="Verdana"/>
              <a:cs typeface="Verdana"/>
            </a:endParaRPr>
          </a:p>
          <a:p>
            <a:pPr marL="0" indent="0">
              <a:buNone/>
            </a:pPr>
            <a:endParaRPr lang="fr-CA" sz="1600" b="1" dirty="0">
              <a:solidFill>
                <a:srgbClr val="800000"/>
              </a:solidFill>
              <a:latin typeface="Verdana"/>
              <a:cs typeface="Verdana"/>
            </a:endParaRPr>
          </a:p>
          <a:p>
            <a:pPr marL="514350" indent="-514350">
              <a:buFont typeface="+mj-lt"/>
              <a:buAutoNum type="arabicPeriod"/>
            </a:pPr>
            <a:endParaRPr lang="en-US" sz="1600" dirty="0"/>
          </a:p>
        </p:txBody>
      </p:sp>
    </p:spTree>
    <p:extLst>
      <p:ext uri="{BB962C8B-B14F-4D97-AF65-F5344CB8AC3E}">
        <p14:creationId xmlns:p14="http://schemas.microsoft.com/office/powerpoint/2010/main" xmlns="" val="3464015618"/>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36098" y="2"/>
            <a:ext cx="8678444" cy="750887"/>
          </a:xfrm>
        </p:spPr>
        <p:txBody>
          <a:bodyPr>
            <a:noAutofit/>
          </a:bodyPr>
          <a:lstStyle/>
          <a:p>
            <a:pPr algn="l"/>
            <a:r>
              <a:rPr lang="fr-CA" sz="2000" b="1" dirty="0">
                <a:solidFill>
                  <a:srgbClr val="800000"/>
                </a:solidFill>
                <a:latin typeface="Verdana"/>
                <a:cs typeface="Verdana"/>
              </a:rPr>
              <a:t>Le renforcement des capacités en reconstruction plus sûre</a:t>
            </a:r>
            <a:endParaRPr lang="fr-CA" sz="2000" b="1" dirty="0">
              <a:latin typeface="Verdana"/>
              <a:cs typeface="Verdana"/>
            </a:endParaRPr>
          </a:p>
        </p:txBody>
      </p:sp>
      <p:sp>
        <p:nvSpPr>
          <p:cNvPr id="7" name="Content Placeholder 2"/>
          <p:cNvSpPr>
            <a:spLocks noGrp="1"/>
          </p:cNvSpPr>
          <p:nvPr>
            <p:ph idx="1"/>
          </p:nvPr>
        </p:nvSpPr>
        <p:spPr>
          <a:xfrm>
            <a:off x="1718038" y="750889"/>
            <a:ext cx="8772162" cy="3069563"/>
          </a:xfrm>
        </p:spPr>
        <p:txBody>
          <a:bodyPr>
            <a:noAutofit/>
          </a:bodyPr>
          <a:lstStyle/>
          <a:p>
            <a:pPr marL="0" indent="0">
              <a:buNone/>
            </a:pPr>
            <a:endParaRPr lang="fr-FR" sz="2200" dirty="0"/>
          </a:p>
          <a:p>
            <a:pPr lvl="0">
              <a:buFont typeface="Wingdings" charset="2"/>
              <a:buChar char="Ø"/>
            </a:pPr>
            <a:r>
              <a:rPr lang="fr-FR" sz="2200" b="1" dirty="0"/>
              <a:t>Renforcer la sensibilisation et la </a:t>
            </a:r>
            <a:r>
              <a:rPr lang="fr-FR" sz="2200" b="1" dirty="0">
                <a:solidFill>
                  <a:srgbClr val="31859C"/>
                </a:solidFill>
              </a:rPr>
              <a:t>dissémination des principes et messages clés</a:t>
            </a:r>
            <a:r>
              <a:rPr lang="fr-FR" sz="2200" b="1" dirty="0"/>
              <a:t> en reconstruction plus sûre, </a:t>
            </a:r>
            <a:r>
              <a:rPr lang="fr-FR" sz="2200" dirty="0"/>
              <a:t>au travers d’une </a:t>
            </a:r>
            <a:r>
              <a:rPr lang="fr-FR" sz="2200" b="1" dirty="0">
                <a:solidFill>
                  <a:srgbClr val="31859C"/>
                </a:solidFill>
              </a:rPr>
              <a:t>campagne de communication</a:t>
            </a:r>
            <a:r>
              <a:rPr lang="fr-FR" sz="2200" b="1" dirty="0"/>
              <a:t> visant l’ensemble des communautés affectées</a:t>
            </a:r>
            <a:r>
              <a:rPr lang="fr-FR" sz="2200" dirty="0"/>
              <a:t>.</a:t>
            </a:r>
          </a:p>
          <a:p>
            <a:pPr lvl="0">
              <a:buFont typeface="Wingdings" charset="2"/>
              <a:buChar char="Ø"/>
            </a:pPr>
            <a:endParaRPr lang="fr-FR" sz="2200" dirty="0"/>
          </a:p>
          <a:p>
            <a:pPr lvl="0">
              <a:buFont typeface="Wingdings" charset="2"/>
              <a:buChar char="Ø"/>
            </a:pPr>
            <a:r>
              <a:rPr lang="fr-FR" sz="2200" b="1" dirty="0"/>
              <a:t>Mobiliser </a:t>
            </a:r>
            <a:r>
              <a:rPr lang="fr-FR" sz="2200" b="1" dirty="0">
                <a:solidFill>
                  <a:schemeClr val="accent5">
                    <a:lumMod val="75000"/>
                  </a:schemeClr>
                </a:solidFill>
              </a:rPr>
              <a:t>l’expertise technique existante </a:t>
            </a:r>
            <a:r>
              <a:rPr lang="fr-FR" sz="2200" b="1" dirty="0"/>
              <a:t>au niveau communautaire et de la société civile.</a:t>
            </a:r>
          </a:p>
          <a:p>
            <a:pPr lvl="0">
              <a:buFont typeface="Wingdings" charset="2"/>
              <a:buChar char="Ø"/>
            </a:pPr>
            <a:endParaRPr lang="fr-FR" sz="2200" b="1" dirty="0"/>
          </a:p>
          <a:p>
            <a:pPr lvl="0">
              <a:buFont typeface="Wingdings" charset="2"/>
              <a:buChar char="Ø"/>
            </a:pPr>
            <a:r>
              <a:rPr lang="fr-FR" sz="2200" b="1" dirty="0"/>
              <a:t>Encadrer et amplifier la mobilisation des communautés et la </a:t>
            </a:r>
            <a:r>
              <a:rPr lang="fr-FR" sz="2200" b="1" dirty="0">
                <a:solidFill>
                  <a:srgbClr val="31859C"/>
                </a:solidFill>
              </a:rPr>
              <a:t>formation</a:t>
            </a:r>
            <a:r>
              <a:rPr lang="fr-FR" sz="2200" b="1" dirty="0"/>
              <a:t> </a:t>
            </a:r>
            <a:r>
              <a:rPr lang="fr-FR" sz="2200" dirty="0"/>
              <a:t>des boss maçons et charpentiers pour la </a:t>
            </a:r>
            <a:r>
              <a:rPr lang="fr-FR" sz="2200" b="1" dirty="0">
                <a:solidFill>
                  <a:srgbClr val="31859C"/>
                </a:solidFill>
              </a:rPr>
              <a:t>sensibilisation aux principes de reconstruction plus sûre.</a:t>
            </a:r>
          </a:p>
          <a:p>
            <a:pPr lvl="0">
              <a:buFont typeface="Wingdings" charset="2"/>
              <a:buChar char="Ø"/>
            </a:pPr>
            <a:endParaRPr lang="fr-FR" sz="2200" dirty="0"/>
          </a:p>
          <a:p>
            <a:pPr lvl="0">
              <a:buFont typeface="Wingdings" charset="2"/>
              <a:buChar char="Ø"/>
            </a:pPr>
            <a:endParaRPr lang="fr-FR" sz="2200" dirty="0"/>
          </a:p>
          <a:p>
            <a:pPr marL="0" indent="0">
              <a:buNone/>
            </a:pPr>
            <a:endParaRPr lang="fr-FR" sz="2400" dirty="0">
              <a:latin typeface="Arial"/>
              <a:cs typeface="Arial"/>
            </a:endParaRPr>
          </a:p>
          <a:p>
            <a:pPr marL="0" indent="0">
              <a:buNone/>
            </a:pPr>
            <a:endParaRPr lang="fr-FR" sz="2400" dirty="0">
              <a:latin typeface="Arial"/>
              <a:cs typeface="Arial"/>
            </a:endParaRPr>
          </a:p>
          <a:p>
            <a:pPr marL="0" indent="0">
              <a:buNone/>
            </a:pPr>
            <a:endParaRPr lang="fr-FR" sz="2200" dirty="0">
              <a:latin typeface="Arial"/>
              <a:cs typeface="Arial"/>
            </a:endParaRPr>
          </a:p>
          <a:p>
            <a:pPr marL="0" indent="0">
              <a:buNone/>
            </a:pPr>
            <a:r>
              <a:rPr lang="fr-FR" sz="2200" dirty="0">
                <a:latin typeface="Arial"/>
                <a:cs typeface="Arial"/>
              </a:rPr>
              <a:t> </a:t>
            </a:r>
          </a:p>
        </p:txBody>
      </p:sp>
    </p:spTree>
    <p:extLst>
      <p:ext uri="{BB962C8B-B14F-4D97-AF65-F5344CB8AC3E}">
        <p14:creationId xmlns:p14="http://schemas.microsoft.com/office/powerpoint/2010/main" xmlns="" val="1225760431"/>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cstate="email">
            <a:alphaModFix amt="64000"/>
            <a:extLst>
              <a:ext uri="{28A0092B-C50C-407E-A947-70E740481C1C}">
                <a14:useLocalDpi xmlns:a14="http://schemas.microsoft.com/office/drawing/2010/main" xmlns=""/>
              </a:ext>
            </a:extLst>
          </a:blip>
          <a:srcRect/>
          <a:stretch/>
        </p:blipFill>
        <p:spPr>
          <a:xfrm>
            <a:off x="950795" y="57892"/>
            <a:ext cx="9170561" cy="6858001"/>
          </a:xfrm>
          <a:prstGeom prst="rect">
            <a:avLst/>
          </a:prstGeom>
        </p:spPr>
      </p:pic>
      <p:sp>
        <p:nvSpPr>
          <p:cNvPr id="5" name="Title 1"/>
          <p:cNvSpPr txBox="1">
            <a:spLocks/>
          </p:cNvSpPr>
          <p:nvPr/>
        </p:nvSpPr>
        <p:spPr>
          <a:xfrm>
            <a:off x="2016117" y="3099418"/>
            <a:ext cx="8678444" cy="750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3200" b="1" dirty="0">
                <a:solidFill>
                  <a:schemeClr val="bg1"/>
                </a:solidFill>
                <a:latin typeface="Verdana"/>
                <a:cs typeface="Verdana"/>
              </a:rPr>
              <a:t>Quelques modèles de réponse</a:t>
            </a:r>
          </a:p>
        </p:txBody>
      </p:sp>
      <p:sp>
        <p:nvSpPr>
          <p:cNvPr id="8" name="Title 1"/>
          <p:cNvSpPr txBox="1">
            <a:spLocks/>
          </p:cNvSpPr>
          <p:nvPr/>
        </p:nvSpPr>
        <p:spPr>
          <a:xfrm>
            <a:off x="6760872" y="6362469"/>
            <a:ext cx="3360484" cy="4955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1000" dirty="0">
                <a:solidFill>
                  <a:schemeClr val="bg1"/>
                </a:solidFill>
                <a:cs typeface="Verdana"/>
              </a:rPr>
              <a:t>Séance de formation de charpentiers (OIM, Décembre 2016)</a:t>
            </a:r>
          </a:p>
        </p:txBody>
      </p:sp>
    </p:spTree>
    <p:extLst>
      <p:ext uri="{BB962C8B-B14F-4D97-AF65-F5344CB8AC3E}">
        <p14:creationId xmlns:p14="http://schemas.microsoft.com/office/powerpoint/2010/main" xmlns="" val="3684571938"/>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36098" y="2"/>
            <a:ext cx="8678444" cy="750887"/>
          </a:xfrm>
        </p:spPr>
        <p:txBody>
          <a:bodyPr>
            <a:noAutofit/>
          </a:bodyPr>
          <a:lstStyle/>
          <a:p>
            <a:pPr algn="l"/>
            <a:r>
              <a:rPr lang="fr-CA" sz="2000" b="1" dirty="0">
                <a:solidFill>
                  <a:srgbClr val="800000"/>
                </a:solidFill>
                <a:latin typeface="Verdana"/>
                <a:cs typeface="Verdana"/>
              </a:rPr>
              <a:t>6.	Les options pour la reconstruction de logements</a:t>
            </a:r>
            <a:endParaRPr lang="fr-CA" sz="2000" b="1" dirty="0">
              <a:latin typeface="Verdana"/>
              <a:cs typeface="Verdana"/>
            </a:endParaRPr>
          </a:p>
        </p:txBody>
      </p:sp>
      <p:sp>
        <p:nvSpPr>
          <p:cNvPr id="5" name="Content Placeholder 2"/>
          <p:cNvSpPr>
            <a:spLocks noGrp="1"/>
          </p:cNvSpPr>
          <p:nvPr>
            <p:ph idx="1"/>
          </p:nvPr>
        </p:nvSpPr>
        <p:spPr>
          <a:xfrm>
            <a:off x="1718038" y="750888"/>
            <a:ext cx="8772162" cy="5714306"/>
          </a:xfrm>
        </p:spPr>
        <p:txBody>
          <a:bodyPr>
            <a:noAutofit/>
          </a:bodyPr>
          <a:lstStyle/>
          <a:p>
            <a:pPr marL="0" indent="0">
              <a:buNone/>
            </a:pPr>
            <a:r>
              <a:rPr lang="fr-FR" sz="2200" b="1" dirty="0">
                <a:solidFill>
                  <a:srgbClr val="800000"/>
                </a:solidFill>
                <a:latin typeface="Calibri"/>
                <a:cs typeface="Calibri"/>
              </a:rPr>
              <a:t>Programme de construction de logements </a:t>
            </a:r>
            <a:r>
              <a:rPr lang="fr-FR" sz="2200" b="1" dirty="0">
                <a:latin typeface="Calibri"/>
                <a:cs typeface="Calibri"/>
              </a:rPr>
              <a:t>dans une logique de production d’habitat viabilisé</a:t>
            </a:r>
            <a:r>
              <a:rPr lang="fr-FR" sz="2200" dirty="0">
                <a:latin typeface="Calibri"/>
                <a:cs typeface="Calibri"/>
              </a:rPr>
              <a:t> répondant aux paramètres suivants:</a:t>
            </a:r>
          </a:p>
          <a:p>
            <a:pPr marL="0" indent="0">
              <a:buNone/>
            </a:pPr>
            <a:endParaRPr lang="fr-FR" sz="2200" dirty="0">
              <a:latin typeface="Calibri"/>
              <a:cs typeface="Calibri"/>
            </a:endParaRPr>
          </a:p>
          <a:p>
            <a:r>
              <a:rPr lang="fr-FR" sz="2200" dirty="0">
                <a:latin typeface="Calibri"/>
                <a:cs typeface="Calibri"/>
              </a:rPr>
              <a:t>Réalités locales et spécificités culturelles </a:t>
            </a:r>
          </a:p>
          <a:p>
            <a:pPr marL="0" indent="0">
              <a:buNone/>
            </a:pPr>
            <a:endParaRPr lang="fr-FR" sz="2200" dirty="0">
              <a:latin typeface="Calibri"/>
              <a:cs typeface="Calibri"/>
            </a:endParaRPr>
          </a:p>
          <a:p>
            <a:r>
              <a:rPr lang="fr-FR" sz="2200" dirty="0">
                <a:latin typeface="Calibri"/>
                <a:cs typeface="Calibri"/>
              </a:rPr>
              <a:t>Surface habitable et assainie entre </a:t>
            </a:r>
            <a:r>
              <a:rPr lang="fr-FR" sz="2200" b="1" dirty="0">
                <a:latin typeface="Calibri"/>
                <a:cs typeface="Calibri"/>
              </a:rPr>
              <a:t>45 et 50 m2 (</a:t>
            </a:r>
            <a:r>
              <a:rPr lang="fr-FR" sz="2200" dirty="0">
                <a:latin typeface="Calibri"/>
                <a:cs typeface="Calibri"/>
              </a:rPr>
              <a:t>Deux chambres à coucher, une toilette intérieure et/ou extérieure, une cuisine, un séjour et une galerie, une citerne)</a:t>
            </a:r>
          </a:p>
          <a:p>
            <a:pPr marL="0" indent="0">
              <a:buNone/>
            </a:pPr>
            <a:endParaRPr lang="fr-FR" sz="2200" dirty="0">
              <a:latin typeface="Calibri"/>
              <a:cs typeface="Calibri"/>
            </a:endParaRPr>
          </a:p>
          <a:p>
            <a:pPr lvl="0"/>
            <a:r>
              <a:rPr lang="fr-FR" sz="2200" dirty="0">
                <a:latin typeface="Calibri"/>
                <a:cs typeface="Calibri"/>
              </a:rPr>
              <a:t>Toiture en tôle avec charpente (bois / structure métallique) ou en voile de béton avec gouttières, conçue en prévision d’installation de panneaux solaires</a:t>
            </a:r>
          </a:p>
          <a:p>
            <a:pPr lvl="0"/>
            <a:endParaRPr lang="fr-FR" sz="2200" dirty="0">
              <a:latin typeface="Calibri"/>
              <a:cs typeface="Calibri"/>
            </a:endParaRPr>
          </a:p>
          <a:p>
            <a:pPr lvl="0"/>
            <a:r>
              <a:rPr lang="fr-FR" sz="2200" dirty="0">
                <a:latin typeface="Calibri"/>
                <a:cs typeface="Calibri"/>
              </a:rPr>
              <a:t>Prise en compte de la main d’œuvre, des matériaux locaux et de la participation communautaire.</a:t>
            </a:r>
          </a:p>
          <a:p>
            <a:pPr lvl="0"/>
            <a:endParaRPr lang="fr-FR" sz="2000" dirty="0">
              <a:latin typeface="Calibri"/>
              <a:cs typeface="Calibri"/>
            </a:endParaRPr>
          </a:p>
          <a:p>
            <a:pPr lvl="0">
              <a:buFont typeface="Wingdings" charset="2"/>
              <a:buChar char="Ø"/>
            </a:pPr>
            <a:endParaRPr lang="fr-FR" sz="2200" dirty="0">
              <a:latin typeface="Calibri"/>
              <a:cs typeface="Calibri"/>
            </a:endParaRPr>
          </a:p>
          <a:p>
            <a:pPr lvl="0">
              <a:buFont typeface="Wingdings" charset="2"/>
              <a:buChar char="Ø"/>
            </a:pPr>
            <a:endParaRPr lang="fr-FR" sz="2200" dirty="0">
              <a:latin typeface="Calibri"/>
              <a:cs typeface="Calibri"/>
            </a:endParaRPr>
          </a:p>
          <a:p>
            <a:pPr marL="0" indent="0">
              <a:buNone/>
            </a:pPr>
            <a:endParaRPr lang="fr-FR" sz="2200" dirty="0">
              <a:latin typeface="Calibri"/>
              <a:cs typeface="Calibri"/>
            </a:endParaRPr>
          </a:p>
          <a:p>
            <a:pPr marL="0" indent="0">
              <a:buNone/>
            </a:pPr>
            <a:endParaRPr lang="fr-FR" sz="2200" dirty="0">
              <a:latin typeface="Calibri"/>
              <a:cs typeface="Calibri"/>
            </a:endParaRPr>
          </a:p>
          <a:p>
            <a:pPr marL="0" indent="0">
              <a:buNone/>
            </a:pPr>
            <a:endParaRPr lang="fr-FR" sz="2200" dirty="0">
              <a:latin typeface="Calibri"/>
              <a:cs typeface="Calibri"/>
            </a:endParaRPr>
          </a:p>
          <a:p>
            <a:pPr marL="0" indent="0">
              <a:buNone/>
            </a:pPr>
            <a:r>
              <a:rPr lang="fr-FR" sz="2200" dirty="0">
                <a:latin typeface="Calibri"/>
                <a:cs typeface="Calibri"/>
              </a:rPr>
              <a:t> </a:t>
            </a:r>
          </a:p>
        </p:txBody>
      </p:sp>
    </p:spTree>
    <p:extLst>
      <p:ext uri="{BB962C8B-B14F-4D97-AF65-F5344CB8AC3E}">
        <p14:creationId xmlns:p14="http://schemas.microsoft.com/office/powerpoint/2010/main" xmlns="" val="28870721"/>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895838" y="1664535"/>
            <a:ext cx="8772162" cy="5001862"/>
          </a:xfrm>
        </p:spPr>
        <p:txBody>
          <a:bodyPr>
            <a:noAutofit/>
          </a:bodyPr>
          <a:lstStyle/>
          <a:p>
            <a:pPr marL="0" indent="0">
              <a:buNone/>
            </a:pPr>
            <a:r>
              <a:rPr lang="fr-FR" sz="2200" b="1" dirty="0">
                <a:solidFill>
                  <a:srgbClr val="800000"/>
                </a:solidFill>
                <a:cs typeface="Verdana"/>
              </a:rPr>
              <a:t>Soutien à l’auto construction:</a:t>
            </a:r>
            <a:r>
              <a:rPr lang="fr-FR" sz="2200" b="1" dirty="0">
                <a:cs typeface="Verdana"/>
              </a:rPr>
              <a:t> </a:t>
            </a:r>
            <a:r>
              <a:rPr lang="fr-FR" sz="2200" b="1" dirty="0">
                <a:solidFill>
                  <a:srgbClr val="31859C"/>
                </a:solidFill>
                <a:cs typeface="Verdana"/>
              </a:rPr>
              <a:t>solutions techniques et approches préconisées</a:t>
            </a:r>
            <a:r>
              <a:rPr lang="fr-FR" sz="2200" b="1" dirty="0">
                <a:cs typeface="Verdana"/>
              </a:rPr>
              <a:t>:</a:t>
            </a:r>
            <a:endParaRPr lang="fr-FR" sz="2200" dirty="0">
              <a:cs typeface="Verdana"/>
            </a:endParaRPr>
          </a:p>
          <a:p>
            <a:pPr marL="0" indent="0">
              <a:buNone/>
            </a:pPr>
            <a:endParaRPr lang="fr-FR" sz="2200" dirty="0">
              <a:latin typeface="Calibri"/>
              <a:cs typeface="Calibri"/>
            </a:endParaRPr>
          </a:p>
          <a:p>
            <a:pPr lvl="0">
              <a:buFont typeface="Wingdings" charset="2"/>
              <a:buChar char="ü"/>
            </a:pPr>
            <a:r>
              <a:rPr lang="fr-FR" sz="2000" b="1" dirty="0">
                <a:latin typeface="Calibri"/>
                <a:cs typeface="Calibri"/>
              </a:rPr>
              <a:t>Des formations aux solutions techniques </a:t>
            </a:r>
            <a:r>
              <a:rPr lang="fr-FR" sz="2000" b="1" dirty="0">
                <a:solidFill>
                  <a:schemeClr val="accent5">
                    <a:lumMod val="75000"/>
                  </a:schemeClr>
                </a:solidFill>
                <a:latin typeface="Calibri"/>
                <a:cs typeface="Calibri"/>
              </a:rPr>
              <a:t>simples</a:t>
            </a:r>
            <a:r>
              <a:rPr lang="fr-FR" sz="2000" b="1" dirty="0">
                <a:latin typeface="Calibri"/>
                <a:cs typeface="Calibri"/>
              </a:rPr>
              <a:t>, </a:t>
            </a:r>
            <a:r>
              <a:rPr lang="fr-FR" sz="2000" b="1" dirty="0">
                <a:solidFill>
                  <a:srgbClr val="31859C"/>
                </a:solidFill>
                <a:latin typeface="Calibri"/>
                <a:cs typeface="Calibri"/>
              </a:rPr>
              <a:t>reproductibles, et financièrement abordables;</a:t>
            </a:r>
            <a:r>
              <a:rPr lang="fr-FR" sz="2000" dirty="0">
                <a:latin typeface="Calibri"/>
                <a:cs typeface="Calibri"/>
              </a:rPr>
              <a:t> </a:t>
            </a:r>
          </a:p>
          <a:p>
            <a:pPr marL="0" indent="0">
              <a:buNone/>
            </a:pPr>
            <a:endParaRPr lang="fr-FR" sz="2000" dirty="0">
              <a:latin typeface="Calibri"/>
              <a:cs typeface="Calibri"/>
            </a:endParaRPr>
          </a:p>
          <a:p>
            <a:pPr lvl="0">
              <a:buFont typeface="Wingdings" charset="2"/>
              <a:buChar char="ü"/>
            </a:pPr>
            <a:r>
              <a:rPr lang="fr-FR" sz="2000" b="1" dirty="0">
                <a:solidFill>
                  <a:schemeClr val="accent5">
                    <a:lumMod val="75000"/>
                  </a:schemeClr>
                </a:solidFill>
                <a:latin typeface="Calibri"/>
                <a:cs typeface="Calibri"/>
              </a:rPr>
              <a:t>Accompagnement des ménages par des autorités locales </a:t>
            </a:r>
            <a:r>
              <a:rPr lang="fr-FR" sz="2000" b="1" dirty="0">
                <a:latin typeface="Calibri"/>
                <a:cs typeface="Calibri"/>
              </a:rPr>
              <a:t>en regard des cartes multirisques et plans d’aménagement dans la construction de leur logement.</a:t>
            </a:r>
            <a:r>
              <a:rPr lang="fr-FR" sz="2000" b="1" dirty="0">
                <a:solidFill>
                  <a:schemeClr val="accent5">
                    <a:lumMod val="75000"/>
                  </a:schemeClr>
                </a:solidFill>
                <a:latin typeface="Calibri"/>
                <a:cs typeface="Calibri"/>
              </a:rPr>
              <a:t> </a:t>
            </a:r>
          </a:p>
          <a:p>
            <a:pPr lvl="0">
              <a:buFont typeface="Wingdings" charset="2"/>
              <a:buChar char="ü"/>
            </a:pPr>
            <a:endParaRPr lang="fr-FR" sz="2000" dirty="0">
              <a:latin typeface="Calibri"/>
              <a:cs typeface="Calibri"/>
            </a:endParaRPr>
          </a:p>
          <a:p>
            <a:pPr lvl="0">
              <a:buFont typeface="Wingdings" charset="2"/>
              <a:buChar char="Ø"/>
            </a:pPr>
            <a:endParaRPr lang="fr-FR" sz="2200" dirty="0">
              <a:latin typeface="Calibri"/>
              <a:cs typeface="Calibri"/>
            </a:endParaRPr>
          </a:p>
          <a:p>
            <a:pPr marL="0" indent="0">
              <a:buNone/>
            </a:pPr>
            <a:endParaRPr lang="fr-FR" sz="2200" dirty="0">
              <a:latin typeface="Calibri"/>
              <a:cs typeface="Calibri"/>
            </a:endParaRPr>
          </a:p>
          <a:p>
            <a:pPr marL="0" indent="0">
              <a:buNone/>
            </a:pPr>
            <a:endParaRPr lang="fr-FR" sz="2200" dirty="0">
              <a:latin typeface="Calibri"/>
              <a:cs typeface="Calibri"/>
            </a:endParaRPr>
          </a:p>
          <a:p>
            <a:pPr marL="0" indent="0">
              <a:buNone/>
            </a:pPr>
            <a:endParaRPr lang="fr-FR" sz="2200" dirty="0">
              <a:latin typeface="Calibri"/>
              <a:cs typeface="Calibri"/>
            </a:endParaRPr>
          </a:p>
          <a:p>
            <a:pPr marL="0" indent="0">
              <a:buNone/>
            </a:pPr>
            <a:r>
              <a:rPr lang="fr-FR" sz="2200" dirty="0">
                <a:latin typeface="Calibri"/>
                <a:cs typeface="Calibri"/>
              </a:rPr>
              <a:t> </a:t>
            </a:r>
          </a:p>
        </p:txBody>
      </p:sp>
      <p:sp>
        <p:nvSpPr>
          <p:cNvPr id="3" name="TextBox 2"/>
          <p:cNvSpPr txBox="1"/>
          <p:nvPr/>
        </p:nvSpPr>
        <p:spPr>
          <a:xfrm>
            <a:off x="1923246" y="278973"/>
            <a:ext cx="8744755" cy="400110"/>
          </a:xfrm>
          <a:prstGeom prst="rect">
            <a:avLst/>
          </a:prstGeom>
          <a:noFill/>
        </p:spPr>
        <p:txBody>
          <a:bodyPr wrap="square" rtlCol="0">
            <a:spAutoFit/>
          </a:bodyPr>
          <a:lstStyle/>
          <a:p>
            <a:r>
              <a:rPr lang="fr-CA" sz="2000" b="1" dirty="0">
                <a:solidFill>
                  <a:srgbClr val="800000"/>
                </a:solidFill>
                <a:latin typeface="Verdana"/>
                <a:cs typeface="Verdana"/>
              </a:rPr>
              <a:t>6.	Les options pour la reconstruction de logements</a:t>
            </a:r>
            <a:endParaRPr lang="en-US" sz="2000" dirty="0"/>
          </a:p>
        </p:txBody>
      </p:sp>
    </p:spTree>
    <p:extLst>
      <p:ext uri="{BB962C8B-B14F-4D97-AF65-F5344CB8AC3E}">
        <p14:creationId xmlns:p14="http://schemas.microsoft.com/office/powerpoint/2010/main" xmlns="" val="2511634730"/>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DM\Desktop\PHOTOS-3\Plan d'ensemble Cayes III bloc B\DSC_0109.JPG"/>
          <p:cNvPicPr/>
          <p:nvPr/>
        </p:nvPicPr>
        <p:blipFill rotWithShape="1">
          <a:blip r:embed="rId2" cstate="print">
            <a:extLst>
              <a:ext uri="{28A0092B-C50C-407E-A947-70E740481C1C}">
                <a14:useLocalDpi xmlns:a14="http://schemas.microsoft.com/office/drawing/2010/main" xmlns=""/>
              </a:ext>
            </a:extLst>
          </a:blip>
          <a:srcRect/>
          <a:stretch/>
        </p:blipFill>
        <p:spPr bwMode="auto">
          <a:xfrm>
            <a:off x="1408548" y="1428930"/>
            <a:ext cx="8754102" cy="5327631"/>
          </a:xfrm>
          <a:prstGeom prst="rect">
            <a:avLst/>
          </a:prstGeom>
          <a:noFill/>
          <a:ln w="9525">
            <a:noFill/>
            <a:miter lim="800000"/>
            <a:headEnd/>
            <a:tailEnd/>
          </a:ln>
          <a:effectLst>
            <a:softEdge rad="127000"/>
          </a:effectLst>
        </p:spPr>
      </p:pic>
      <p:sp>
        <p:nvSpPr>
          <p:cNvPr id="3" name="Content Placeholder 2"/>
          <p:cNvSpPr>
            <a:spLocks noGrp="1"/>
          </p:cNvSpPr>
          <p:nvPr>
            <p:ph idx="1"/>
          </p:nvPr>
        </p:nvSpPr>
        <p:spPr>
          <a:xfrm>
            <a:off x="1718038" y="750889"/>
            <a:ext cx="8772162" cy="3069563"/>
          </a:xfrm>
        </p:spPr>
        <p:txBody>
          <a:bodyPr>
            <a:noAutofit/>
          </a:bodyPr>
          <a:lstStyle/>
          <a:p>
            <a:pPr marL="457200" indent="-457200">
              <a:buAutoNum type="arabicPeriod"/>
            </a:pPr>
            <a:r>
              <a:rPr lang="fr-FR" sz="2200" b="1" dirty="0">
                <a:solidFill>
                  <a:srgbClr val="31859C"/>
                </a:solidFill>
              </a:rPr>
              <a:t>Entreprise Publique de Promotion de Logements Sociaux (EPPLS), </a:t>
            </a:r>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0" indent="0">
              <a:buNone/>
            </a:pPr>
            <a:endParaRPr lang="fr-FR" sz="2200" b="1" dirty="0">
              <a:solidFill>
                <a:srgbClr val="31859C"/>
              </a:solidFill>
            </a:endParaRPr>
          </a:p>
          <a:p>
            <a:pPr marL="457200" indent="-457200">
              <a:buAutoNum type="arabicPeriod"/>
            </a:pPr>
            <a:endParaRPr lang="fr-FR" sz="2200" dirty="0"/>
          </a:p>
          <a:p>
            <a:pPr marL="0" indent="0">
              <a:buNone/>
            </a:pPr>
            <a:r>
              <a:rPr lang="fr-FR" sz="2400" dirty="0"/>
              <a:t> </a:t>
            </a:r>
          </a:p>
          <a:p>
            <a:pPr marL="0" indent="0">
              <a:buNone/>
            </a:pPr>
            <a:endParaRPr lang="fr-FR" sz="2400" dirty="0">
              <a:latin typeface="Arial"/>
              <a:cs typeface="Arial"/>
            </a:endParaRPr>
          </a:p>
          <a:p>
            <a:pPr marL="0" indent="0">
              <a:buNone/>
            </a:pPr>
            <a:endParaRPr lang="fr-FR" sz="2400" dirty="0">
              <a:latin typeface="Arial"/>
              <a:cs typeface="Arial"/>
            </a:endParaRPr>
          </a:p>
          <a:p>
            <a:pPr marL="0" indent="0">
              <a:buNone/>
            </a:pPr>
            <a:endParaRPr lang="fr-FR" sz="2200" dirty="0">
              <a:latin typeface="Arial"/>
              <a:cs typeface="Arial"/>
            </a:endParaRPr>
          </a:p>
          <a:p>
            <a:pPr marL="0" indent="0">
              <a:buNone/>
            </a:pPr>
            <a:r>
              <a:rPr lang="fr-FR" sz="2200" dirty="0">
                <a:latin typeface="Arial"/>
                <a:cs typeface="Arial"/>
              </a:rPr>
              <a:t> </a:t>
            </a:r>
          </a:p>
        </p:txBody>
      </p:sp>
      <p:sp>
        <p:nvSpPr>
          <p:cNvPr id="6" name="Title 1"/>
          <p:cNvSpPr>
            <a:spLocks noGrp="1"/>
          </p:cNvSpPr>
          <p:nvPr>
            <p:ph type="title"/>
          </p:nvPr>
        </p:nvSpPr>
        <p:spPr>
          <a:xfrm>
            <a:off x="1736098" y="1"/>
            <a:ext cx="8931902" cy="776211"/>
          </a:xfrm>
        </p:spPr>
        <p:txBody>
          <a:bodyPr>
            <a:noAutofit/>
          </a:bodyPr>
          <a:lstStyle/>
          <a:p>
            <a:pPr algn="l"/>
            <a:r>
              <a:rPr lang="fr-CA" sz="2000" b="1" dirty="0">
                <a:solidFill>
                  <a:srgbClr val="800000"/>
                </a:solidFill>
                <a:latin typeface="Verdana"/>
                <a:cs typeface="Verdana"/>
              </a:rPr>
              <a:t>Modèles et approche en zones urbaines</a:t>
            </a:r>
          </a:p>
        </p:txBody>
      </p:sp>
    </p:spTree>
    <p:extLst>
      <p:ext uri="{BB962C8B-B14F-4D97-AF65-F5344CB8AC3E}">
        <p14:creationId xmlns:p14="http://schemas.microsoft.com/office/powerpoint/2010/main" xmlns="" val="1477627600"/>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8038" y="750889"/>
            <a:ext cx="8772162" cy="3069563"/>
          </a:xfrm>
        </p:spPr>
        <p:txBody>
          <a:bodyPr>
            <a:noAutofit/>
          </a:bodyPr>
          <a:lstStyle/>
          <a:p>
            <a:pPr marL="457200" indent="-457200">
              <a:buAutoNum type="arabicPeriod"/>
            </a:pPr>
            <a:r>
              <a:rPr lang="fr-FR" sz="2200" b="1" dirty="0">
                <a:solidFill>
                  <a:srgbClr val="31859C"/>
                </a:solidFill>
              </a:rPr>
              <a:t>Entreprise Publique de Promotion de Logements Sociaux (EPPLS), </a:t>
            </a:r>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0" indent="0">
              <a:buNone/>
            </a:pPr>
            <a:endParaRPr lang="fr-FR" sz="2200" b="1" dirty="0">
              <a:solidFill>
                <a:srgbClr val="31859C"/>
              </a:solidFill>
            </a:endParaRPr>
          </a:p>
          <a:p>
            <a:pPr marL="0" indent="0">
              <a:buNone/>
            </a:pPr>
            <a:r>
              <a:rPr lang="fr-FR" sz="2200" b="1" dirty="0">
                <a:solidFill>
                  <a:srgbClr val="31859C"/>
                </a:solidFill>
              </a:rPr>
              <a:t>Prototype 1 (HIBISCUS)</a:t>
            </a:r>
            <a:r>
              <a:rPr lang="fr-FR" sz="2200" b="1" dirty="0"/>
              <a:t> : Maison rurale à un seul niveau- toiture en béton ou en tôle :</a:t>
            </a:r>
          </a:p>
          <a:p>
            <a:pPr marL="0" indent="0">
              <a:buNone/>
            </a:pPr>
            <a:r>
              <a:rPr lang="fr-FR" sz="2000" b="1" dirty="0"/>
              <a:t>45 M2 – 222 USD/M2 – Coût total 10 000 USD - </a:t>
            </a:r>
            <a:r>
              <a:rPr lang="fr-FR" sz="2000" dirty="0"/>
              <a:t>2 chambres à coucher / 1 séjour / 1 toilette hygiénique/ 1 petite galerie/ 1 cuisine </a:t>
            </a:r>
          </a:p>
          <a:p>
            <a:pPr marL="457200" indent="-457200">
              <a:buAutoNum type="arabicPeriod"/>
            </a:pPr>
            <a:endParaRPr lang="fr-FR" sz="2200" dirty="0"/>
          </a:p>
          <a:p>
            <a:pPr marL="0" indent="0">
              <a:buNone/>
            </a:pPr>
            <a:r>
              <a:rPr lang="fr-FR" sz="2400" dirty="0"/>
              <a:t> </a:t>
            </a:r>
          </a:p>
          <a:p>
            <a:pPr marL="0" indent="0">
              <a:buNone/>
            </a:pPr>
            <a:endParaRPr lang="fr-FR" sz="2400" dirty="0">
              <a:latin typeface="Arial"/>
              <a:cs typeface="Arial"/>
            </a:endParaRPr>
          </a:p>
          <a:p>
            <a:pPr marL="0" indent="0">
              <a:buNone/>
            </a:pPr>
            <a:endParaRPr lang="fr-FR" sz="2400" dirty="0">
              <a:latin typeface="Arial"/>
              <a:cs typeface="Arial"/>
            </a:endParaRPr>
          </a:p>
          <a:p>
            <a:pPr marL="0" indent="0">
              <a:buNone/>
            </a:pPr>
            <a:endParaRPr lang="fr-FR" sz="2200" dirty="0">
              <a:latin typeface="Arial"/>
              <a:cs typeface="Arial"/>
            </a:endParaRPr>
          </a:p>
          <a:p>
            <a:pPr marL="0" indent="0">
              <a:buNone/>
            </a:pPr>
            <a:r>
              <a:rPr lang="fr-FR" sz="2200" dirty="0">
                <a:latin typeface="Arial"/>
                <a:cs typeface="Arial"/>
              </a:rPr>
              <a:t> </a:t>
            </a:r>
          </a:p>
        </p:txBody>
      </p:sp>
      <p:sp>
        <p:nvSpPr>
          <p:cNvPr id="6" name="Title 1"/>
          <p:cNvSpPr>
            <a:spLocks noGrp="1"/>
          </p:cNvSpPr>
          <p:nvPr>
            <p:ph type="title"/>
          </p:nvPr>
        </p:nvSpPr>
        <p:spPr>
          <a:xfrm>
            <a:off x="1736098" y="1"/>
            <a:ext cx="8931902" cy="776211"/>
          </a:xfrm>
        </p:spPr>
        <p:txBody>
          <a:bodyPr>
            <a:noAutofit/>
          </a:bodyPr>
          <a:lstStyle/>
          <a:p>
            <a:pPr algn="l"/>
            <a:r>
              <a:rPr lang="fr-CA" sz="2000" b="1" dirty="0">
                <a:solidFill>
                  <a:srgbClr val="800000"/>
                </a:solidFill>
                <a:latin typeface="Verdana"/>
                <a:cs typeface="Verdana"/>
              </a:rPr>
              <a:t>Production d’habitat viabilisé</a:t>
            </a:r>
          </a:p>
        </p:txBody>
      </p:sp>
      <p:pic>
        <p:nvPicPr>
          <p:cNvPr id="5" name="Image 4"/>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6798282" y="1402175"/>
            <a:ext cx="3691918" cy="3272732"/>
          </a:xfrm>
          <a:prstGeom prst="rect">
            <a:avLst/>
          </a:prstGeom>
          <a:noFill/>
          <a:ln>
            <a:noFill/>
          </a:ln>
        </p:spPr>
      </p:pic>
      <p:pic>
        <p:nvPicPr>
          <p:cNvPr id="2" name="Image 1"/>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1736099" y="1402175"/>
            <a:ext cx="5290933" cy="3272732"/>
          </a:xfrm>
          <a:prstGeom prst="rect">
            <a:avLst/>
          </a:prstGeom>
        </p:spPr>
      </p:pic>
    </p:spTree>
    <p:extLst>
      <p:ext uri="{BB962C8B-B14F-4D97-AF65-F5344CB8AC3E}">
        <p14:creationId xmlns:p14="http://schemas.microsoft.com/office/powerpoint/2010/main" xmlns="" val="1064615350"/>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8038" y="750889"/>
            <a:ext cx="8772162" cy="3069563"/>
          </a:xfrm>
        </p:spPr>
        <p:txBody>
          <a:bodyPr>
            <a:noAutofit/>
          </a:bodyPr>
          <a:lstStyle/>
          <a:p>
            <a:pPr marL="0" indent="0">
              <a:buNone/>
            </a:pPr>
            <a:r>
              <a:rPr lang="fr-FR" sz="2200" b="1" dirty="0">
                <a:solidFill>
                  <a:srgbClr val="31859C"/>
                </a:solidFill>
              </a:rPr>
              <a:t>2. Food for the Poor, </a:t>
            </a:r>
            <a:r>
              <a:rPr lang="fr-FR" sz="2200" dirty="0">
                <a:solidFill>
                  <a:srgbClr val="31859C"/>
                </a:solidFill>
              </a:rPr>
              <a:t>relèvement post Mathieu de la Grande Anse</a:t>
            </a:r>
            <a:endParaRPr lang="fr-FR" sz="2200"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0" indent="0">
              <a:buNone/>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0" indent="0">
              <a:buNone/>
            </a:pPr>
            <a:r>
              <a:rPr lang="fr-FR" sz="2000" b="1" dirty="0"/>
              <a:t>48,75 M2 – 205 USD/M2 – Coût total 10 000 USD - </a:t>
            </a:r>
            <a:r>
              <a:rPr lang="fr-FR" sz="2000" dirty="0"/>
              <a:t>2 chambres à coucher / 1 séjour / 1 toilette intérieur / galerie/ réservoir et gouttière, fosse septique, Energie: un appareil contenant un panneau solaire, 3 lampes et une batterie</a:t>
            </a:r>
          </a:p>
          <a:p>
            <a:pPr marL="0" indent="0">
              <a:buNone/>
            </a:pPr>
            <a:endParaRPr lang="fr-FR" sz="2000" dirty="0"/>
          </a:p>
          <a:p>
            <a:pPr marL="0" indent="0">
              <a:buNone/>
            </a:pPr>
            <a:endParaRPr lang="fr-FR" sz="2400" dirty="0"/>
          </a:p>
          <a:p>
            <a:pPr marL="0" indent="0">
              <a:buNone/>
            </a:pPr>
            <a:endParaRPr lang="fr-FR" sz="2400" dirty="0">
              <a:latin typeface="Arial"/>
              <a:cs typeface="Arial"/>
            </a:endParaRPr>
          </a:p>
          <a:p>
            <a:pPr marL="0" indent="0">
              <a:buNone/>
            </a:pPr>
            <a:endParaRPr lang="fr-FR" sz="2400" dirty="0">
              <a:latin typeface="Arial"/>
              <a:cs typeface="Arial"/>
            </a:endParaRPr>
          </a:p>
          <a:p>
            <a:pPr marL="0" indent="0">
              <a:buNone/>
            </a:pPr>
            <a:endParaRPr lang="fr-FR" sz="2200" dirty="0">
              <a:latin typeface="Arial"/>
              <a:cs typeface="Arial"/>
            </a:endParaRPr>
          </a:p>
          <a:p>
            <a:pPr marL="0" indent="0">
              <a:buNone/>
            </a:pPr>
            <a:r>
              <a:rPr lang="fr-FR" sz="2200" dirty="0">
                <a:latin typeface="Arial"/>
                <a:cs typeface="Arial"/>
              </a:rPr>
              <a:t> </a:t>
            </a:r>
          </a:p>
        </p:txBody>
      </p:sp>
      <p:sp>
        <p:nvSpPr>
          <p:cNvPr id="6" name="Title 1"/>
          <p:cNvSpPr>
            <a:spLocks noGrp="1"/>
          </p:cNvSpPr>
          <p:nvPr>
            <p:ph type="title"/>
          </p:nvPr>
        </p:nvSpPr>
        <p:spPr>
          <a:xfrm>
            <a:off x="1736098" y="1"/>
            <a:ext cx="8931902" cy="776211"/>
          </a:xfrm>
        </p:spPr>
        <p:txBody>
          <a:bodyPr>
            <a:noAutofit/>
          </a:bodyPr>
          <a:lstStyle/>
          <a:p>
            <a:pPr algn="l"/>
            <a:r>
              <a:rPr lang="fr-CA" sz="2000" b="1" dirty="0">
                <a:solidFill>
                  <a:srgbClr val="800000"/>
                </a:solidFill>
                <a:latin typeface="Verdana"/>
                <a:cs typeface="Verdana"/>
              </a:rPr>
              <a:t>Approche logement villages, en zones </a:t>
            </a:r>
            <a:r>
              <a:rPr lang="fr-CA" sz="2000" b="1" dirty="0" err="1">
                <a:solidFill>
                  <a:srgbClr val="800000"/>
                </a:solidFill>
                <a:latin typeface="Verdana"/>
                <a:cs typeface="Verdana"/>
              </a:rPr>
              <a:t>peri</a:t>
            </a:r>
            <a:r>
              <a:rPr lang="fr-CA" sz="2000" b="1" dirty="0">
                <a:solidFill>
                  <a:srgbClr val="800000"/>
                </a:solidFill>
                <a:latin typeface="Verdana"/>
                <a:cs typeface="Verdana"/>
              </a:rPr>
              <a:t> urbaines</a:t>
            </a:r>
          </a:p>
        </p:txBody>
      </p:sp>
      <p:pic>
        <p:nvPicPr>
          <p:cNvPr id="4" name="Image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6549395" y="1285477"/>
            <a:ext cx="3940806" cy="3016885"/>
          </a:xfrm>
          <a:prstGeom prst="rect">
            <a:avLst/>
          </a:prstGeom>
        </p:spPr>
      </p:pic>
      <p:pic>
        <p:nvPicPr>
          <p:cNvPr id="8" name="Image 7"/>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1736099" y="1285477"/>
            <a:ext cx="4813297" cy="3016885"/>
          </a:xfrm>
          <a:prstGeom prst="rect">
            <a:avLst/>
          </a:prstGeom>
        </p:spPr>
      </p:pic>
    </p:spTree>
    <p:extLst>
      <p:ext uri="{BB962C8B-B14F-4D97-AF65-F5344CB8AC3E}">
        <p14:creationId xmlns:p14="http://schemas.microsoft.com/office/powerpoint/2010/main" xmlns="" val="2085951159"/>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8038" y="750889"/>
            <a:ext cx="8772162" cy="3069563"/>
          </a:xfrm>
        </p:spPr>
        <p:txBody>
          <a:bodyPr>
            <a:noAutofit/>
          </a:bodyPr>
          <a:lstStyle/>
          <a:p>
            <a:pPr marL="0" indent="0">
              <a:buNone/>
            </a:pPr>
            <a:r>
              <a:rPr lang="fr-FR" sz="2200" b="1" dirty="0">
                <a:solidFill>
                  <a:srgbClr val="31859C"/>
                </a:solidFill>
              </a:rPr>
              <a:t>3. </a:t>
            </a:r>
            <a:r>
              <a:rPr lang="fr-FR" sz="2200" b="1" dirty="0" err="1">
                <a:solidFill>
                  <a:srgbClr val="31859C"/>
                </a:solidFill>
              </a:rPr>
              <a:t>Iteca</a:t>
            </a:r>
            <a:r>
              <a:rPr lang="fr-FR" sz="2200" b="1" dirty="0">
                <a:solidFill>
                  <a:srgbClr val="31859C"/>
                </a:solidFill>
              </a:rPr>
              <a:t>, « </a:t>
            </a:r>
            <a:r>
              <a:rPr lang="fr-FR" sz="2200" b="1" dirty="0" err="1">
                <a:solidFill>
                  <a:srgbClr val="31859C"/>
                </a:solidFill>
              </a:rPr>
              <a:t>Konbit</a:t>
            </a:r>
            <a:r>
              <a:rPr lang="fr-FR" sz="2200" b="1" dirty="0">
                <a:solidFill>
                  <a:srgbClr val="31859C"/>
                </a:solidFill>
              </a:rPr>
              <a:t> Pou </a:t>
            </a:r>
            <a:r>
              <a:rPr lang="fr-FR" sz="2200" b="1" dirty="0" err="1">
                <a:solidFill>
                  <a:srgbClr val="31859C"/>
                </a:solidFill>
              </a:rPr>
              <a:t>Bati</a:t>
            </a:r>
            <a:r>
              <a:rPr lang="fr-FR" sz="2200" b="1" dirty="0">
                <a:solidFill>
                  <a:srgbClr val="31859C"/>
                </a:solidFill>
              </a:rPr>
              <a:t> Kay </a:t>
            </a:r>
            <a:r>
              <a:rPr lang="fr-FR" sz="2200" b="1" dirty="0" err="1">
                <a:solidFill>
                  <a:srgbClr val="31859C"/>
                </a:solidFill>
              </a:rPr>
              <a:t>Nou</a:t>
            </a:r>
            <a:r>
              <a:rPr lang="fr-FR" sz="2200" b="1" dirty="0">
                <a:solidFill>
                  <a:srgbClr val="31859C"/>
                </a:solidFill>
              </a:rPr>
              <a:t> » </a:t>
            </a:r>
            <a:r>
              <a:rPr lang="fr-FR" sz="2200" dirty="0">
                <a:solidFill>
                  <a:srgbClr val="31859C"/>
                </a:solidFill>
              </a:rPr>
              <a:t>stratégie de mobilisation communautaire pour le relogement de familles paysannes.</a:t>
            </a:r>
            <a:endParaRPr lang="fr-FR" sz="2200"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0" indent="0">
              <a:buNone/>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0" indent="0">
              <a:buNone/>
            </a:pPr>
            <a:endParaRPr lang="fr-FR" sz="2000" b="1" dirty="0"/>
          </a:p>
          <a:p>
            <a:pPr marL="0" indent="0">
              <a:buNone/>
            </a:pPr>
            <a:r>
              <a:rPr lang="fr-FR" sz="2000" b="1" dirty="0"/>
              <a:t>45 M2 –Coût direct estimé maximum 10 000 USD - </a:t>
            </a:r>
            <a:r>
              <a:rPr lang="fr-FR" sz="2000" dirty="0"/>
              <a:t>2 chambres à coucher / 1 séjour / 1 toilette intérieur / galerie/ réservoir et gouttière, fosse septique, Energie: un appareil contenant un panneau solaire, 3 lampes et une batterie</a:t>
            </a:r>
          </a:p>
          <a:p>
            <a:pPr marL="0" indent="0">
              <a:buNone/>
            </a:pPr>
            <a:endParaRPr lang="fr-FR" sz="2000" dirty="0"/>
          </a:p>
          <a:p>
            <a:pPr marL="0" indent="0">
              <a:buNone/>
            </a:pPr>
            <a:endParaRPr lang="fr-FR" sz="2400" dirty="0"/>
          </a:p>
          <a:p>
            <a:pPr marL="0" indent="0">
              <a:buNone/>
            </a:pPr>
            <a:endParaRPr lang="fr-FR" sz="2400" dirty="0">
              <a:latin typeface="Arial"/>
              <a:cs typeface="Arial"/>
            </a:endParaRPr>
          </a:p>
          <a:p>
            <a:pPr marL="0" indent="0">
              <a:buNone/>
            </a:pPr>
            <a:endParaRPr lang="fr-FR" sz="2400" dirty="0">
              <a:latin typeface="Arial"/>
              <a:cs typeface="Arial"/>
            </a:endParaRPr>
          </a:p>
          <a:p>
            <a:pPr marL="0" indent="0">
              <a:buNone/>
            </a:pPr>
            <a:endParaRPr lang="fr-FR" sz="2200" dirty="0">
              <a:latin typeface="Arial"/>
              <a:cs typeface="Arial"/>
            </a:endParaRPr>
          </a:p>
          <a:p>
            <a:pPr marL="0" indent="0">
              <a:buNone/>
            </a:pPr>
            <a:r>
              <a:rPr lang="fr-FR" sz="2200" dirty="0">
                <a:latin typeface="Arial"/>
                <a:cs typeface="Arial"/>
              </a:rPr>
              <a:t> </a:t>
            </a:r>
          </a:p>
        </p:txBody>
      </p:sp>
      <p:sp>
        <p:nvSpPr>
          <p:cNvPr id="6" name="Title 1"/>
          <p:cNvSpPr>
            <a:spLocks noGrp="1"/>
          </p:cNvSpPr>
          <p:nvPr>
            <p:ph type="title"/>
          </p:nvPr>
        </p:nvSpPr>
        <p:spPr>
          <a:xfrm>
            <a:off x="1736098" y="1"/>
            <a:ext cx="8931902" cy="776211"/>
          </a:xfrm>
        </p:spPr>
        <p:txBody>
          <a:bodyPr>
            <a:noAutofit/>
          </a:bodyPr>
          <a:lstStyle/>
          <a:p>
            <a:pPr algn="l"/>
            <a:r>
              <a:rPr lang="fr-CA" sz="2000" b="1" dirty="0">
                <a:solidFill>
                  <a:srgbClr val="800000"/>
                </a:solidFill>
                <a:latin typeface="Verdana"/>
                <a:cs typeface="Verdana"/>
              </a:rPr>
              <a:t>Approche participative en zones rurales</a:t>
            </a:r>
          </a:p>
        </p:txBody>
      </p:sp>
      <p:pic>
        <p:nvPicPr>
          <p:cNvPr id="2" name="Imag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736099" y="1585454"/>
            <a:ext cx="6418127" cy="3389348"/>
          </a:xfrm>
          <a:prstGeom prst="rect">
            <a:avLst/>
          </a:prstGeom>
        </p:spPr>
      </p:pic>
      <p:pic>
        <p:nvPicPr>
          <p:cNvPr id="5" name="Image 4"/>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rot="16200000">
            <a:off x="7512076" y="2035200"/>
            <a:ext cx="3389348" cy="2489854"/>
          </a:xfrm>
          <a:prstGeom prst="rect">
            <a:avLst/>
          </a:prstGeom>
        </p:spPr>
      </p:pic>
    </p:spTree>
    <p:extLst>
      <p:ext uri="{BB962C8B-B14F-4D97-AF65-F5344CB8AC3E}">
        <p14:creationId xmlns:p14="http://schemas.microsoft.com/office/powerpoint/2010/main" xmlns="" val="591573605"/>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8038" y="750889"/>
            <a:ext cx="8772162" cy="3069563"/>
          </a:xfrm>
        </p:spPr>
        <p:txBody>
          <a:bodyPr>
            <a:noAutofit/>
          </a:bodyPr>
          <a:lstStyle/>
          <a:p>
            <a:pPr marL="0" indent="0">
              <a:buNone/>
            </a:pPr>
            <a:r>
              <a:rPr lang="fr-FR" sz="2200" b="1" dirty="0">
                <a:solidFill>
                  <a:srgbClr val="31859C"/>
                </a:solidFill>
              </a:rPr>
              <a:t>4. Technique de Construction Locales Améliorée (TCLA), </a:t>
            </a:r>
            <a:r>
              <a:rPr lang="fr-FR" sz="2200" dirty="0">
                <a:solidFill>
                  <a:srgbClr val="31859C"/>
                </a:solidFill>
              </a:rPr>
              <a:t>pour la construction et la réparation d’habitats locaux, </a:t>
            </a:r>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0" indent="0">
              <a:buNone/>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0" indent="0">
              <a:buNone/>
            </a:pPr>
            <a:endParaRPr lang="fr-FR" sz="2000" dirty="0"/>
          </a:p>
          <a:p>
            <a:pPr marL="0" indent="0">
              <a:buNone/>
            </a:pPr>
            <a:r>
              <a:rPr lang="fr-FR" sz="2000" dirty="0"/>
              <a:t>L’habitat rural haïtien révèle une diversité et </a:t>
            </a:r>
            <a:r>
              <a:rPr lang="fr-FR" sz="2000" b="1" dirty="0"/>
              <a:t>une richesse des cultures constructives locales</a:t>
            </a:r>
            <a:r>
              <a:rPr lang="fr-FR" sz="2000" dirty="0"/>
              <a:t> basées sur </a:t>
            </a:r>
            <a:r>
              <a:rPr lang="fr-FR" sz="2000" b="1" dirty="0">
                <a:solidFill>
                  <a:srgbClr val="31859C"/>
                </a:solidFill>
              </a:rPr>
              <a:t>l’utilisation intelligente des matériaux locaux bois, terre et pierre, </a:t>
            </a:r>
            <a:r>
              <a:rPr lang="fr-FR" sz="2000" b="1" dirty="0"/>
              <a:t>en lien avec les pratiques d</a:t>
            </a:r>
            <a:r>
              <a:rPr lang="fr-FR" sz="2000" b="1" dirty="0">
                <a:solidFill>
                  <a:srgbClr val="31859C"/>
                </a:solidFill>
              </a:rPr>
              <a:t>’établissement ruraux comme le Lakou</a:t>
            </a:r>
            <a:r>
              <a:rPr lang="fr-FR" sz="2000" b="1" dirty="0">
                <a:solidFill>
                  <a:srgbClr val="000000"/>
                </a:solidFill>
              </a:rPr>
              <a:t>, (cour intérieure). </a:t>
            </a:r>
          </a:p>
          <a:p>
            <a:pPr marL="0" indent="0">
              <a:buNone/>
            </a:pPr>
            <a:r>
              <a:rPr lang="fr-FR" sz="2000" dirty="0">
                <a:solidFill>
                  <a:srgbClr val="000000"/>
                </a:solidFill>
              </a:rPr>
              <a:t>L’approche TCLA valorise les techniques de constructions locales en plus de </a:t>
            </a:r>
            <a:r>
              <a:rPr lang="fr-FR" sz="2000" b="1" dirty="0">
                <a:solidFill>
                  <a:srgbClr val="000000"/>
                </a:solidFill>
              </a:rPr>
              <a:t>promouvoir le patrimoine haïtien.</a:t>
            </a:r>
            <a:endParaRPr lang="fr-FR" sz="2000" b="1" dirty="0"/>
          </a:p>
          <a:p>
            <a:pPr marL="0" indent="0">
              <a:buNone/>
            </a:pPr>
            <a:endParaRPr lang="fr-FR" sz="2400" dirty="0"/>
          </a:p>
          <a:p>
            <a:pPr marL="0" indent="0">
              <a:buNone/>
            </a:pPr>
            <a:endParaRPr lang="fr-FR" sz="2400" dirty="0">
              <a:latin typeface="Arial"/>
              <a:cs typeface="Arial"/>
            </a:endParaRPr>
          </a:p>
          <a:p>
            <a:pPr marL="0" indent="0">
              <a:buNone/>
            </a:pPr>
            <a:endParaRPr lang="fr-FR" sz="2400" dirty="0">
              <a:latin typeface="Arial"/>
              <a:cs typeface="Arial"/>
            </a:endParaRPr>
          </a:p>
          <a:p>
            <a:pPr marL="0" indent="0">
              <a:buNone/>
            </a:pPr>
            <a:endParaRPr lang="fr-FR" sz="2200" dirty="0">
              <a:latin typeface="Arial"/>
              <a:cs typeface="Arial"/>
            </a:endParaRPr>
          </a:p>
          <a:p>
            <a:pPr marL="0" indent="0">
              <a:buNone/>
            </a:pPr>
            <a:r>
              <a:rPr lang="fr-FR" sz="2200" dirty="0">
                <a:latin typeface="Arial"/>
                <a:cs typeface="Arial"/>
              </a:rPr>
              <a:t> </a:t>
            </a:r>
          </a:p>
        </p:txBody>
      </p:sp>
      <p:sp>
        <p:nvSpPr>
          <p:cNvPr id="6" name="Title 1"/>
          <p:cNvSpPr>
            <a:spLocks noGrp="1"/>
          </p:cNvSpPr>
          <p:nvPr>
            <p:ph type="title"/>
          </p:nvPr>
        </p:nvSpPr>
        <p:spPr>
          <a:xfrm>
            <a:off x="1736098" y="1"/>
            <a:ext cx="8931902" cy="776211"/>
          </a:xfrm>
        </p:spPr>
        <p:txBody>
          <a:bodyPr>
            <a:noAutofit/>
          </a:bodyPr>
          <a:lstStyle/>
          <a:p>
            <a:pPr algn="l"/>
            <a:r>
              <a:rPr lang="fr-CA" sz="2000" b="1" dirty="0">
                <a:solidFill>
                  <a:srgbClr val="800000"/>
                </a:solidFill>
                <a:latin typeface="Verdana"/>
                <a:cs typeface="Verdana"/>
              </a:rPr>
              <a:t>Logement itératif, construction et réparation assistée</a:t>
            </a:r>
          </a:p>
        </p:txBody>
      </p:sp>
      <p:pic>
        <p:nvPicPr>
          <p:cNvPr id="8" name="Picture 2" descr="Screen Shot 2017-04-10 at 9.12.51 AM.png"/>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1736099" y="1600201"/>
            <a:ext cx="4591545" cy="2746222"/>
          </a:xfrm>
          <a:prstGeom prst="rect">
            <a:avLst/>
          </a:prstGeom>
        </p:spPr>
      </p:pic>
      <p:pic>
        <p:nvPicPr>
          <p:cNvPr id="9" name="Image 8"/>
          <p:cNvPicPr/>
          <p:nvPr/>
        </p:nvPicPr>
        <p:blipFill rotWithShape="1">
          <a:blip r:embed="rId3" cstate="email">
            <a:extLst>
              <a:ext uri="{28A0092B-C50C-407E-A947-70E740481C1C}">
                <a14:useLocalDpi xmlns:a14="http://schemas.microsoft.com/office/drawing/2010/main" xmlns=""/>
              </a:ext>
            </a:extLst>
          </a:blip>
          <a:srcRect r="-1"/>
          <a:stretch/>
        </p:blipFill>
        <p:spPr bwMode="auto">
          <a:xfrm>
            <a:off x="6327644" y="1600202"/>
            <a:ext cx="4162557" cy="274622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15466629"/>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8038" y="750889"/>
            <a:ext cx="8772162" cy="3069563"/>
          </a:xfrm>
        </p:spPr>
        <p:txBody>
          <a:bodyPr>
            <a:noAutofit/>
          </a:bodyPr>
          <a:lstStyle/>
          <a:p>
            <a:pPr marL="0" indent="0">
              <a:buNone/>
            </a:pPr>
            <a:r>
              <a:rPr lang="fr-FR" sz="2200" b="1" dirty="0">
                <a:solidFill>
                  <a:srgbClr val="31859C"/>
                </a:solidFill>
              </a:rPr>
              <a:t>4. Construction Locales Améliorée (TCLA), </a:t>
            </a:r>
            <a:r>
              <a:rPr lang="fr-FR" sz="2200" dirty="0">
                <a:solidFill>
                  <a:srgbClr val="31859C"/>
                </a:solidFill>
              </a:rPr>
              <a:t>pour la construction et la réparation d’habitats locaux, </a:t>
            </a:r>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0" indent="0">
              <a:buNone/>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457200" indent="-457200">
              <a:buAutoNum type="arabicPeriod"/>
            </a:pPr>
            <a:endParaRPr lang="fr-FR" sz="2200" b="1" u="sng" dirty="0"/>
          </a:p>
          <a:p>
            <a:pPr marL="0" indent="0">
              <a:buNone/>
            </a:pPr>
            <a:endParaRPr lang="fr-FR" sz="2000" dirty="0"/>
          </a:p>
          <a:p>
            <a:pPr marL="0" indent="0">
              <a:buNone/>
            </a:pPr>
            <a:r>
              <a:rPr lang="fr-FR" sz="2000" b="1" dirty="0">
                <a:solidFill>
                  <a:srgbClr val="31859C"/>
                </a:solidFill>
              </a:rPr>
              <a:t>Le système constructif technique à ossature bois, a été certifié par le MTPTC en 2012. </a:t>
            </a:r>
            <a:r>
              <a:rPr lang="fr-FR" sz="2000" dirty="0"/>
              <a:t>La </a:t>
            </a:r>
            <a:r>
              <a:rPr lang="fr-FR" sz="2000" b="1" dirty="0"/>
              <a:t>promotion, le renforcement et l’amélioration des techniques de construction locales</a:t>
            </a:r>
            <a:r>
              <a:rPr lang="fr-FR" sz="2000" dirty="0"/>
              <a:t>, peut permettre de répondre aux besoins des communautés rurales dans le rétablissement de leur habitat</a:t>
            </a:r>
            <a:r>
              <a:rPr lang="fr-FR" sz="1800" dirty="0"/>
              <a:t>.</a:t>
            </a:r>
          </a:p>
          <a:p>
            <a:pPr marL="0" indent="0">
              <a:buNone/>
            </a:pPr>
            <a:endParaRPr lang="fr-FR" sz="2000" dirty="0"/>
          </a:p>
          <a:p>
            <a:pPr marL="0" indent="0">
              <a:buNone/>
            </a:pPr>
            <a:endParaRPr lang="fr-FR" sz="2000" dirty="0"/>
          </a:p>
          <a:p>
            <a:pPr marL="0" indent="0">
              <a:buNone/>
            </a:pPr>
            <a:endParaRPr lang="fr-FR" sz="2400" dirty="0"/>
          </a:p>
          <a:p>
            <a:pPr marL="0" indent="0">
              <a:buNone/>
            </a:pPr>
            <a:endParaRPr lang="fr-FR" sz="2400" dirty="0">
              <a:latin typeface="Arial"/>
              <a:cs typeface="Arial"/>
            </a:endParaRPr>
          </a:p>
          <a:p>
            <a:pPr marL="0" indent="0">
              <a:buNone/>
            </a:pPr>
            <a:endParaRPr lang="fr-FR" sz="2400" dirty="0">
              <a:latin typeface="Arial"/>
              <a:cs typeface="Arial"/>
            </a:endParaRPr>
          </a:p>
          <a:p>
            <a:pPr marL="0" indent="0">
              <a:buNone/>
            </a:pPr>
            <a:endParaRPr lang="fr-FR" sz="2200" dirty="0">
              <a:latin typeface="Arial"/>
              <a:cs typeface="Arial"/>
            </a:endParaRPr>
          </a:p>
          <a:p>
            <a:pPr marL="0" indent="0">
              <a:buNone/>
            </a:pPr>
            <a:r>
              <a:rPr lang="fr-FR" sz="2200" dirty="0">
                <a:latin typeface="Arial"/>
                <a:cs typeface="Arial"/>
              </a:rPr>
              <a:t> </a:t>
            </a:r>
          </a:p>
        </p:txBody>
      </p:sp>
      <p:pic>
        <p:nvPicPr>
          <p:cNvPr id="9" name="Espace réservé du contenu 4"/>
          <p:cNvPicPr/>
          <p:nvPr/>
        </p:nvPicPr>
        <p:blipFill>
          <a:blip r:embed="rId2" cstate="email">
            <a:extLst>
              <a:ext uri="{28A0092B-C50C-407E-A947-70E740481C1C}">
                <a14:useLocalDpi xmlns:a14="http://schemas.microsoft.com/office/drawing/2010/main" xmlns=""/>
              </a:ext>
            </a:extLst>
          </a:blip>
          <a:srcRect/>
          <a:stretch>
            <a:fillRect/>
          </a:stretch>
        </p:blipFill>
        <p:spPr>
          <a:xfrm>
            <a:off x="1736098" y="1600202"/>
            <a:ext cx="4993434" cy="2746222"/>
          </a:xfrm>
          <a:prstGeom prst="rect">
            <a:avLst/>
          </a:prstGeom>
        </p:spPr>
      </p:pic>
      <p:sp>
        <p:nvSpPr>
          <p:cNvPr id="7" name="Title 1"/>
          <p:cNvSpPr txBox="1">
            <a:spLocks/>
          </p:cNvSpPr>
          <p:nvPr/>
        </p:nvSpPr>
        <p:spPr>
          <a:xfrm>
            <a:off x="1736098" y="1"/>
            <a:ext cx="8931902" cy="7762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2000" b="1">
                <a:solidFill>
                  <a:srgbClr val="800000"/>
                </a:solidFill>
                <a:latin typeface="Verdana"/>
                <a:cs typeface="Verdana"/>
              </a:rPr>
              <a:t>Logement itératif, construction et réparation assistée</a:t>
            </a:r>
            <a:endParaRPr lang="fr-CA" sz="2000" b="1" dirty="0">
              <a:solidFill>
                <a:srgbClr val="800000"/>
              </a:solidFill>
              <a:latin typeface="Verdana"/>
              <a:cs typeface="Verdana"/>
            </a:endParaRPr>
          </a:p>
        </p:txBody>
      </p:sp>
      <p:pic>
        <p:nvPicPr>
          <p:cNvPr id="8" name="Espace réservé du contenu 2"/>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6468762" y="1600201"/>
            <a:ext cx="4021439" cy="2746222"/>
          </a:xfrm>
          <a:prstGeom prst="rect">
            <a:avLst/>
          </a:prstGeom>
        </p:spPr>
      </p:pic>
    </p:spTree>
    <p:extLst>
      <p:ext uri="{BB962C8B-B14F-4D97-AF65-F5344CB8AC3E}">
        <p14:creationId xmlns:p14="http://schemas.microsoft.com/office/powerpoint/2010/main" xmlns="" val="110021460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16806971_10154535306888353_4691936108094150557_n.jpg"/>
          <p:cNvPicPr>
            <a:picLocks noChangeAspect="1"/>
          </p:cNvPicPr>
          <p:nvPr/>
        </p:nvPicPr>
        <p:blipFill rotWithShape="1">
          <a:blip r:embed="rId2" cstate="email">
            <a:extLst>
              <a:ext uri="{28A0092B-C50C-407E-A947-70E740481C1C}">
                <a14:useLocalDpi xmlns:a14="http://schemas.microsoft.com/office/drawing/2010/main" xmlns=""/>
              </a:ext>
            </a:extLst>
          </a:blip>
          <a:srcRect t="-1"/>
          <a:stretch/>
        </p:blipFill>
        <p:spPr>
          <a:xfrm>
            <a:off x="838200" y="-711"/>
            <a:ext cx="9144000" cy="6858000"/>
          </a:xfrm>
          <a:prstGeom prst="rect">
            <a:avLst/>
          </a:prstGeom>
        </p:spPr>
      </p:pic>
      <p:sp>
        <p:nvSpPr>
          <p:cNvPr id="5" name="Title 1"/>
          <p:cNvSpPr txBox="1">
            <a:spLocks/>
          </p:cNvSpPr>
          <p:nvPr/>
        </p:nvSpPr>
        <p:spPr>
          <a:xfrm>
            <a:off x="2016117" y="3099418"/>
            <a:ext cx="8678444" cy="750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3200" b="1" dirty="0">
                <a:solidFill>
                  <a:schemeClr val="bg1"/>
                </a:solidFill>
                <a:latin typeface="Verdana"/>
                <a:cs typeface="Verdana"/>
              </a:rPr>
              <a:t>Impact de l’ouragan</a:t>
            </a:r>
          </a:p>
        </p:txBody>
      </p:sp>
      <p:sp>
        <p:nvSpPr>
          <p:cNvPr id="6" name="Title 1"/>
          <p:cNvSpPr txBox="1">
            <a:spLocks/>
          </p:cNvSpPr>
          <p:nvPr/>
        </p:nvSpPr>
        <p:spPr>
          <a:xfrm>
            <a:off x="7442247" y="6361758"/>
            <a:ext cx="3252314" cy="4955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1000" dirty="0">
                <a:solidFill>
                  <a:schemeClr val="bg1"/>
                </a:solidFill>
                <a:cs typeface="Verdana"/>
              </a:rPr>
              <a:t>Maison endommagée à Beaumont (photo Xavier Génot)</a:t>
            </a:r>
          </a:p>
        </p:txBody>
      </p:sp>
    </p:spTree>
    <p:extLst>
      <p:ext uri="{BB962C8B-B14F-4D97-AF65-F5344CB8AC3E}">
        <p14:creationId xmlns:p14="http://schemas.microsoft.com/office/powerpoint/2010/main" xmlns="" val="38359406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4"/>
          <p:cNvPicPr/>
          <p:nvPr/>
        </p:nvPicPr>
        <p:blipFill>
          <a:blip r:embed="rId2" cstate="email">
            <a:extLst>
              <a:ext uri="{28A0092B-C50C-407E-A947-70E740481C1C}">
                <a14:useLocalDpi xmlns:a14="http://schemas.microsoft.com/office/drawing/2010/main" xmlns=""/>
              </a:ext>
            </a:extLst>
          </a:blip>
          <a:srcRect/>
          <a:stretch>
            <a:fillRect/>
          </a:stretch>
        </p:blipFill>
        <p:spPr>
          <a:xfrm>
            <a:off x="1736098" y="1600202"/>
            <a:ext cx="4993434" cy="2746222"/>
          </a:xfrm>
          <a:prstGeom prst="rect">
            <a:avLst/>
          </a:prstGeom>
        </p:spPr>
      </p:pic>
      <p:sp>
        <p:nvSpPr>
          <p:cNvPr id="3" name="Content Placeholder 2"/>
          <p:cNvSpPr>
            <a:spLocks noGrp="1"/>
          </p:cNvSpPr>
          <p:nvPr>
            <p:ph idx="1"/>
          </p:nvPr>
        </p:nvSpPr>
        <p:spPr>
          <a:xfrm>
            <a:off x="1718038" y="750889"/>
            <a:ext cx="8772162" cy="3069563"/>
          </a:xfrm>
        </p:spPr>
        <p:txBody>
          <a:bodyPr>
            <a:noAutofit/>
          </a:bodyPr>
          <a:lstStyle/>
          <a:p>
            <a:pPr marL="0" indent="0">
              <a:buNone/>
            </a:pPr>
            <a:r>
              <a:rPr lang="fr-FR" sz="2200" b="1" dirty="0">
                <a:solidFill>
                  <a:srgbClr val="31859C"/>
                </a:solidFill>
              </a:rPr>
              <a:t>4. Construction Locales Améliorée (TCLA), </a:t>
            </a:r>
            <a:r>
              <a:rPr lang="fr-FR" sz="2200" dirty="0">
                <a:solidFill>
                  <a:srgbClr val="31859C"/>
                </a:solidFill>
              </a:rPr>
              <a:t>pour la construction et la réparation d’habitats locaux, </a:t>
            </a:r>
            <a:endParaRPr lang="fr-FR" u="sng" dirty="0"/>
          </a:p>
          <a:p>
            <a:pPr marL="0" indent="0">
              <a:buNone/>
            </a:pPr>
            <a:endParaRPr lang="fr-FR" b="1" u="sng" dirty="0"/>
          </a:p>
          <a:p>
            <a:pPr marL="0" indent="0">
              <a:buNone/>
            </a:pPr>
            <a:endParaRPr lang="fr-FR" b="1" u="sng" dirty="0"/>
          </a:p>
          <a:p>
            <a:pPr marL="0" indent="0">
              <a:buNone/>
            </a:pPr>
            <a:endParaRPr lang="fr-FR" b="1" u="sng" dirty="0"/>
          </a:p>
          <a:p>
            <a:pPr marL="0" indent="0">
              <a:buNone/>
            </a:pPr>
            <a:endParaRPr lang="fr-FR" b="1" u="sng" dirty="0"/>
          </a:p>
          <a:p>
            <a:pPr marL="0" indent="0">
              <a:buNone/>
            </a:pPr>
            <a:endParaRPr lang="fr-FR" b="1" u="sng" dirty="0"/>
          </a:p>
          <a:p>
            <a:pPr marL="457200" indent="-457200">
              <a:buAutoNum type="arabicPeriod"/>
            </a:pPr>
            <a:endParaRPr lang="fr-FR" b="1" u="sng" dirty="0"/>
          </a:p>
          <a:p>
            <a:pPr marL="0" indent="0">
              <a:buNone/>
            </a:pPr>
            <a:r>
              <a:rPr lang="fr-FR" sz="2000" b="1" dirty="0"/>
              <a:t>Logement itératif autour « d’une maison noyau »– 150 USD/M2 – Coût entre  6,000 et 8,000 USD - </a:t>
            </a:r>
            <a:r>
              <a:rPr lang="fr-FR" sz="2000" dirty="0"/>
              <a:t>pour une maison entre 40 et 50 M2. Le montant de </a:t>
            </a:r>
            <a:r>
              <a:rPr lang="fr-FR" sz="2000" b="1" dirty="0"/>
              <a:t>coût de construction</a:t>
            </a:r>
            <a:r>
              <a:rPr lang="fr-FR" sz="2000" dirty="0"/>
              <a:t>, s’explique par la contribution des communautés au processus de construction. </a:t>
            </a:r>
          </a:p>
          <a:p>
            <a:pPr marL="0" indent="0">
              <a:buNone/>
            </a:pPr>
            <a:r>
              <a:rPr lang="fr-FR" sz="2000" b="1" dirty="0"/>
              <a:t>Plus de 3 000 maisons ont été construites </a:t>
            </a:r>
            <a:r>
              <a:rPr lang="fr-FR" sz="2000" dirty="0"/>
              <a:t>et </a:t>
            </a:r>
            <a:r>
              <a:rPr lang="fr-FR" sz="2000" b="1" dirty="0"/>
              <a:t>environ 500 maisons ont été réparées selon cette approche depuis 2010</a:t>
            </a:r>
            <a:r>
              <a:rPr lang="fr-FR" sz="2000" dirty="0"/>
              <a:t>. </a:t>
            </a:r>
          </a:p>
          <a:p>
            <a:pPr marL="0" indent="0">
              <a:buNone/>
            </a:pPr>
            <a:endParaRPr lang="fr-FR" sz="2000" dirty="0"/>
          </a:p>
          <a:p>
            <a:pPr marL="0" indent="0">
              <a:buNone/>
            </a:pPr>
            <a:endParaRPr lang="fr-FR" sz="2400" dirty="0"/>
          </a:p>
          <a:p>
            <a:pPr marL="0" indent="0">
              <a:buNone/>
            </a:pPr>
            <a:endParaRPr lang="fr-FR" sz="2400" dirty="0">
              <a:latin typeface="Arial"/>
              <a:cs typeface="Arial"/>
            </a:endParaRPr>
          </a:p>
          <a:p>
            <a:pPr marL="0" indent="0">
              <a:buNone/>
            </a:pPr>
            <a:endParaRPr lang="fr-FR" sz="2400" dirty="0">
              <a:latin typeface="Arial"/>
              <a:cs typeface="Arial"/>
            </a:endParaRPr>
          </a:p>
          <a:p>
            <a:pPr marL="0" indent="0">
              <a:buNone/>
            </a:pPr>
            <a:endParaRPr lang="fr-FR" sz="2200" dirty="0">
              <a:latin typeface="Arial"/>
              <a:cs typeface="Arial"/>
            </a:endParaRPr>
          </a:p>
          <a:p>
            <a:pPr marL="0" indent="0">
              <a:buNone/>
            </a:pPr>
            <a:r>
              <a:rPr lang="fr-FR" sz="2200" dirty="0">
                <a:latin typeface="Arial"/>
                <a:cs typeface="Arial"/>
              </a:rPr>
              <a:t> </a:t>
            </a:r>
          </a:p>
        </p:txBody>
      </p:sp>
      <p:sp>
        <p:nvSpPr>
          <p:cNvPr id="7" name="Title 1"/>
          <p:cNvSpPr txBox="1">
            <a:spLocks/>
          </p:cNvSpPr>
          <p:nvPr/>
        </p:nvSpPr>
        <p:spPr>
          <a:xfrm>
            <a:off x="1736098" y="1"/>
            <a:ext cx="8931902" cy="7762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2000" b="1" dirty="0">
                <a:solidFill>
                  <a:srgbClr val="800000"/>
                </a:solidFill>
                <a:latin typeface="Verdana"/>
                <a:cs typeface="Verdana"/>
              </a:rPr>
              <a:t>Logement itératif, construction et réparation assistée</a:t>
            </a:r>
          </a:p>
        </p:txBody>
      </p:sp>
      <p:pic>
        <p:nvPicPr>
          <p:cNvPr id="2" name="Image 1"/>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1736099" y="1600203"/>
            <a:ext cx="3713017" cy="2745383"/>
          </a:xfrm>
          <a:prstGeom prst="rect">
            <a:avLst/>
          </a:prstGeom>
        </p:spPr>
      </p:pic>
      <p:pic>
        <p:nvPicPr>
          <p:cNvPr id="4" name="Image 3"/>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5174400" y="1600202"/>
            <a:ext cx="2933952" cy="2746222"/>
          </a:xfrm>
          <a:prstGeom prst="rect">
            <a:avLst/>
          </a:prstGeom>
        </p:spPr>
      </p:pic>
      <p:pic>
        <p:nvPicPr>
          <p:cNvPr id="5" name="Image 4"/>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7833335" y="2539071"/>
            <a:ext cx="2656865" cy="1807352"/>
          </a:xfrm>
          <a:prstGeom prst="rect">
            <a:avLst/>
          </a:prstGeom>
        </p:spPr>
      </p:pic>
    </p:spTree>
    <p:extLst>
      <p:ext uri="{BB962C8B-B14F-4D97-AF65-F5344CB8AC3E}">
        <p14:creationId xmlns:p14="http://schemas.microsoft.com/office/powerpoint/2010/main" xmlns="" val="2305526939"/>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612949"/>
          </a:xfrm>
        </p:spPr>
        <p:txBody>
          <a:bodyPr>
            <a:normAutofit/>
          </a:bodyPr>
          <a:lstStyle/>
          <a:p>
            <a:pPr algn="l"/>
            <a:r>
              <a:rPr lang="en-US" sz="2000" b="1"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Autres options de logement</a:t>
            </a:r>
          </a:p>
        </p:txBody>
      </p:sp>
      <p:pic>
        <p:nvPicPr>
          <p:cNvPr id="4" name="Image 7"/>
          <p:cNvPicPr>
            <a:picLocks noGrp="1"/>
          </p:cNvPicPr>
          <p:nvPr>
            <p:ph idx="1"/>
          </p:nvPr>
        </p:nvPicPr>
        <p:blipFill rotWithShape="1">
          <a:blip r:embed="rId2" cstate="email">
            <a:extLst>
              <a:ext uri="{28A0092B-C50C-407E-A947-70E740481C1C}">
                <a14:useLocalDpi xmlns:a14="http://schemas.microsoft.com/office/drawing/2010/main" xmlns=""/>
              </a:ext>
            </a:extLst>
          </a:blip>
          <a:srcRect/>
          <a:stretch/>
        </p:blipFill>
        <p:spPr bwMode="auto">
          <a:xfrm>
            <a:off x="1735016" y="785571"/>
            <a:ext cx="3480096" cy="2995835"/>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5" name="Image 9"/>
          <p:cNvPicPr/>
          <p:nvPr/>
        </p:nvPicPr>
        <p:blipFill rotWithShape="1">
          <a:blip r:embed="rId3" cstate="email">
            <a:extLst>
              <a:ext uri="{28A0092B-C50C-407E-A947-70E740481C1C}">
                <a14:useLocalDpi xmlns:a14="http://schemas.microsoft.com/office/drawing/2010/main" xmlns=""/>
              </a:ext>
            </a:extLst>
          </a:blip>
          <a:srcRect/>
          <a:stretch/>
        </p:blipFill>
        <p:spPr bwMode="auto">
          <a:xfrm>
            <a:off x="5895034" y="612950"/>
            <a:ext cx="4175091" cy="3488577"/>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6" name="Image 10"/>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1695037" y="4101527"/>
            <a:ext cx="3560055" cy="2482439"/>
          </a:xfrm>
          <a:prstGeom prst="rect">
            <a:avLst/>
          </a:prstGeom>
          <a:noFill/>
          <a:ln>
            <a:noFill/>
          </a:ln>
        </p:spPr>
      </p:pic>
      <p:pic>
        <p:nvPicPr>
          <p:cNvPr id="7" name="Image 12"/>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6346781" y="3828423"/>
            <a:ext cx="4150397" cy="2834130"/>
          </a:xfrm>
          <a:prstGeom prst="rect">
            <a:avLst/>
          </a:prstGeom>
          <a:noFill/>
          <a:ln>
            <a:noFill/>
          </a:ln>
        </p:spPr>
      </p:pic>
    </p:spTree>
    <p:extLst>
      <p:ext uri="{BB962C8B-B14F-4D97-AF65-F5344CB8AC3E}">
        <p14:creationId xmlns:p14="http://schemas.microsoft.com/office/powerpoint/2010/main" xmlns="" val="2648895646"/>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36098" y="1"/>
            <a:ext cx="8931902" cy="776211"/>
          </a:xfrm>
        </p:spPr>
        <p:txBody>
          <a:bodyPr>
            <a:noAutofit/>
          </a:bodyPr>
          <a:lstStyle/>
          <a:p>
            <a:pPr algn="l"/>
            <a:r>
              <a:rPr lang="fr-CA" sz="2000" b="1" dirty="0">
                <a:solidFill>
                  <a:srgbClr val="800000"/>
                </a:solidFill>
                <a:latin typeface="Verdana"/>
                <a:cs typeface="Verdana"/>
              </a:rPr>
              <a:t>7. Coordination et mise en œuvre </a:t>
            </a:r>
          </a:p>
        </p:txBody>
      </p:sp>
      <p:sp>
        <p:nvSpPr>
          <p:cNvPr id="5" name="Content Placeholder 2"/>
          <p:cNvSpPr>
            <a:spLocks noGrp="1"/>
          </p:cNvSpPr>
          <p:nvPr>
            <p:ph idx="1"/>
          </p:nvPr>
        </p:nvSpPr>
        <p:spPr>
          <a:xfrm>
            <a:off x="1718038" y="750889"/>
            <a:ext cx="8772162" cy="6011653"/>
          </a:xfrm>
        </p:spPr>
        <p:txBody>
          <a:bodyPr>
            <a:noAutofit/>
          </a:bodyPr>
          <a:lstStyle/>
          <a:p>
            <a:pPr marL="0" indent="0">
              <a:buNone/>
            </a:pPr>
            <a:r>
              <a:rPr lang="fr-FR" sz="2000" dirty="0"/>
              <a:t>L’effort de reconstruction post Mathieu doit se faire </a:t>
            </a:r>
            <a:r>
              <a:rPr lang="fr-FR" sz="2000" b="1" dirty="0"/>
              <a:t>sous la coordination des communes</a:t>
            </a:r>
            <a:r>
              <a:rPr lang="fr-FR" sz="2000" dirty="0"/>
              <a:t>, en lien avec </a:t>
            </a:r>
            <a:r>
              <a:rPr lang="fr-FR" sz="2000" b="1" dirty="0"/>
              <a:t>l’ensemble des agences techniques </a:t>
            </a:r>
            <a:r>
              <a:rPr lang="fr-FR" sz="2000" dirty="0"/>
              <a:t>concernées par la reconstruction des logements des communautés affectées. </a:t>
            </a:r>
          </a:p>
          <a:p>
            <a:pPr marL="0" indent="0">
              <a:buNone/>
            </a:pPr>
            <a:r>
              <a:rPr lang="fr-FR" sz="2400" dirty="0"/>
              <a:t>Il est recommandé de:</a:t>
            </a:r>
          </a:p>
          <a:p>
            <a:pPr>
              <a:buFont typeface="Arial" panose="020B0604020202020204" pitchFamily="34" charset="0"/>
              <a:buChar char="•"/>
            </a:pPr>
            <a:r>
              <a:rPr lang="fr-FR" sz="2200" dirty="0"/>
              <a:t>Créer un comité national de pilotage</a:t>
            </a:r>
          </a:p>
          <a:p>
            <a:pPr>
              <a:buFont typeface="Arial" panose="020B0604020202020204" pitchFamily="34" charset="0"/>
              <a:buChar char="•"/>
            </a:pPr>
            <a:r>
              <a:rPr lang="fr-FR" sz="2200" dirty="0"/>
              <a:t>Renforcer les capacités techniques décentralisées au niveau départemental sous la coordination des délégués départementaux</a:t>
            </a:r>
          </a:p>
          <a:p>
            <a:pPr marL="0" indent="0">
              <a:buNone/>
            </a:pPr>
            <a:endParaRPr lang="fr-FR" sz="2200" b="1" dirty="0"/>
          </a:p>
        </p:txBody>
      </p:sp>
    </p:spTree>
    <p:extLst>
      <p:ext uri="{BB962C8B-B14F-4D97-AF65-F5344CB8AC3E}">
        <p14:creationId xmlns:p14="http://schemas.microsoft.com/office/powerpoint/2010/main" xmlns="" val="2313706539"/>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36098" y="1"/>
            <a:ext cx="8931902" cy="776211"/>
          </a:xfrm>
        </p:spPr>
        <p:txBody>
          <a:bodyPr>
            <a:noAutofit/>
          </a:bodyPr>
          <a:lstStyle/>
          <a:p>
            <a:pPr algn="l"/>
            <a:r>
              <a:rPr lang="fr-CA" sz="2000" b="1" dirty="0">
                <a:solidFill>
                  <a:srgbClr val="800000"/>
                </a:solidFill>
                <a:latin typeface="Verdana"/>
                <a:cs typeface="Verdana"/>
              </a:rPr>
              <a:t>7. Coordination et mise en œuvre </a:t>
            </a:r>
          </a:p>
        </p:txBody>
      </p:sp>
      <p:sp>
        <p:nvSpPr>
          <p:cNvPr id="5" name="Content Placeholder 2"/>
          <p:cNvSpPr>
            <a:spLocks noGrp="1"/>
          </p:cNvSpPr>
          <p:nvPr>
            <p:ph idx="1"/>
          </p:nvPr>
        </p:nvSpPr>
        <p:spPr>
          <a:xfrm>
            <a:off x="1718038" y="750889"/>
            <a:ext cx="8949962" cy="3069563"/>
          </a:xfrm>
        </p:spPr>
        <p:txBody>
          <a:bodyPr>
            <a:noAutofit/>
          </a:bodyPr>
          <a:lstStyle/>
          <a:p>
            <a:pPr marL="0" indent="0">
              <a:buNone/>
            </a:pPr>
            <a:r>
              <a:rPr lang="fr-FR" sz="2200" b="1" dirty="0"/>
              <a:t>La décentralisation du rôle de coordination de l’UCLBP, </a:t>
            </a:r>
            <a:r>
              <a:rPr lang="fr-FR" sz="2200" dirty="0"/>
              <a:t>pour </a:t>
            </a:r>
            <a:r>
              <a:rPr lang="fr-FR" sz="2200" b="1" dirty="0">
                <a:solidFill>
                  <a:srgbClr val="31859C"/>
                </a:solidFill>
              </a:rPr>
              <a:t>soutenir les communes</a:t>
            </a:r>
            <a:r>
              <a:rPr lang="fr-FR" sz="2200" dirty="0"/>
              <a:t>, les collectivités territoriales et l’ensemble des opérateurs de la reconstruction.</a:t>
            </a:r>
          </a:p>
          <a:p>
            <a:pPr marL="0" indent="0">
              <a:buNone/>
            </a:pPr>
            <a:r>
              <a:rPr lang="fr-FR" sz="2200" dirty="0"/>
              <a:t> </a:t>
            </a:r>
          </a:p>
          <a:p>
            <a:pPr marL="0" indent="0">
              <a:buNone/>
            </a:pPr>
            <a:r>
              <a:rPr lang="fr-FR" sz="2200" dirty="0"/>
              <a:t>L’UCLBP, dans le cadre de l’opérationnalisation de la PNLH, </a:t>
            </a:r>
            <a:r>
              <a:rPr lang="fr-FR" sz="2200" b="1" dirty="0"/>
              <a:t>renforcera la coordination </a:t>
            </a:r>
            <a:r>
              <a:rPr lang="fr-FR" sz="2200" b="1" dirty="0">
                <a:solidFill>
                  <a:srgbClr val="31859C"/>
                </a:solidFill>
              </a:rPr>
              <a:t>entre tous les opérateurs de la reconstruction</a:t>
            </a:r>
            <a:r>
              <a:rPr lang="fr-FR" sz="2200" dirty="0"/>
              <a:t>, selon 6 lignes directrices :</a:t>
            </a:r>
          </a:p>
          <a:p>
            <a:pPr marL="0" indent="0">
              <a:buNone/>
            </a:pPr>
            <a:endParaRPr lang="fr-FR" sz="2200" dirty="0"/>
          </a:p>
          <a:p>
            <a:r>
              <a:rPr lang="fr-FR" sz="2200" dirty="0"/>
              <a:t>Cadrage des programmes de production d’habitat viabilisé</a:t>
            </a:r>
          </a:p>
          <a:p>
            <a:r>
              <a:rPr lang="fr-FR" sz="2200" dirty="0"/>
              <a:t>Cadrage des programmes d’appui à la reconstruction et l’auto construction assistée</a:t>
            </a:r>
          </a:p>
          <a:p>
            <a:r>
              <a:rPr lang="fr-FR" sz="2200" dirty="0"/>
              <a:t>Cadrage des formations en reconstruction plus sûre.</a:t>
            </a:r>
          </a:p>
          <a:p>
            <a:r>
              <a:rPr lang="fr-FR" sz="2200" dirty="0"/>
              <a:t>Support au cadre foncier</a:t>
            </a:r>
          </a:p>
          <a:p>
            <a:r>
              <a:rPr lang="fr-FR" sz="2200" dirty="0"/>
              <a:t>Planification urbaine</a:t>
            </a:r>
          </a:p>
          <a:p>
            <a:r>
              <a:rPr lang="fr-FR" sz="2200" dirty="0"/>
              <a:t>Réhabilitation de quartiers </a:t>
            </a:r>
          </a:p>
          <a:p>
            <a:pPr marL="0" indent="0">
              <a:buNone/>
            </a:pPr>
            <a:endParaRPr lang="fr-FR" sz="2200" dirty="0">
              <a:latin typeface="Arial"/>
              <a:cs typeface="Arial"/>
            </a:endParaRPr>
          </a:p>
        </p:txBody>
      </p:sp>
    </p:spTree>
    <p:extLst>
      <p:ext uri="{BB962C8B-B14F-4D97-AF65-F5344CB8AC3E}">
        <p14:creationId xmlns:p14="http://schemas.microsoft.com/office/powerpoint/2010/main" xmlns="" val="1342442106"/>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81200" y="471465"/>
            <a:ext cx="8229600" cy="6291077"/>
          </a:xfrm>
        </p:spPr>
        <p:txBody>
          <a:bodyPr>
            <a:normAutofit/>
          </a:bodyPr>
          <a:lstStyle/>
          <a:p>
            <a:pPr marL="0" indent="0" algn="ctr">
              <a:buNone/>
            </a:pPr>
            <a:endParaRPr lang="fr-FR" sz="5400" dirty="0">
              <a:solidFill>
                <a:srgbClr val="31859C"/>
              </a:solidFill>
            </a:endParaRPr>
          </a:p>
          <a:p>
            <a:pPr marL="0" indent="0" algn="ctr">
              <a:buNone/>
            </a:pPr>
            <a:endParaRPr lang="fr-FR" sz="5400" dirty="0">
              <a:solidFill>
                <a:srgbClr val="31859C"/>
              </a:solidFill>
            </a:endParaRPr>
          </a:p>
          <a:p>
            <a:pPr marL="0" indent="0" algn="ctr">
              <a:buNone/>
            </a:pPr>
            <a:r>
              <a:rPr lang="fr-FR" sz="5400" dirty="0" err="1">
                <a:solidFill>
                  <a:srgbClr val="31859C"/>
                </a:solidFill>
              </a:rPr>
              <a:t>Mèsi</a:t>
            </a:r>
            <a:r>
              <a:rPr lang="fr-FR" sz="5400" dirty="0">
                <a:solidFill>
                  <a:srgbClr val="31859C"/>
                </a:solidFill>
              </a:rPr>
              <a:t> </a:t>
            </a:r>
            <a:r>
              <a:rPr lang="fr-FR" sz="5400" dirty="0" err="1">
                <a:solidFill>
                  <a:srgbClr val="31859C"/>
                </a:solidFill>
              </a:rPr>
              <a:t>Anpil</a:t>
            </a:r>
            <a:endParaRPr lang="fr-FR" sz="5400" dirty="0">
              <a:solidFill>
                <a:srgbClr val="31859C"/>
              </a:solidFill>
            </a:endParaRPr>
          </a:p>
        </p:txBody>
      </p:sp>
      <p:sp>
        <p:nvSpPr>
          <p:cNvPr id="4" name="Content Placeholder 2"/>
          <p:cNvSpPr txBox="1">
            <a:spLocks/>
          </p:cNvSpPr>
          <p:nvPr/>
        </p:nvSpPr>
        <p:spPr>
          <a:xfrm>
            <a:off x="1718038" y="1196871"/>
            <a:ext cx="8949962" cy="30695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fr-FR" sz="1800" dirty="0"/>
          </a:p>
        </p:txBody>
      </p:sp>
    </p:spTree>
    <p:extLst>
      <p:ext uri="{BB962C8B-B14F-4D97-AF65-F5344CB8AC3E}">
        <p14:creationId xmlns:p14="http://schemas.microsoft.com/office/powerpoint/2010/main" xmlns="" val="2061696414"/>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5839" y="3584222"/>
            <a:ext cx="8540387" cy="2296450"/>
          </a:xfrm>
        </p:spPr>
        <p:txBody>
          <a:bodyPr>
            <a:noAutofit/>
          </a:bodyPr>
          <a:lstStyle/>
          <a:p>
            <a:pPr marL="0" indent="0">
              <a:buNone/>
            </a:pPr>
            <a:endParaRPr lang="fr-FR" sz="2400" dirty="0"/>
          </a:p>
          <a:p>
            <a:pPr marL="0" indent="0">
              <a:buNone/>
            </a:pPr>
            <a:r>
              <a:rPr lang="fr-FR" sz="2400" dirty="0"/>
              <a:t>Une évaluation des dommages sur les bâtiments causés par l’Ouragan Mathieu a été réalisée sur plus de 31 000 bâtiments par photo interprétation d’images satellite très haute résolution et d’images drones, dans l’ouest du département du Sud et de la Grande Anse, sur les communes de Tiburon, Les Irois, Anse d’</a:t>
            </a:r>
            <a:r>
              <a:rPr lang="fr-FR" sz="2400" dirty="0" err="1"/>
              <a:t>Hainault</a:t>
            </a:r>
            <a:r>
              <a:rPr lang="fr-FR" sz="2400" dirty="0"/>
              <a:t>, Dame-Marie, Chambellan, Abricot, Moron  et Bonbon</a:t>
            </a:r>
          </a:p>
          <a:p>
            <a:pPr marL="0" indent="0">
              <a:buNone/>
            </a:pPr>
            <a:endParaRPr lang="fr-FR" sz="2400" dirty="0">
              <a:latin typeface="Arial"/>
              <a:cs typeface="Arial"/>
            </a:endParaRPr>
          </a:p>
          <a:p>
            <a:pPr marL="0" indent="0">
              <a:buNone/>
            </a:pPr>
            <a:endParaRPr lang="fr-FR" sz="2400" dirty="0">
              <a:latin typeface="Arial"/>
              <a:cs typeface="Arial"/>
            </a:endParaRPr>
          </a:p>
          <a:p>
            <a:pPr marL="0" indent="0">
              <a:buNone/>
            </a:pPr>
            <a:endParaRPr lang="fr-FR" sz="2200" dirty="0">
              <a:latin typeface="Arial"/>
              <a:cs typeface="Arial"/>
            </a:endParaRPr>
          </a:p>
          <a:p>
            <a:pPr marL="0" indent="0">
              <a:buNone/>
            </a:pPr>
            <a:r>
              <a:rPr lang="fr-FR" sz="2200" dirty="0">
                <a:latin typeface="Arial"/>
                <a:cs typeface="Arial"/>
              </a:rPr>
              <a:t> </a:t>
            </a:r>
          </a:p>
        </p:txBody>
      </p:sp>
      <p:sp>
        <p:nvSpPr>
          <p:cNvPr id="6" name="Title 1"/>
          <p:cNvSpPr>
            <a:spLocks noGrp="1"/>
          </p:cNvSpPr>
          <p:nvPr>
            <p:ph type="title"/>
          </p:nvPr>
        </p:nvSpPr>
        <p:spPr>
          <a:xfrm>
            <a:off x="1736098" y="2"/>
            <a:ext cx="8678444" cy="750887"/>
          </a:xfrm>
        </p:spPr>
        <p:txBody>
          <a:bodyPr>
            <a:noAutofit/>
          </a:bodyPr>
          <a:lstStyle/>
          <a:p>
            <a:pPr algn="l"/>
            <a:r>
              <a:rPr lang="fr-CA" sz="2000" b="1" dirty="0">
                <a:solidFill>
                  <a:srgbClr val="800000"/>
                </a:solidFill>
                <a:latin typeface="Verdana"/>
                <a:cs typeface="Verdana"/>
              </a:rPr>
              <a:t>1. L’impact du cyclone sur le secteur du logement</a:t>
            </a:r>
            <a:endParaRPr lang="fr-CA" sz="2000" b="1" dirty="0">
              <a:latin typeface="Verdana"/>
              <a:cs typeface="Verdana"/>
            </a:endParaRPr>
          </a:p>
        </p:txBody>
      </p:sp>
      <p:sp>
        <p:nvSpPr>
          <p:cNvPr id="2" name="TextBox 1"/>
          <p:cNvSpPr txBox="1"/>
          <p:nvPr/>
        </p:nvSpPr>
        <p:spPr>
          <a:xfrm>
            <a:off x="3611353" y="1229488"/>
            <a:ext cx="4662152" cy="1938992"/>
          </a:xfrm>
          <a:prstGeom prst="rect">
            <a:avLst/>
          </a:prstGeom>
          <a:noFill/>
        </p:spPr>
        <p:txBody>
          <a:bodyPr wrap="square" rtlCol="0">
            <a:spAutoFit/>
          </a:bodyPr>
          <a:lstStyle/>
          <a:p>
            <a:r>
              <a:rPr lang="en-US" sz="2400" b="1" dirty="0">
                <a:solidFill>
                  <a:srgbClr val="0070C0"/>
                </a:solidFill>
              </a:rPr>
              <a:t>236 882</a:t>
            </a:r>
            <a:r>
              <a:rPr lang="en-US" sz="2400" dirty="0"/>
              <a:t>  </a:t>
            </a:r>
            <a:r>
              <a:rPr lang="en-US" sz="2400" b="1" dirty="0"/>
              <a:t>logements affectés</a:t>
            </a:r>
          </a:p>
          <a:p>
            <a:r>
              <a:rPr lang="en-US" sz="2400" b="1" dirty="0">
                <a:solidFill>
                  <a:srgbClr val="0070C0"/>
                </a:solidFill>
              </a:rPr>
              <a:t>103 907  </a:t>
            </a:r>
            <a:r>
              <a:rPr lang="en-US" sz="2400" b="1" dirty="0"/>
              <a:t>détruits</a:t>
            </a:r>
          </a:p>
          <a:p>
            <a:r>
              <a:rPr lang="en-US" sz="2400" dirty="0"/>
              <a:t>  </a:t>
            </a:r>
            <a:r>
              <a:rPr lang="en-US" sz="2400" b="1" dirty="0">
                <a:solidFill>
                  <a:srgbClr val="0070C0"/>
                </a:solidFill>
              </a:rPr>
              <a:t>99 975  </a:t>
            </a:r>
            <a:r>
              <a:rPr lang="en-US" sz="2400" b="1" dirty="0"/>
              <a:t>fortement endommagés</a:t>
            </a:r>
          </a:p>
          <a:p>
            <a:r>
              <a:rPr lang="en-US" sz="2400" dirty="0"/>
              <a:t>  </a:t>
            </a:r>
            <a:r>
              <a:rPr lang="en-US" sz="2400" b="1" dirty="0">
                <a:solidFill>
                  <a:srgbClr val="0070C0"/>
                </a:solidFill>
              </a:rPr>
              <a:t>11 500  </a:t>
            </a:r>
            <a:r>
              <a:rPr lang="en-US" sz="2400" b="1" dirty="0"/>
              <a:t>faiblement endommagés</a:t>
            </a:r>
          </a:p>
          <a:p>
            <a:r>
              <a:rPr lang="en-US" sz="2400" dirty="0"/>
              <a:t>  </a:t>
            </a:r>
            <a:r>
              <a:rPr lang="en-US" sz="2400" b="1" dirty="0">
                <a:solidFill>
                  <a:srgbClr val="0070C0"/>
                </a:solidFill>
              </a:rPr>
              <a:t>21 500  </a:t>
            </a:r>
            <a:r>
              <a:rPr lang="en-US" sz="2400" b="1" dirty="0"/>
              <a:t>inondés</a:t>
            </a:r>
          </a:p>
        </p:txBody>
      </p:sp>
    </p:spTree>
    <p:extLst>
      <p:ext uri="{BB962C8B-B14F-4D97-AF65-F5344CB8AC3E}">
        <p14:creationId xmlns:p14="http://schemas.microsoft.com/office/powerpoint/2010/main" xmlns="" val="3288878826"/>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ameMarie_Ville.png"/>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516433" y="762921"/>
            <a:ext cx="8615931" cy="6084231"/>
          </a:xfrm>
          <a:prstGeom prst="rect">
            <a:avLst/>
          </a:prstGeom>
        </p:spPr>
      </p:pic>
      <p:sp>
        <p:nvSpPr>
          <p:cNvPr id="6" name="Title 1"/>
          <p:cNvSpPr>
            <a:spLocks noGrp="1"/>
          </p:cNvSpPr>
          <p:nvPr>
            <p:ph type="title"/>
          </p:nvPr>
        </p:nvSpPr>
        <p:spPr>
          <a:xfrm>
            <a:off x="1736098" y="2"/>
            <a:ext cx="8678444" cy="750887"/>
          </a:xfrm>
        </p:spPr>
        <p:txBody>
          <a:bodyPr>
            <a:noAutofit/>
          </a:bodyPr>
          <a:lstStyle/>
          <a:p>
            <a:pPr algn="l"/>
            <a:r>
              <a:rPr lang="fr-CA" sz="2000" b="1" dirty="0">
                <a:solidFill>
                  <a:srgbClr val="800000"/>
                </a:solidFill>
                <a:latin typeface="Verdana"/>
                <a:cs typeface="Verdana"/>
              </a:rPr>
              <a:t>Exemple de carte d’évaluation de l’état des bâtiments, commune de Dame-Marie (Ville)</a:t>
            </a:r>
            <a:endParaRPr lang="fr-CA" sz="2000" b="1" dirty="0">
              <a:latin typeface="Verdana"/>
              <a:cs typeface="Verdana"/>
            </a:endParaRPr>
          </a:p>
        </p:txBody>
      </p:sp>
      <p:pic>
        <p:nvPicPr>
          <p:cNvPr id="2" name="Image 1"/>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9508222" y="6127683"/>
            <a:ext cx="510154" cy="590058"/>
          </a:xfrm>
          <a:prstGeom prst="rect">
            <a:avLst/>
          </a:prstGeom>
        </p:spPr>
      </p:pic>
    </p:spTree>
    <p:extLst>
      <p:ext uri="{BB962C8B-B14F-4D97-AF65-F5344CB8AC3E}">
        <p14:creationId xmlns:p14="http://schemas.microsoft.com/office/powerpoint/2010/main" xmlns="" val="1098464789"/>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36098" y="2"/>
            <a:ext cx="8678444" cy="750887"/>
          </a:xfrm>
        </p:spPr>
        <p:txBody>
          <a:bodyPr>
            <a:noAutofit/>
          </a:bodyPr>
          <a:lstStyle/>
          <a:p>
            <a:pPr algn="l"/>
            <a:r>
              <a:rPr lang="fr-CA" sz="2000" b="1" dirty="0">
                <a:solidFill>
                  <a:srgbClr val="800000"/>
                </a:solidFill>
                <a:latin typeface="Verdana"/>
                <a:cs typeface="Verdana"/>
              </a:rPr>
              <a:t>Exemple de carte d’évaluation de l’état des bâtiments, commune de Dame-Marie (Ville)</a:t>
            </a:r>
            <a:endParaRPr lang="fr-CA" sz="2000" b="1" dirty="0">
              <a:latin typeface="Verdana"/>
              <a:cs typeface="Verdana"/>
            </a:endParaRPr>
          </a:p>
        </p:txBody>
      </p:sp>
      <p:pic>
        <p:nvPicPr>
          <p:cNvPr id="3" name="Image 2" descr="DameMarie_Ville.png"/>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1613268" y="980493"/>
            <a:ext cx="8678444" cy="5603305"/>
          </a:xfrm>
          <a:prstGeom prst="rect">
            <a:avLst/>
          </a:prstGeom>
        </p:spPr>
      </p:pic>
    </p:spTree>
    <p:extLst>
      <p:ext uri="{BB962C8B-B14F-4D97-AF65-F5344CB8AC3E}">
        <p14:creationId xmlns:p14="http://schemas.microsoft.com/office/powerpoint/2010/main" xmlns="" val="13724829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0" y="570117"/>
            <a:ext cx="6639476" cy="619247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fr-FR" sz="2000" dirty="0">
              <a:solidFill>
                <a:schemeClr val="tx1"/>
              </a:solidFill>
            </a:endParaRPr>
          </a:p>
          <a:p>
            <a:pPr marL="342900" indent="-342900" algn="l">
              <a:buFont typeface="Wingdings" charset="2"/>
              <a:buChar char="Ø"/>
            </a:pPr>
            <a:r>
              <a:rPr lang="fr-FR" sz="2000" dirty="0">
                <a:solidFill>
                  <a:schemeClr val="tx1"/>
                </a:solidFill>
              </a:rPr>
              <a:t> Alignement sur les </a:t>
            </a:r>
            <a:r>
              <a:rPr lang="fr-FR" sz="2000" b="1" dirty="0">
                <a:solidFill>
                  <a:srgbClr val="31859C"/>
                </a:solidFill>
              </a:rPr>
              <a:t>grands chantiers de développement définis dans le </a:t>
            </a:r>
            <a:r>
              <a:rPr lang="fr-FR" sz="2000" b="1" dirty="0">
                <a:solidFill>
                  <a:schemeClr val="tx1"/>
                </a:solidFill>
              </a:rPr>
              <a:t>PSDH</a:t>
            </a:r>
            <a:r>
              <a:rPr lang="fr-FR" sz="2000" dirty="0">
                <a:solidFill>
                  <a:schemeClr val="tx1"/>
                </a:solidFill>
              </a:rPr>
              <a:t> (Plan Stratégique du Développement d’Haïti =&gt; 2030) et le Programme Triennal d’Investissement 2017-2019</a:t>
            </a:r>
          </a:p>
          <a:p>
            <a:pPr marL="342900" indent="-342900" algn="l">
              <a:buFont typeface="Wingdings" charset="2"/>
              <a:buChar char="Ø"/>
            </a:pPr>
            <a:r>
              <a:rPr lang="fr-FR" sz="2000" dirty="0">
                <a:solidFill>
                  <a:schemeClr val="tx1"/>
                </a:solidFill>
              </a:rPr>
              <a:t>Alignement sur la </a:t>
            </a:r>
            <a:r>
              <a:rPr lang="fr-FR" sz="2000" b="1" dirty="0">
                <a:solidFill>
                  <a:srgbClr val="31859C"/>
                </a:solidFill>
              </a:rPr>
              <a:t>Politique Nationale du Logement et de l’Habitat </a:t>
            </a:r>
            <a:r>
              <a:rPr lang="fr-FR" sz="2000" dirty="0">
                <a:solidFill>
                  <a:schemeClr val="tx1"/>
                </a:solidFill>
              </a:rPr>
              <a:t>: priorités sur la réhabilitation des quartiers, les lotissements et sites et services etc.</a:t>
            </a:r>
            <a:endParaRPr lang="fr-FR" sz="2000" dirty="0">
              <a:solidFill>
                <a:schemeClr val="tx1"/>
              </a:solidFill>
              <a:latin typeface="Arial"/>
              <a:cs typeface="Arial"/>
            </a:endParaRPr>
          </a:p>
          <a:p>
            <a:pPr marL="342900" indent="-342900" algn="l">
              <a:buFont typeface="Wingdings" charset="2"/>
              <a:buChar char="Ø"/>
            </a:pPr>
            <a:r>
              <a:rPr lang="fr-FR" sz="2000" b="1" dirty="0">
                <a:solidFill>
                  <a:srgbClr val="31859C"/>
                </a:solidFill>
              </a:rPr>
              <a:t>Alignement sur l’évaluation post cyclone </a:t>
            </a:r>
            <a:r>
              <a:rPr lang="fr-FR" sz="2000" dirty="0">
                <a:solidFill>
                  <a:schemeClr val="tx1"/>
                </a:solidFill>
              </a:rPr>
              <a:t>(</a:t>
            </a:r>
            <a:r>
              <a:rPr lang="fr-FR" sz="2000" b="1" dirty="0">
                <a:solidFill>
                  <a:schemeClr val="tx1"/>
                </a:solidFill>
              </a:rPr>
              <a:t>PDNA</a:t>
            </a:r>
            <a:r>
              <a:rPr lang="fr-FR" sz="2000" dirty="0">
                <a:solidFill>
                  <a:schemeClr val="tx1"/>
                </a:solidFill>
              </a:rPr>
              <a:t>) sur les piliers fondateurs : les dimensions environnementale, sociale et économique et la gouvernance territoriale; sur des axes temporels : </a:t>
            </a:r>
          </a:p>
          <a:p>
            <a:pPr marL="800100" lvl="1" indent="-342900" algn="l">
              <a:buFont typeface="Wingdings" charset="2"/>
              <a:buChar char="Ø"/>
            </a:pPr>
            <a:r>
              <a:rPr lang="fr-FR" sz="2000" dirty="0">
                <a:solidFill>
                  <a:schemeClr val="tx1"/>
                </a:solidFill>
              </a:rPr>
              <a:t>Des </a:t>
            </a:r>
            <a:r>
              <a:rPr lang="fr-FR" sz="2000" b="1" dirty="0">
                <a:solidFill>
                  <a:srgbClr val="31859C"/>
                </a:solidFill>
              </a:rPr>
              <a:t>interventions à impact rapide </a:t>
            </a:r>
            <a:r>
              <a:rPr lang="fr-FR" sz="2000" dirty="0">
                <a:solidFill>
                  <a:schemeClr val="tx1"/>
                </a:solidFill>
              </a:rPr>
              <a:t>qui permettent de </a:t>
            </a:r>
            <a:r>
              <a:rPr lang="fr-FR" sz="2000" b="1" dirty="0">
                <a:solidFill>
                  <a:srgbClr val="31859C"/>
                </a:solidFill>
              </a:rPr>
              <a:t>stabiliser la population dans leur territoire </a:t>
            </a:r>
            <a:r>
              <a:rPr lang="fr-FR" sz="2000" dirty="0">
                <a:solidFill>
                  <a:schemeClr val="tx1"/>
                </a:solidFill>
              </a:rPr>
              <a:t>et d’éviter ou de freiner la migration vers les villes</a:t>
            </a:r>
          </a:p>
          <a:p>
            <a:pPr marL="800100" lvl="1" indent="-342900" algn="l">
              <a:buFont typeface="Wingdings" charset="2"/>
              <a:buChar char="Ø"/>
            </a:pPr>
            <a:r>
              <a:rPr lang="fr-FR" sz="2000" dirty="0">
                <a:solidFill>
                  <a:schemeClr val="tx1"/>
                </a:solidFill>
              </a:rPr>
              <a:t> La mise en œuvre de </a:t>
            </a:r>
            <a:r>
              <a:rPr lang="fr-FR" sz="2000" b="1" dirty="0">
                <a:solidFill>
                  <a:srgbClr val="31859C"/>
                </a:solidFill>
              </a:rPr>
              <a:t>mesures à plus long terme </a:t>
            </a:r>
            <a:r>
              <a:rPr lang="fr-FR" sz="2000" dirty="0">
                <a:solidFill>
                  <a:schemeClr val="tx1"/>
                </a:solidFill>
              </a:rPr>
              <a:t>qui garantissent un </a:t>
            </a:r>
            <a:r>
              <a:rPr lang="fr-FR" sz="2000" b="1" dirty="0">
                <a:solidFill>
                  <a:schemeClr val="accent5">
                    <a:lumMod val="75000"/>
                  </a:schemeClr>
                </a:solidFill>
              </a:rPr>
              <a:t>relèvement durable </a:t>
            </a:r>
          </a:p>
          <a:p>
            <a:pPr algn="l"/>
            <a:endParaRPr lang="fr-FR" sz="2000" dirty="0">
              <a:solidFill>
                <a:schemeClr val="tx1"/>
              </a:solidFill>
              <a:latin typeface="Arial"/>
              <a:cs typeface="Arial"/>
            </a:endParaRPr>
          </a:p>
          <a:p>
            <a:pPr algn="l"/>
            <a:r>
              <a:rPr lang="fr-FR" sz="2000" dirty="0">
                <a:solidFill>
                  <a:schemeClr val="tx1"/>
                </a:solidFill>
                <a:latin typeface="Arial"/>
                <a:cs typeface="Arial"/>
              </a:rPr>
              <a:t> </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9868906" y="4039147"/>
            <a:ext cx="1720813" cy="2270098"/>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9976583" y="1896059"/>
            <a:ext cx="1613136" cy="2055402"/>
          </a:xfrm>
          <a:prstGeom prst="rect">
            <a:avLst/>
          </a:prstGeom>
          <a:ln>
            <a:solidFill>
              <a:schemeClr val="tx1"/>
            </a:solidFill>
          </a:ln>
        </p:spPr>
      </p:pic>
      <p:sp>
        <p:nvSpPr>
          <p:cNvPr id="6" name="Title 1"/>
          <p:cNvSpPr txBox="1">
            <a:spLocks/>
          </p:cNvSpPr>
          <p:nvPr/>
        </p:nvSpPr>
        <p:spPr>
          <a:xfrm>
            <a:off x="1736098" y="2"/>
            <a:ext cx="8678444" cy="750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2000" b="1" dirty="0">
                <a:solidFill>
                  <a:srgbClr val="800000"/>
                </a:solidFill>
                <a:latin typeface="Verdana"/>
                <a:cs typeface="Verdana"/>
              </a:rPr>
              <a:t>2. Cadre de référence</a:t>
            </a:r>
          </a:p>
        </p:txBody>
      </p:sp>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338653" y="226102"/>
            <a:ext cx="2251066" cy="1582271"/>
          </a:xfrm>
          <a:prstGeom prst="rect">
            <a:avLst/>
          </a:prstGeom>
        </p:spPr>
      </p:pic>
    </p:spTree>
    <p:extLst>
      <p:ext uri="{BB962C8B-B14F-4D97-AF65-F5344CB8AC3E}">
        <p14:creationId xmlns:p14="http://schemas.microsoft.com/office/powerpoint/2010/main" xmlns="" val="3570439763"/>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8038" y="750888"/>
            <a:ext cx="8772162" cy="5946126"/>
          </a:xfrm>
        </p:spPr>
        <p:txBody>
          <a:bodyPr>
            <a:noAutofit/>
          </a:bodyPr>
          <a:lstStyle/>
          <a:p>
            <a:pPr>
              <a:buFont typeface="Wingdings" charset="2"/>
              <a:buChar char="Ø"/>
            </a:pPr>
            <a:r>
              <a:rPr lang="fr-FR" sz="2200" b="1" dirty="0">
                <a:solidFill>
                  <a:srgbClr val="000000"/>
                </a:solidFill>
              </a:rPr>
              <a:t>Relocalisation des </a:t>
            </a:r>
            <a:r>
              <a:rPr lang="fr-FR" sz="2200" b="1" dirty="0">
                <a:solidFill>
                  <a:schemeClr val="accent5">
                    <a:lumMod val="75000"/>
                  </a:schemeClr>
                </a:solidFill>
              </a:rPr>
              <a:t>sans-abris* et des</a:t>
            </a:r>
            <a:r>
              <a:rPr lang="fr-FR" sz="2200" b="1" dirty="0">
                <a:solidFill>
                  <a:srgbClr val="000000"/>
                </a:solidFill>
              </a:rPr>
              <a:t> </a:t>
            </a:r>
            <a:r>
              <a:rPr lang="fr-FR" sz="2200" b="1" dirty="0">
                <a:solidFill>
                  <a:srgbClr val="31859C"/>
                </a:solidFill>
              </a:rPr>
              <a:t>ménages vulnérables</a:t>
            </a:r>
            <a:r>
              <a:rPr lang="fr-FR" sz="2200" dirty="0"/>
              <a:t> en regard de la cartographie multirisque et des plans de prévention des risques;</a:t>
            </a:r>
          </a:p>
          <a:p>
            <a:pPr marL="0" indent="0">
              <a:buNone/>
            </a:pPr>
            <a:endParaRPr lang="fr-FR" sz="2200" dirty="0"/>
          </a:p>
          <a:p>
            <a:pPr>
              <a:buFont typeface="Wingdings" charset="2"/>
              <a:buChar char="Ø"/>
            </a:pPr>
            <a:r>
              <a:rPr lang="fr-FR" sz="2200" b="1" dirty="0">
                <a:solidFill>
                  <a:srgbClr val="000000"/>
                </a:solidFill>
              </a:rPr>
              <a:t>Elaboration de </a:t>
            </a:r>
            <a:r>
              <a:rPr lang="fr-FR" sz="2200" b="1" dirty="0">
                <a:solidFill>
                  <a:srgbClr val="31859C"/>
                </a:solidFill>
              </a:rPr>
              <a:t>documents d’aménagement du territoire et d’urbanisme </a:t>
            </a:r>
            <a:r>
              <a:rPr lang="fr-FR" sz="2200" dirty="0"/>
              <a:t>pour une meilleure gestion du développement urbain et rural des zones affectées;</a:t>
            </a:r>
          </a:p>
          <a:p>
            <a:pPr marL="0" indent="0">
              <a:buNone/>
            </a:pPr>
            <a:endParaRPr lang="fr-FR" sz="2200" dirty="0"/>
          </a:p>
          <a:p>
            <a:pPr>
              <a:buFont typeface="Wingdings" charset="2"/>
              <a:buChar char="Ø"/>
            </a:pPr>
            <a:r>
              <a:rPr lang="fr-FR" sz="2200" b="1" dirty="0">
                <a:solidFill>
                  <a:srgbClr val="000000"/>
                </a:solidFill>
              </a:rPr>
              <a:t>Renforcement des </a:t>
            </a:r>
            <a:r>
              <a:rPr lang="fr-FR" sz="2200" b="1" dirty="0">
                <a:solidFill>
                  <a:srgbClr val="31859C"/>
                </a:solidFill>
              </a:rPr>
              <a:t>capacités des acteurs </a:t>
            </a:r>
            <a:r>
              <a:rPr lang="fr-FR" sz="2200" dirty="0"/>
              <a:t>institutionnels et privés;</a:t>
            </a:r>
          </a:p>
          <a:p>
            <a:pPr marL="0" indent="0">
              <a:buNone/>
            </a:pPr>
            <a:endParaRPr lang="fr-FR" sz="2200" dirty="0"/>
          </a:p>
          <a:p>
            <a:pPr lvl="0">
              <a:buFont typeface="Wingdings" charset="2"/>
              <a:buChar char="Ø"/>
            </a:pPr>
            <a:r>
              <a:rPr lang="fr-FR" sz="2200" b="1" dirty="0"/>
              <a:t>Mise en place de </a:t>
            </a:r>
            <a:r>
              <a:rPr lang="fr-FR" sz="2200" b="1" dirty="0">
                <a:solidFill>
                  <a:schemeClr val="accent5">
                    <a:lumMod val="75000"/>
                  </a:schemeClr>
                </a:solidFill>
              </a:rPr>
              <a:t>travaux à haute intensité de main d’œuvre </a:t>
            </a:r>
            <a:r>
              <a:rPr lang="fr-FR" sz="2200" dirty="0"/>
              <a:t>(HIMO)</a:t>
            </a:r>
          </a:p>
          <a:p>
            <a:pPr marL="0" indent="0">
              <a:buNone/>
            </a:pPr>
            <a:endParaRPr lang="fr-FR" sz="2200" dirty="0"/>
          </a:p>
          <a:p>
            <a:pPr lvl="0">
              <a:buFont typeface="Wingdings" charset="2"/>
              <a:buChar char="Ø"/>
            </a:pPr>
            <a:r>
              <a:rPr lang="fr-FR" sz="2200" b="1" dirty="0"/>
              <a:t>Appui à la </a:t>
            </a:r>
            <a:r>
              <a:rPr lang="fr-FR" sz="2200" b="1" dirty="0">
                <a:solidFill>
                  <a:srgbClr val="31859C"/>
                </a:solidFill>
              </a:rPr>
              <a:t>reconstruction et à l’auto-construction assistée</a:t>
            </a:r>
            <a:r>
              <a:rPr lang="fr-FR" sz="2200" dirty="0"/>
              <a:t>;</a:t>
            </a:r>
          </a:p>
          <a:p>
            <a:pPr marL="0" indent="0">
              <a:buNone/>
            </a:pPr>
            <a:endParaRPr lang="fr-FR" sz="2200" dirty="0"/>
          </a:p>
          <a:p>
            <a:pPr lvl="0">
              <a:buFont typeface="Wingdings" charset="2"/>
              <a:buChar char="Ø"/>
            </a:pPr>
            <a:r>
              <a:rPr lang="fr-FR" sz="2200" b="1" dirty="0">
                <a:solidFill>
                  <a:srgbClr val="000000"/>
                </a:solidFill>
              </a:rPr>
              <a:t>Production d</a:t>
            </a:r>
            <a:r>
              <a:rPr lang="fr-FR" sz="2200" b="1" dirty="0">
                <a:solidFill>
                  <a:srgbClr val="31859C"/>
                </a:solidFill>
              </a:rPr>
              <a:t>’habitat viabilisé</a:t>
            </a:r>
            <a:r>
              <a:rPr lang="fr-FR" sz="2200" dirty="0"/>
              <a:t>. </a:t>
            </a:r>
          </a:p>
          <a:p>
            <a:pPr marL="0" indent="0">
              <a:buNone/>
            </a:pPr>
            <a:endParaRPr lang="fr-FR" sz="2200" dirty="0"/>
          </a:p>
          <a:p>
            <a:pPr marL="0" indent="0">
              <a:buNone/>
            </a:pPr>
            <a:r>
              <a:rPr lang="fr-FR" sz="2400" dirty="0"/>
              <a:t> </a:t>
            </a:r>
          </a:p>
          <a:p>
            <a:pPr marL="0" indent="0">
              <a:buNone/>
            </a:pPr>
            <a:endParaRPr lang="fr-FR" sz="2400" dirty="0">
              <a:latin typeface="Arial"/>
              <a:cs typeface="Arial"/>
            </a:endParaRPr>
          </a:p>
          <a:p>
            <a:pPr marL="0" indent="0">
              <a:buNone/>
            </a:pPr>
            <a:endParaRPr lang="fr-FR" sz="2400" dirty="0">
              <a:latin typeface="Arial"/>
              <a:cs typeface="Arial"/>
            </a:endParaRPr>
          </a:p>
          <a:p>
            <a:pPr marL="0" indent="0">
              <a:buNone/>
            </a:pPr>
            <a:endParaRPr lang="fr-FR" sz="2200" dirty="0">
              <a:latin typeface="Arial"/>
              <a:cs typeface="Arial"/>
            </a:endParaRPr>
          </a:p>
          <a:p>
            <a:pPr marL="0" indent="0">
              <a:buNone/>
            </a:pPr>
            <a:r>
              <a:rPr lang="fr-FR" sz="2200" dirty="0">
                <a:latin typeface="Arial"/>
                <a:cs typeface="Arial"/>
              </a:rPr>
              <a:t> </a:t>
            </a:r>
          </a:p>
        </p:txBody>
      </p:sp>
      <p:sp>
        <p:nvSpPr>
          <p:cNvPr id="6" name="Title 1"/>
          <p:cNvSpPr>
            <a:spLocks noGrp="1"/>
          </p:cNvSpPr>
          <p:nvPr>
            <p:ph type="title"/>
          </p:nvPr>
        </p:nvSpPr>
        <p:spPr>
          <a:xfrm>
            <a:off x="1736098" y="2"/>
            <a:ext cx="8678444" cy="750887"/>
          </a:xfrm>
        </p:spPr>
        <p:txBody>
          <a:bodyPr>
            <a:noAutofit/>
          </a:bodyPr>
          <a:lstStyle/>
          <a:p>
            <a:pPr algn="l"/>
            <a:r>
              <a:rPr lang="fr-CA" sz="2000" b="1" dirty="0">
                <a:solidFill>
                  <a:srgbClr val="800000"/>
                </a:solidFill>
                <a:latin typeface="Verdana"/>
                <a:cs typeface="Verdana"/>
              </a:rPr>
              <a:t>Les lignes directrices</a:t>
            </a:r>
            <a:endParaRPr lang="fr-CA" sz="2000" b="1" dirty="0">
              <a:latin typeface="Verdana"/>
              <a:cs typeface="Verdana"/>
            </a:endParaRPr>
          </a:p>
        </p:txBody>
      </p:sp>
      <p:sp>
        <p:nvSpPr>
          <p:cNvPr id="2" name="Footer Placeholder 1"/>
          <p:cNvSpPr>
            <a:spLocks noGrp="1"/>
          </p:cNvSpPr>
          <p:nvPr>
            <p:ph type="ftr" sz="quarter" idx="11"/>
          </p:nvPr>
        </p:nvSpPr>
        <p:spPr>
          <a:xfrm>
            <a:off x="1845972" y="6356351"/>
            <a:ext cx="8568570" cy="365125"/>
          </a:xfrm>
        </p:spPr>
        <p:txBody>
          <a:bodyPr/>
          <a:lstStyle/>
          <a:p>
            <a:pPr algn="l"/>
            <a:r>
              <a:rPr lang="en-US" dirty="0" smtClean="0">
                <a:solidFill>
                  <a:schemeClr val="tx1"/>
                </a:solidFill>
              </a:rPr>
              <a:t>* 175000 sans-</a:t>
            </a:r>
            <a:r>
              <a:rPr lang="en-US" dirty="0" err="1" smtClean="0">
                <a:solidFill>
                  <a:schemeClr val="tx1"/>
                </a:solidFill>
              </a:rPr>
              <a:t>abris</a:t>
            </a:r>
            <a:r>
              <a:rPr lang="en-US" dirty="0" smtClean="0">
                <a:solidFill>
                  <a:schemeClr val="tx1"/>
                </a:solidFill>
              </a:rPr>
              <a:t> vivant dans des logements précaires et insalubres après le tremblement de terre,  selon le PDNA </a:t>
            </a:r>
            <a:endParaRPr lang="en-US" dirty="0">
              <a:solidFill>
                <a:schemeClr val="tx1"/>
              </a:solidFill>
            </a:endParaRPr>
          </a:p>
        </p:txBody>
      </p:sp>
    </p:spTree>
    <p:extLst>
      <p:ext uri="{BB962C8B-B14F-4D97-AF65-F5344CB8AC3E}">
        <p14:creationId xmlns:p14="http://schemas.microsoft.com/office/powerpoint/2010/main" xmlns="" val="224776952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8038" y="750888"/>
            <a:ext cx="8772162" cy="6107112"/>
          </a:xfrm>
        </p:spPr>
        <p:txBody>
          <a:bodyPr>
            <a:noAutofit/>
          </a:bodyPr>
          <a:lstStyle/>
          <a:p>
            <a:pPr marL="0" indent="0">
              <a:buNone/>
            </a:pPr>
            <a:endParaRPr lang="fr-FR" sz="2400" dirty="0"/>
          </a:p>
          <a:p>
            <a:pPr lvl="0">
              <a:buFont typeface="Wingdings" charset="2"/>
              <a:buChar char="Ø"/>
            </a:pPr>
            <a:r>
              <a:rPr lang="fr-FR" sz="2200" b="1" dirty="0"/>
              <a:t>Intégration des mesures </a:t>
            </a:r>
            <a:r>
              <a:rPr lang="fr-FR" sz="2200" dirty="0"/>
              <a:t>de </a:t>
            </a:r>
            <a:r>
              <a:rPr lang="fr-FR" sz="2200" b="1" dirty="0">
                <a:solidFill>
                  <a:srgbClr val="31859C"/>
                </a:solidFill>
              </a:rPr>
              <a:t>réduction des risques de désastres </a:t>
            </a:r>
            <a:r>
              <a:rPr lang="fr-FR" sz="2200" dirty="0"/>
              <a:t>dans le but de </a:t>
            </a:r>
            <a:r>
              <a:rPr lang="fr-FR" sz="2200" b="1" dirty="0">
                <a:solidFill>
                  <a:srgbClr val="31859C"/>
                </a:solidFill>
              </a:rPr>
              <a:t>reconstruire en mieux. </a:t>
            </a:r>
          </a:p>
          <a:p>
            <a:pPr lvl="0">
              <a:buFont typeface="Wingdings" charset="2"/>
              <a:buChar char="Ø"/>
            </a:pPr>
            <a:endParaRPr lang="fr-FR" sz="2200" dirty="0"/>
          </a:p>
          <a:p>
            <a:pPr lvl="0">
              <a:buFont typeface="Wingdings" charset="2"/>
              <a:buChar char="Ø"/>
            </a:pPr>
            <a:r>
              <a:rPr lang="fr-FR" sz="2200" b="1" dirty="0">
                <a:solidFill>
                  <a:srgbClr val="000000"/>
                </a:solidFill>
              </a:rPr>
              <a:t>Attention particulière à accorder aux </a:t>
            </a:r>
            <a:r>
              <a:rPr lang="fr-FR" sz="2200" b="1" dirty="0">
                <a:solidFill>
                  <a:srgbClr val="31859C"/>
                </a:solidFill>
              </a:rPr>
              <a:t>groupes les plus vulnérables </a:t>
            </a:r>
            <a:r>
              <a:rPr lang="fr-FR" sz="2200" dirty="0"/>
              <a:t>et les plus touchés, ainsi qu’à la réduction de la vulnérabilité des femmes et à l’égalité des genres. </a:t>
            </a:r>
          </a:p>
          <a:p>
            <a:pPr marL="0" indent="0">
              <a:buNone/>
            </a:pPr>
            <a:endParaRPr lang="fr-FR" sz="2200" dirty="0"/>
          </a:p>
          <a:p>
            <a:pPr lvl="0">
              <a:buFont typeface="Wingdings" charset="2"/>
              <a:buChar char="Ø"/>
            </a:pPr>
            <a:r>
              <a:rPr lang="fr-FR" sz="2200" b="1" dirty="0">
                <a:solidFill>
                  <a:srgbClr val="000000"/>
                </a:solidFill>
              </a:rPr>
              <a:t>Participation des communautés dans</a:t>
            </a:r>
            <a:r>
              <a:rPr lang="fr-FR" sz="2200" b="1" dirty="0">
                <a:solidFill>
                  <a:srgbClr val="31859C"/>
                </a:solidFill>
              </a:rPr>
              <a:t> tous les aspects du processus </a:t>
            </a:r>
            <a:r>
              <a:rPr lang="fr-FR" sz="2200" dirty="0"/>
              <a:t>de relèvement afin d’assurer l’</a:t>
            </a:r>
            <a:r>
              <a:rPr lang="fr-FR" sz="2200" b="1" dirty="0">
                <a:solidFill>
                  <a:srgbClr val="31859C"/>
                </a:solidFill>
              </a:rPr>
              <a:t>appropriation des activités </a:t>
            </a:r>
            <a:r>
              <a:rPr lang="fr-FR" sz="2200" dirty="0"/>
              <a:t>par les populations locales et </a:t>
            </a:r>
            <a:r>
              <a:rPr lang="fr-FR" sz="2200" b="1" dirty="0">
                <a:solidFill>
                  <a:srgbClr val="31859C"/>
                </a:solidFill>
              </a:rPr>
              <a:t>l’adéquation des interventions avec le contexte local</a:t>
            </a:r>
            <a:r>
              <a:rPr lang="fr-FR" sz="2200" dirty="0"/>
              <a:t>. </a:t>
            </a:r>
            <a:endParaRPr lang="fr-FR" sz="2400" dirty="0">
              <a:latin typeface="Arial"/>
              <a:cs typeface="Arial"/>
            </a:endParaRPr>
          </a:p>
          <a:p>
            <a:pPr marL="0" indent="0">
              <a:buNone/>
            </a:pPr>
            <a:endParaRPr lang="fr-FR" sz="2200" dirty="0">
              <a:latin typeface="Arial"/>
              <a:cs typeface="Arial"/>
            </a:endParaRPr>
          </a:p>
          <a:p>
            <a:pPr marL="0" indent="0">
              <a:buNone/>
            </a:pPr>
            <a:r>
              <a:rPr lang="fr-FR" sz="2200" dirty="0">
                <a:latin typeface="Arial"/>
                <a:cs typeface="Arial"/>
              </a:rPr>
              <a:t> </a:t>
            </a:r>
          </a:p>
        </p:txBody>
      </p:sp>
      <p:sp>
        <p:nvSpPr>
          <p:cNvPr id="6" name="Title 1"/>
          <p:cNvSpPr>
            <a:spLocks noGrp="1"/>
          </p:cNvSpPr>
          <p:nvPr>
            <p:ph type="title"/>
          </p:nvPr>
        </p:nvSpPr>
        <p:spPr>
          <a:xfrm>
            <a:off x="1736098" y="2"/>
            <a:ext cx="8678444" cy="750887"/>
          </a:xfrm>
        </p:spPr>
        <p:txBody>
          <a:bodyPr>
            <a:noAutofit/>
          </a:bodyPr>
          <a:lstStyle/>
          <a:p>
            <a:pPr algn="l"/>
            <a:r>
              <a:rPr lang="fr-CA" sz="2000" b="1" dirty="0">
                <a:solidFill>
                  <a:srgbClr val="800000"/>
                </a:solidFill>
                <a:latin typeface="Verdana"/>
                <a:cs typeface="Verdana"/>
              </a:rPr>
              <a:t>Les principes directeurs</a:t>
            </a:r>
            <a:endParaRPr lang="fr-CA" sz="2000" b="1" dirty="0">
              <a:latin typeface="Verdana"/>
              <a:cs typeface="Verdana"/>
            </a:endParaRPr>
          </a:p>
        </p:txBody>
      </p:sp>
    </p:spTree>
    <p:extLst>
      <p:ext uri="{BB962C8B-B14F-4D97-AF65-F5344CB8AC3E}">
        <p14:creationId xmlns:p14="http://schemas.microsoft.com/office/powerpoint/2010/main" xmlns="" val="982375691"/>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1601</Words>
  <Application>Microsoft Office PowerPoint</Application>
  <PresentationFormat>Custom</PresentationFormat>
  <Paragraphs>391</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Cadre Conceptuel  Relèvement post Mathieu  </vt:lpstr>
      <vt:lpstr>Plan de présentation</vt:lpstr>
      <vt:lpstr>Slide 3</vt:lpstr>
      <vt:lpstr>1. L’impact du cyclone sur le secteur du logement</vt:lpstr>
      <vt:lpstr>Exemple de carte d’évaluation de l’état des bâtiments, commune de Dame-Marie (Ville)</vt:lpstr>
      <vt:lpstr>Exemple de carte d’évaluation de l’état des bâtiments, commune de Dame-Marie (Ville)</vt:lpstr>
      <vt:lpstr>Slide 7</vt:lpstr>
      <vt:lpstr>Les lignes directrices</vt:lpstr>
      <vt:lpstr>Les principes directeurs</vt:lpstr>
      <vt:lpstr>Les principes directeurs</vt:lpstr>
      <vt:lpstr>Slide 11</vt:lpstr>
      <vt:lpstr>Slide 12</vt:lpstr>
      <vt:lpstr>Slide 13</vt:lpstr>
      <vt:lpstr>Slide 14</vt:lpstr>
      <vt:lpstr>Slide 15</vt:lpstr>
      <vt:lpstr>Slide 16</vt:lpstr>
      <vt:lpstr>Prendre en compte les spécificités culturelles et locales</vt:lpstr>
      <vt:lpstr>5. Les spécificités culturelles et locales</vt:lpstr>
      <vt:lpstr>La participation des communautés</vt:lpstr>
      <vt:lpstr>Le renforcement des capacités en reconstruction plus sûre</vt:lpstr>
      <vt:lpstr>Slide 21</vt:lpstr>
      <vt:lpstr>6. Les options pour la reconstruction de logements</vt:lpstr>
      <vt:lpstr>Slide 23</vt:lpstr>
      <vt:lpstr>Modèles et approche en zones urbaines</vt:lpstr>
      <vt:lpstr>Production d’habitat viabilisé</vt:lpstr>
      <vt:lpstr>Approche logement villages, en zones peri urbaines</vt:lpstr>
      <vt:lpstr>Approche participative en zones rurales</vt:lpstr>
      <vt:lpstr>Logement itératif, construction et réparation assistée</vt:lpstr>
      <vt:lpstr>Slide 29</vt:lpstr>
      <vt:lpstr>Slide 30</vt:lpstr>
      <vt:lpstr>Autres options de logement</vt:lpstr>
      <vt:lpstr>7. Coordination et mise en œuvre </vt:lpstr>
      <vt:lpstr>7. Coordination et mise en œuvre </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Carly Ady Joseph</dc:creator>
  <cp:lastModifiedBy>Jacques Bien Aime</cp:lastModifiedBy>
  <cp:revision>10</cp:revision>
  <dcterms:created xsi:type="dcterms:W3CDTF">2016-09-21T13:15:43Z</dcterms:created>
  <dcterms:modified xsi:type="dcterms:W3CDTF">2017-04-19T15:31:06Z</dcterms:modified>
</cp:coreProperties>
</file>