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1.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18"/>
  </p:notesMasterIdLst>
  <p:handoutMasterIdLst>
    <p:handoutMasterId r:id="rId19"/>
  </p:handoutMasterIdLst>
  <p:sldIdLst>
    <p:sldId id="256" r:id="rId2"/>
    <p:sldId id="269" r:id="rId3"/>
    <p:sldId id="257" r:id="rId4"/>
    <p:sldId id="258" r:id="rId5"/>
    <p:sldId id="263" r:id="rId6"/>
    <p:sldId id="281" r:id="rId7"/>
    <p:sldId id="261" r:id="rId8"/>
    <p:sldId id="282" r:id="rId9"/>
    <p:sldId id="278" r:id="rId10"/>
    <p:sldId id="260" r:id="rId11"/>
    <p:sldId id="275" r:id="rId12"/>
    <p:sldId id="276" r:id="rId13"/>
    <p:sldId id="266" r:id="rId14"/>
    <p:sldId id="264" r:id="rId15"/>
    <p:sldId id="265" r:id="rId16"/>
    <p:sldId id="280" r:id="rId17"/>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73993" autoAdjust="0"/>
  </p:normalViewPr>
  <p:slideViewPr>
    <p:cSldViewPr>
      <p:cViewPr varScale="1">
        <p:scale>
          <a:sx n="78" d="100"/>
          <a:sy n="78" d="100"/>
        </p:scale>
        <p:origin x="1842"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70" d="100"/>
          <a:sy n="70" d="100"/>
        </p:scale>
        <p:origin x="-1290" y="21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1559BC2E-B910-4D78-8FED-D142F4AB34B7}" type="datetimeFigureOut">
              <a:rPr lang="en-GB" smtClean="0"/>
              <a:t>06/07/2018</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2C5E0EF2-D4BE-4306-861C-70AAF170B6B9}" type="slidenum">
              <a:rPr lang="en-GB" smtClean="0"/>
              <a:t>‹#›</a:t>
            </a:fld>
            <a:endParaRPr lang="en-GB"/>
          </a:p>
        </p:txBody>
      </p:sp>
    </p:spTree>
    <p:extLst>
      <p:ext uri="{BB962C8B-B14F-4D97-AF65-F5344CB8AC3E}">
        <p14:creationId xmlns:p14="http://schemas.microsoft.com/office/powerpoint/2010/main" val="1803525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0FD8CEB8-E80E-4023-ACB1-2215A2C40D7C}" type="datetimeFigureOut">
              <a:rPr lang="en-GB" smtClean="0"/>
              <a:pPr/>
              <a:t>06/07/2018</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FA1369B4-255C-497A-8D6F-3C0D2ADFF37D}" type="slidenum">
              <a:rPr lang="en-GB" smtClean="0"/>
              <a:pPr/>
              <a:t>‹#›</a:t>
            </a:fld>
            <a:endParaRPr lang="en-GB"/>
          </a:p>
        </p:txBody>
      </p:sp>
    </p:spTree>
    <p:extLst>
      <p:ext uri="{BB962C8B-B14F-4D97-AF65-F5344CB8AC3E}">
        <p14:creationId xmlns:p14="http://schemas.microsoft.com/office/powerpoint/2010/main" val="24523316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A1369B4-255C-497A-8D6F-3C0D2ADFF37D}" type="slidenum">
              <a:rPr lang="en-GB" smtClean="0"/>
              <a:pPr/>
              <a:t>1</a:t>
            </a:fld>
            <a:endParaRPr lang="en-GB"/>
          </a:p>
        </p:txBody>
      </p:sp>
    </p:spTree>
    <p:extLst>
      <p:ext uri="{BB962C8B-B14F-4D97-AF65-F5344CB8AC3E}">
        <p14:creationId xmlns:p14="http://schemas.microsoft.com/office/powerpoint/2010/main" val="7030803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A1369B4-255C-497A-8D6F-3C0D2ADFF37D}" type="slidenum">
              <a:rPr lang="en-GB" smtClean="0"/>
              <a:pPr/>
              <a:t>11</a:t>
            </a:fld>
            <a:endParaRPr lang="en-GB"/>
          </a:p>
        </p:txBody>
      </p:sp>
    </p:spTree>
    <p:extLst>
      <p:ext uri="{BB962C8B-B14F-4D97-AF65-F5344CB8AC3E}">
        <p14:creationId xmlns:p14="http://schemas.microsoft.com/office/powerpoint/2010/main" val="37994751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A1369B4-255C-497A-8D6F-3C0D2ADFF37D}" type="slidenum">
              <a:rPr lang="en-GB" smtClean="0"/>
              <a:pPr/>
              <a:t>12</a:t>
            </a:fld>
            <a:endParaRPr lang="en-GB"/>
          </a:p>
        </p:txBody>
      </p:sp>
    </p:spTree>
    <p:extLst>
      <p:ext uri="{BB962C8B-B14F-4D97-AF65-F5344CB8AC3E}">
        <p14:creationId xmlns:p14="http://schemas.microsoft.com/office/powerpoint/2010/main" val="9719326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u="sng" dirty="0" smtClean="0">
                <a:latin typeface="Arial" pitchFamily="34" charset="0"/>
                <a:cs typeface="Arial" pitchFamily="34" charset="0"/>
              </a:rPr>
              <a:t>Background information (if asked)</a:t>
            </a:r>
            <a:r>
              <a:rPr lang="en-US" sz="1200" dirty="0" smtClean="0">
                <a:latin typeface="Arial" pitchFamily="34" charset="0"/>
                <a:cs typeface="Arial" pitchFamily="34" charset="0"/>
              </a:rPr>
              <a:t>: In the report, there is a column</a:t>
            </a:r>
            <a:r>
              <a:rPr lang="en-US" sz="1200" baseline="0" dirty="0" smtClean="0">
                <a:latin typeface="Arial" pitchFamily="34" charset="0"/>
                <a:cs typeface="Arial" pitchFamily="34" charset="0"/>
              </a:rPr>
              <a:t> labeled ‘performance status’.  Each core function gets a score (the median) based on the calculation of responses to the questionnaires.  </a:t>
            </a:r>
            <a:r>
              <a:rPr lang="en-GB" sz="1200" dirty="0" smtClean="0">
                <a:latin typeface="Arial" pitchFamily="34" charset="0"/>
                <a:cs typeface="Arial" pitchFamily="34" charset="0"/>
              </a:rPr>
              <a:t>The score is classified into a 4-category scale of performance status: </a:t>
            </a:r>
          </a:p>
          <a:p>
            <a:pPr marL="228600" indent="-228600" rtl="0" eaLnBrk="1" fontAlgn="t" latinLnBrk="0" hangingPunct="1">
              <a:buFont typeface="+mj-lt"/>
              <a:buAutoNum type="arabicPeriod"/>
            </a:pPr>
            <a:r>
              <a:rPr lang="en-GB" sz="1200" b="0" i="0" u="none" strike="noStrike" kern="1200" dirty="0" smtClean="0">
                <a:solidFill>
                  <a:schemeClr val="tx1"/>
                </a:solidFill>
                <a:effectLst/>
                <a:latin typeface="Arial" pitchFamily="34" charset="0"/>
                <a:cs typeface="Arial" pitchFamily="34" charset="0"/>
              </a:rPr>
              <a:t>Green    =  Strong (&gt; 0.75) </a:t>
            </a:r>
          </a:p>
          <a:p>
            <a:pPr marL="228600" indent="-228600" rtl="0" eaLnBrk="1" fontAlgn="t" latinLnBrk="0" hangingPunct="1">
              <a:buFont typeface="+mj-lt"/>
              <a:buAutoNum type="arabicPeriod"/>
            </a:pPr>
            <a:r>
              <a:rPr lang="en-GB" sz="1200" b="0" i="0" u="none" strike="noStrike" kern="1200" dirty="0" smtClean="0">
                <a:solidFill>
                  <a:schemeClr val="tx1"/>
                </a:solidFill>
                <a:effectLst/>
                <a:latin typeface="Arial" pitchFamily="34" charset="0"/>
                <a:cs typeface="Arial" pitchFamily="34" charset="0"/>
              </a:rPr>
              <a:t>Yellow   =  Satisfactory (0.51-0.75</a:t>
            </a:r>
            <a:r>
              <a:rPr lang="en-GB" sz="1200" b="0" i="0" u="none" strike="noStrike" kern="1200" baseline="0" dirty="0" smtClean="0">
                <a:solidFill>
                  <a:schemeClr val="tx1"/>
                </a:solidFill>
                <a:effectLst/>
                <a:latin typeface="Arial" pitchFamily="34" charset="0"/>
                <a:cs typeface="Arial" pitchFamily="34" charset="0"/>
              </a:rPr>
              <a:t> )</a:t>
            </a:r>
            <a:endParaRPr lang="en-GB" sz="1200" b="0" i="0" u="none" strike="noStrike" kern="1200" dirty="0" smtClean="0">
              <a:solidFill>
                <a:schemeClr val="tx1"/>
              </a:solidFill>
              <a:effectLst/>
              <a:latin typeface="Arial" pitchFamily="34" charset="0"/>
              <a:cs typeface="Arial" pitchFamily="34" charset="0"/>
            </a:endParaRPr>
          </a:p>
          <a:p>
            <a:pPr marL="228600" indent="-228600" rtl="0" eaLnBrk="1" fontAlgn="t" latinLnBrk="0" hangingPunct="1">
              <a:buFont typeface="+mj-lt"/>
              <a:buAutoNum type="arabicPeriod"/>
            </a:pPr>
            <a:r>
              <a:rPr lang="en-GB" sz="1200" b="0" i="0" u="none" strike="noStrike" kern="1200" dirty="0" smtClean="0">
                <a:solidFill>
                  <a:schemeClr val="tx1"/>
                </a:solidFill>
                <a:effectLst/>
                <a:latin typeface="Arial" pitchFamily="34" charset="0"/>
                <a:cs typeface="Arial" pitchFamily="34" charset="0"/>
              </a:rPr>
              <a:t>Orange  =  Unsatisfactory (0.26-0.50)</a:t>
            </a:r>
          </a:p>
          <a:p>
            <a:pPr marL="228600" indent="-228600" rtl="0" eaLnBrk="1" fontAlgn="t" latinLnBrk="0" hangingPunct="1">
              <a:buFont typeface="+mj-lt"/>
              <a:buAutoNum type="arabicPeriod"/>
            </a:pPr>
            <a:r>
              <a:rPr lang="en-GB" sz="1200" b="0" i="0" u="none" strike="noStrike" kern="1200" dirty="0" smtClean="0">
                <a:solidFill>
                  <a:schemeClr val="tx1"/>
                </a:solidFill>
                <a:effectLst/>
                <a:latin typeface="Arial" pitchFamily="34" charset="0"/>
                <a:cs typeface="Arial" pitchFamily="34" charset="0"/>
              </a:rPr>
              <a:t>Red       =  Weak (≤ 0.25)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latin typeface="Arial" pitchFamily="34" charset="0"/>
                <a:cs typeface="Arial" pitchFamily="34" charset="0"/>
              </a:rPr>
              <a:t> </a:t>
            </a:r>
            <a:endParaRPr lang="en-US" sz="1200" b="0" dirty="0" smtClean="0">
              <a:latin typeface="Arial" pitchFamily="34" charset="0"/>
              <a:cs typeface="Arial"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dirty="0" smtClean="0">
                <a:latin typeface="Arial" pitchFamily="34" charset="0"/>
                <a:cs typeface="Arial" pitchFamily="34" charset="0"/>
                <a:sym typeface="Wingdings" pitchFamily="2" charset="2"/>
              </a:rPr>
              <a:t> </a:t>
            </a:r>
            <a:r>
              <a:rPr lang="en-US" sz="1200" b="0" dirty="0" smtClean="0">
                <a:latin typeface="Arial" pitchFamily="34" charset="0"/>
                <a:cs typeface="Arial" pitchFamily="34" charset="0"/>
              </a:rPr>
              <a:t>The scoring for each question assists in identifying those</a:t>
            </a:r>
            <a:r>
              <a:rPr lang="en-US" sz="1200" b="0" baseline="0" dirty="0" smtClean="0">
                <a:latin typeface="Arial" pitchFamily="34" charset="0"/>
                <a:cs typeface="Arial" pitchFamily="34" charset="0"/>
              </a:rPr>
              <a:t> </a:t>
            </a:r>
            <a:r>
              <a:rPr lang="en-US" sz="1200" b="0" dirty="0" smtClean="0">
                <a:latin typeface="Arial" pitchFamily="34" charset="0"/>
                <a:cs typeface="Arial" pitchFamily="34" charset="0"/>
              </a:rPr>
              <a:t>function that require improvement and additional support.</a:t>
            </a:r>
            <a:endParaRPr lang="en-GB" sz="1200" b="0" dirty="0" smtClean="0">
              <a:latin typeface="Arial" pitchFamily="34" charset="0"/>
              <a:cs typeface="Arial" pitchFamily="34" charset="0"/>
            </a:endParaRPr>
          </a:p>
          <a:p>
            <a:endParaRPr lang="en-GB" dirty="0"/>
          </a:p>
        </p:txBody>
      </p:sp>
      <p:sp>
        <p:nvSpPr>
          <p:cNvPr id="4" name="Slide Number Placeholder 3"/>
          <p:cNvSpPr>
            <a:spLocks noGrp="1"/>
          </p:cNvSpPr>
          <p:nvPr>
            <p:ph type="sldNum" sz="quarter" idx="10"/>
          </p:nvPr>
        </p:nvSpPr>
        <p:spPr/>
        <p:txBody>
          <a:bodyPr/>
          <a:lstStyle/>
          <a:p>
            <a:fld id="{FA1369B4-255C-497A-8D6F-3C0D2ADFF37D}" type="slidenum">
              <a:rPr lang="en-GB" smtClean="0"/>
              <a:pPr/>
              <a:t>13</a:t>
            </a:fld>
            <a:endParaRPr lang="en-GB"/>
          </a:p>
        </p:txBody>
      </p:sp>
    </p:spTree>
    <p:extLst>
      <p:ext uri="{BB962C8B-B14F-4D97-AF65-F5344CB8AC3E}">
        <p14:creationId xmlns:p14="http://schemas.microsoft.com/office/powerpoint/2010/main" val="5226556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A1369B4-255C-497A-8D6F-3C0D2ADFF37D}" type="slidenum">
              <a:rPr lang="en-GB" smtClean="0"/>
              <a:pPr/>
              <a:t>14</a:t>
            </a:fld>
            <a:endParaRPr lang="en-GB"/>
          </a:p>
        </p:txBody>
      </p:sp>
    </p:spTree>
    <p:extLst>
      <p:ext uri="{BB962C8B-B14F-4D97-AF65-F5344CB8AC3E}">
        <p14:creationId xmlns:p14="http://schemas.microsoft.com/office/powerpoint/2010/main" val="33163647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A1369B4-255C-497A-8D6F-3C0D2ADFF37D}" type="slidenum">
              <a:rPr lang="en-GB" smtClean="0"/>
              <a:pPr/>
              <a:t>15</a:t>
            </a:fld>
            <a:endParaRPr lang="en-GB"/>
          </a:p>
        </p:txBody>
      </p:sp>
    </p:spTree>
    <p:extLst>
      <p:ext uri="{BB962C8B-B14F-4D97-AF65-F5344CB8AC3E}">
        <p14:creationId xmlns:p14="http://schemas.microsoft.com/office/powerpoint/2010/main" val="14716579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It is recommended to the stock taking of the progress  at the cluster meetings are recoded in the minutes from the meeting.</a:t>
            </a:r>
            <a:endParaRPr lang="en-GB" dirty="0"/>
          </a:p>
        </p:txBody>
      </p:sp>
      <p:sp>
        <p:nvSpPr>
          <p:cNvPr id="4" name="Slide Number Placeholder 3"/>
          <p:cNvSpPr>
            <a:spLocks noGrp="1"/>
          </p:cNvSpPr>
          <p:nvPr>
            <p:ph type="sldNum" sz="quarter" idx="10"/>
          </p:nvPr>
        </p:nvSpPr>
        <p:spPr/>
        <p:txBody>
          <a:bodyPr/>
          <a:lstStyle/>
          <a:p>
            <a:fld id="{FA1369B4-255C-497A-8D6F-3C0D2ADFF37D}" type="slidenum">
              <a:rPr lang="en-GB" smtClean="0"/>
              <a:pPr/>
              <a:t>16</a:t>
            </a:fld>
            <a:endParaRPr lang="en-GB"/>
          </a:p>
        </p:txBody>
      </p:sp>
    </p:spTree>
    <p:extLst>
      <p:ext uri="{BB962C8B-B14F-4D97-AF65-F5344CB8AC3E}">
        <p14:creationId xmlns:p14="http://schemas.microsoft.com/office/powerpoint/2010/main" val="2041847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A1369B4-255C-497A-8D6F-3C0D2ADFF37D}" type="slidenum">
              <a:rPr lang="en-GB" smtClean="0"/>
              <a:pPr/>
              <a:t>2</a:t>
            </a:fld>
            <a:endParaRPr lang="en-GB"/>
          </a:p>
        </p:txBody>
      </p:sp>
      <p:sp>
        <p:nvSpPr>
          <p:cNvPr id="5" name="Notes Placeholder 4"/>
          <p:cNvSpPr>
            <a:spLocks noGrp="1"/>
          </p:cNvSpPr>
          <p:nvPr>
            <p:ph type="body" sz="quarter" idx="11"/>
          </p:nvPr>
        </p:nvSpPr>
        <p:spPr/>
        <p:txBody>
          <a:bodyPr/>
          <a:lstStyle/>
          <a:p>
            <a:r>
              <a:rPr lang="en-US" b="1" u="sng" dirty="0" smtClean="0"/>
              <a:t>Support from Global Clusters and OCHA:</a:t>
            </a:r>
          </a:p>
          <a:p>
            <a:pPr marL="171450" indent="-171450">
              <a:buFont typeface="Arial" panose="020B0604020202020204" pitchFamily="34" charset="0"/>
              <a:buChar char="•"/>
            </a:pPr>
            <a:r>
              <a:rPr lang="en-US" dirty="0" smtClean="0"/>
              <a:t>Facilitation support can be provided by the secretariats of the Global Clusters and OCHA-HQ.</a:t>
            </a:r>
          </a:p>
          <a:p>
            <a:pPr marL="171450" indent="-171450">
              <a:buFont typeface="Arial" panose="020B0604020202020204" pitchFamily="34" charset="0"/>
              <a:buChar char="•"/>
            </a:pPr>
            <a:r>
              <a:rPr lang="en-US" dirty="0" smtClean="0"/>
              <a:t>Technical  support to implement the CPM questionnaires is provided by those Clusters who has the  survey tool and OCHA provides technical support to those clusters who do not have the survey tool.</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GB" dirty="0" smtClean="0"/>
              <a:t>In </a:t>
            </a:r>
            <a:r>
              <a:rPr lang="en-GB" dirty="0"/>
              <a:t>protracted crises, the CPM should be implemented on an annual basis, but clusters decide when to implement it. </a:t>
            </a:r>
          </a:p>
          <a:p>
            <a:pPr marL="171450" indent="-171450">
              <a:buFont typeface="Arial" panose="020B0604020202020204" pitchFamily="34" charset="0"/>
              <a:buChar char="•"/>
            </a:pPr>
            <a:r>
              <a:rPr lang="en-GB" dirty="0"/>
              <a:t>If several of the core functions have been registered as weak, requiring more frequent monitoring and follow-up on improvement actions, it is recommended that the CPM is implemented on a more regular basis.</a:t>
            </a:r>
          </a:p>
          <a:p>
            <a:pPr marL="171450" indent="-171450">
              <a:buFont typeface="Arial" panose="020B0604020202020204" pitchFamily="34" charset="0"/>
              <a:buChar char="•"/>
            </a:pPr>
            <a:r>
              <a:rPr lang="en-GB" dirty="0"/>
              <a:t>Experience shows that it is difficult to implement the CPM in a context where clusters have simultaneous commitments (e.g. the Strategic Planning Process, donor visits etc.) or the cluster architecture is in transition.</a:t>
            </a:r>
          </a:p>
          <a:p>
            <a:pPr marL="171450" indent="-171450">
              <a:buFont typeface="Arial" panose="020B0604020202020204" pitchFamily="34" charset="0"/>
              <a:buChar char="•"/>
            </a:pPr>
            <a:endParaRPr lang="en-US" dirty="0"/>
          </a:p>
          <a:p>
            <a:endParaRPr lang="en-GB" dirty="0"/>
          </a:p>
        </p:txBody>
      </p:sp>
    </p:spTree>
    <p:extLst>
      <p:ext uri="{BB962C8B-B14F-4D97-AF65-F5344CB8AC3E}">
        <p14:creationId xmlns:p14="http://schemas.microsoft.com/office/powerpoint/2010/main" val="3070727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TA:</a:t>
            </a:r>
          </a:p>
          <a:p>
            <a:pPr marL="171450" indent="-171450">
              <a:buFont typeface="Arial" panose="020B0604020202020204" pitchFamily="34" charset="0"/>
              <a:buChar char="•"/>
            </a:pPr>
            <a:r>
              <a:rPr lang="en-GB" dirty="0" smtClean="0"/>
              <a:t>based on a review of humanitarian response to major disasters in 2010 and 2011 (Haiti and Pakistan) </a:t>
            </a:r>
          </a:p>
          <a:p>
            <a:pPr marL="171450" indent="-171450">
              <a:buFont typeface="Arial" panose="020B0604020202020204" pitchFamily="34" charset="0"/>
              <a:buChar char="•"/>
            </a:pPr>
            <a:r>
              <a:rPr lang="en-GB" dirty="0" smtClean="0"/>
              <a:t>55 actions agreed by the IASC Principals in December 2011 focused on leadership, coordination and accountability to affected people.</a:t>
            </a:r>
          </a:p>
          <a:p>
            <a:pPr marL="171450" indent="-171450">
              <a:buFont typeface="Arial" panose="020B0604020202020204" pitchFamily="34" charset="0"/>
              <a:buChar char="•"/>
            </a:pPr>
            <a:r>
              <a:rPr lang="en-GB" dirty="0" smtClean="0"/>
              <a:t>actions are aimed at simplifying processes and mechanisms, improving inter-agency communication and collaboration and building confidence in the humanitarian system as a whole. </a:t>
            </a:r>
          </a:p>
          <a:p>
            <a:pPr marL="171450" indent="-171450">
              <a:buFont typeface="Arial" panose="020B0604020202020204" pitchFamily="34" charset="0"/>
              <a:buChar char="•"/>
            </a:pPr>
            <a:r>
              <a:rPr lang="en-GB" dirty="0" smtClean="0"/>
              <a:t>calls for change in operational methods and for focus on results and not just process. Improving coordination and accountability are essential elements of this agenda. </a:t>
            </a:r>
          </a:p>
          <a:p>
            <a:endParaRPr lang="en-GB" dirty="0" smtClean="0"/>
          </a:p>
          <a:p>
            <a:r>
              <a:rPr lang="en-US" dirty="0" smtClean="0"/>
              <a:t>IASC Sub-WG:</a:t>
            </a:r>
            <a:endParaRPr lang="en-GB" dirty="0" smtClean="0"/>
          </a:p>
          <a:p>
            <a:pPr marL="171450" indent="-171450">
              <a:buFont typeface="Arial" panose="020B0604020202020204" pitchFamily="34" charset="0"/>
              <a:buChar char="•"/>
            </a:pPr>
            <a:r>
              <a:rPr lang="en-GB" dirty="0" smtClean="0"/>
              <a:t>TA -&gt; SWG tasked to review cluster guidance and consider ways to monitor the performance of cluster coordination at country level.  </a:t>
            </a:r>
          </a:p>
          <a:p>
            <a:pPr marL="171450" indent="-171450">
              <a:buFont typeface="Arial" panose="020B0604020202020204" pitchFamily="34" charset="0"/>
              <a:buChar char="•"/>
            </a:pPr>
            <a:r>
              <a:rPr lang="en-GB" dirty="0" smtClean="0"/>
              <a:t>By September 2012, a coordination performance monitoring tool was developed and being tested in a few pilot countries (Pakistan, Somalia, South Sudan). </a:t>
            </a:r>
          </a:p>
          <a:p>
            <a:pPr marL="171450" indent="-171450">
              <a:buFont typeface="Arial" panose="020B0604020202020204" pitchFamily="34" charset="0"/>
              <a:buChar char="•"/>
            </a:pPr>
            <a:r>
              <a:rPr lang="en-GB" dirty="0" smtClean="0"/>
              <a:t>The coordination performance monitoring tools and reporting frequency were endorsed by the IASC Working Group in August 2012, and shared with the IASC Principals in December 2012. </a:t>
            </a:r>
          </a:p>
          <a:p>
            <a:endParaRPr lang="en-GB" dirty="0"/>
          </a:p>
        </p:txBody>
      </p:sp>
      <p:sp>
        <p:nvSpPr>
          <p:cNvPr id="4" name="Slide Number Placeholder 3"/>
          <p:cNvSpPr>
            <a:spLocks noGrp="1"/>
          </p:cNvSpPr>
          <p:nvPr>
            <p:ph type="sldNum" sz="quarter" idx="10"/>
          </p:nvPr>
        </p:nvSpPr>
        <p:spPr/>
        <p:txBody>
          <a:bodyPr/>
          <a:lstStyle/>
          <a:p>
            <a:fld id="{FA1369B4-255C-497A-8D6F-3C0D2ADFF37D}" type="slidenum">
              <a:rPr lang="en-GB" smtClean="0"/>
              <a:pPr/>
              <a:t>3</a:t>
            </a:fld>
            <a:endParaRPr lang="en-GB"/>
          </a:p>
        </p:txBody>
      </p:sp>
    </p:spTree>
    <p:extLst>
      <p:ext uri="{BB962C8B-B14F-4D97-AF65-F5344CB8AC3E}">
        <p14:creationId xmlns:p14="http://schemas.microsoft.com/office/powerpoint/2010/main" val="30292027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smtClean="0"/>
              <a:t>Questions on</a:t>
            </a:r>
            <a:r>
              <a:rPr lang="en-US" b="1" u="sng" baseline="0" dirty="0" smtClean="0"/>
              <a:t> accountability to affected populations:</a:t>
            </a:r>
          </a:p>
          <a:p>
            <a:pPr marL="228600" indent="-228600">
              <a:buFont typeface="+mj-lt"/>
              <a:buAutoNum type="arabicPeriod"/>
            </a:pPr>
            <a:r>
              <a:rPr lang="en-US" baseline="0" dirty="0" smtClean="0"/>
              <a:t>Have mechanisms – agreed upon by cluster partners – to consult and involve affected populations in decision –making, been used by cluster partners/your organization when possible?</a:t>
            </a:r>
          </a:p>
          <a:p>
            <a:pPr marL="228600" indent="-228600">
              <a:buFont typeface="+mj-lt"/>
              <a:buAutoNum type="arabicPeriod"/>
            </a:pPr>
            <a:r>
              <a:rPr lang="en-US" baseline="0" dirty="0" smtClean="0"/>
              <a:t>Have mechanisms – agreed upon by cluster partners – to receive, investigate and act upon complaints on the assistance received, been used by cluster partners/your organization  when possible?</a:t>
            </a:r>
          </a:p>
          <a:p>
            <a:pPr marL="0" indent="0">
              <a:buFont typeface="+mj-lt"/>
              <a:buNone/>
            </a:pPr>
            <a:endParaRPr lang="en-US" dirty="0" smtClean="0"/>
          </a:p>
          <a:p>
            <a:pPr marL="0" indent="0">
              <a:buFont typeface="+mj-lt"/>
              <a:buNone/>
            </a:pPr>
            <a:r>
              <a:rPr lang="en-US" dirty="0" smtClean="0"/>
              <a:t>The support</a:t>
            </a:r>
            <a:r>
              <a:rPr lang="en-US" baseline="0" dirty="0" smtClean="0"/>
              <a:t> to affected populations is strengthened through improved coordination and increased inclusion of the issue in the decision making process. </a:t>
            </a:r>
            <a:endParaRPr lang="en-GB" dirty="0"/>
          </a:p>
        </p:txBody>
      </p:sp>
      <p:sp>
        <p:nvSpPr>
          <p:cNvPr id="4" name="Slide Number Placeholder 3"/>
          <p:cNvSpPr>
            <a:spLocks noGrp="1"/>
          </p:cNvSpPr>
          <p:nvPr>
            <p:ph type="sldNum" sz="quarter" idx="10"/>
          </p:nvPr>
        </p:nvSpPr>
        <p:spPr/>
        <p:txBody>
          <a:bodyPr/>
          <a:lstStyle/>
          <a:p>
            <a:fld id="{FA1369B4-255C-497A-8D6F-3C0D2ADFF37D}" type="slidenum">
              <a:rPr lang="en-GB" smtClean="0"/>
              <a:pPr/>
              <a:t>4</a:t>
            </a:fld>
            <a:endParaRPr lang="en-GB"/>
          </a:p>
        </p:txBody>
      </p:sp>
    </p:spTree>
    <p:extLst>
      <p:ext uri="{BB962C8B-B14F-4D97-AF65-F5344CB8AC3E}">
        <p14:creationId xmlns:p14="http://schemas.microsoft.com/office/powerpoint/2010/main" val="29797373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1369B4-255C-497A-8D6F-3C0D2ADFF37D}" type="slidenum">
              <a:rPr lang="en-GB" smtClean="0"/>
              <a:pPr/>
              <a:t>5</a:t>
            </a:fld>
            <a:endParaRPr lang="en-GB"/>
          </a:p>
        </p:txBody>
      </p:sp>
    </p:spTree>
    <p:extLst>
      <p:ext uri="{BB962C8B-B14F-4D97-AF65-F5344CB8AC3E}">
        <p14:creationId xmlns:p14="http://schemas.microsoft.com/office/powerpoint/2010/main" val="32474795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A1369B4-255C-497A-8D6F-3C0D2ADFF37D}" type="slidenum">
              <a:rPr lang="en-GB" smtClean="0"/>
              <a:pPr/>
              <a:t>6</a:t>
            </a:fld>
            <a:endParaRPr lang="en-GB"/>
          </a:p>
        </p:txBody>
      </p:sp>
    </p:spTree>
    <p:extLst>
      <p:ext uri="{BB962C8B-B14F-4D97-AF65-F5344CB8AC3E}">
        <p14:creationId xmlns:p14="http://schemas.microsoft.com/office/powerpoint/2010/main" val="15014597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smtClean="0"/>
              <a:t>Coordination </a:t>
            </a:r>
            <a:r>
              <a:rPr lang="en-US" b="1" u="sng" dirty="0"/>
              <a:t>of the CPM:</a:t>
            </a:r>
          </a:p>
          <a:p>
            <a:pPr marL="171450" indent="-171450">
              <a:buFont typeface="Arial" panose="020B0604020202020204" pitchFamily="34" charset="0"/>
              <a:buChar char="•"/>
            </a:pPr>
            <a:r>
              <a:rPr lang="en-GB" dirty="0">
                <a:solidFill>
                  <a:srgbClr val="000000"/>
                </a:solidFill>
              </a:rPr>
              <a:t>Preference is that all clusters carry out the CPM exercise at the same time. </a:t>
            </a:r>
          </a:p>
          <a:p>
            <a:pPr marL="171450" indent="-171450">
              <a:buFont typeface="Arial" panose="020B0604020202020204" pitchFamily="34" charset="0"/>
              <a:buChar char="•"/>
            </a:pPr>
            <a:r>
              <a:rPr lang="en-GB" dirty="0">
                <a:solidFill>
                  <a:srgbClr val="000000"/>
                </a:solidFill>
              </a:rPr>
              <a:t>If there is not agreement by the HC/HCT and/or clusters to carry out CPM across all clusters, individual (or small groups of clusters) are free to implement CPM on their own, with support of their Global Cluster.</a:t>
            </a:r>
            <a:endParaRPr lang="en-GB" sz="1400" dirty="0">
              <a:solidFill>
                <a:srgbClr val="000000"/>
              </a:solidFill>
            </a:endParaRPr>
          </a:p>
          <a:p>
            <a:pPr marL="171450" indent="-171450">
              <a:buFont typeface="Arial" panose="020B0604020202020204" pitchFamily="34" charset="0"/>
              <a:buChar char="•"/>
            </a:pPr>
            <a:r>
              <a:rPr lang="en-GB" dirty="0"/>
              <a:t>If the country cluster expresses interest in implementing the CPM to the global cluster, the global cluster should (</a:t>
            </a:r>
            <a:r>
              <a:rPr lang="en-GB" dirty="0" err="1"/>
              <a:t>i</a:t>
            </a:r>
            <a:r>
              <a:rPr lang="en-GB" dirty="0"/>
              <a:t>) encourage the country cluster to speak to the other clusters and the OCHA Office to encourage multi-cluster participation and (ii) inform OCHA, which then will inform the relevant OCHA Office. </a:t>
            </a:r>
          </a:p>
          <a:p>
            <a:pPr marL="171450" indent="-171450">
              <a:buFont typeface="Arial" panose="020B0604020202020204" pitchFamily="34" charset="0"/>
              <a:buChar char="•"/>
            </a:pPr>
            <a:r>
              <a:rPr lang="en-GB" dirty="0"/>
              <a:t>If interest is expressed to OCHA-HQ, OCHA shall (</a:t>
            </a:r>
            <a:r>
              <a:rPr lang="en-GB" dirty="0" err="1"/>
              <a:t>i</a:t>
            </a:r>
            <a:r>
              <a:rPr lang="en-GB" dirty="0"/>
              <a:t>) inform global clusters, which will follow-up with country clusters and support their decision-making and (ii) contact the Country Office, which then can advocate for a multi-cluster approach.</a:t>
            </a:r>
          </a:p>
          <a:p>
            <a:pPr lvl="1"/>
            <a:endParaRPr lang="en-GB" sz="1400" dirty="0"/>
          </a:p>
          <a:p>
            <a:pPr lvl="1"/>
            <a:endParaRPr lang="en-GB" sz="1400" dirty="0"/>
          </a:p>
        </p:txBody>
      </p:sp>
      <p:sp>
        <p:nvSpPr>
          <p:cNvPr id="4" name="Slide Number Placeholder 3"/>
          <p:cNvSpPr>
            <a:spLocks noGrp="1"/>
          </p:cNvSpPr>
          <p:nvPr>
            <p:ph type="sldNum" sz="quarter" idx="10"/>
          </p:nvPr>
        </p:nvSpPr>
        <p:spPr/>
        <p:txBody>
          <a:bodyPr/>
          <a:lstStyle/>
          <a:p>
            <a:fld id="{FA1369B4-255C-497A-8D6F-3C0D2ADFF37D}" type="slidenum">
              <a:rPr lang="en-GB" smtClean="0"/>
              <a:pPr/>
              <a:t>7</a:t>
            </a:fld>
            <a:endParaRPr lang="en-GB"/>
          </a:p>
        </p:txBody>
      </p:sp>
    </p:spTree>
    <p:extLst>
      <p:ext uri="{BB962C8B-B14F-4D97-AF65-F5344CB8AC3E}">
        <p14:creationId xmlns:p14="http://schemas.microsoft.com/office/powerpoint/2010/main" val="22413382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A1369B4-255C-497A-8D6F-3C0D2ADFF37D}" type="slidenum">
              <a:rPr lang="en-GB" smtClean="0"/>
              <a:pPr/>
              <a:t>9</a:t>
            </a:fld>
            <a:endParaRPr lang="en-GB"/>
          </a:p>
        </p:txBody>
      </p:sp>
    </p:spTree>
    <p:extLst>
      <p:ext uri="{BB962C8B-B14F-4D97-AF65-F5344CB8AC3E}">
        <p14:creationId xmlns:p14="http://schemas.microsoft.com/office/powerpoint/2010/main" val="15273648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Important:</a:t>
            </a:r>
          </a:p>
          <a:p>
            <a:pPr marL="171450" indent="-171450">
              <a:buFontTx/>
              <a:buChar char="-"/>
            </a:pPr>
            <a:r>
              <a:rPr lang="en-US" dirty="0" smtClean="0"/>
              <a:t>To share the right link with the right people – i.e. do no share the link for the cluster coordinator with cluster partners and don’t share links between clusters</a:t>
            </a:r>
          </a:p>
          <a:p>
            <a:pPr marL="171450" indent="-171450">
              <a:buFontTx/>
              <a:buChar char="-"/>
            </a:pPr>
            <a:r>
              <a:rPr lang="en-US" dirty="0" smtClean="0"/>
              <a:t>Not to insert sensitive information in the comment boxes, as these automatically will be part of the Preliminary Coordination Performance Report. In principal these comments are to be taken out, but better to be safe than sorry.</a:t>
            </a:r>
          </a:p>
          <a:p>
            <a:pPr marL="171450" indent="-171450">
              <a:buFontTx/>
              <a:buChar char="-"/>
            </a:pPr>
            <a:endParaRPr lang="en-GB" dirty="0"/>
          </a:p>
        </p:txBody>
      </p:sp>
      <p:sp>
        <p:nvSpPr>
          <p:cNvPr id="4" name="Slide Number Placeholder 3"/>
          <p:cNvSpPr>
            <a:spLocks noGrp="1"/>
          </p:cNvSpPr>
          <p:nvPr>
            <p:ph type="sldNum" sz="quarter" idx="10"/>
          </p:nvPr>
        </p:nvSpPr>
        <p:spPr/>
        <p:txBody>
          <a:bodyPr/>
          <a:lstStyle/>
          <a:p>
            <a:fld id="{FA1369B4-255C-497A-8D6F-3C0D2ADFF37D}" type="slidenum">
              <a:rPr lang="en-GB" smtClean="0"/>
              <a:pPr/>
              <a:t>10</a:t>
            </a:fld>
            <a:endParaRPr lang="en-GB"/>
          </a:p>
        </p:txBody>
      </p:sp>
    </p:spTree>
    <p:extLst>
      <p:ext uri="{BB962C8B-B14F-4D97-AF65-F5344CB8AC3E}">
        <p14:creationId xmlns:p14="http://schemas.microsoft.com/office/powerpoint/2010/main" val="481764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9DF778CD-858C-4A11-8297-34FC4A84C413}" type="datetimeFigureOut">
              <a:rPr lang="en-GB" smtClean="0"/>
              <a:pPr/>
              <a:t>06/07/2018</a:t>
            </a:fld>
            <a:endParaRPr lang="en-GB"/>
          </a:p>
        </p:txBody>
      </p:sp>
      <p:sp>
        <p:nvSpPr>
          <p:cNvPr id="17" name="Footer Placeholder 16"/>
          <p:cNvSpPr>
            <a:spLocks noGrp="1"/>
          </p:cNvSpPr>
          <p:nvPr>
            <p:ph type="ftr" sz="quarter" idx="11"/>
          </p:nvPr>
        </p:nvSpPr>
        <p:spPr/>
        <p:txBody>
          <a:bodyPr/>
          <a:lstStyle/>
          <a:p>
            <a:endParaRPr lang="en-GB"/>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E66B14-78F5-4B16-BFC2-228B98077AA1}" type="slidenum">
              <a:rPr lang="en-GB" smtClean="0"/>
              <a:pPr/>
              <a:t>‹#›</a:t>
            </a:fld>
            <a:endParaRPr lang="en-GB"/>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F778CD-858C-4A11-8297-34FC4A84C413}" type="datetimeFigureOut">
              <a:rPr lang="en-GB" smtClean="0"/>
              <a:pPr/>
              <a:t>06/07/2018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E66B14-78F5-4B16-BFC2-228B98077AA1}"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E66B14-78F5-4B16-BFC2-228B98077AA1}" type="slidenum">
              <a:rPr lang="en-GB" smtClean="0"/>
              <a:pPr/>
              <a:t>‹#›</a:t>
            </a:fld>
            <a:endParaRPr lang="en-GB"/>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F778CD-858C-4A11-8297-34FC4A84C413}" type="datetimeFigureOut">
              <a:rPr lang="en-GB" smtClean="0"/>
              <a:pPr/>
              <a:t>06/07/2018</a:t>
            </a:fld>
            <a:endParaRPr lang="en-GB"/>
          </a:p>
        </p:txBody>
      </p:sp>
      <p:sp>
        <p:nvSpPr>
          <p:cNvPr id="5" name="Footer Placeholder 4"/>
          <p:cNvSpPr>
            <a:spLocks noGrp="1"/>
          </p:cNvSpPr>
          <p:nvPr>
            <p:ph type="ftr" sz="quarter" idx="11"/>
          </p:nvPr>
        </p:nvSpPr>
        <p:spPr/>
        <p:txBody>
          <a:bodyPr/>
          <a:lstStyle/>
          <a:p>
            <a:endParaRPr lang="en-GB"/>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9DF778CD-858C-4A11-8297-34FC4A84C413}" type="datetimeFigureOut">
              <a:rPr lang="en-GB" smtClean="0"/>
              <a:pPr/>
              <a:t>06/07/2018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4361688" y="1026372"/>
            <a:ext cx="457200" cy="441325"/>
          </a:xfrm>
        </p:spPr>
        <p:txBody>
          <a:bodyPr/>
          <a:lstStyle/>
          <a:p>
            <a:fld id="{B6E66B14-78F5-4B16-BFC2-228B98077AA1}" type="slidenum">
              <a:rPr lang="en-GB" smtClean="0"/>
              <a:pPr/>
              <a:t>‹#›</a:t>
            </a:fld>
            <a:endParaRPr lang="en-GB"/>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GB"/>
          </a:p>
        </p:txBody>
      </p:sp>
      <p:sp>
        <p:nvSpPr>
          <p:cNvPr id="4" name="Date Placeholder 3"/>
          <p:cNvSpPr>
            <a:spLocks noGrp="1"/>
          </p:cNvSpPr>
          <p:nvPr>
            <p:ph type="dt" sz="half" idx="10"/>
          </p:nvPr>
        </p:nvSpPr>
        <p:spPr/>
        <p:txBody>
          <a:bodyPr/>
          <a:lstStyle/>
          <a:p>
            <a:fld id="{9DF778CD-858C-4A11-8297-34FC4A84C413}" type="datetimeFigureOut">
              <a:rPr lang="en-GB" smtClean="0"/>
              <a:pPr/>
              <a:t>06/07/2018</a:t>
            </a:fld>
            <a:endParaRPr lang="en-GB"/>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E66B14-78F5-4B16-BFC2-228B98077AA1}" type="slidenum">
              <a:rPr lang="en-GB" smtClean="0"/>
              <a:pPr/>
              <a:t>‹#›</a:t>
            </a:fld>
            <a:endParaRPr lang="en-GB"/>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9DF778CD-858C-4A11-8297-34FC4A84C413}" type="datetimeFigureOut">
              <a:rPr lang="en-GB" smtClean="0"/>
              <a:pPr/>
              <a:t>06/07/2018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E66B14-78F5-4B16-BFC2-228B98077AA1}" type="slidenum">
              <a:rPr lang="en-GB" smtClean="0"/>
              <a:pPr/>
              <a:t>‹#›</a:t>
            </a:fld>
            <a:endParaRPr lang="en-GB"/>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9DF778CD-858C-4A11-8297-34FC4A84C413}" type="datetimeFigureOut">
              <a:rPr lang="en-GB" smtClean="0"/>
              <a:pPr/>
              <a:t>06/07/2018</a:t>
            </a:fld>
            <a:endParaRPr lang="en-GB"/>
          </a:p>
        </p:txBody>
      </p:sp>
      <p:sp>
        <p:nvSpPr>
          <p:cNvPr id="8" name="Footer Placeholder 7"/>
          <p:cNvSpPr>
            <a:spLocks noGrp="1"/>
          </p:cNvSpPr>
          <p:nvPr>
            <p:ph type="ftr" sz="quarter" idx="11"/>
          </p:nvPr>
        </p:nvSpPr>
        <p:spPr>
          <a:xfrm>
            <a:off x="304800" y="6409944"/>
            <a:ext cx="3581400" cy="365760"/>
          </a:xfrm>
        </p:spPr>
        <p:txBody>
          <a:bodyPr/>
          <a:lstStyle/>
          <a:p>
            <a:endParaRPr lang="en-GB"/>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E66B14-78F5-4B16-BFC2-228B98077AA1}" type="slidenum">
              <a:rPr lang="en-GB" smtClean="0"/>
              <a:pPr/>
              <a:t>‹#›</a:t>
            </a:fld>
            <a:endParaRPr lang="en-GB"/>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DF778CD-858C-4A11-8297-34FC4A84C413}" type="datetimeFigureOut">
              <a:rPr lang="en-GB" smtClean="0"/>
              <a:pPr/>
              <a:t>06/07/2018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a:xfrm>
            <a:off x="4343400" y="1036020"/>
            <a:ext cx="457200" cy="441325"/>
          </a:xfrm>
        </p:spPr>
        <p:txBody>
          <a:bodyPr/>
          <a:lstStyle/>
          <a:p>
            <a:fld id="{B6E66B14-78F5-4B16-BFC2-228B98077AA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9DF778CD-858C-4A11-8297-34FC4A84C413}" type="datetimeFigureOut">
              <a:rPr lang="en-GB" smtClean="0"/>
              <a:pPr/>
              <a:t>06/07/2018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E66B14-78F5-4B16-BFC2-228B98077AA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E66B14-78F5-4B16-BFC2-228B98077AA1}" type="slidenum">
              <a:rPr lang="en-GB" smtClean="0"/>
              <a:pPr/>
              <a:t>‹#›</a:t>
            </a:fld>
            <a:endParaRPr lang="en-GB"/>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9DF778CD-858C-4A11-8297-34FC4A84C413}" type="datetimeFigureOut">
              <a:rPr lang="en-GB" smtClean="0"/>
              <a:pPr/>
              <a:t>06/07/2018</a:t>
            </a:fld>
            <a:endParaRPr lang="en-GB"/>
          </a:p>
        </p:txBody>
      </p:sp>
      <p:sp>
        <p:nvSpPr>
          <p:cNvPr id="6" name="Footer Placeholder 5"/>
          <p:cNvSpPr>
            <a:spLocks noGrp="1"/>
          </p:cNvSpPr>
          <p:nvPr>
            <p:ph type="ftr" sz="quarter" idx="11"/>
          </p:nvPr>
        </p:nvSpPr>
        <p:spPr>
          <a:xfrm>
            <a:off x="301752" y="6410848"/>
            <a:ext cx="3383280" cy="365760"/>
          </a:xfrm>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E66B14-78F5-4B16-BFC2-228B98077AA1}" type="slidenum">
              <a:rPr lang="en-GB" smtClean="0"/>
              <a:pPr/>
              <a:t>‹#›</a:t>
            </a:fld>
            <a:endParaRPr lang="en-GB"/>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9DF778CD-858C-4A11-8297-34FC4A84C413}" type="datetimeFigureOut">
              <a:rPr lang="en-GB" smtClean="0"/>
              <a:pPr/>
              <a:t>06/07/2018</a:t>
            </a:fld>
            <a:endParaRPr lang="en-GB"/>
          </a:p>
        </p:txBody>
      </p:sp>
      <p:sp>
        <p:nvSpPr>
          <p:cNvPr id="6" name="Footer Placeholder 5"/>
          <p:cNvSpPr>
            <a:spLocks noGrp="1"/>
          </p:cNvSpPr>
          <p:nvPr>
            <p:ph type="ftr" sz="quarter" idx="11"/>
          </p:nvPr>
        </p:nvSpPr>
        <p:spPr>
          <a:xfrm>
            <a:off x="301752" y="6410848"/>
            <a:ext cx="3584448" cy="365760"/>
          </a:xfrm>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9DF778CD-858C-4A11-8297-34FC4A84C413}" type="datetimeFigureOut">
              <a:rPr lang="en-GB" smtClean="0"/>
              <a:pPr/>
              <a:t>06/07/2018</a:t>
            </a:fld>
            <a:endParaRPr lang="en-GB"/>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GB"/>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E66B14-78F5-4B16-BFC2-228B98077AA1}" type="slidenum">
              <a:rPr lang="en-GB" smtClean="0"/>
              <a:pPr/>
              <a:t>‹#›</a:t>
            </a:fld>
            <a:endParaRPr lang="en-GB"/>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GB" dirty="0"/>
          </a:p>
        </p:txBody>
      </p:sp>
      <p:sp>
        <p:nvSpPr>
          <p:cNvPr id="2" name="Title 1"/>
          <p:cNvSpPr>
            <a:spLocks noGrp="1"/>
          </p:cNvSpPr>
          <p:nvPr>
            <p:ph type="ctrTitle"/>
          </p:nvPr>
        </p:nvSpPr>
        <p:spPr/>
        <p:txBody>
          <a:bodyPr>
            <a:normAutofit/>
          </a:bodyPr>
          <a:lstStyle/>
          <a:p>
            <a:r>
              <a:rPr lang="en-US" sz="4800" dirty="0" smtClean="0">
                <a:solidFill>
                  <a:srgbClr val="056CB6"/>
                </a:solidFill>
                <a:latin typeface="Arial"/>
                <a:ea typeface="ヒラギノ明朝 ProN W3"/>
                <a:cs typeface="+mn-cs"/>
              </a:rPr>
              <a:t>Cluster Coordination Performance Monitoring</a:t>
            </a:r>
            <a:endParaRPr lang="en-GB" sz="4800" dirty="0">
              <a:solidFill>
                <a:srgbClr val="056CB6"/>
              </a:solidFill>
              <a:latin typeface="Arial"/>
              <a:ea typeface="ヒラギノ明朝 ProN W3"/>
              <a:cs typeface="+mn-cs"/>
            </a:endParaRPr>
          </a:p>
        </p:txBody>
      </p:sp>
    </p:spTree>
    <p:extLst>
      <p:ext uri="{BB962C8B-B14F-4D97-AF65-F5344CB8AC3E}">
        <p14:creationId xmlns:p14="http://schemas.microsoft.com/office/powerpoint/2010/main" val="40642067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Step II: The Survey</a:t>
            </a:r>
            <a:endParaRPr lang="en-GB" dirty="0">
              <a:latin typeface="Arial" panose="020B0604020202020204" pitchFamily="34" charset="0"/>
              <a:cs typeface="Arial" panose="020B0604020202020204" pitchFamily="34" charset="0"/>
            </a:endParaRPr>
          </a:p>
        </p:txBody>
      </p:sp>
      <p:sp>
        <p:nvSpPr>
          <p:cNvPr id="4" name="Content Placeholder 3"/>
          <p:cNvSpPr>
            <a:spLocks noGrp="1"/>
          </p:cNvSpPr>
          <p:nvPr>
            <p:ph sz="quarter" idx="1"/>
          </p:nvPr>
        </p:nvSpPr>
        <p:spPr/>
        <p:txBody>
          <a:bodyPr>
            <a:normAutofit/>
          </a:bodyPr>
          <a:lstStyle/>
          <a:p>
            <a:pPr algn="just">
              <a:spcBef>
                <a:spcPts val="0"/>
              </a:spcBef>
            </a:pPr>
            <a:r>
              <a:rPr lang="en-GB" sz="2800" dirty="0" smtClean="0">
                <a:solidFill>
                  <a:srgbClr val="056CB6"/>
                </a:solidFill>
                <a:latin typeface="Arial"/>
                <a:ea typeface="ヒラギノ明朝 ProN W3"/>
              </a:rPr>
              <a:t>Two online questionnaires:</a:t>
            </a:r>
          </a:p>
          <a:p>
            <a:pPr marL="788670" lvl="1" indent="-514350" algn="just">
              <a:spcBef>
                <a:spcPts val="0"/>
              </a:spcBef>
              <a:buFont typeface="+mj-lt"/>
              <a:buAutoNum type="romanLcPeriod"/>
            </a:pPr>
            <a:r>
              <a:rPr lang="en-GB" sz="2300" dirty="0" smtClean="0">
                <a:solidFill>
                  <a:srgbClr val="056CB6"/>
                </a:solidFill>
                <a:latin typeface="Arial"/>
                <a:ea typeface="ヒラギノ明朝 ProN W3"/>
              </a:rPr>
              <a:t>Coordination performance questionnaire, completed by the Cluster </a:t>
            </a:r>
            <a:r>
              <a:rPr lang="en-GB" sz="2300" dirty="0">
                <a:solidFill>
                  <a:srgbClr val="056CB6"/>
                </a:solidFill>
                <a:latin typeface="Arial"/>
                <a:ea typeface="ヒラギノ明朝 ProN W3"/>
              </a:rPr>
              <a:t>C</a:t>
            </a:r>
            <a:r>
              <a:rPr lang="en-GB" sz="2300" dirty="0" smtClean="0">
                <a:solidFill>
                  <a:srgbClr val="056CB6"/>
                </a:solidFill>
                <a:latin typeface="Arial"/>
                <a:ea typeface="ヒラギノ明朝 ProN W3"/>
              </a:rPr>
              <a:t>oordinator, approx. 10 min</a:t>
            </a:r>
            <a:endParaRPr lang="en-GB" sz="2300" i="1" dirty="0" smtClean="0">
              <a:solidFill>
                <a:srgbClr val="056CB6"/>
              </a:solidFill>
              <a:latin typeface="Arial"/>
              <a:ea typeface="ヒラギノ明朝 ProN W3"/>
            </a:endParaRPr>
          </a:p>
          <a:p>
            <a:pPr marL="788670" lvl="1" indent="-514350" algn="just">
              <a:spcBef>
                <a:spcPts val="0"/>
              </a:spcBef>
              <a:buFont typeface="+mj-lt"/>
              <a:buAutoNum type="romanLcPeriod"/>
            </a:pPr>
            <a:r>
              <a:rPr lang="en-GB" sz="2300" dirty="0">
                <a:solidFill>
                  <a:srgbClr val="056CB6"/>
                </a:solidFill>
                <a:latin typeface="Arial"/>
                <a:ea typeface="ヒラギノ明朝 ProN W3"/>
              </a:rPr>
              <a:t>Coordination performance questionnaire, completed by the </a:t>
            </a:r>
            <a:r>
              <a:rPr lang="en-GB" sz="2300" dirty="0" smtClean="0">
                <a:solidFill>
                  <a:srgbClr val="056CB6"/>
                </a:solidFill>
                <a:latin typeface="Arial"/>
                <a:ea typeface="ヒラギノ明朝 ProN W3"/>
              </a:rPr>
              <a:t>Cluster partners, </a:t>
            </a:r>
            <a:r>
              <a:rPr lang="en-GB" sz="2300" dirty="0">
                <a:solidFill>
                  <a:srgbClr val="056CB6"/>
                </a:solidFill>
                <a:latin typeface="Arial"/>
                <a:ea typeface="ヒラギノ明朝 ProN W3"/>
              </a:rPr>
              <a:t>approx. </a:t>
            </a:r>
            <a:r>
              <a:rPr lang="en-GB" sz="2300" dirty="0" smtClean="0">
                <a:solidFill>
                  <a:srgbClr val="056CB6"/>
                </a:solidFill>
                <a:latin typeface="Arial"/>
                <a:ea typeface="ヒラギノ明朝 ProN W3"/>
              </a:rPr>
              <a:t>10 min</a:t>
            </a:r>
            <a:endParaRPr lang="en-GB" sz="2300" i="1" dirty="0">
              <a:solidFill>
                <a:srgbClr val="056CB6"/>
              </a:solidFill>
              <a:latin typeface="Arial"/>
              <a:ea typeface="ヒラギノ明朝 ProN W3"/>
            </a:endParaRPr>
          </a:p>
          <a:p>
            <a:pPr algn="just">
              <a:spcBef>
                <a:spcPts val="0"/>
              </a:spcBef>
            </a:pPr>
            <a:r>
              <a:rPr lang="en-US" sz="2800" dirty="0" smtClean="0">
                <a:solidFill>
                  <a:srgbClr val="056CB6"/>
                </a:solidFill>
                <a:latin typeface="Arial"/>
                <a:ea typeface="ヒラギノ明朝 ProN W3"/>
              </a:rPr>
              <a:t>Important: </a:t>
            </a:r>
          </a:p>
          <a:p>
            <a:pPr lvl="1" algn="just">
              <a:spcBef>
                <a:spcPts val="0"/>
              </a:spcBef>
            </a:pPr>
            <a:r>
              <a:rPr lang="en-GB" sz="2300" dirty="0" smtClean="0">
                <a:solidFill>
                  <a:srgbClr val="056CB6"/>
                </a:solidFill>
                <a:latin typeface="Arial"/>
                <a:ea typeface="ヒラギノ明朝 ProN W3"/>
              </a:rPr>
              <a:t>Responses </a:t>
            </a:r>
            <a:r>
              <a:rPr lang="en-GB" sz="2300" dirty="0">
                <a:solidFill>
                  <a:srgbClr val="056CB6"/>
                </a:solidFill>
                <a:latin typeface="Arial"/>
                <a:ea typeface="ヒラギノ明朝 ProN W3"/>
              </a:rPr>
              <a:t>are </a:t>
            </a:r>
            <a:r>
              <a:rPr lang="en-GB" sz="2300" dirty="0" smtClean="0">
                <a:solidFill>
                  <a:srgbClr val="056CB6"/>
                </a:solidFill>
                <a:latin typeface="Arial"/>
                <a:ea typeface="ヒラギノ明朝 ProN W3"/>
              </a:rPr>
              <a:t>anonymous – but avoid sensitive comments</a:t>
            </a:r>
            <a:endParaRPr lang="en-GB" sz="2300" dirty="0">
              <a:solidFill>
                <a:srgbClr val="056CB6"/>
              </a:solidFill>
              <a:latin typeface="Arial"/>
              <a:ea typeface="ヒラギノ明朝 ProN W3"/>
            </a:endParaRPr>
          </a:p>
          <a:p>
            <a:pPr lvl="1" algn="just">
              <a:spcBef>
                <a:spcPts val="0"/>
              </a:spcBef>
            </a:pPr>
            <a:r>
              <a:rPr lang="en-US" sz="2300" dirty="0" smtClean="0">
                <a:solidFill>
                  <a:srgbClr val="056CB6"/>
                </a:solidFill>
                <a:latin typeface="Arial"/>
                <a:ea typeface="ヒラギノ明朝 ProN W3"/>
              </a:rPr>
              <a:t>Important to fully complete the questionnaire</a:t>
            </a:r>
          </a:p>
          <a:p>
            <a:pPr lvl="1" algn="just">
              <a:spcBef>
                <a:spcPts val="0"/>
              </a:spcBef>
            </a:pPr>
            <a:r>
              <a:rPr lang="en-GB" sz="2300" dirty="0">
                <a:solidFill>
                  <a:srgbClr val="056CB6"/>
                </a:solidFill>
                <a:latin typeface="Arial"/>
                <a:ea typeface="ヒラギノ明朝 ProN W3"/>
                <a:sym typeface="Times New Roman" pitchFamily="18" charset="0"/>
              </a:rPr>
              <a:t>Survey results </a:t>
            </a:r>
            <a:r>
              <a:rPr lang="en-GB" sz="2300" dirty="0" smtClean="0">
                <a:solidFill>
                  <a:srgbClr val="056CB6"/>
                </a:solidFill>
                <a:latin typeface="Arial"/>
                <a:ea typeface="ヒラギノ明朝 ProN W3"/>
                <a:sym typeface="Times New Roman" pitchFamily="18" charset="0"/>
              </a:rPr>
              <a:t>only shared externally after the Cluster has contextualised it</a:t>
            </a:r>
            <a:endParaRPr lang="en-GB" sz="2300" dirty="0">
              <a:solidFill>
                <a:srgbClr val="056CB6"/>
              </a:solidFill>
              <a:latin typeface="Arial"/>
              <a:ea typeface="ヒラギノ明朝 ProN W3"/>
            </a:endParaRPr>
          </a:p>
          <a:p>
            <a:pPr algn="just">
              <a:spcBef>
                <a:spcPts val="0"/>
              </a:spcBef>
            </a:pPr>
            <a:endParaRPr lang="en-US" sz="2800" dirty="0" smtClean="0">
              <a:solidFill>
                <a:srgbClr val="056CB6"/>
              </a:solidFill>
              <a:latin typeface="Arial"/>
              <a:ea typeface="ヒラギノ明朝 ProN W3"/>
            </a:endParaRPr>
          </a:p>
          <a:p>
            <a:pPr algn="just">
              <a:spcBef>
                <a:spcPts val="0"/>
              </a:spcBef>
            </a:pPr>
            <a:endParaRPr lang="en-GB" sz="2800" dirty="0" smtClean="0">
              <a:solidFill>
                <a:srgbClr val="056CB6"/>
              </a:solidFill>
              <a:latin typeface="Arial"/>
              <a:ea typeface="ヒラギノ明朝 ProN W3"/>
            </a:endParaRPr>
          </a:p>
          <a:p>
            <a:pPr marL="0" indent="0">
              <a:buNone/>
            </a:pPr>
            <a:endParaRPr lang="en-US" sz="2400" dirty="0" smtClean="0">
              <a:solidFill>
                <a:srgbClr val="056CB6"/>
              </a:solidFill>
              <a:latin typeface="Arial"/>
              <a:ea typeface="ヒラギノ明朝 ProN W3"/>
            </a:endParaRPr>
          </a:p>
        </p:txBody>
      </p:sp>
    </p:spTree>
    <p:extLst>
      <p:ext uri="{BB962C8B-B14F-4D97-AF65-F5344CB8AC3E}">
        <p14:creationId xmlns:p14="http://schemas.microsoft.com/office/powerpoint/2010/main" val="7239769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Step II: The Survey</a:t>
            </a:r>
            <a:endParaRPr lang="en-GB" dirty="0">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3"/>
          <a:stretch>
            <a:fillRect/>
          </a:stretch>
        </p:blipFill>
        <p:spPr>
          <a:xfrm>
            <a:off x="1678626" y="1628800"/>
            <a:ext cx="5780651" cy="4680000"/>
          </a:xfrm>
          <a:prstGeom prst="rect">
            <a:avLst/>
          </a:prstGeom>
        </p:spPr>
      </p:pic>
    </p:spTree>
    <p:extLst>
      <p:ext uri="{BB962C8B-B14F-4D97-AF65-F5344CB8AC3E}">
        <p14:creationId xmlns:p14="http://schemas.microsoft.com/office/powerpoint/2010/main" val="18639155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88640"/>
            <a:ext cx="8534400" cy="758952"/>
          </a:xfrm>
        </p:spPr>
        <p:txBody>
          <a:bodyPr>
            <a:noAutofit/>
          </a:bodyPr>
          <a:lstStyle/>
          <a:p>
            <a:r>
              <a:rPr lang="en-US" sz="3200" dirty="0">
                <a:latin typeface="Arial" panose="020B0604020202020204" pitchFamily="34" charset="0"/>
                <a:cs typeface="Arial" panose="020B0604020202020204" pitchFamily="34" charset="0"/>
              </a:rPr>
              <a:t>Step </a:t>
            </a:r>
            <a:r>
              <a:rPr lang="en-US" sz="3200" dirty="0" smtClean="0">
                <a:latin typeface="Arial" panose="020B0604020202020204" pitchFamily="34" charset="0"/>
                <a:cs typeface="Arial" panose="020B0604020202020204" pitchFamily="34" charset="0"/>
              </a:rPr>
              <a:t>II: The Survey</a:t>
            </a:r>
            <a:endParaRPr lang="en-GB" sz="3200" dirty="0"/>
          </a:p>
        </p:txBody>
      </p:sp>
      <p:sp>
        <p:nvSpPr>
          <p:cNvPr id="3" name="Content Placeholder 2"/>
          <p:cNvSpPr>
            <a:spLocks noGrp="1"/>
          </p:cNvSpPr>
          <p:nvPr>
            <p:ph sz="quarter" idx="1"/>
          </p:nvPr>
        </p:nvSpPr>
        <p:spPr/>
        <p:txBody>
          <a:bodyPr/>
          <a:lstStyle/>
          <a:p>
            <a:pPr marL="100584" indent="0">
              <a:lnSpc>
                <a:spcPct val="140000"/>
              </a:lnSpc>
              <a:spcBef>
                <a:spcPts val="0"/>
              </a:spcBef>
              <a:buNone/>
            </a:pPr>
            <a:r>
              <a:rPr lang="en-GB" sz="2400" dirty="0">
                <a:solidFill>
                  <a:srgbClr val="056CB6"/>
                </a:solidFill>
                <a:latin typeface="Arial"/>
                <a:ea typeface="ヒラギノ明朝 ProN W3"/>
              </a:rPr>
              <a:t>Analysis and </a:t>
            </a:r>
            <a:r>
              <a:rPr lang="en-GB" sz="2400" dirty="0" smtClean="0">
                <a:solidFill>
                  <a:srgbClr val="056CB6"/>
                </a:solidFill>
                <a:latin typeface="Arial"/>
                <a:ea typeface="ヒラギノ明朝 ProN W3"/>
              </a:rPr>
              <a:t>scoring </a:t>
            </a:r>
            <a:r>
              <a:rPr lang="en-GB" sz="2400" dirty="0">
                <a:solidFill>
                  <a:srgbClr val="056CB6"/>
                </a:solidFill>
                <a:latin typeface="Arial"/>
                <a:ea typeface="ヒラギノ明朝 ProN W3"/>
              </a:rPr>
              <a:t>of performance status</a:t>
            </a:r>
          </a:p>
          <a:p>
            <a:pPr marL="557784" indent="-457200">
              <a:lnSpc>
                <a:spcPct val="140000"/>
              </a:lnSpc>
              <a:spcBef>
                <a:spcPts val="0"/>
              </a:spcBef>
            </a:pPr>
            <a:r>
              <a:rPr lang="en-GB" sz="2000" dirty="0">
                <a:solidFill>
                  <a:srgbClr val="056CB6"/>
                </a:solidFill>
                <a:latin typeface="Arial"/>
                <a:ea typeface="ヒラギノ明朝 ProN W3"/>
              </a:rPr>
              <a:t>The </a:t>
            </a:r>
            <a:r>
              <a:rPr lang="en-GB" sz="2000" dirty="0" smtClean="0">
                <a:solidFill>
                  <a:srgbClr val="056CB6"/>
                </a:solidFill>
                <a:latin typeface="Arial"/>
                <a:ea typeface="ヒラギノ明朝 ProN W3"/>
              </a:rPr>
              <a:t>score </a:t>
            </a:r>
            <a:r>
              <a:rPr lang="en-GB" sz="2000" dirty="0">
                <a:solidFill>
                  <a:srgbClr val="056CB6"/>
                </a:solidFill>
                <a:latin typeface="Arial"/>
                <a:ea typeface="ヒラギノ明朝 ProN W3"/>
              </a:rPr>
              <a:t>for each </a:t>
            </a:r>
            <a:r>
              <a:rPr lang="en-GB" sz="2000" dirty="0" smtClean="0">
                <a:solidFill>
                  <a:srgbClr val="056CB6"/>
                </a:solidFill>
                <a:latin typeface="Arial"/>
                <a:ea typeface="ヒラギノ明朝 ProN W3"/>
              </a:rPr>
              <a:t>core function is </a:t>
            </a:r>
            <a:r>
              <a:rPr lang="en-GB" sz="2000" dirty="0">
                <a:solidFill>
                  <a:srgbClr val="056CB6"/>
                </a:solidFill>
                <a:latin typeface="Arial"/>
                <a:ea typeface="ヒラギノ明朝 ProN W3"/>
              </a:rPr>
              <a:t>calculated based on aggregated results of partners and coordinator. </a:t>
            </a:r>
          </a:p>
          <a:p>
            <a:pPr marL="557784" indent="-457200">
              <a:lnSpc>
                <a:spcPct val="140000"/>
              </a:lnSpc>
              <a:spcBef>
                <a:spcPts val="0"/>
              </a:spcBef>
            </a:pPr>
            <a:r>
              <a:rPr lang="en-GB" sz="2000" dirty="0">
                <a:solidFill>
                  <a:srgbClr val="056CB6"/>
                </a:solidFill>
                <a:latin typeface="Arial"/>
                <a:ea typeface="ヒラギノ明朝 ProN W3"/>
              </a:rPr>
              <a:t>The </a:t>
            </a:r>
            <a:r>
              <a:rPr lang="en-GB" sz="2000" dirty="0" smtClean="0">
                <a:solidFill>
                  <a:srgbClr val="056CB6"/>
                </a:solidFill>
                <a:latin typeface="Arial"/>
                <a:ea typeface="ヒラギノ明朝 ProN W3"/>
              </a:rPr>
              <a:t>score </a:t>
            </a:r>
            <a:r>
              <a:rPr lang="en-GB" sz="2000" dirty="0">
                <a:solidFill>
                  <a:srgbClr val="056CB6"/>
                </a:solidFill>
                <a:latin typeface="Arial"/>
                <a:ea typeface="ヒラギノ明朝 ProN W3"/>
              </a:rPr>
              <a:t>is classified into a </a:t>
            </a:r>
            <a:r>
              <a:rPr lang="en-GB" sz="2000" dirty="0" smtClean="0">
                <a:solidFill>
                  <a:srgbClr val="056CB6"/>
                </a:solidFill>
                <a:latin typeface="Arial"/>
                <a:ea typeface="ヒラギノ明朝 ProN W3"/>
              </a:rPr>
              <a:t>4 categories of performance </a:t>
            </a:r>
            <a:r>
              <a:rPr lang="en-GB" sz="2000" dirty="0">
                <a:solidFill>
                  <a:srgbClr val="056CB6"/>
                </a:solidFill>
                <a:latin typeface="Arial"/>
                <a:ea typeface="ヒラギノ明朝 ProN W3"/>
              </a:rPr>
              <a:t>status: </a:t>
            </a:r>
          </a:p>
          <a:p>
            <a:endParaRPr lang="en-GB" dirty="0"/>
          </a:p>
          <a:p>
            <a:pPr marL="0" indent="0">
              <a:buNone/>
            </a:pP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941341187"/>
              </p:ext>
            </p:extLst>
          </p:nvPr>
        </p:nvGraphicFramePr>
        <p:xfrm>
          <a:off x="1835696" y="4036568"/>
          <a:ext cx="6096000" cy="1854200"/>
        </p:xfrm>
        <a:graphic>
          <a:graphicData uri="http://schemas.openxmlformats.org/drawingml/2006/table">
            <a:tbl>
              <a:tblPr firstRow="1" bandRow="1">
                <a:tableStyleId>{5C22544A-7EE6-4342-B048-85BDC9FD1C3A}</a:tableStyleId>
              </a:tblPr>
              <a:tblGrid>
                <a:gridCol w="1224136"/>
                <a:gridCol w="4871864"/>
              </a:tblGrid>
              <a:tr h="370840">
                <a:tc>
                  <a:txBody>
                    <a:bodyPr/>
                    <a:lstStyle/>
                    <a:p>
                      <a:r>
                        <a:rPr lang="en-US" sz="1600" dirty="0" smtClean="0">
                          <a:latin typeface="Calibri Light" panose="020F0302020204030204" pitchFamily="34" charset="0"/>
                          <a:cs typeface="Arial" panose="020B0604020202020204" pitchFamily="34" charset="0"/>
                        </a:rPr>
                        <a:t>Score</a:t>
                      </a:r>
                      <a:endParaRPr lang="en-GB" sz="1600" dirty="0">
                        <a:latin typeface="Calibri Light" panose="020F0302020204030204" pitchFamily="34" charset="0"/>
                        <a:cs typeface="Arial" panose="020B0604020202020204" pitchFamily="34" charset="0"/>
                      </a:endParaRPr>
                    </a:p>
                  </a:txBody>
                  <a:tcPr/>
                </a:tc>
                <a:tc>
                  <a:txBody>
                    <a:bodyPr/>
                    <a:lstStyle/>
                    <a:p>
                      <a:r>
                        <a:rPr lang="en-US" sz="1600" dirty="0" smtClean="0">
                          <a:latin typeface="Calibri Light" panose="020F0302020204030204" pitchFamily="34" charset="0"/>
                          <a:cs typeface="Arial" panose="020B0604020202020204" pitchFamily="34" charset="0"/>
                        </a:rPr>
                        <a:t>Performance status</a:t>
                      </a:r>
                      <a:endParaRPr lang="en-GB" sz="1600" dirty="0">
                        <a:latin typeface="Calibri Light" panose="020F0302020204030204" pitchFamily="34" charset="0"/>
                        <a:cs typeface="Arial" panose="020B0604020202020204" pitchFamily="34" charset="0"/>
                      </a:endParaRPr>
                    </a:p>
                  </a:txBody>
                  <a:tcPr/>
                </a:tc>
              </a:tr>
              <a:tr h="370840">
                <a:tc>
                  <a:txBody>
                    <a:bodyPr/>
                    <a:lstStyle/>
                    <a:p>
                      <a:r>
                        <a:rPr lang="en-US" sz="1600" dirty="0" smtClean="0">
                          <a:latin typeface="Calibri Light" panose="020F0302020204030204" pitchFamily="34" charset="0"/>
                          <a:cs typeface="Arial" panose="020B0604020202020204" pitchFamily="34" charset="0"/>
                        </a:rPr>
                        <a:t>&gt;75</a:t>
                      </a:r>
                      <a:r>
                        <a:rPr lang="en-US" sz="1600" dirty="0" smtClean="0">
                          <a:latin typeface="Calibri Light" panose="020F0302020204030204" pitchFamily="34" charset="0"/>
                          <a:cs typeface="Arial" panose="020B0604020202020204" pitchFamily="34" charset="0"/>
                        </a:rPr>
                        <a:t>%</a:t>
                      </a:r>
                      <a:endParaRPr lang="en-GB" sz="1600" dirty="0">
                        <a:latin typeface="Calibri Light" panose="020F0302020204030204" pitchFamily="34" charset="0"/>
                        <a:cs typeface="Arial" panose="020B0604020202020204" pitchFamily="34" charset="0"/>
                      </a:endParaRPr>
                    </a:p>
                  </a:txBody>
                  <a:tcPr>
                    <a:solidFill>
                      <a:srgbClr val="92D050"/>
                    </a:solidFill>
                  </a:tcPr>
                </a:tc>
                <a:tc>
                  <a:txBody>
                    <a:bodyPr/>
                    <a:lstStyle/>
                    <a:p>
                      <a:r>
                        <a:rPr lang="en-US" sz="1600" dirty="0" smtClean="0">
                          <a:latin typeface="Calibri Light" panose="020F0302020204030204" pitchFamily="34" charset="0"/>
                          <a:cs typeface="Arial" panose="020B0604020202020204" pitchFamily="34" charset="0"/>
                        </a:rPr>
                        <a:t>Green  =  Strong</a:t>
                      </a:r>
                      <a:endParaRPr lang="en-GB" sz="1600" dirty="0">
                        <a:latin typeface="Calibri Light" panose="020F0302020204030204" pitchFamily="34" charset="0"/>
                        <a:cs typeface="Arial" panose="020B0604020202020204" pitchFamily="34" charset="0"/>
                      </a:endParaRPr>
                    </a:p>
                  </a:txBody>
                  <a:tcPr/>
                </a:tc>
              </a:tr>
              <a:tr h="370840">
                <a:tc>
                  <a:txBody>
                    <a:bodyPr/>
                    <a:lstStyle/>
                    <a:p>
                      <a:r>
                        <a:rPr lang="en-US" sz="1600" dirty="0" smtClean="0">
                          <a:latin typeface="Calibri Light" panose="020F0302020204030204" pitchFamily="34" charset="0"/>
                          <a:cs typeface="Arial" panose="020B0604020202020204" pitchFamily="34" charset="0"/>
                        </a:rPr>
                        <a:t>51-75</a:t>
                      </a:r>
                      <a:r>
                        <a:rPr lang="en-US" sz="1600" dirty="0" smtClean="0">
                          <a:latin typeface="Calibri Light" panose="020F0302020204030204" pitchFamily="34" charset="0"/>
                          <a:cs typeface="Arial" panose="020B0604020202020204" pitchFamily="34" charset="0"/>
                        </a:rPr>
                        <a:t>%</a:t>
                      </a:r>
                      <a:endParaRPr lang="en-GB" sz="1600" dirty="0">
                        <a:latin typeface="Calibri Light" panose="020F0302020204030204" pitchFamily="34" charset="0"/>
                        <a:cs typeface="Arial" panose="020B0604020202020204" pitchFamily="34" charset="0"/>
                      </a:endParaRPr>
                    </a:p>
                  </a:txBody>
                  <a:tcPr>
                    <a:solidFill>
                      <a:schemeClr val="accent2">
                        <a:lumMod val="60000"/>
                        <a:lumOff val="40000"/>
                      </a:schemeClr>
                    </a:solidFill>
                  </a:tcPr>
                </a:tc>
                <a:tc>
                  <a:txBody>
                    <a:bodyPr/>
                    <a:lstStyle/>
                    <a:p>
                      <a:r>
                        <a:rPr lang="en-US" sz="1600" dirty="0" smtClean="0">
                          <a:latin typeface="Calibri Light" panose="020F0302020204030204" pitchFamily="34" charset="0"/>
                          <a:cs typeface="Arial" panose="020B0604020202020204" pitchFamily="34" charset="0"/>
                        </a:rPr>
                        <a:t>Yellow  =  Satisfactory  (needs</a:t>
                      </a:r>
                      <a:r>
                        <a:rPr lang="en-US" sz="1600" baseline="0" dirty="0" smtClean="0">
                          <a:latin typeface="Calibri Light" panose="020F0302020204030204" pitchFamily="34" charset="0"/>
                          <a:cs typeface="Arial" panose="020B0604020202020204" pitchFamily="34" charset="0"/>
                        </a:rPr>
                        <a:t> minor improvement</a:t>
                      </a:r>
                      <a:endParaRPr lang="en-GB" sz="1600" dirty="0">
                        <a:latin typeface="Calibri Light" panose="020F0302020204030204" pitchFamily="34" charset="0"/>
                        <a:cs typeface="Arial" panose="020B0604020202020204" pitchFamily="34" charset="0"/>
                      </a:endParaRPr>
                    </a:p>
                  </a:txBody>
                  <a:tcPr/>
                </a:tc>
              </a:tr>
              <a:tr h="370840">
                <a:tc>
                  <a:txBody>
                    <a:bodyPr/>
                    <a:lstStyle/>
                    <a:p>
                      <a:r>
                        <a:rPr lang="en-US" sz="1600" dirty="0" smtClean="0">
                          <a:latin typeface="Calibri Light" panose="020F0302020204030204" pitchFamily="34" charset="0"/>
                          <a:cs typeface="Arial" panose="020B0604020202020204" pitchFamily="34" charset="0"/>
                        </a:rPr>
                        <a:t>26-50</a:t>
                      </a:r>
                      <a:r>
                        <a:rPr lang="en-US" sz="1600" dirty="0" smtClean="0">
                          <a:latin typeface="Calibri Light" panose="020F0302020204030204" pitchFamily="34" charset="0"/>
                          <a:cs typeface="Arial" panose="020B0604020202020204" pitchFamily="34" charset="0"/>
                        </a:rPr>
                        <a:t>%</a:t>
                      </a:r>
                      <a:endParaRPr lang="en-GB" sz="1600" dirty="0">
                        <a:latin typeface="Calibri Light" panose="020F0302020204030204" pitchFamily="34" charset="0"/>
                        <a:cs typeface="Arial" panose="020B0604020202020204" pitchFamily="34" charset="0"/>
                      </a:endParaRPr>
                    </a:p>
                  </a:txBody>
                  <a:tcPr>
                    <a:solidFill>
                      <a:schemeClr val="accent5">
                        <a:lumMod val="75000"/>
                      </a:schemeClr>
                    </a:solidFill>
                  </a:tcPr>
                </a:tc>
                <a:tc>
                  <a:txBody>
                    <a:bodyPr/>
                    <a:lstStyle/>
                    <a:p>
                      <a:r>
                        <a:rPr lang="en-US" sz="1600" dirty="0" smtClean="0">
                          <a:latin typeface="Calibri Light" panose="020F0302020204030204" pitchFamily="34" charset="0"/>
                          <a:cs typeface="Arial" panose="020B0604020202020204" pitchFamily="34" charset="0"/>
                        </a:rPr>
                        <a:t>Orange  =  Unsatisfactory (needs major improvement</a:t>
                      </a:r>
                      <a:endParaRPr lang="en-GB" sz="1600" dirty="0">
                        <a:latin typeface="Calibri Light" panose="020F0302020204030204" pitchFamily="34" charset="0"/>
                        <a:cs typeface="Arial" panose="020B0604020202020204" pitchFamily="34" charset="0"/>
                      </a:endParaRPr>
                    </a:p>
                  </a:txBody>
                  <a:tcPr/>
                </a:tc>
              </a:tr>
              <a:tr h="370840">
                <a:tc>
                  <a:txBody>
                    <a:bodyPr/>
                    <a:lstStyle/>
                    <a:p>
                      <a:r>
                        <a:rPr lang="en-GB" sz="1600" dirty="0" smtClean="0">
                          <a:solidFill>
                            <a:srgbClr val="000000"/>
                          </a:solidFill>
                          <a:effectLst/>
                          <a:latin typeface="Calibri Light" panose="020F0302020204030204" pitchFamily="34" charset="0"/>
                          <a:ea typeface="Times New Roman"/>
                          <a:cs typeface="Arial" panose="020B0604020202020204" pitchFamily="34" charset="0"/>
                        </a:rPr>
                        <a:t>≤25</a:t>
                      </a:r>
                      <a:r>
                        <a:rPr lang="en-GB" sz="1600" dirty="0" smtClean="0">
                          <a:solidFill>
                            <a:srgbClr val="000000"/>
                          </a:solidFill>
                          <a:effectLst/>
                          <a:latin typeface="Calibri Light" panose="020F0302020204030204" pitchFamily="34" charset="0"/>
                          <a:ea typeface="Times New Roman"/>
                          <a:cs typeface="Arial" panose="020B0604020202020204" pitchFamily="34" charset="0"/>
                        </a:rPr>
                        <a:t>%</a:t>
                      </a:r>
                      <a:endParaRPr lang="en-GB" sz="1600" dirty="0">
                        <a:latin typeface="Calibri Light" panose="020F0302020204030204" pitchFamily="34" charset="0"/>
                        <a:cs typeface="Arial" panose="020B0604020202020204" pitchFamily="34" charset="0"/>
                      </a:endParaRPr>
                    </a:p>
                  </a:txBody>
                  <a:tcPr>
                    <a:solidFill>
                      <a:srgbClr val="FF0000"/>
                    </a:solidFill>
                  </a:tcPr>
                </a:tc>
                <a:tc>
                  <a:txBody>
                    <a:bodyPr/>
                    <a:lstStyle/>
                    <a:p>
                      <a:r>
                        <a:rPr lang="en-US" sz="1600" dirty="0" smtClean="0">
                          <a:latin typeface="Calibri Light" panose="020F0302020204030204" pitchFamily="34" charset="0"/>
                          <a:cs typeface="Arial" panose="020B0604020202020204" pitchFamily="34" charset="0"/>
                        </a:rPr>
                        <a:t>Red  =  Weak</a:t>
                      </a:r>
                      <a:endParaRPr lang="en-GB" sz="1600" dirty="0">
                        <a:latin typeface="Calibri Light" panose="020F030202020403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5387428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32656"/>
            <a:ext cx="8534400" cy="648072"/>
          </a:xfrm>
        </p:spPr>
        <p:txBody>
          <a:bodyPr>
            <a:noAutofit/>
          </a:bodyPr>
          <a:lstStyle/>
          <a:p>
            <a:r>
              <a:rPr lang="en-US" sz="3200" dirty="0">
                <a:latin typeface="Arial" panose="020B0604020202020204" pitchFamily="34" charset="0"/>
                <a:cs typeface="Arial" panose="020B0604020202020204" pitchFamily="34" charset="0"/>
              </a:rPr>
              <a:t>Step II: The Survey</a:t>
            </a:r>
            <a:endParaRPr lang="en-GB" sz="3200" dirty="0"/>
          </a:p>
        </p:txBody>
      </p:sp>
      <p:sp>
        <p:nvSpPr>
          <p:cNvPr id="3" name="Content Placeholder 2"/>
          <p:cNvSpPr>
            <a:spLocks noGrp="1"/>
          </p:cNvSpPr>
          <p:nvPr>
            <p:ph sz="quarter" idx="1"/>
          </p:nvPr>
        </p:nvSpPr>
        <p:spPr/>
        <p:txBody>
          <a:bodyPr/>
          <a:lstStyle/>
          <a:p>
            <a:pPr marL="0" indent="0" algn="just">
              <a:spcBef>
                <a:spcPts val="0"/>
              </a:spcBef>
              <a:buNone/>
            </a:pPr>
            <a:r>
              <a:rPr lang="en-GB" sz="2800" i="1" dirty="0" smtClean="0">
                <a:solidFill>
                  <a:srgbClr val="056CB6"/>
                </a:solidFill>
                <a:latin typeface="Arial"/>
                <a:ea typeface="ヒラギノ明朝 ProN W3"/>
              </a:rPr>
              <a:t>Output II: The survey results are compiled into a report</a:t>
            </a:r>
          </a:p>
          <a:p>
            <a:endParaRPr lang="en-GB" dirty="0"/>
          </a:p>
        </p:txBody>
      </p:sp>
      <p:pic>
        <p:nvPicPr>
          <p:cNvPr id="4" name="Picture 3"/>
          <p:cNvPicPr>
            <a:picLocks noChangeAspect="1"/>
          </p:cNvPicPr>
          <p:nvPr/>
        </p:nvPicPr>
        <p:blipFill>
          <a:blip r:embed="rId3"/>
          <a:stretch>
            <a:fillRect/>
          </a:stretch>
        </p:blipFill>
        <p:spPr>
          <a:xfrm>
            <a:off x="1019937" y="2780928"/>
            <a:ext cx="7067550" cy="2943225"/>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Arial" panose="020B0604020202020204" pitchFamily="34" charset="0"/>
                <a:cs typeface="Arial" panose="020B0604020202020204" pitchFamily="34" charset="0"/>
              </a:rPr>
              <a:t>Step III: Cluster analysis and action planning </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sz="quarter" idx="1"/>
          </p:nvPr>
        </p:nvSpPr>
        <p:spPr>
          <a:xfrm>
            <a:off x="301752" y="1527048"/>
            <a:ext cx="8503920" cy="4710264"/>
          </a:xfrm>
        </p:spPr>
        <p:txBody>
          <a:bodyPr>
            <a:normAutofit/>
          </a:bodyPr>
          <a:lstStyle/>
          <a:p>
            <a:pPr>
              <a:spcBef>
                <a:spcPts val="0"/>
              </a:spcBef>
            </a:pPr>
            <a:r>
              <a:rPr lang="en-GB" sz="2800" dirty="0" smtClean="0">
                <a:solidFill>
                  <a:srgbClr val="056CB6"/>
                </a:solidFill>
                <a:latin typeface="Arial"/>
                <a:ea typeface="ヒラギノ明朝 ProN W3"/>
              </a:rPr>
              <a:t>Review/amend </a:t>
            </a:r>
            <a:r>
              <a:rPr lang="en-GB" sz="2800" dirty="0">
                <a:solidFill>
                  <a:srgbClr val="056CB6"/>
                </a:solidFill>
                <a:latin typeface="Arial"/>
                <a:ea typeface="ヒラギノ明朝 ProN W3"/>
              </a:rPr>
              <a:t>the </a:t>
            </a:r>
            <a:r>
              <a:rPr lang="en-GB" sz="2800" dirty="0" smtClean="0">
                <a:solidFill>
                  <a:srgbClr val="056CB6"/>
                </a:solidFill>
                <a:latin typeface="Arial"/>
                <a:ea typeface="ヒラギノ明朝 ProN W3"/>
              </a:rPr>
              <a:t>Preliminary Report</a:t>
            </a:r>
            <a:endParaRPr lang="en-GB" sz="2800" dirty="0">
              <a:solidFill>
                <a:srgbClr val="056CB6"/>
              </a:solidFill>
              <a:latin typeface="Arial"/>
              <a:ea typeface="ヒラギノ明朝 ProN W3"/>
            </a:endParaRPr>
          </a:p>
          <a:p>
            <a:pPr>
              <a:spcBef>
                <a:spcPts val="0"/>
              </a:spcBef>
            </a:pPr>
            <a:r>
              <a:rPr lang="en-GB" sz="2800" dirty="0" smtClean="0">
                <a:solidFill>
                  <a:srgbClr val="056CB6"/>
                </a:solidFill>
                <a:latin typeface="Arial"/>
                <a:ea typeface="ヒラギノ明朝 ProN W3"/>
              </a:rPr>
              <a:t>Explain/contextualize findings</a:t>
            </a:r>
            <a:endParaRPr lang="en-GB" sz="2800" dirty="0">
              <a:solidFill>
                <a:srgbClr val="056CB6"/>
              </a:solidFill>
              <a:latin typeface="Arial"/>
              <a:ea typeface="ヒラギノ明朝 ProN W3"/>
            </a:endParaRPr>
          </a:p>
          <a:p>
            <a:pPr>
              <a:spcBef>
                <a:spcPts val="0"/>
              </a:spcBef>
            </a:pPr>
            <a:r>
              <a:rPr lang="en-GB" sz="2800" dirty="0" smtClean="0">
                <a:solidFill>
                  <a:srgbClr val="056CB6"/>
                </a:solidFill>
                <a:latin typeface="Arial"/>
                <a:ea typeface="ヒラギノ明朝 ProN W3"/>
              </a:rPr>
              <a:t>Identify actions </a:t>
            </a:r>
            <a:r>
              <a:rPr lang="en-GB" sz="2800" dirty="0">
                <a:solidFill>
                  <a:srgbClr val="056CB6"/>
                </a:solidFill>
                <a:latin typeface="Arial"/>
                <a:ea typeface="ヒラギノ明朝 ProN W3"/>
              </a:rPr>
              <a:t>for improvement (focus </a:t>
            </a:r>
            <a:r>
              <a:rPr lang="en-GB" sz="2800" dirty="0" smtClean="0">
                <a:solidFill>
                  <a:srgbClr val="056CB6"/>
                </a:solidFill>
                <a:latin typeface="Arial"/>
                <a:ea typeface="ヒラギノ明朝 ProN W3"/>
              </a:rPr>
              <a:t>on weak </a:t>
            </a:r>
            <a:r>
              <a:rPr lang="en-GB" sz="2800" dirty="0">
                <a:solidFill>
                  <a:srgbClr val="056CB6"/>
                </a:solidFill>
                <a:latin typeface="Arial"/>
                <a:ea typeface="ヒラギノ明朝 ProN W3"/>
              </a:rPr>
              <a:t>and </a:t>
            </a:r>
            <a:r>
              <a:rPr lang="en-GB" sz="2800" dirty="0" smtClean="0">
                <a:solidFill>
                  <a:srgbClr val="056CB6"/>
                </a:solidFill>
                <a:latin typeface="Arial"/>
                <a:ea typeface="ヒラギノ明朝 ProN W3"/>
              </a:rPr>
              <a:t>unsatisfactory performance), timeframe and responsible for follow-up</a:t>
            </a:r>
            <a:endParaRPr lang="en-GB" sz="2800" dirty="0">
              <a:solidFill>
                <a:srgbClr val="056CB6"/>
              </a:solidFill>
              <a:latin typeface="Arial"/>
              <a:ea typeface="ヒラギノ明朝 ProN W3"/>
            </a:endParaRPr>
          </a:p>
          <a:p>
            <a:pPr algn="just">
              <a:spcBef>
                <a:spcPts val="0"/>
              </a:spcBef>
            </a:pPr>
            <a:r>
              <a:rPr lang="en-GB" sz="2800" dirty="0" smtClean="0">
                <a:solidFill>
                  <a:srgbClr val="056CB6"/>
                </a:solidFill>
                <a:latin typeface="Arial"/>
                <a:ea typeface="ヒラギノ明朝 ProN W3"/>
              </a:rPr>
              <a:t>Pinpoint </a:t>
            </a:r>
            <a:r>
              <a:rPr lang="en-GB" sz="2800" dirty="0">
                <a:solidFill>
                  <a:srgbClr val="056CB6"/>
                </a:solidFill>
                <a:latin typeface="Arial"/>
                <a:ea typeface="ヒラギノ明朝 ProN W3"/>
              </a:rPr>
              <a:t>support requirements </a:t>
            </a:r>
            <a:endParaRPr lang="en-GB" sz="2800" dirty="0" smtClean="0">
              <a:solidFill>
                <a:srgbClr val="056CB6"/>
              </a:solidFill>
              <a:latin typeface="Arial"/>
              <a:ea typeface="ヒラギノ明朝 ProN W3"/>
            </a:endParaRPr>
          </a:p>
          <a:p>
            <a:pPr marL="0" indent="0" algn="just">
              <a:spcBef>
                <a:spcPts val="0"/>
              </a:spcBef>
              <a:buNone/>
            </a:pPr>
            <a:endParaRPr lang="en-US" sz="2800" u="sng" dirty="0" smtClean="0">
              <a:solidFill>
                <a:srgbClr val="056CB6"/>
              </a:solidFill>
              <a:latin typeface="Arial"/>
            </a:endParaRPr>
          </a:p>
          <a:p>
            <a:pPr marL="0" indent="0">
              <a:buNone/>
            </a:pPr>
            <a:endParaRPr lang="en-GB" dirty="0"/>
          </a:p>
        </p:txBody>
      </p:sp>
    </p:spTree>
    <p:extLst>
      <p:ext uri="{BB962C8B-B14F-4D97-AF65-F5344CB8AC3E}">
        <p14:creationId xmlns:p14="http://schemas.microsoft.com/office/powerpoint/2010/main" val="2998018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332656"/>
            <a:ext cx="8534400" cy="758952"/>
          </a:xfrm>
        </p:spPr>
        <p:txBody>
          <a:bodyPr>
            <a:noAutofit/>
          </a:bodyPr>
          <a:lstStyle/>
          <a:p>
            <a:r>
              <a:rPr lang="en-US" sz="2800" dirty="0">
                <a:latin typeface="Arial" panose="020B0604020202020204" pitchFamily="34" charset="0"/>
                <a:cs typeface="Arial" panose="020B0604020202020204" pitchFamily="34" charset="0"/>
              </a:rPr>
              <a:t>Step III: Cluster analysis and action planning</a:t>
            </a:r>
            <a:endParaRPr lang="en-GB" sz="2600" dirty="0"/>
          </a:p>
        </p:txBody>
      </p:sp>
      <p:sp>
        <p:nvSpPr>
          <p:cNvPr id="3" name="Content Placeholder 2"/>
          <p:cNvSpPr>
            <a:spLocks noGrp="1"/>
          </p:cNvSpPr>
          <p:nvPr>
            <p:ph sz="quarter" idx="1"/>
          </p:nvPr>
        </p:nvSpPr>
        <p:spPr>
          <a:xfrm>
            <a:off x="323528" y="1556792"/>
            <a:ext cx="8503920" cy="4572000"/>
          </a:xfrm>
        </p:spPr>
        <p:txBody>
          <a:bodyPr>
            <a:normAutofit lnSpcReduction="10000"/>
          </a:bodyPr>
          <a:lstStyle/>
          <a:p>
            <a:pPr marL="0" indent="0">
              <a:buNone/>
            </a:pPr>
            <a:r>
              <a:rPr lang="en-US" sz="3200" i="1" dirty="0" smtClean="0">
                <a:solidFill>
                  <a:srgbClr val="056CB6"/>
                </a:solidFill>
                <a:latin typeface="Arial"/>
                <a:ea typeface="ヒラギノ明朝 ProN W3"/>
              </a:rPr>
              <a:t>Output III: Final CCPM and Action Plan</a:t>
            </a:r>
          </a:p>
          <a:p>
            <a:r>
              <a:rPr lang="en-US" sz="3200" dirty="0" smtClean="0">
                <a:solidFill>
                  <a:srgbClr val="056CB6"/>
                </a:solidFill>
                <a:latin typeface="Arial"/>
                <a:ea typeface="ヒラギノ明朝 ProN W3"/>
              </a:rPr>
              <a:t>Actions for improvement, timeframe and responsible for follow-up</a:t>
            </a:r>
          </a:p>
          <a:p>
            <a:r>
              <a:rPr lang="en-US" sz="3200" dirty="0" smtClean="0">
                <a:solidFill>
                  <a:srgbClr val="056CB6"/>
                </a:solidFill>
                <a:latin typeface="Arial"/>
                <a:ea typeface="ヒラギノ明朝 ProN W3"/>
              </a:rPr>
              <a:t>Awareness of support requirements (HC/HCT, Cluster Lead Agencies, Partners, OCHA, Global Clusters and national authorities)</a:t>
            </a:r>
          </a:p>
          <a:p>
            <a:r>
              <a:rPr lang="en-US" sz="3200" dirty="0" smtClean="0">
                <a:solidFill>
                  <a:srgbClr val="056CB6"/>
                </a:solidFill>
                <a:latin typeface="Arial"/>
                <a:ea typeface="ヒラギノ明朝 ProN W3"/>
              </a:rPr>
              <a:t>Shared with the HC/HCT and Global Cluster and, if applicable, the national authorities</a:t>
            </a:r>
            <a:endParaRPr lang="en-GB" sz="3200" dirty="0">
              <a:solidFill>
                <a:srgbClr val="056CB6"/>
              </a:solidFill>
              <a:latin typeface="Arial"/>
              <a:ea typeface="ヒラギノ明朝 ProN W3"/>
            </a:endParaRPr>
          </a:p>
          <a:p>
            <a:endParaRPr lang="en-GB" dirty="0"/>
          </a:p>
        </p:txBody>
      </p:sp>
    </p:spTree>
    <p:extLst>
      <p:ext uri="{BB962C8B-B14F-4D97-AF65-F5344CB8AC3E}">
        <p14:creationId xmlns:p14="http://schemas.microsoft.com/office/powerpoint/2010/main" val="7510823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Arial" panose="020B0604020202020204" pitchFamily="34" charset="0"/>
                <a:cs typeface="Arial" panose="020B0604020202020204" pitchFamily="34" charset="0"/>
              </a:rPr>
              <a:t>Step IV: Follow-up &amp; Monitoring </a:t>
            </a:r>
            <a:endParaRPr lang="en-GB" sz="4000" dirty="0">
              <a:latin typeface="Arial" panose="020B0604020202020204" pitchFamily="34" charset="0"/>
              <a:cs typeface="Arial" panose="020B0604020202020204" pitchFamily="34" charset="0"/>
            </a:endParaRPr>
          </a:p>
        </p:txBody>
      </p:sp>
      <p:sp>
        <p:nvSpPr>
          <p:cNvPr id="3" name="Content Placeholder 2"/>
          <p:cNvSpPr>
            <a:spLocks noGrp="1"/>
          </p:cNvSpPr>
          <p:nvPr>
            <p:ph sz="quarter" idx="1"/>
          </p:nvPr>
        </p:nvSpPr>
        <p:spPr/>
        <p:txBody>
          <a:bodyPr>
            <a:normAutofit lnSpcReduction="10000"/>
          </a:bodyPr>
          <a:lstStyle/>
          <a:p>
            <a:pPr marL="0" indent="0">
              <a:spcBef>
                <a:spcPts val="0"/>
              </a:spcBef>
              <a:buNone/>
            </a:pPr>
            <a:r>
              <a:rPr lang="en-US" sz="2800" dirty="0" smtClean="0">
                <a:solidFill>
                  <a:srgbClr val="056CB6"/>
                </a:solidFill>
                <a:latin typeface="Arial"/>
                <a:ea typeface="ヒラギノ明朝 ProN W3"/>
              </a:rPr>
              <a:t>Follow-up:</a:t>
            </a:r>
            <a:endParaRPr lang="en-GB" sz="2800" dirty="0" smtClean="0">
              <a:solidFill>
                <a:srgbClr val="056CB6"/>
              </a:solidFill>
              <a:latin typeface="Arial"/>
              <a:ea typeface="ヒラギノ明朝 ProN W3"/>
            </a:endParaRPr>
          </a:p>
          <a:p>
            <a:pPr>
              <a:spcBef>
                <a:spcPts val="0"/>
              </a:spcBef>
            </a:pPr>
            <a:r>
              <a:rPr lang="en-GB" sz="2800" dirty="0" smtClean="0">
                <a:solidFill>
                  <a:srgbClr val="056CB6"/>
                </a:solidFill>
                <a:latin typeface="Arial"/>
                <a:ea typeface="ヒラギノ明朝 ProN W3"/>
              </a:rPr>
              <a:t>ICC: </a:t>
            </a:r>
            <a:r>
              <a:rPr lang="en-GB" sz="2800" dirty="0">
                <a:solidFill>
                  <a:srgbClr val="056CB6"/>
                </a:solidFill>
                <a:latin typeface="Arial"/>
                <a:ea typeface="ヒラギノ明朝 ProN W3"/>
              </a:rPr>
              <a:t>Review </a:t>
            </a:r>
            <a:r>
              <a:rPr lang="en-GB" sz="2800" dirty="0" smtClean="0">
                <a:solidFill>
                  <a:srgbClr val="056CB6"/>
                </a:solidFill>
                <a:latin typeface="Arial"/>
                <a:ea typeface="ヒラギノ明朝 ProN W3"/>
              </a:rPr>
              <a:t>of Reports/Action Plans     identify </a:t>
            </a:r>
            <a:r>
              <a:rPr lang="en-GB" sz="2800" dirty="0">
                <a:solidFill>
                  <a:srgbClr val="056CB6"/>
                </a:solidFill>
                <a:latin typeface="Arial"/>
                <a:ea typeface="ヒラギノ明朝 ProN W3"/>
              </a:rPr>
              <a:t>common weaknesses </a:t>
            </a:r>
            <a:r>
              <a:rPr lang="en-GB" sz="2800" dirty="0" smtClean="0">
                <a:solidFill>
                  <a:srgbClr val="056CB6"/>
                </a:solidFill>
                <a:latin typeface="Arial"/>
                <a:ea typeface="ヒラギノ明朝 ProN W3"/>
              </a:rPr>
              <a:t>to </a:t>
            </a:r>
            <a:r>
              <a:rPr lang="en-GB" sz="2800" dirty="0">
                <a:solidFill>
                  <a:srgbClr val="056CB6"/>
                </a:solidFill>
                <a:latin typeface="Arial"/>
                <a:ea typeface="ヒラギノ明朝 ProN W3"/>
              </a:rPr>
              <a:t>be addressed </a:t>
            </a:r>
            <a:r>
              <a:rPr lang="en-GB" sz="2800" dirty="0" smtClean="0">
                <a:solidFill>
                  <a:srgbClr val="056CB6"/>
                </a:solidFill>
                <a:latin typeface="Arial"/>
                <a:ea typeface="ヒラギノ明朝 ProN W3"/>
              </a:rPr>
              <a:t>systematically.  </a:t>
            </a:r>
            <a:endParaRPr lang="en-GB" sz="2800" dirty="0">
              <a:solidFill>
                <a:srgbClr val="056CB6"/>
              </a:solidFill>
              <a:latin typeface="Arial"/>
              <a:ea typeface="ヒラギノ明朝 ProN W3"/>
            </a:endParaRPr>
          </a:p>
          <a:p>
            <a:pPr>
              <a:spcBef>
                <a:spcPts val="0"/>
              </a:spcBef>
            </a:pPr>
            <a:r>
              <a:rPr lang="en-GB" sz="2800" dirty="0" smtClean="0">
                <a:solidFill>
                  <a:srgbClr val="056CB6"/>
                </a:solidFill>
                <a:latin typeface="Arial"/>
                <a:ea typeface="ヒラギノ明朝 ProN W3"/>
              </a:rPr>
              <a:t>HCT: Presentation </a:t>
            </a:r>
            <a:r>
              <a:rPr lang="en-GB" sz="2800" dirty="0">
                <a:solidFill>
                  <a:srgbClr val="056CB6"/>
                </a:solidFill>
                <a:latin typeface="Arial"/>
                <a:ea typeface="ヒラギノ明朝 ProN W3"/>
              </a:rPr>
              <a:t>of </a:t>
            </a:r>
            <a:r>
              <a:rPr lang="en-GB" sz="2800" dirty="0" smtClean="0">
                <a:solidFill>
                  <a:srgbClr val="056CB6"/>
                </a:solidFill>
                <a:latin typeface="Arial"/>
                <a:ea typeface="ヒラギノ明朝 ProN W3"/>
              </a:rPr>
              <a:t>Reports/Action </a:t>
            </a:r>
            <a:r>
              <a:rPr lang="en-GB" sz="2800" dirty="0">
                <a:solidFill>
                  <a:srgbClr val="056CB6"/>
                </a:solidFill>
                <a:latin typeface="Arial"/>
                <a:ea typeface="ヒラギノ明朝 ProN W3"/>
              </a:rPr>
              <a:t>Plans </a:t>
            </a:r>
            <a:r>
              <a:rPr lang="en-GB" sz="2800" dirty="0" smtClean="0">
                <a:solidFill>
                  <a:srgbClr val="056CB6"/>
                </a:solidFill>
                <a:latin typeface="Arial"/>
                <a:ea typeface="ヒラギノ明朝 ProN W3"/>
              </a:rPr>
              <a:t>and discussion of support requirements</a:t>
            </a:r>
          </a:p>
          <a:p>
            <a:pPr marL="0" indent="0">
              <a:spcBef>
                <a:spcPts val="0"/>
              </a:spcBef>
              <a:buNone/>
            </a:pPr>
            <a:r>
              <a:rPr lang="en-US" sz="2800" dirty="0" smtClean="0">
                <a:solidFill>
                  <a:srgbClr val="056CB6"/>
                </a:solidFill>
                <a:latin typeface="Arial"/>
                <a:ea typeface="ヒラギノ明朝 ProN W3"/>
              </a:rPr>
              <a:t>Monitoring:</a:t>
            </a:r>
            <a:endParaRPr lang="en-GB" sz="2800" dirty="0" smtClean="0">
              <a:solidFill>
                <a:srgbClr val="056CB6"/>
              </a:solidFill>
              <a:latin typeface="Arial"/>
              <a:ea typeface="ヒラギノ明朝 ProN W3"/>
            </a:endParaRPr>
          </a:p>
          <a:p>
            <a:pPr>
              <a:spcBef>
                <a:spcPts val="0"/>
              </a:spcBef>
            </a:pPr>
            <a:r>
              <a:rPr lang="en-GB" sz="2800" dirty="0" smtClean="0">
                <a:solidFill>
                  <a:srgbClr val="056CB6"/>
                </a:solidFill>
                <a:latin typeface="Arial"/>
                <a:ea typeface="ヒラギノ明朝 ProN W3"/>
              </a:rPr>
              <a:t>Take stock of progress at monthly cluster meetings</a:t>
            </a:r>
            <a:endParaRPr lang="en-GB" sz="2800" dirty="0">
              <a:solidFill>
                <a:srgbClr val="056CB6"/>
              </a:solidFill>
              <a:latin typeface="Arial"/>
              <a:ea typeface="ヒラギノ明朝 ProN W3"/>
            </a:endParaRPr>
          </a:p>
          <a:p>
            <a:pPr>
              <a:spcBef>
                <a:spcPts val="0"/>
              </a:spcBef>
            </a:pPr>
            <a:r>
              <a:rPr lang="en-GB" sz="2800" dirty="0" smtClean="0">
                <a:solidFill>
                  <a:srgbClr val="056CB6"/>
                </a:solidFill>
                <a:latin typeface="Arial"/>
                <a:ea typeface="ヒラギノ明朝 ProN W3"/>
              </a:rPr>
              <a:t>Quarterly progress reporting to the HCT</a:t>
            </a:r>
          </a:p>
          <a:p>
            <a:pPr marL="0" indent="0">
              <a:spcBef>
                <a:spcPts val="0"/>
              </a:spcBef>
              <a:buNone/>
            </a:pPr>
            <a:endParaRPr lang="en-US" sz="2800" i="1" dirty="0" smtClean="0">
              <a:solidFill>
                <a:srgbClr val="056CB6"/>
              </a:solidFill>
              <a:latin typeface="Arial"/>
              <a:ea typeface="ヒラギノ明朝 ProN W3"/>
            </a:endParaRPr>
          </a:p>
          <a:p>
            <a:pPr marL="0" indent="0">
              <a:spcBef>
                <a:spcPts val="0"/>
              </a:spcBef>
              <a:buNone/>
            </a:pPr>
            <a:r>
              <a:rPr lang="en-US" sz="2800" i="1" dirty="0" smtClean="0">
                <a:solidFill>
                  <a:srgbClr val="056CB6"/>
                </a:solidFill>
                <a:latin typeface="Arial"/>
                <a:ea typeface="ヒラギノ明朝 ProN W3"/>
              </a:rPr>
              <a:t>Output IV: Quarterly reports to HCT</a:t>
            </a:r>
            <a:endParaRPr lang="en-GB" sz="2800" i="1" dirty="0" smtClean="0">
              <a:solidFill>
                <a:srgbClr val="056CB6"/>
              </a:solidFill>
              <a:latin typeface="Arial"/>
              <a:ea typeface="ヒラギノ明朝 ProN W3"/>
            </a:endParaRPr>
          </a:p>
        </p:txBody>
      </p:sp>
      <p:sp>
        <p:nvSpPr>
          <p:cNvPr id="4" name="Right Arrow 3"/>
          <p:cNvSpPr/>
          <p:nvPr/>
        </p:nvSpPr>
        <p:spPr>
          <a:xfrm>
            <a:off x="6516216" y="2011698"/>
            <a:ext cx="330336"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143223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What is the CCPM?</a:t>
            </a:r>
            <a:endParaRPr lang="en-GB" dirty="0"/>
          </a:p>
        </p:txBody>
      </p:sp>
      <p:sp>
        <p:nvSpPr>
          <p:cNvPr id="3" name="Content Placeholder 2"/>
          <p:cNvSpPr>
            <a:spLocks noGrp="1"/>
          </p:cNvSpPr>
          <p:nvPr>
            <p:ph sz="quarter" idx="1"/>
          </p:nvPr>
        </p:nvSpPr>
        <p:spPr/>
        <p:txBody>
          <a:bodyPr>
            <a:normAutofit fontScale="92500" lnSpcReduction="20000"/>
          </a:bodyPr>
          <a:lstStyle/>
          <a:p>
            <a:pPr>
              <a:spcAft>
                <a:spcPts val="600"/>
              </a:spcAft>
            </a:pPr>
            <a:r>
              <a:rPr lang="en-US" sz="2400" dirty="0" smtClean="0">
                <a:solidFill>
                  <a:srgbClr val="056CB6"/>
                </a:solidFill>
                <a:latin typeface="Arial"/>
                <a:ea typeface="ヒラギノ明朝 ProN W3"/>
              </a:rPr>
              <a:t>A self-assessment of cluster performance against the 6 core cluster functions and Accountability to Affected Populations (AAP):</a:t>
            </a:r>
          </a:p>
          <a:p>
            <a:pPr marL="731520" lvl="1" indent="-457200">
              <a:spcAft>
                <a:spcPts val="600"/>
              </a:spcAft>
              <a:buFont typeface="+mj-lt"/>
              <a:buAutoNum type="arabicPeriod"/>
            </a:pPr>
            <a:r>
              <a:rPr lang="en-GB" sz="1900" dirty="0">
                <a:solidFill>
                  <a:srgbClr val="056CB6"/>
                </a:solidFill>
                <a:latin typeface="Arial"/>
                <a:ea typeface="ヒラギノ明朝 ProN W3"/>
              </a:rPr>
              <a:t>support service delivery </a:t>
            </a:r>
          </a:p>
          <a:p>
            <a:pPr marL="731520" lvl="1" indent="-457200">
              <a:spcAft>
                <a:spcPts val="600"/>
              </a:spcAft>
              <a:buFont typeface="+mj-lt"/>
              <a:buAutoNum type="arabicPeriod"/>
            </a:pPr>
            <a:r>
              <a:rPr lang="en-GB" sz="1900" dirty="0">
                <a:solidFill>
                  <a:srgbClr val="056CB6"/>
                </a:solidFill>
                <a:latin typeface="Arial"/>
                <a:ea typeface="ヒラギノ明朝 ProN W3"/>
              </a:rPr>
              <a:t>inform the HC/HCT's strategic decision-making </a:t>
            </a:r>
          </a:p>
          <a:p>
            <a:pPr marL="731520" lvl="1" indent="-457200">
              <a:spcAft>
                <a:spcPts val="600"/>
              </a:spcAft>
              <a:buFont typeface="+mj-lt"/>
              <a:buAutoNum type="arabicPeriod"/>
            </a:pPr>
            <a:r>
              <a:rPr lang="en-GB" sz="1900" dirty="0">
                <a:solidFill>
                  <a:srgbClr val="056CB6"/>
                </a:solidFill>
                <a:latin typeface="Arial"/>
                <a:ea typeface="ヒラギノ明朝 ProN W3"/>
              </a:rPr>
              <a:t>strategy development </a:t>
            </a:r>
          </a:p>
          <a:p>
            <a:pPr marL="731520" lvl="1" indent="-457200">
              <a:spcAft>
                <a:spcPts val="600"/>
              </a:spcAft>
              <a:buFont typeface="+mj-lt"/>
              <a:buAutoNum type="arabicPeriod"/>
            </a:pPr>
            <a:r>
              <a:rPr lang="en-GB" sz="1900" dirty="0">
                <a:solidFill>
                  <a:srgbClr val="056CB6"/>
                </a:solidFill>
                <a:latin typeface="Arial"/>
                <a:ea typeface="ヒラギノ明朝 ProN W3"/>
              </a:rPr>
              <a:t>monitor and evaluate </a:t>
            </a:r>
            <a:r>
              <a:rPr lang="en-GB" sz="1900" dirty="0" smtClean="0">
                <a:solidFill>
                  <a:srgbClr val="056CB6"/>
                </a:solidFill>
                <a:latin typeface="Arial"/>
                <a:ea typeface="ヒラギノ明朝 ProN W3"/>
              </a:rPr>
              <a:t>performance</a:t>
            </a:r>
            <a:endParaRPr lang="en-GB" sz="1900" dirty="0">
              <a:solidFill>
                <a:srgbClr val="056CB6"/>
              </a:solidFill>
              <a:latin typeface="Arial"/>
              <a:ea typeface="ヒラギノ明朝 ProN W3"/>
            </a:endParaRPr>
          </a:p>
          <a:p>
            <a:pPr marL="731520" lvl="1" indent="-457200">
              <a:spcAft>
                <a:spcPts val="600"/>
              </a:spcAft>
              <a:buFont typeface="+mj-lt"/>
              <a:buAutoNum type="arabicPeriod"/>
            </a:pPr>
            <a:r>
              <a:rPr lang="en-GB" sz="1900" dirty="0">
                <a:solidFill>
                  <a:srgbClr val="056CB6"/>
                </a:solidFill>
                <a:latin typeface="Arial"/>
                <a:ea typeface="ヒラギノ明朝 ProN W3"/>
              </a:rPr>
              <a:t>capacity building in preparedness and contingency planning.</a:t>
            </a:r>
          </a:p>
          <a:p>
            <a:pPr marL="731520" lvl="1" indent="-457200">
              <a:spcAft>
                <a:spcPts val="600"/>
              </a:spcAft>
              <a:buFont typeface="+mj-lt"/>
              <a:buAutoNum type="arabicPeriod"/>
            </a:pPr>
            <a:r>
              <a:rPr lang="en-GB" sz="1900" dirty="0">
                <a:solidFill>
                  <a:srgbClr val="056CB6"/>
                </a:solidFill>
                <a:latin typeface="Arial"/>
                <a:ea typeface="ヒラギノ明朝 ProN W3"/>
              </a:rPr>
              <a:t>Advocacy </a:t>
            </a:r>
          </a:p>
          <a:p>
            <a:pPr marL="731520" lvl="1" indent="-457200">
              <a:spcAft>
                <a:spcPts val="600"/>
              </a:spcAft>
              <a:buFont typeface="+mj-lt"/>
              <a:buAutoNum type="arabicPeriod"/>
            </a:pPr>
            <a:r>
              <a:rPr lang="en-US" sz="1900" dirty="0" smtClean="0">
                <a:solidFill>
                  <a:srgbClr val="056CB6"/>
                </a:solidFill>
                <a:latin typeface="Arial"/>
                <a:ea typeface="ヒラギノ明朝 ProN W3"/>
              </a:rPr>
              <a:t>+ section on Accountability to Affected Populations</a:t>
            </a:r>
            <a:endParaRPr lang="en-GB" sz="1900" dirty="0" smtClean="0">
              <a:solidFill>
                <a:srgbClr val="056CB6"/>
              </a:solidFill>
              <a:latin typeface="Arial"/>
              <a:ea typeface="ヒラギノ明朝 ProN W3"/>
            </a:endParaRPr>
          </a:p>
          <a:p>
            <a:pPr>
              <a:spcAft>
                <a:spcPts val="600"/>
              </a:spcAft>
            </a:pPr>
            <a:r>
              <a:rPr lang="en-US" sz="2400" dirty="0" smtClean="0">
                <a:solidFill>
                  <a:srgbClr val="056CB6"/>
                </a:solidFill>
                <a:latin typeface="Arial"/>
                <a:ea typeface="ヒラギノ明朝 ProN W3"/>
              </a:rPr>
              <a:t>A country-led process, supported by Global Clusters and OCHA</a:t>
            </a:r>
          </a:p>
          <a:p>
            <a:pPr>
              <a:spcAft>
                <a:spcPts val="600"/>
              </a:spcAft>
            </a:pPr>
            <a:r>
              <a:rPr lang="en-US" sz="2400" dirty="0" smtClean="0">
                <a:solidFill>
                  <a:srgbClr val="056CB6"/>
                </a:solidFill>
                <a:latin typeface="Arial"/>
                <a:ea typeface="ヒラギノ明朝 ProN W3"/>
              </a:rPr>
              <a:t>The CCPM can be applied by both Clusters and sectors</a:t>
            </a:r>
          </a:p>
          <a:p>
            <a:pPr marL="0" indent="0">
              <a:spcAft>
                <a:spcPts val="600"/>
              </a:spcAft>
              <a:buNone/>
            </a:pPr>
            <a:endParaRPr lang="en-US" sz="2400" dirty="0" smtClean="0">
              <a:solidFill>
                <a:srgbClr val="056CB6"/>
              </a:solidFill>
              <a:latin typeface="Arial"/>
              <a:ea typeface="ヒラギノ明朝 ProN W3"/>
            </a:endParaRPr>
          </a:p>
          <a:p>
            <a:endParaRPr lang="en-GB" sz="2400" dirty="0">
              <a:solidFill>
                <a:srgbClr val="056CB6"/>
              </a:solidFill>
              <a:latin typeface="Arial"/>
              <a:ea typeface="ヒラギノ明朝 ProN W3"/>
            </a:endParaRPr>
          </a:p>
          <a:p>
            <a:endParaRPr lang="en-US" sz="2400" dirty="0" smtClean="0">
              <a:solidFill>
                <a:srgbClr val="056CB6"/>
              </a:solidFill>
              <a:latin typeface="Arial"/>
              <a:ea typeface="ヒラギノ明朝 ProN W3"/>
            </a:endParaRPr>
          </a:p>
          <a:p>
            <a:endParaRPr lang="en-GB" dirty="0"/>
          </a:p>
        </p:txBody>
      </p:sp>
    </p:spTree>
    <p:extLst>
      <p:ext uri="{BB962C8B-B14F-4D97-AF65-F5344CB8AC3E}">
        <p14:creationId xmlns:p14="http://schemas.microsoft.com/office/powerpoint/2010/main" val="27763304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Where does the CCPM come from?</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sz="quarter" idx="1"/>
          </p:nvPr>
        </p:nvSpPr>
        <p:spPr/>
        <p:txBody>
          <a:bodyPr>
            <a:noAutofit/>
          </a:bodyPr>
          <a:lstStyle/>
          <a:p>
            <a:pPr>
              <a:lnSpc>
                <a:spcPct val="200000"/>
              </a:lnSpc>
            </a:pPr>
            <a:r>
              <a:rPr lang="en-GB" sz="2200" dirty="0" smtClean="0">
                <a:solidFill>
                  <a:srgbClr val="056CB6"/>
                </a:solidFill>
                <a:latin typeface="Arial"/>
                <a:ea typeface="ヒラギノ明朝 ProN W3"/>
              </a:rPr>
              <a:t>Transformative Agenda</a:t>
            </a:r>
          </a:p>
          <a:p>
            <a:pPr marL="1463040" lvl="5" indent="0">
              <a:lnSpc>
                <a:spcPct val="200000"/>
              </a:lnSpc>
              <a:buNone/>
            </a:pPr>
            <a:r>
              <a:rPr lang="en-US" sz="2200" dirty="0" smtClean="0">
                <a:solidFill>
                  <a:srgbClr val="056CB6"/>
                </a:solidFill>
                <a:latin typeface="Arial"/>
                <a:ea typeface="ヒラギノ明朝 ProN W3"/>
              </a:rPr>
              <a:t>Improve coordination and accountability</a:t>
            </a:r>
          </a:p>
          <a:p>
            <a:pPr>
              <a:lnSpc>
                <a:spcPct val="200000"/>
              </a:lnSpc>
            </a:pPr>
            <a:r>
              <a:rPr lang="en-US" sz="2200" dirty="0" smtClean="0">
                <a:solidFill>
                  <a:srgbClr val="056CB6"/>
                </a:solidFill>
                <a:latin typeface="Arial"/>
                <a:ea typeface="ヒラギノ明朝 ProN W3"/>
              </a:rPr>
              <a:t>Developed </a:t>
            </a:r>
            <a:r>
              <a:rPr lang="en-US" sz="2200" dirty="0">
                <a:solidFill>
                  <a:srgbClr val="056CB6"/>
                </a:solidFill>
                <a:latin typeface="Arial"/>
                <a:ea typeface="ヒラギノ明朝 ProN W3"/>
              </a:rPr>
              <a:t>by the IASC </a:t>
            </a:r>
            <a:r>
              <a:rPr lang="en-US" sz="2200" dirty="0" smtClean="0">
                <a:solidFill>
                  <a:srgbClr val="056CB6"/>
                </a:solidFill>
                <a:latin typeface="Arial"/>
                <a:ea typeface="ヒラギノ明朝 ProN W3"/>
              </a:rPr>
              <a:t>Sub-Working Group (SWG) on </a:t>
            </a:r>
            <a:r>
              <a:rPr lang="en-US" sz="2200" dirty="0">
                <a:solidFill>
                  <a:srgbClr val="056CB6"/>
                </a:solidFill>
                <a:latin typeface="Arial"/>
                <a:ea typeface="ヒラギノ明朝 ProN W3"/>
              </a:rPr>
              <a:t>the Cluster a</a:t>
            </a:r>
            <a:r>
              <a:rPr lang="en-US" sz="2200" dirty="0" smtClean="0">
                <a:solidFill>
                  <a:srgbClr val="056CB6"/>
                </a:solidFill>
                <a:latin typeface="Arial"/>
                <a:ea typeface="ヒラギノ明朝 ProN W3"/>
              </a:rPr>
              <a:t>pproach and endorsed by the IASC WG in 2012</a:t>
            </a:r>
            <a:endParaRPr lang="en-US" sz="2200" dirty="0">
              <a:solidFill>
                <a:srgbClr val="056CB6"/>
              </a:solidFill>
              <a:latin typeface="Arial"/>
              <a:ea typeface="ヒラギノ明朝 ProN W3"/>
            </a:endParaRPr>
          </a:p>
          <a:p>
            <a:pPr>
              <a:lnSpc>
                <a:spcPct val="200000"/>
              </a:lnSpc>
            </a:pPr>
            <a:r>
              <a:rPr lang="en-US" sz="2200" dirty="0" smtClean="0">
                <a:solidFill>
                  <a:srgbClr val="056CB6"/>
                </a:solidFill>
                <a:latin typeface="Arial"/>
                <a:ea typeface="ヒラギノ明朝 ProN W3"/>
              </a:rPr>
              <a:t>Piloted in 2012 and implemented from 2013 </a:t>
            </a:r>
          </a:p>
        </p:txBody>
      </p:sp>
      <p:sp>
        <p:nvSpPr>
          <p:cNvPr id="5" name="Right Arrow 4"/>
          <p:cNvSpPr/>
          <p:nvPr/>
        </p:nvSpPr>
        <p:spPr>
          <a:xfrm>
            <a:off x="683568" y="2492896"/>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8945323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Arial" panose="020B0604020202020204" pitchFamily="34" charset="0"/>
                <a:cs typeface="Arial" panose="020B0604020202020204" pitchFamily="34" charset="0"/>
              </a:rPr>
              <a:t>Why monitor Cluster coordination performance?</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sz="quarter" idx="1"/>
          </p:nvPr>
        </p:nvSpPr>
        <p:spPr>
          <a:xfrm>
            <a:off x="301752" y="1527048"/>
            <a:ext cx="8503920" cy="4854280"/>
          </a:xfrm>
        </p:spPr>
        <p:txBody>
          <a:bodyPr>
            <a:normAutofit fontScale="25000" lnSpcReduction="20000"/>
          </a:bodyPr>
          <a:lstStyle/>
          <a:p>
            <a:pPr>
              <a:lnSpc>
                <a:spcPct val="120000"/>
              </a:lnSpc>
              <a:spcBef>
                <a:spcPts val="1200"/>
              </a:spcBef>
              <a:spcAft>
                <a:spcPts val="600"/>
              </a:spcAft>
            </a:pPr>
            <a:r>
              <a:rPr lang="en-GB" sz="9600" dirty="0">
                <a:solidFill>
                  <a:srgbClr val="056CB6"/>
                </a:solidFill>
                <a:latin typeface="Arial"/>
                <a:ea typeface="ヒラギノ明朝 ProN W3"/>
              </a:rPr>
              <a:t>Ensure efficient and effective </a:t>
            </a:r>
            <a:r>
              <a:rPr lang="en-GB" sz="9600" dirty="0" smtClean="0">
                <a:solidFill>
                  <a:srgbClr val="056CB6"/>
                </a:solidFill>
                <a:latin typeface="Arial"/>
                <a:ea typeface="ヒラギノ明朝 ProN W3"/>
              </a:rPr>
              <a:t>coordination</a:t>
            </a:r>
            <a:endParaRPr lang="en-GB" sz="9600" dirty="0">
              <a:solidFill>
                <a:srgbClr val="056CB6"/>
              </a:solidFill>
              <a:latin typeface="Arial"/>
              <a:ea typeface="ヒラギノ明朝 ProN W3"/>
            </a:endParaRPr>
          </a:p>
          <a:p>
            <a:pPr>
              <a:lnSpc>
                <a:spcPct val="120000"/>
              </a:lnSpc>
              <a:spcBef>
                <a:spcPts val="1200"/>
              </a:spcBef>
              <a:spcAft>
                <a:spcPts val="600"/>
              </a:spcAft>
            </a:pPr>
            <a:r>
              <a:rPr lang="en-US" sz="9600" dirty="0">
                <a:solidFill>
                  <a:srgbClr val="056CB6"/>
                </a:solidFill>
                <a:latin typeface="Arial"/>
                <a:ea typeface="ヒラギノ明朝 ProN W3"/>
              </a:rPr>
              <a:t>Take stock of what functional areas work well and what areas need improvement </a:t>
            </a:r>
          </a:p>
          <a:p>
            <a:pPr>
              <a:lnSpc>
                <a:spcPct val="120000"/>
              </a:lnSpc>
              <a:spcBef>
                <a:spcPts val="1200"/>
              </a:spcBef>
              <a:spcAft>
                <a:spcPts val="600"/>
              </a:spcAft>
            </a:pPr>
            <a:r>
              <a:rPr lang="en-US" sz="9600" dirty="0">
                <a:solidFill>
                  <a:srgbClr val="056CB6"/>
                </a:solidFill>
                <a:latin typeface="Arial"/>
                <a:ea typeface="ヒラギノ明朝 ProN W3"/>
              </a:rPr>
              <a:t>Raise awareness of support needed from the HC/HCT, cluster lead agencies, global </a:t>
            </a:r>
            <a:r>
              <a:rPr lang="en-US" sz="9600" dirty="0" smtClean="0">
                <a:solidFill>
                  <a:srgbClr val="056CB6"/>
                </a:solidFill>
                <a:latin typeface="Arial"/>
                <a:ea typeface="ヒラギノ明朝 ProN W3"/>
              </a:rPr>
              <a:t>Clusters </a:t>
            </a:r>
            <a:r>
              <a:rPr lang="en-US" sz="9600" dirty="0">
                <a:solidFill>
                  <a:srgbClr val="056CB6"/>
                </a:solidFill>
                <a:latin typeface="Arial"/>
                <a:ea typeface="ヒラギノ明朝 ProN W3"/>
              </a:rPr>
              <a:t>or </a:t>
            </a:r>
            <a:r>
              <a:rPr lang="en-US" sz="9600" dirty="0" smtClean="0">
                <a:solidFill>
                  <a:srgbClr val="056CB6"/>
                </a:solidFill>
                <a:latin typeface="Arial"/>
                <a:ea typeface="ヒラギノ明朝 ProN W3"/>
              </a:rPr>
              <a:t>Cluster </a:t>
            </a:r>
            <a:r>
              <a:rPr lang="en-US" sz="9600" dirty="0">
                <a:solidFill>
                  <a:srgbClr val="056CB6"/>
                </a:solidFill>
                <a:latin typeface="Arial"/>
                <a:ea typeface="ヒラギノ明朝 ProN W3"/>
              </a:rPr>
              <a:t>partners</a:t>
            </a:r>
          </a:p>
          <a:p>
            <a:pPr>
              <a:lnSpc>
                <a:spcPct val="120000"/>
              </a:lnSpc>
              <a:spcBef>
                <a:spcPts val="1200"/>
              </a:spcBef>
              <a:spcAft>
                <a:spcPts val="600"/>
              </a:spcAft>
            </a:pPr>
            <a:r>
              <a:rPr lang="en-GB" sz="9600" dirty="0">
                <a:solidFill>
                  <a:srgbClr val="056CB6"/>
                </a:solidFill>
                <a:latin typeface="Arial"/>
                <a:ea typeface="ヒラギノ明朝 ProN W3"/>
              </a:rPr>
              <a:t>Opportunity for </a:t>
            </a:r>
            <a:r>
              <a:rPr lang="en-GB" sz="9600" dirty="0" smtClean="0">
                <a:solidFill>
                  <a:srgbClr val="056CB6"/>
                </a:solidFill>
                <a:latin typeface="Arial"/>
                <a:ea typeface="ヒラギノ明朝 ProN W3"/>
              </a:rPr>
              <a:t>self-reflection  </a:t>
            </a:r>
          </a:p>
          <a:p>
            <a:pPr>
              <a:lnSpc>
                <a:spcPct val="120000"/>
              </a:lnSpc>
              <a:spcBef>
                <a:spcPts val="1200"/>
              </a:spcBef>
              <a:spcAft>
                <a:spcPts val="600"/>
              </a:spcAft>
            </a:pPr>
            <a:r>
              <a:rPr lang="en-GB" sz="9600" dirty="0" smtClean="0">
                <a:solidFill>
                  <a:srgbClr val="056CB6"/>
                </a:solidFill>
                <a:latin typeface="Arial"/>
                <a:ea typeface="ヒラギノ明朝 ProN W3"/>
              </a:rPr>
              <a:t>Strengthening </a:t>
            </a:r>
            <a:r>
              <a:rPr lang="en-GB" sz="9600" dirty="0">
                <a:solidFill>
                  <a:srgbClr val="056CB6"/>
                </a:solidFill>
                <a:latin typeface="Arial"/>
                <a:ea typeface="ヒラギノ明朝 ProN W3"/>
              </a:rPr>
              <a:t>transparency and partnership within </a:t>
            </a:r>
            <a:r>
              <a:rPr lang="en-GB" sz="9600" dirty="0" smtClean="0">
                <a:solidFill>
                  <a:srgbClr val="056CB6"/>
                </a:solidFill>
                <a:latin typeface="Arial"/>
                <a:ea typeface="ヒラギノ明朝 ProN W3"/>
              </a:rPr>
              <a:t>a Cluster</a:t>
            </a:r>
            <a:endParaRPr lang="en-GB" sz="9600" dirty="0">
              <a:solidFill>
                <a:srgbClr val="056CB6"/>
              </a:solidFill>
              <a:latin typeface="Arial"/>
              <a:ea typeface="ヒラギノ明朝 ProN W3"/>
            </a:endParaRPr>
          </a:p>
          <a:p>
            <a:pPr>
              <a:lnSpc>
                <a:spcPct val="120000"/>
              </a:lnSpc>
              <a:spcBef>
                <a:spcPts val="1200"/>
              </a:spcBef>
              <a:spcAft>
                <a:spcPts val="600"/>
              </a:spcAft>
            </a:pPr>
            <a:r>
              <a:rPr lang="en-US" sz="9600" dirty="0" smtClean="0">
                <a:solidFill>
                  <a:srgbClr val="056CB6"/>
                </a:solidFill>
                <a:latin typeface="Arial"/>
                <a:ea typeface="ヒラギノ明朝 ProN W3"/>
              </a:rPr>
              <a:t>Show the added value and justify the costs of coordination</a:t>
            </a:r>
            <a:endParaRPr lang="en-GB" sz="9600" dirty="0">
              <a:solidFill>
                <a:srgbClr val="056CB6"/>
              </a:solidFill>
              <a:latin typeface="Arial"/>
              <a:ea typeface="ヒラギノ明朝 ProN W3"/>
            </a:endParaRPr>
          </a:p>
          <a:p>
            <a:pPr marL="0" indent="0">
              <a:lnSpc>
                <a:spcPct val="200000"/>
              </a:lnSpc>
              <a:buNone/>
            </a:pPr>
            <a:endParaRPr lang="en-US" sz="4200" dirty="0">
              <a:solidFill>
                <a:srgbClr val="056CB6"/>
              </a:solidFill>
              <a:latin typeface="Arial"/>
              <a:ea typeface="ヒラギノ明朝 ProN W3"/>
            </a:endParaRPr>
          </a:p>
          <a:p>
            <a:endParaRPr lang="en-GB" dirty="0"/>
          </a:p>
        </p:txBody>
      </p:sp>
    </p:spTree>
    <p:extLst>
      <p:ext uri="{BB962C8B-B14F-4D97-AF65-F5344CB8AC3E}">
        <p14:creationId xmlns:p14="http://schemas.microsoft.com/office/powerpoint/2010/main" val="415053609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The CCPM does </a:t>
            </a:r>
            <a:r>
              <a:rPr lang="en-US" u="sng" dirty="0" smtClean="0">
                <a:latin typeface="Arial" panose="020B0604020202020204" pitchFamily="34" charset="0"/>
                <a:cs typeface="Arial" panose="020B0604020202020204" pitchFamily="34" charset="0"/>
              </a:rPr>
              <a:t>NOT</a:t>
            </a:r>
            <a:r>
              <a:rPr lang="en-US" dirty="0" smtClean="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sz="quarter" idx="1"/>
          </p:nvPr>
        </p:nvSpPr>
        <p:spPr/>
        <p:txBody>
          <a:bodyPr>
            <a:normAutofit/>
          </a:bodyPr>
          <a:lstStyle/>
          <a:p>
            <a:pPr marL="557784" indent="-457200">
              <a:spcBef>
                <a:spcPts val="1200"/>
              </a:spcBef>
              <a:spcAft>
                <a:spcPts val="600"/>
              </a:spcAft>
            </a:pPr>
            <a:r>
              <a:rPr lang="en-GB" sz="2900" dirty="0" smtClean="0">
                <a:solidFill>
                  <a:srgbClr val="056CB6"/>
                </a:solidFill>
                <a:latin typeface="Arial"/>
                <a:ea typeface="ヒラギノ明朝 ProN W3"/>
              </a:rPr>
              <a:t>Monitor response (service delivery) </a:t>
            </a:r>
          </a:p>
          <a:p>
            <a:pPr marL="557784" indent="-457200">
              <a:spcBef>
                <a:spcPts val="1200"/>
              </a:spcBef>
              <a:spcAft>
                <a:spcPts val="600"/>
              </a:spcAft>
            </a:pPr>
            <a:r>
              <a:rPr lang="en-US" sz="2900" dirty="0" smtClean="0">
                <a:solidFill>
                  <a:srgbClr val="056CB6"/>
                </a:solidFill>
                <a:latin typeface="Arial"/>
                <a:ea typeface="ヒラギノ明朝 ProN W3"/>
              </a:rPr>
              <a:t>Evaluate individual partners or coordinators</a:t>
            </a:r>
            <a:endParaRPr lang="en-GB" sz="2900" dirty="0" smtClean="0">
              <a:solidFill>
                <a:srgbClr val="056CB6"/>
              </a:solidFill>
              <a:latin typeface="Arial"/>
              <a:ea typeface="ヒラギノ明朝 ProN W3"/>
            </a:endParaRPr>
          </a:p>
          <a:p>
            <a:pPr marL="557784" indent="-457200">
              <a:spcBef>
                <a:spcPts val="1200"/>
              </a:spcBef>
              <a:spcAft>
                <a:spcPts val="600"/>
              </a:spcAft>
            </a:pPr>
            <a:r>
              <a:rPr lang="en-US" sz="2900" dirty="0" smtClean="0">
                <a:solidFill>
                  <a:srgbClr val="056CB6"/>
                </a:solidFill>
                <a:latin typeface="Arial"/>
                <a:ea typeface="ヒラギノ明朝 ProN W3"/>
              </a:rPr>
              <a:t>Evaluate if/when Clusters should be deactivated, merged etc. (Review of the Cluster architecture)</a:t>
            </a:r>
            <a:endParaRPr lang="en-GB" sz="2900" dirty="0" smtClean="0">
              <a:solidFill>
                <a:srgbClr val="056CB6"/>
              </a:solidFill>
              <a:latin typeface="Arial"/>
              <a:ea typeface="ヒラギノ明朝 ProN W3"/>
            </a:endParaRPr>
          </a:p>
          <a:p>
            <a:pPr marL="557784" indent="-457200">
              <a:spcBef>
                <a:spcPts val="1200"/>
              </a:spcBef>
              <a:spcAft>
                <a:spcPts val="600"/>
              </a:spcAft>
            </a:pPr>
            <a:r>
              <a:rPr lang="en-GB" sz="2900" dirty="0" smtClean="0">
                <a:solidFill>
                  <a:srgbClr val="056CB6"/>
                </a:solidFill>
                <a:latin typeface="Arial"/>
                <a:ea typeface="ヒラギノ明朝 ProN W3"/>
              </a:rPr>
              <a:t>Exclude usage of other tools with the same purpose</a:t>
            </a:r>
            <a:endParaRPr lang="en-GB" dirty="0"/>
          </a:p>
        </p:txBody>
      </p:sp>
    </p:spTree>
    <p:extLst>
      <p:ext uri="{BB962C8B-B14F-4D97-AF65-F5344CB8AC3E}">
        <p14:creationId xmlns:p14="http://schemas.microsoft.com/office/powerpoint/2010/main" val="11720963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When to implement the CCPM?</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sz="quarter" idx="1"/>
          </p:nvPr>
        </p:nvSpPr>
        <p:spPr/>
        <p:txBody>
          <a:bodyPr>
            <a:normAutofit fontScale="92500" lnSpcReduction="20000"/>
          </a:bodyPr>
          <a:lstStyle/>
          <a:p>
            <a:pPr>
              <a:lnSpc>
                <a:spcPct val="120000"/>
              </a:lnSpc>
              <a:spcBef>
                <a:spcPts val="1200"/>
              </a:spcBef>
              <a:spcAft>
                <a:spcPts val="600"/>
              </a:spcAft>
            </a:pPr>
            <a:r>
              <a:rPr lang="en-GB" sz="3100" dirty="0">
                <a:solidFill>
                  <a:srgbClr val="056CB6"/>
                </a:solidFill>
                <a:latin typeface="Arial"/>
                <a:ea typeface="ヒラギノ明朝 ProN W3"/>
              </a:rPr>
              <a:t>Protracted crises: Annually, but clusters decide when to implement it</a:t>
            </a:r>
          </a:p>
          <a:p>
            <a:pPr>
              <a:lnSpc>
                <a:spcPct val="120000"/>
              </a:lnSpc>
              <a:spcBef>
                <a:spcPts val="1200"/>
              </a:spcBef>
              <a:spcAft>
                <a:spcPts val="600"/>
              </a:spcAft>
            </a:pPr>
            <a:r>
              <a:rPr lang="en-GB" sz="3100" dirty="0" smtClean="0">
                <a:solidFill>
                  <a:srgbClr val="056CB6"/>
                </a:solidFill>
                <a:latin typeface="Arial"/>
                <a:ea typeface="ヒラギノ明朝 ProN W3"/>
              </a:rPr>
              <a:t>New emergencies: 3-6 months after </a:t>
            </a:r>
            <a:r>
              <a:rPr lang="en-GB" sz="3100" dirty="0">
                <a:solidFill>
                  <a:srgbClr val="056CB6"/>
                </a:solidFill>
                <a:latin typeface="Arial"/>
                <a:ea typeface="ヒラギノ明朝 ProN W3"/>
              </a:rPr>
              <a:t>the onset </a:t>
            </a:r>
            <a:r>
              <a:rPr lang="en-GB" sz="3100" dirty="0" smtClean="0">
                <a:solidFill>
                  <a:srgbClr val="056CB6"/>
                </a:solidFill>
                <a:latin typeface="Arial"/>
                <a:ea typeface="ヒラギノ明朝 ProN W3"/>
              </a:rPr>
              <a:t>and </a:t>
            </a:r>
            <a:r>
              <a:rPr lang="en-GB" sz="3100" dirty="0">
                <a:solidFill>
                  <a:srgbClr val="056CB6"/>
                </a:solidFill>
                <a:latin typeface="Arial"/>
                <a:ea typeface="ヒラギノ明朝 ProN W3"/>
              </a:rPr>
              <a:t>once every year thereafter.</a:t>
            </a:r>
          </a:p>
          <a:p>
            <a:pPr>
              <a:lnSpc>
                <a:spcPct val="120000"/>
              </a:lnSpc>
              <a:spcBef>
                <a:spcPts val="1200"/>
              </a:spcBef>
              <a:spcAft>
                <a:spcPts val="600"/>
              </a:spcAft>
            </a:pPr>
            <a:r>
              <a:rPr lang="en-GB" sz="3100" dirty="0" smtClean="0">
                <a:solidFill>
                  <a:srgbClr val="056CB6"/>
                </a:solidFill>
                <a:latin typeface="Arial"/>
                <a:ea typeface="ヒラギノ明朝 ProN W3"/>
              </a:rPr>
              <a:t>If </a:t>
            </a:r>
            <a:r>
              <a:rPr lang="en-GB" sz="3100" dirty="0">
                <a:solidFill>
                  <a:srgbClr val="056CB6"/>
                </a:solidFill>
                <a:latin typeface="Arial"/>
                <a:ea typeface="ヒラギノ明朝 ProN W3"/>
              </a:rPr>
              <a:t>several </a:t>
            </a:r>
            <a:r>
              <a:rPr lang="en-GB" sz="3100" dirty="0" smtClean="0">
                <a:solidFill>
                  <a:srgbClr val="056CB6"/>
                </a:solidFill>
                <a:latin typeface="Arial"/>
                <a:ea typeface="ヒラギノ明朝 ProN W3"/>
              </a:rPr>
              <a:t>core </a:t>
            </a:r>
            <a:r>
              <a:rPr lang="en-GB" sz="3100" dirty="0">
                <a:solidFill>
                  <a:srgbClr val="056CB6"/>
                </a:solidFill>
                <a:latin typeface="Arial"/>
                <a:ea typeface="ヒラギノ明朝 ProN W3"/>
              </a:rPr>
              <a:t>functions have been registered </a:t>
            </a:r>
            <a:r>
              <a:rPr lang="en-GB" sz="3100" dirty="0" smtClean="0">
                <a:solidFill>
                  <a:srgbClr val="056CB6"/>
                </a:solidFill>
                <a:latin typeface="Arial"/>
                <a:ea typeface="ヒラギノ明朝 ProN W3"/>
              </a:rPr>
              <a:t>as weak, then, repeat more frequently</a:t>
            </a:r>
            <a:endParaRPr lang="en-GB" sz="3100" dirty="0">
              <a:solidFill>
                <a:srgbClr val="056CB6"/>
              </a:solidFill>
              <a:latin typeface="Arial"/>
              <a:ea typeface="ヒラギノ明朝 ProN W3"/>
            </a:endParaRPr>
          </a:p>
          <a:p>
            <a:pPr>
              <a:lnSpc>
                <a:spcPct val="120000"/>
              </a:lnSpc>
              <a:spcBef>
                <a:spcPts val="1200"/>
              </a:spcBef>
              <a:spcAft>
                <a:spcPts val="600"/>
              </a:spcAft>
            </a:pPr>
            <a:r>
              <a:rPr lang="en-GB" sz="3100" dirty="0" smtClean="0">
                <a:solidFill>
                  <a:srgbClr val="056CB6"/>
                </a:solidFill>
                <a:latin typeface="Arial"/>
                <a:ea typeface="ヒラギノ明朝 ProN W3"/>
              </a:rPr>
              <a:t>Avoid simultaneous </a:t>
            </a:r>
            <a:r>
              <a:rPr lang="en-GB" sz="3100" dirty="0">
                <a:solidFill>
                  <a:srgbClr val="056CB6"/>
                </a:solidFill>
                <a:latin typeface="Arial"/>
                <a:ea typeface="ヒラギノ明朝 ProN W3"/>
              </a:rPr>
              <a:t>commitments (e.g. the Strategic Planning Process, donor visits etc</a:t>
            </a:r>
            <a:r>
              <a:rPr lang="en-GB" sz="3100" dirty="0" smtClean="0">
                <a:solidFill>
                  <a:srgbClr val="056CB6"/>
                </a:solidFill>
                <a:latin typeface="Arial"/>
                <a:ea typeface="ヒラギノ明朝 ProN W3"/>
              </a:rPr>
              <a:t>.)</a:t>
            </a:r>
            <a:endParaRPr lang="en-GB" sz="3100" dirty="0">
              <a:solidFill>
                <a:srgbClr val="056CB6"/>
              </a:solidFill>
              <a:latin typeface="Arial"/>
              <a:ea typeface="ヒラギノ明朝 ProN W3"/>
            </a:endParaRPr>
          </a:p>
          <a:p>
            <a:pPr>
              <a:lnSpc>
                <a:spcPct val="200000"/>
              </a:lnSpc>
            </a:pPr>
            <a:endParaRPr lang="en-GB" dirty="0"/>
          </a:p>
        </p:txBody>
      </p:sp>
    </p:spTree>
    <p:extLst>
      <p:ext uri="{BB962C8B-B14F-4D97-AF65-F5344CB8AC3E}">
        <p14:creationId xmlns:p14="http://schemas.microsoft.com/office/powerpoint/2010/main" val="20001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Arial" panose="020B0604020202020204" pitchFamily="34" charset="0"/>
                <a:cs typeface="Arial" panose="020B0604020202020204" pitchFamily="34" charset="0"/>
              </a:rPr>
              <a:t>Who is involved?</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sz="quarter" idx="1"/>
          </p:nvPr>
        </p:nvSpPr>
        <p:spPr/>
        <p:txBody>
          <a:bodyPr>
            <a:normAutofit/>
          </a:bodyPr>
          <a:lstStyle/>
          <a:p>
            <a:r>
              <a:rPr lang="en-GB" sz="3200" dirty="0" smtClean="0">
                <a:solidFill>
                  <a:srgbClr val="056CB6"/>
                </a:solidFill>
                <a:latin typeface="Arial"/>
                <a:ea typeface="ヒラギノ明朝 ProN W3"/>
              </a:rPr>
              <a:t>Ideally all </a:t>
            </a:r>
            <a:r>
              <a:rPr lang="en-GB" sz="3200" dirty="0">
                <a:solidFill>
                  <a:srgbClr val="056CB6"/>
                </a:solidFill>
                <a:latin typeface="Arial"/>
                <a:ea typeface="ヒラギノ明朝 ProN W3"/>
              </a:rPr>
              <a:t>C</a:t>
            </a:r>
            <a:r>
              <a:rPr lang="en-GB" sz="3200" dirty="0" smtClean="0">
                <a:solidFill>
                  <a:srgbClr val="056CB6"/>
                </a:solidFill>
                <a:latin typeface="Arial"/>
                <a:ea typeface="ヒラギノ明朝 ProN W3"/>
              </a:rPr>
              <a:t>lusters (Cluster coordinators and partners) </a:t>
            </a:r>
          </a:p>
          <a:p>
            <a:r>
              <a:rPr lang="en-US" sz="3200" dirty="0" smtClean="0">
                <a:solidFill>
                  <a:srgbClr val="056CB6"/>
                </a:solidFill>
                <a:latin typeface="Arial"/>
              </a:rPr>
              <a:t>Global Clusters: technical and facilitation support</a:t>
            </a:r>
          </a:p>
          <a:p>
            <a:r>
              <a:rPr lang="en-US" sz="3200" dirty="0" smtClean="0">
                <a:solidFill>
                  <a:srgbClr val="056CB6"/>
                </a:solidFill>
                <a:latin typeface="Arial"/>
              </a:rPr>
              <a:t>OCHA-FO (Field Offices) coordinate across </a:t>
            </a:r>
            <a:r>
              <a:rPr lang="en-US" sz="3200" dirty="0">
                <a:solidFill>
                  <a:srgbClr val="056CB6"/>
                </a:solidFill>
                <a:latin typeface="Arial"/>
              </a:rPr>
              <a:t>C</a:t>
            </a:r>
            <a:r>
              <a:rPr lang="en-US" sz="3200" dirty="0" smtClean="0">
                <a:solidFill>
                  <a:srgbClr val="056CB6"/>
                </a:solidFill>
                <a:latin typeface="Arial"/>
              </a:rPr>
              <a:t>lusters and </a:t>
            </a:r>
            <a:r>
              <a:rPr lang="en-US" sz="3200" dirty="0">
                <a:solidFill>
                  <a:srgbClr val="056CB6"/>
                </a:solidFill>
                <a:latin typeface="Arial"/>
              </a:rPr>
              <a:t>ensure engagement of HC/HCT</a:t>
            </a:r>
          </a:p>
          <a:p>
            <a:endParaRPr lang="en-GB" dirty="0"/>
          </a:p>
        </p:txBody>
      </p:sp>
    </p:spTree>
    <p:extLst>
      <p:ext uri="{BB962C8B-B14F-4D97-AF65-F5344CB8AC3E}">
        <p14:creationId xmlns:p14="http://schemas.microsoft.com/office/powerpoint/2010/main" val="8986581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a:latin typeface="Arial" panose="020B0604020202020204" pitchFamily="34" charset="0"/>
                <a:cs typeface="Arial" panose="020B0604020202020204" pitchFamily="34" charset="0"/>
              </a:rPr>
              <a:t>CCPM in steps</a:t>
            </a:r>
            <a:endParaRPr lang="en-GB" dirty="0"/>
          </a:p>
        </p:txBody>
      </p:sp>
      <p:sp>
        <p:nvSpPr>
          <p:cNvPr id="6" name="Freeform 5"/>
          <p:cNvSpPr/>
          <p:nvPr/>
        </p:nvSpPr>
        <p:spPr>
          <a:xfrm>
            <a:off x="1148509" y="2348881"/>
            <a:ext cx="1621234" cy="950318"/>
          </a:xfrm>
          <a:custGeom>
            <a:avLst/>
            <a:gdLst>
              <a:gd name="connsiteX0" fmla="*/ 0 w 1621234"/>
              <a:gd name="connsiteY0" fmla="*/ 80365 h 803649"/>
              <a:gd name="connsiteX1" fmla="*/ 80365 w 1621234"/>
              <a:gd name="connsiteY1" fmla="*/ 0 h 803649"/>
              <a:gd name="connsiteX2" fmla="*/ 1540869 w 1621234"/>
              <a:gd name="connsiteY2" fmla="*/ 0 h 803649"/>
              <a:gd name="connsiteX3" fmla="*/ 1621234 w 1621234"/>
              <a:gd name="connsiteY3" fmla="*/ 80365 h 803649"/>
              <a:gd name="connsiteX4" fmla="*/ 1621234 w 1621234"/>
              <a:gd name="connsiteY4" fmla="*/ 723284 h 803649"/>
              <a:gd name="connsiteX5" fmla="*/ 1540869 w 1621234"/>
              <a:gd name="connsiteY5" fmla="*/ 803649 h 803649"/>
              <a:gd name="connsiteX6" fmla="*/ 80365 w 1621234"/>
              <a:gd name="connsiteY6" fmla="*/ 803649 h 803649"/>
              <a:gd name="connsiteX7" fmla="*/ 0 w 1621234"/>
              <a:gd name="connsiteY7" fmla="*/ 723284 h 803649"/>
              <a:gd name="connsiteX8" fmla="*/ 0 w 1621234"/>
              <a:gd name="connsiteY8" fmla="*/ 80365 h 803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21234" h="803649">
                <a:moveTo>
                  <a:pt x="0" y="80365"/>
                </a:moveTo>
                <a:cubicBezTo>
                  <a:pt x="0" y="35981"/>
                  <a:pt x="35981" y="0"/>
                  <a:pt x="80365" y="0"/>
                </a:cubicBezTo>
                <a:lnTo>
                  <a:pt x="1540869" y="0"/>
                </a:lnTo>
                <a:cubicBezTo>
                  <a:pt x="1585253" y="0"/>
                  <a:pt x="1621234" y="35981"/>
                  <a:pt x="1621234" y="80365"/>
                </a:cubicBezTo>
                <a:lnTo>
                  <a:pt x="1621234" y="723284"/>
                </a:lnTo>
                <a:cubicBezTo>
                  <a:pt x="1621234" y="767668"/>
                  <a:pt x="1585253" y="803649"/>
                  <a:pt x="1540869" y="803649"/>
                </a:cubicBezTo>
                <a:lnTo>
                  <a:pt x="80365" y="803649"/>
                </a:lnTo>
                <a:cubicBezTo>
                  <a:pt x="35981" y="803649"/>
                  <a:pt x="0" y="767668"/>
                  <a:pt x="0" y="723284"/>
                </a:cubicBezTo>
                <a:lnTo>
                  <a:pt x="0" y="80365"/>
                </a:lnTo>
                <a:close/>
              </a:path>
            </a:pathLst>
          </a:custGeom>
          <a:solidFill>
            <a:srgbClr val="0070C0"/>
          </a:solidFill>
        </p:spPr>
        <p:style>
          <a:lnRef idx="3">
            <a:schemeClr val="lt1">
              <a:hueOff val="0"/>
              <a:satOff val="0"/>
              <a:lumOff val="0"/>
              <a:alphaOff val="0"/>
            </a:schemeClr>
          </a:lnRef>
          <a:fillRef idx="1">
            <a:schemeClr val="accent4">
              <a:alpha val="90000"/>
              <a:hueOff val="0"/>
              <a:satOff val="0"/>
              <a:lumOff val="0"/>
              <a:alphaOff val="0"/>
            </a:schemeClr>
          </a:fillRef>
          <a:effectRef idx="1">
            <a:schemeClr val="accent4">
              <a:alpha val="90000"/>
              <a:hueOff val="0"/>
              <a:satOff val="0"/>
              <a:lumOff val="0"/>
              <a:alphaOff val="0"/>
            </a:schemeClr>
          </a:effectRef>
          <a:fontRef idx="minor">
            <a:schemeClr val="lt1"/>
          </a:fontRef>
        </p:style>
        <p:txBody>
          <a:bodyPr spcFirstLastPara="0" vert="horz" wrap="square" lIns="46398" tIns="46398" rIns="46398" bIns="46398" numCol="1" spcCol="1270" anchor="ctr" anchorCtr="0">
            <a:noAutofit/>
          </a:bodyPr>
          <a:lstStyle/>
          <a:p>
            <a:pPr lvl="0" algn="ctr" defTabSz="800100">
              <a:lnSpc>
                <a:spcPct val="90000"/>
              </a:lnSpc>
              <a:spcBef>
                <a:spcPct val="0"/>
              </a:spcBef>
              <a:spcAft>
                <a:spcPct val="35000"/>
              </a:spcAft>
            </a:pPr>
            <a:r>
              <a:rPr lang="en-US" sz="1800" kern="1200" dirty="0" smtClean="0">
                <a:latin typeface="Calibri Light" panose="020F0302020204030204" pitchFamily="34" charset="0"/>
              </a:rPr>
              <a:t>1. Planning</a:t>
            </a:r>
            <a:endParaRPr lang="en-US" sz="1800" kern="1200" dirty="0">
              <a:latin typeface="Calibri Light" panose="020F0302020204030204" pitchFamily="34" charset="0"/>
            </a:endParaRPr>
          </a:p>
        </p:txBody>
      </p:sp>
      <p:sp>
        <p:nvSpPr>
          <p:cNvPr id="7" name="Right Arrow 6"/>
          <p:cNvSpPr/>
          <p:nvPr/>
        </p:nvSpPr>
        <p:spPr>
          <a:xfrm rot="5400000">
            <a:off x="1747126" y="3443111"/>
            <a:ext cx="458317" cy="473207"/>
          </a:xfrm>
          <a:prstGeom prst="rightArrow">
            <a:avLst>
              <a:gd name="adj1" fmla="val 66700"/>
              <a:gd name="adj2" fmla="val 50000"/>
            </a:avLst>
          </a:prstGeom>
          <a:solidFill>
            <a:srgbClr val="0070C0"/>
          </a:solidFill>
        </p:spPr>
        <p:style>
          <a:lnRef idx="0">
            <a:schemeClr val="accent4">
              <a:shade val="90000"/>
              <a:hueOff val="0"/>
              <a:satOff val="0"/>
              <a:lumOff val="0"/>
              <a:alphaOff val="0"/>
            </a:schemeClr>
          </a:lnRef>
          <a:fillRef idx="1">
            <a:schemeClr val="accent4">
              <a:shade val="90000"/>
              <a:hueOff val="0"/>
              <a:satOff val="0"/>
              <a:lumOff val="0"/>
              <a:alphaOff val="0"/>
            </a:schemeClr>
          </a:fillRef>
          <a:effectRef idx="1">
            <a:schemeClr val="accent4">
              <a:shade val="90000"/>
              <a:hueOff val="0"/>
              <a:satOff val="0"/>
              <a:lumOff val="0"/>
              <a:alphaOff val="0"/>
            </a:schemeClr>
          </a:effectRef>
          <a:fontRef idx="minor">
            <a:schemeClr val="lt1"/>
          </a:fontRef>
        </p:style>
      </p:sp>
      <p:sp>
        <p:nvSpPr>
          <p:cNvPr id="8" name="Freeform 7"/>
          <p:cNvSpPr/>
          <p:nvPr/>
        </p:nvSpPr>
        <p:spPr>
          <a:xfrm>
            <a:off x="1148509" y="4059015"/>
            <a:ext cx="1621234" cy="1136903"/>
          </a:xfrm>
          <a:custGeom>
            <a:avLst/>
            <a:gdLst>
              <a:gd name="connsiteX0" fmla="*/ 0 w 1621234"/>
              <a:gd name="connsiteY0" fmla="*/ 89515 h 895152"/>
              <a:gd name="connsiteX1" fmla="*/ 89515 w 1621234"/>
              <a:gd name="connsiteY1" fmla="*/ 0 h 895152"/>
              <a:gd name="connsiteX2" fmla="*/ 1531719 w 1621234"/>
              <a:gd name="connsiteY2" fmla="*/ 0 h 895152"/>
              <a:gd name="connsiteX3" fmla="*/ 1621234 w 1621234"/>
              <a:gd name="connsiteY3" fmla="*/ 89515 h 895152"/>
              <a:gd name="connsiteX4" fmla="*/ 1621234 w 1621234"/>
              <a:gd name="connsiteY4" fmla="*/ 805637 h 895152"/>
              <a:gd name="connsiteX5" fmla="*/ 1531719 w 1621234"/>
              <a:gd name="connsiteY5" fmla="*/ 895152 h 895152"/>
              <a:gd name="connsiteX6" fmla="*/ 89515 w 1621234"/>
              <a:gd name="connsiteY6" fmla="*/ 895152 h 895152"/>
              <a:gd name="connsiteX7" fmla="*/ 0 w 1621234"/>
              <a:gd name="connsiteY7" fmla="*/ 805637 h 895152"/>
              <a:gd name="connsiteX8" fmla="*/ 0 w 1621234"/>
              <a:gd name="connsiteY8" fmla="*/ 89515 h 895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21234" h="895152">
                <a:moveTo>
                  <a:pt x="0" y="89515"/>
                </a:moveTo>
                <a:cubicBezTo>
                  <a:pt x="0" y="40077"/>
                  <a:pt x="40077" y="0"/>
                  <a:pt x="89515" y="0"/>
                </a:cubicBezTo>
                <a:lnTo>
                  <a:pt x="1531719" y="0"/>
                </a:lnTo>
                <a:cubicBezTo>
                  <a:pt x="1581157" y="0"/>
                  <a:pt x="1621234" y="40077"/>
                  <a:pt x="1621234" y="89515"/>
                </a:cubicBezTo>
                <a:lnTo>
                  <a:pt x="1621234" y="805637"/>
                </a:lnTo>
                <a:cubicBezTo>
                  <a:pt x="1621234" y="855075"/>
                  <a:pt x="1581157" y="895152"/>
                  <a:pt x="1531719" y="895152"/>
                </a:cubicBezTo>
                <a:lnTo>
                  <a:pt x="89515" y="895152"/>
                </a:lnTo>
                <a:cubicBezTo>
                  <a:pt x="40077" y="895152"/>
                  <a:pt x="0" y="855075"/>
                  <a:pt x="0" y="805637"/>
                </a:cubicBezTo>
                <a:lnTo>
                  <a:pt x="0" y="89515"/>
                </a:lnTo>
                <a:close/>
              </a:path>
            </a:pathLst>
          </a:custGeom>
          <a:solidFill>
            <a:schemeClr val="accent4">
              <a:lumMod val="40000"/>
              <a:lumOff val="60000"/>
              <a:alpha val="90000"/>
            </a:schemeClr>
          </a:solidFill>
          <a:ln>
            <a:solidFill>
              <a:schemeClr val="bg1">
                <a:lumMod val="95000"/>
                <a:alpha val="90000"/>
              </a:schemeClr>
            </a:solidFill>
            <a:prstDash val="solid"/>
          </a:ln>
          <a:effectLst>
            <a:outerShdw blurRad="50800" dist="38100" dir="2700000" algn="tl" rotWithShape="0">
              <a:prstClr val="black">
                <a:alpha val="40000"/>
              </a:prstClr>
            </a:outerShdw>
          </a:effectLst>
        </p:spPr>
        <p:style>
          <a:lnRef idx="2">
            <a:scrgbClr r="0" g="0" b="0"/>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49078" tIns="49078" rIns="49078" bIns="49078" numCol="1" spcCol="1270" anchor="ctr" anchorCtr="0">
            <a:noAutofit/>
          </a:bodyPr>
          <a:lstStyle/>
          <a:p>
            <a:pPr lvl="0" algn="ctr" defTabSz="800100">
              <a:lnSpc>
                <a:spcPct val="90000"/>
              </a:lnSpc>
              <a:spcBef>
                <a:spcPct val="0"/>
              </a:spcBef>
              <a:spcAft>
                <a:spcPct val="35000"/>
              </a:spcAft>
            </a:pPr>
            <a:r>
              <a:rPr lang="en-US" sz="1800" kern="1200" dirty="0" smtClean="0">
                <a:latin typeface="Calibri Light" panose="020F0302020204030204" pitchFamily="34" charset="0"/>
              </a:rPr>
              <a:t>Decision on implementation</a:t>
            </a:r>
            <a:endParaRPr lang="en-US" sz="1800" kern="1200" dirty="0">
              <a:latin typeface="Calibri Light" panose="020F0302020204030204" pitchFamily="34" charset="0"/>
            </a:endParaRPr>
          </a:p>
        </p:txBody>
      </p:sp>
      <p:sp>
        <p:nvSpPr>
          <p:cNvPr id="9" name="Freeform 8"/>
          <p:cNvSpPr/>
          <p:nvPr/>
        </p:nvSpPr>
        <p:spPr>
          <a:xfrm>
            <a:off x="2996716" y="2348881"/>
            <a:ext cx="1621234" cy="950318"/>
          </a:xfrm>
          <a:custGeom>
            <a:avLst/>
            <a:gdLst>
              <a:gd name="connsiteX0" fmla="*/ 0 w 1621234"/>
              <a:gd name="connsiteY0" fmla="*/ 80365 h 803649"/>
              <a:gd name="connsiteX1" fmla="*/ 80365 w 1621234"/>
              <a:gd name="connsiteY1" fmla="*/ 0 h 803649"/>
              <a:gd name="connsiteX2" fmla="*/ 1540869 w 1621234"/>
              <a:gd name="connsiteY2" fmla="*/ 0 h 803649"/>
              <a:gd name="connsiteX3" fmla="*/ 1621234 w 1621234"/>
              <a:gd name="connsiteY3" fmla="*/ 80365 h 803649"/>
              <a:gd name="connsiteX4" fmla="*/ 1621234 w 1621234"/>
              <a:gd name="connsiteY4" fmla="*/ 723284 h 803649"/>
              <a:gd name="connsiteX5" fmla="*/ 1540869 w 1621234"/>
              <a:gd name="connsiteY5" fmla="*/ 803649 h 803649"/>
              <a:gd name="connsiteX6" fmla="*/ 80365 w 1621234"/>
              <a:gd name="connsiteY6" fmla="*/ 803649 h 803649"/>
              <a:gd name="connsiteX7" fmla="*/ 0 w 1621234"/>
              <a:gd name="connsiteY7" fmla="*/ 723284 h 803649"/>
              <a:gd name="connsiteX8" fmla="*/ 0 w 1621234"/>
              <a:gd name="connsiteY8" fmla="*/ 80365 h 803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21234" h="803649">
                <a:moveTo>
                  <a:pt x="0" y="80365"/>
                </a:moveTo>
                <a:cubicBezTo>
                  <a:pt x="0" y="35981"/>
                  <a:pt x="35981" y="0"/>
                  <a:pt x="80365" y="0"/>
                </a:cubicBezTo>
                <a:lnTo>
                  <a:pt x="1540869" y="0"/>
                </a:lnTo>
                <a:cubicBezTo>
                  <a:pt x="1585253" y="0"/>
                  <a:pt x="1621234" y="35981"/>
                  <a:pt x="1621234" y="80365"/>
                </a:cubicBezTo>
                <a:lnTo>
                  <a:pt x="1621234" y="723284"/>
                </a:lnTo>
                <a:cubicBezTo>
                  <a:pt x="1621234" y="767668"/>
                  <a:pt x="1585253" y="803649"/>
                  <a:pt x="1540869" y="803649"/>
                </a:cubicBezTo>
                <a:lnTo>
                  <a:pt x="80365" y="803649"/>
                </a:lnTo>
                <a:cubicBezTo>
                  <a:pt x="35981" y="803649"/>
                  <a:pt x="0" y="767668"/>
                  <a:pt x="0" y="723284"/>
                </a:cubicBezTo>
                <a:lnTo>
                  <a:pt x="0" y="80365"/>
                </a:lnTo>
                <a:close/>
              </a:path>
            </a:pathLst>
          </a:custGeom>
          <a:solidFill>
            <a:srgbClr val="0070C0"/>
          </a:solidFill>
        </p:spPr>
        <p:style>
          <a:lnRef idx="3">
            <a:schemeClr val="lt1">
              <a:hueOff val="0"/>
              <a:satOff val="0"/>
              <a:lumOff val="0"/>
              <a:alphaOff val="0"/>
            </a:schemeClr>
          </a:lnRef>
          <a:fillRef idx="1">
            <a:schemeClr val="accent4">
              <a:alpha val="90000"/>
              <a:hueOff val="0"/>
              <a:satOff val="0"/>
              <a:lumOff val="0"/>
              <a:alphaOff val="-13333"/>
            </a:schemeClr>
          </a:fillRef>
          <a:effectRef idx="1">
            <a:schemeClr val="accent4">
              <a:alpha val="90000"/>
              <a:hueOff val="0"/>
              <a:satOff val="0"/>
              <a:lumOff val="0"/>
              <a:alphaOff val="-13333"/>
            </a:schemeClr>
          </a:effectRef>
          <a:fontRef idx="minor">
            <a:schemeClr val="lt1"/>
          </a:fontRef>
        </p:style>
        <p:txBody>
          <a:bodyPr spcFirstLastPara="0" vert="horz" wrap="square" lIns="46398" tIns="46398" rIns="46398" bIns="46398" numCol="1" spcCol="1270" anchor="ctr" anchorCtr="0">
            <a:noAutofit/>
          </a:bodyPr>
          <a:lstStyle/>
          <a:p>
            <a:pPr lvl="0" algn="ctr" defTabSz="800100">
              <a:lnSpc>
                <a:spcPct val="90000"/>
              </a:lnSpc>
              <a:spcBef>
                <a:spcPct val="0"/>
              </a:spcBef>
              <a:spcAft>
                <a:spcPct val="35000"/>
              </a:spcAft>
            </a:pPr>
            <a:r>
              <a:rPr lang="en-US" sz="1800" kern="1200" dirty="0" smtClean="0">
                <a:latin typeface="Calibri Light" panose="020F0302020204030204" pitchFamily="34" charset="0"/>
              </a:rPr>
              <a:t>2.Survey</a:t>
            </a:r>
            <a:endParaRPr lang="en-US" sz="1800" kern="1200" dirty="0">
              <a:latin typeface="Calibri Light" panose="020F0302020204030204" pitchFamily="34" charset="0"/>
            </a:endParaRPr>
          </a:p>
        </p:txBody>
      </p:sp>
      <p:sp>
        <p:nvSpPr>
          <p:cNvPr id="10" name="Right Arrow 9"/>
          <p:cNvSpPr/>
          <p:nvPr/>
        </p:nvSpPr>
        <p:spPr>
          <a:xfrm rot="5400000">
            <a:off x="3595334" y="3443111"/>
            <a:ext cx="458317" cy="473207"/>
          </a:xfrm>
          <a:prstGeom prst="rightArrow">
            <a:avLst>
              <a:gd name="adj1" fmla="val 66700"/>
              <a:gd name="adj2" fmla="val 50000"/>
            </a:avLst>
          </a:prstGeom>
          <a:solidFill>
            <a:srgbClr val="0070C0"/>
          </a:solidFill>
        </p:spPr>
        <p:style>
          <a:lnRef idx="0">
            <a:schemeClr val="accent4">
              <a:shade val="90000"/>
              <a:hueOff val="-19384"/>
              <a:satOff val="-442"/>
              <a:lumOff val="8285"/>
              <a:alphaOff val="0"/>
            </a:schemeClr>
          </a:lnRef>
          <a:fillRef idx="1">
            <a:schemeClr val="accent4">
              <a:shade val="90000"/>
              <a:hueOff val="-19384"/>
              <a:satOff val="-442"/>
              <a:lumOff val="8285"/>
              <a:alphaOff val="0"/>
            </a:schemeClr>
          </a:fillRef>
          <a:effectRef idx="1">
            <a:schemeClr val="accent4">
              <a:shade val="90000"/>
              <a:hueOff val="-19384"/>
              <a:satOff val="-442"/>
              <a:lumOff val="8285"/>
              <a:alphaOff val="0"/>
            </a:schemeClr>
          </a:effectRef>
          <a:fontRef idx="minor">
            <a:schemeClr val="lt1"/>
          </a:fontRef>
        </p:style>
      </p:sp>
      <p:sp>
        <p:nvSpPr>
          <p:cNvPr id="11" name="Freeform 10"/>
          <p:cNvSpPr/>
          <p:nvPr/>
        </p:nvSpPr>
        <p:spPr>
          <a:xfrm>
            <a:off x="2996716" y="4059016"/>
            <a:ext cx="1621234" cy="1136898"/>
          </a:xfrm>
          <a:custGeom>
            <a:avLst/>
            <a:gdLst>
              <a:gd name="connsiteX0" fmla="*/ 0 w 1621234"/>
              <a:gd name="connsiteY0" fmla="*/ 89515 h 895148"/>
              <a:gd name="connsiteX1" fmla="*/ 89515 w 1621234"/>
              <a:gd name="connsiteY1" fmla="*/ 0 h 895148"/>
              <a:gd name="connsiteX2" fmla="*/ 1531719 w 1621234"/>
              <a:gd name="connsiteY2" fmla="*/ 0 h 895148"/>
              <a:gd name="connsiteX3" fmla="*/ 1621234 w 1621234"/>
              <a:gd name="connsiteY3" fmla="*/ 89515 h 895148"/>
              <a:gd name="connsiteX4" fmla="*/ 1621234 w 1621234"/>
              <a:gd name="connsiteY4" fmla="*/ 805633 h 895148"/>
              <a:gd name="connsiteX5" fmla="*/ 1531719 w 1621234"/>
              <a:gd name="connsiteY5" fmla="*/ 895148 h 895148"/>
              <a:gd name="connsiteX6" fmla="*/ 89515 w 1621234"/>
              <a:gd name="connsiteY6" fmla="*/ 895148 h 895148"/>
              <a:gd name="connsiteX7" fmla="*/ 0 w 1621234"/>
              <a:gd name="connsiteY7" fmla="*/ 805633 h 895148"/>
              <a:gd name="connsiteX8" fmla="*/ 0 w 1621234"/>
              <a:gd name="connsiteY8" fmla="*/ 89515 h 895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21234" h="895148">
                <a:moveTo>
                  <a:pt x="0" y="89515"/>
                </a:moveTo>
                <a:cubicBezTo>
                  <a:pt x="0" y="40077"/>
                  <a:pt x="40077" y="0"/>
                  <a:pt x="89515" y="0"/>
                </a:cubicBezTo>
                <a:lnTo>
                  <a:pt x="1531719" y="0"/>
                </a:lnTo>
                <a:cubicBezTo>
                  <a:pt x="1581157" y="0"/>
                  <a:pt x="1621234" y="40077"/>
                  <a:pt x="1621234" y="89515"/>
                </a:cubicBezTo>
                <a:lnTo>
                  <a:pt x="1621234" y="805633"/>
                </a:lnTo>
                <a:cubicBezTo>
                  <a:pt x="1621234" y="855071"/>
                  <a:pt x="1581157" y="895148"/>
                  <a:pt x="1531719" y="895148"/>
                </a:cubicBezTo>
                <a:lnTo>
                  <a:pt x="89515" y="895148"/>
                </a:lnTo>
                <a:cubicBezTo>
                  <a:pt x="40077" y="895148"/>
                  <a:pt x="0" y="855071"/>
                  <a:pt x="0" y="805633"/>
                </a:cubicBezTo>
                <a:lnTo>
                  <a:pt x="0" y="89515"/>
                </a:lnTo>
                <a:close/>
              </a:path>
            </a:pathLst>
          </a:custGeom>
          <a:solidFill>
            <a:schemeClr val="accent4">
              <a:lumMod val="40000"/>
              <a:lumOff val="60000"/>
              <a:alpha val="90000"/>
            </a:schemeClr>
          </a:solidFill>
          <a:ln>
            <a:solidFill>
              <a:schemeClr val="bg1">
                <a:lumMod val="95000"/>
                <a:alpha val="90000"/>
              </a:schemeClr>
            </a:solidFill>
            <a:prstDash val="solid"/>
          </a:ln>
          <a:effectLst>
            <a:outerShdw blurRad="50800" dist="38100" dir="2700000" algn="tl" rotWithShape="0">
              <a:prstClr val="black">
                <a:alpha val="40000"/>
              </a:prstClr>
            </a:outerShdw>
          </a:effectLst>
        </p:spPr>
        <p:style>
          <a:lnRef idx="2">
            <a:scrgbClr r="0" g="0" b="0"/>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49078" tIns="49078" rIns="49078" bIns="49078" numCol="1" spcCol="1270" anchor="ctr" anchorCtr="0">
            <a:noAutofit/>
          </a:bodyPr>
          <a:lstStyle/>
          <a:p>
            <a:pPr lvl="0" algn="ctr" defTabSz="800100">
              <a:lnSpc>
                <a:spcPct val="90000"/>
              </a:lnSpc>
              <a:spcBef>
                <a:spcPct val="0"/>
              </a:spcBef>
              <a:spcAft>
                <a:spcPct val="35000"/>
              </a:spcAft>
            </a:pPr>
            <a:r>
              <a:rPr lang="en-US" sz="1800" kern="1200" dirty="0" smtClean="0">
                <a:latin typeface="Calibri Light" panose="020F0302020204030204" pitchFamily="34" charset="0"/>
              </a:rPr>
              <a:t>Preliminary Report</a:t>
            </a:r>
            <a:endParaRPr lang="en-US" sz="1800" kern="1200" dirty="0">
              <a:latin typeface="Calibri Light" panose="020F0302020204030204" pitchFamily="34" charset="0"/>
            </a:endParaRPr>
          </a:p>
        </p:txBody>
      </p:sp>
      <p:sp>
        <p:nvSpPr>
          <p:cNvPr id="12" name="Freeform 11"/>
          <p:cNvSpPr/>
          <p:nvPr/>
        </p:nvSpPr>
        <p:spPr>
          <a:xfrm>
            <a:off x="4844923" y="2348881"/>
            <a:ext cx="1621234" cy="950318"/>
          </a:xfrm>
          <a:custGeom>
            <a:avLst/>
            <a:gdLst>
              <a:gd name="connsiteX0" fmla="*/ 0 w 1621234"/>
              <a:gd name="connsiteY0" fmla="*/ 80365 h 803649"/>
              <a:gd name="connsiteX1" fmla="*/ 80365 w 1621234"/>
              <a:gd name="connsiteY1" fmla="*/ 0 h 803649"/>
              <a:gd name="connsiteX2" fmla="*/ 1540869 w 1621234"/>
              <a:gd name="connsiteY2" fmla="*/ 0 h 803649"/>
              <a:gd name="connsiteX3" fmla="*/ 1621234 w 1621234"/>
              <a:gd name="connsiteY3" fmla="*/ 80365 h 803649"/>
              <a:gd name="connsiteX4" fmla="*/ 1621234 w 1621234"/>
              <a:gd name="connsiteY4" fmla="*/ 723284 h 803649"/>
              <a:gd name="connsiteX5" fmla="*/ 1540869 w 1621234"/>
              <a:gd name="connsiteY5" fmla="*/ 803649 h 803649"/>
              <a:gd name="connsiteX6" fmla="*/ 80365 w 1621234"/>
              <a:gd name="connsiteY6" fmla="*/ 803649 h 803649"/>
              <a:gd name="connsiteX7" fmla="*/ 0 w 1621234"/>
              <a:gd name="connsiteY7" fmla="*/ 723284 h 803649"/>
              <a:gd name="connsiteX8" fmla="*/ 0 w 1621234"/>
              <a:gd name="connsiteY8" fmla="*/ 80365 h 803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21234" h="803649">
                <a:moveTo>
                  <a:pt x="0" y="80365"/>
                </a:moveTo>
                <a:cubicBezTo>
                  <a:pt x="0" y="35981"/>
                  <a:pt x="35981" y="0"/>
                  <a:pt x="80365" y="0"/>
                </a:cubicBezTo>
                <a:lnTo>
                  <a:pt x="1540869" y="0"/>
                </a:lnTo>
                <a:cubicBezTo>
                  <a:pt x="1585253" y="0"/>
                  <a:pt x="1621234" y="35981"/>
                  <a:pt x="1621234" y="80365"/>
                </a:cubicBezTo>
                <a:lnTo>
                  <a:pt x="1621234" y="723284"/>
                </a:lnTo>
                <a:cubicBezTo>
                  <a:pt x="1621234" y="767668"/>
                  <a:pt x="1585253" y="803649"/>
                  <a:pt x="1540869" y="803649"/>
                </a:cubicBezTo>
                <a:lnTo>
                  <a:pt x="80365" y="803649"/>
                </a:lnTo>
                <a:cubicBezTo>
                  <a:pt x="35981" y="803649"/>
                  <a:pt x="0" y="767668"/>
                  <a:pt x="0" y="723284"/>
                </a:cubicBezTo>
                <a:lnTo>
                  <a:pt x="0" y="80365"/>
                </a:lnTo>
                <a:close/>
              </a:path>
            </a:pathLst>
          </a:custGeom>
          <a:solidFill>
            <a:srgbClr val="0070C0"/>
          </a:solidFill>
        </p:spPr>
        <p:style>
          <a:lnRef idx="3">
            <a:schemeClr val="lt1">
              <a:hueOff val="0"/>
              <a:satOff val="0"/>
              <a:lumOff val="0"/>
              <a:alphaOff val="0"/>
            </a:schemeClr>
          </a:lnRef>
          <a:fillRef idx="1">
            <a:schemeClr val="accent4">
              <a:alpha val="90000"/>
              <a:hueOff val="0"/>
              <a:satOff val="0"/>
              <a:lumOff val="0"/>
              <a:alphaOff val="-26667"/>
            </a:schemeClr>
          </a:fillRef>
          <a:effectRef idx="1">
            <a:schemeClr val="accent4">
              <a:alpha val="90000"/>
              <a:hueOff val="0"/>
              <a:satOff val="0"/>
              <a:lumOff val="0"/>
              <a:alphaOff val="-26667"/>
            </a:schemeClr>
          </a:effectRef>
          <a:fontRef idx="minor">
            <a:schemeClr val="lt1"/>
          </a:fontRef>
        </p:style>
        <p:txBody>
          <a:bodyPr spcFirstLastPara="0" vert="horz" wrap="square" lIns="46398" tIns="46398" rIns="46398" bIns="46398" numCol="1" spcCol="1270" anchor="ctr" anchorCtr="0">
            <a:noAutofit/>
          </a:bodyPr>
          <a:lstStyle/>
          <a:p>
            <a:pPr lvl="0" algn="ctr" defTabSz="800100">
              <a:lnSpc>
                <a:spcPct val="90000"/>
              </a:lnSpc>
              <a:spcBef>
                <a:spcPct val="0"/>
              </a:spcBef>
              <a:spcAft>
                <a:spcPct val="35000"/>
              </a:spcAft>
            </a:pPr>
            <a:r>
              <a:rPr lang="en-US" sz="1800" kern="1200" dirty="0" smtClean="0">
                <a:latin typeface="Calibri Light" panose="020F0302020204030204" pitchFamily="34" charset="0"/>
              </a:rPr>
              <a:t>3. Analysis Action Planning</a:t>
            </a:r>
            <a:endParaRPr lang="en-US" sz="1800" kern="1200" dirty="0">
              <a:latin typeface="Calibri Light" panose="020F0302020204030204" pitchFamily="34" charset="0"/>
            </a:endParaRPr>
          </a:p>
        </p:txBody>
      </p:sp>
      <p:sp>
        <p:nvSpPr>
          <p:cNvPr id="13" name="Right Arrow 12"/>
          <p:cNvSpPr/>
          <p:nvPr/>
        </p:nvSpPr>
        <p:spPr>
          <a:xfrm rot="5400000">
            <a:off x="5443541" y="3443111"/>
            <a:ext cx="458317" cy="473207"/>
          </a:xfrm>
          <a:prstGeom prst="rightArrow">
            <a:avLst>
              <a:gd name="adj1" fmla="val 66700"/>
              <a:gd name="adj2" fmla="val 50000"/>
            </a:avLst>
          </a:prstGeom>
          <a:solidFill>
            <a:srgbClr val="0070C0"/>
          </a:solidFill>
        </p:spPr>
        <p:style>
          <a:lnRef idx="0">
            <a:schemeClr val="accent4">
              <a:shade val="90000"/>
              <a:hueOff val="-38768"/>
              <a:satOff val="-883"/>
              <a:lumOff val="16570"/>
              <a:alphaOff val="0"/>
            </a:schemeClr>
          </a:lnRef>
          <a:fillRef idx="1">
            <a:schemeClr val="accent4">
              <a:shade val="90000"/>
              <a:hueOff val="-38768"/>
              <a:satOff val="-883"/>
              <a:lumOff val="16570"/>
              <a:alphaOff val="0"/>
            </a:schemeClr>
          </a:fillRef>
          <a:effectRef idx="1">
            <a:schemeClr val="accent4">
              <a:shade val="90000"/>
              <a:hueOff val="-38768"/>
              <a:satOff val="-883"/>
              <a:lumOff val="16570"/>
              <a:alphaOff val="0"/>
            </a:schemeClr>
          </a:effectRef>
          <a:fontRef idx="minor">
            <a:schemeClr val="lt1"/>
          </a:fontRef>
        </p:style>
      </p:sp>
      <p:sp>
        <p:nvSpPr>
          <p:cNvPr id="14" name="Freeform 13"/>
          <p:cNvSpPr/>
          <p:nvPr/>
        </p:nvSpPr>
        <p:spPr>
          <a:xfrm>
            <a:off x="4844923" y="4060231"/>
            <a:ext cx="1621234" cy="1135357"/>
          </a:xfrm>
          <a:custGeom>
            <a:avLst/>
            <a:gdLst>
              <a:gd name="connsiteX0" fmla="*/ 0 w 1621234"/>
              <a:gd name="connsiteY0" fmla="*/ 95295 h 952945"/>
              <a:gd name="connsiteX1" fmla="*/ 95295 w 1621234"/>
              <a:gd name="connsiteY1" fmla="*/ 0 h 952945"/>
              <a:gd name="connsiteX2" fmla="*/ 1525940 w 1621234"/>
              <a:gd name="connsiteY2" fmla="*/ 0 h 952945"/>
              <a:gd name="connsiteX3" fmla="*/ 1621235 w 1621234"/>
              <a:gd name="connsiteY3" fmla="*/ 95295 h 952945"/>
              <a:gd name="connsiteX4" fmla="*/ 1621234 w 1621234"/>
              <a:gd name="connsiteY4" fmla="*/ 857651 h 952945"/>
              <a:gd name="connsiteX5" fmla="*/ 1525939 w 1621234"/>
              <a:gd name="connsiteY5" fmla="*/ 952946 h 952945"/>
              <a:gd name="connsiteX6" fmla="*/ 95295 w 1621234"/>
              <a:gd name="connsiteY6" fmla="*/ 952945 h 952945"/>
              <a:gd name="connsiteX7" fmla="*/ 0 w 1621234"/>
              <a:gd name="connsiteY7" fmla="*/ 857650 h 952945"/>
              <a:gd name="connsiteX8" fmla="*/ 0 w 1621234"/>
              <a:gd name="connsiteY8" fmla="*/ 95295 h 9529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21234" h="952945">
                <a:moveTo>
                  <a:pt x="0" y="95295"/>
                </a:moveTo>
                <a:cubicBezTo>
                  <a:pt x="0" y="42665"/>
                  <a:pt x="42665" y="0"/>
                  <a:pt x="95295" y="0"/>
                </a:cubicBezTo>
                <a:lnTo>
                  <a:pt x="1525940" y="0"/>
                </a:lnTo>
                <a:cubicBezTo>
                  <a:pt x="1578570" y="0"/>
                  <a:pt x="1621235" y="42665"/>
                  <a:pt x="1621235" y="95295"/>
                </a:cubicBezTo>
                <a:cubicBezTo>
                  <a:pt x="1621235" y="349414"/>
                  <a:pt x="1621234" y="603532"/>
                  <a:pt x="1621234" y="857651"/>
                </a:cubicBezTo>
                <a:cubicBezTo>
                  <a:pt x="1621234" y="910281"/>
                  <a:pt x="1578569" y="952946"/>
                  <a:pt x="1525939" y="952946"/>
                </a:cubicBezTo>
                <a:lnTo>
                  <a:pt x="95295" y="952945"/>
                </a:lnTo>
                <a:cubicBezTo>
                  <a:pt x="42665" y="952945"/>
                  <a:pt x="0" y="910280"/>
                  <a:pt x="0" y="857650"/>
                </a:cubicBezTo>
                <a:lnTo>
                  <a:pt x="0" y="95295"/>
                </a:lnTo>
                <a:close/>
              </a:path>
            </a:pathLst>
          </a:custGeom>
          <a:solidFill>
            <a:schemeClr val="accent4">
              <a:lumMod val="40000"/>
              <a:lumOff val="60000"/>
              <a:alpha val="90000"/>
            </a:schemeClr>
          </a:solidFill>
          <a:ln>
            <a:solidFill>
              <a:schemeClr val="bg1">
                <a:lumMod val="95000"/>
                <a:alpha val="90000"/>
              </a:schemeClr>
            </a:solidFill>
            <a:prstDash val="solid"/>
          </a:ln>
          <a:effectLst>
            <a:outerShdw blurRad="50800" dist="38100" dir="2700000" algn="tl" rotWithShape="0">
              <a:prstClr val="black">
                <a:alpha val="40000"/>
              </a:prstClr>
            </a:outerShdw>
          </a:effectLst>
        </p:spPr>
        <p:style>
          <a:lnRef idx="2">
            <a:scrgbClr r="0" g="0" b="0"/>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50771" tIns="50771" rIns="50771" bIns="50771" numCol="1" spcCol="1270" anchor="ctr" anchorCtr="0">
            <a:noAutofit/>
          </a:bodyPr>
          <a:lstStyle/>
          <a:p>
            <a:pPr lvl="0" algn="ctr" defTabSz="800100">
              <a:lnSpc>
                <a:spcPct val="90000"/>
              </a:lnSpc>
              <a:spcBef>
                <a:spcPct val="0"/>
              </a:spcBef>
              <a:spcAft>
                <a:spcPct val="35000"/>
              </a:spcAft>
            </a:pPr>
            <a:r>
              <a:rPr lang="en-US" sz="1800" kern="1200" dirty="0" smtClean="0">
                <a:latin typeface="Calibri Light" panose="020F0302020204030204" pitchFamily="34" charset="0"/>
              </a:rPr>
              <a:t>Final Report &amp; Action Plan</a:t>
            </a:r>
            <a:endParaRPr lang="en-US" sz="1800" kern="1200" dirty="0">
              <a:latin typeface="Calibri Light" panose="020F0302020204030204" pitchFamily="34" charset="0"/>
            </a:endParaRPr>
          </a:p>
        </p:txBody>
      </p:sp>
      <p:sp>
        <p:nvSpPr>
          <p:cNvPr id="15" name="Freeform 14"/>
          <p:cNvSpPr/>
          <p:nvPr/>
        </p:nvSpPr>
        <p:spPr>
          <a:xfrm>
            <a:off x="6693131" y="2348881"/>
            <a:ext cx="1621234" cy="950318"/>
          </a:xfrm>
          <a:custGeom>
            <a:avLst/>
            <a:gdLst>
              <a:gd name="connsiteX0" fmla="*/ 0 w 1621234"/>
              <a:gd name="connsiteY0" fmla="*/ 80365 h 803649"/>
              <a:gd name="connsiteX1" fmla="*/ 80365 w 1621234"/>
              <a:gd name="connsiteY1" fmla="*/ 0 h 803649"/>
              <a:gd name="connsiteX2" fmla="*/ 1540869 w 1621234"/>
              <a:gd name="connsiteY2" fmla="*/ 0 h 803649"/>
              <a:gd name="connsiteX3" fmla="*/ 1621234 w 1621234"/>
              <a:gd name="connsiteY3" fmla="*/ 80365 h 803649"/>
              <a:gd name="connsiteX4" fmla="*/ 1621234 w 1621234"/>
              <a:gd name="connsiteY4" fmla="*/ 723284 h 803649"/>
              <a:gd name="connsiteX5" fmla="*/ 1540869 w 1621234"/>
              <a:gd name="connsiteY5" fmla="*/ 803649 h 803649"/>
              <a:gd name="connsiteX6" fmla="*/ 80365 w 1621234"/>
              <a:gd name="connsiteY6" fmla="*/ 803649 h 803649"/>
              <a:gd name="connsiteX7" fmla="*/ 0 w 1621234"/>
              <a:gd name="connsiteY7" fmla="*/ 723284 h 803649"/>
              <a:gd name="connsiteX8" fmla="*/ 0 w 1621234"/>
              <a:gd name="connsiteY8" fmla="*/ 80365 h 803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21234" h="803649">
                <a:moveTo>
                  <a:pt x="0" y="80365"/>
                </a:moveTo>
                <a:cubicBezTo>
                  <a:pt x="0" y="35981"/>
                  <a:pt x="35981" y="0"/>
                  <a:pt x="80365" y="0"/>
                </a:cubicBezTo>
                <a:lnTo>
                  <a:pt x="1540869" y="0"/>
                </a:lnTo>
                <a:cubicBezTo>
                  <a:pt x="1585253" y="0"/>
                  <a:pt x="1621234" y="35981"/>
                  <a:pt x="1621234" y="80365"/>
                </a:cubicBezTo>
                <a:lnTo>
                  <a:pt x="1621234" y="723284"/>
                </a:lnTo>
                <a:cubicBezTo>
                  <a:pt x="1621234" y="767668"/>
                  <a:pt x="1585253" y="803649"/>
                  <a:pt x="1540869" y="803649"/>
                </a:cubicBezTo>
                <a:lnTo>
                  <a:pt x="80365" y="803649"/>
                </a:lnTo>
                <a:cubicBezTo>
                  <a:pt x="35981" y="803649"/>
                  <a:pt x="0" y="767668"/>
                  <a:pt x="0" y="723284"/>
                </a:cubicBezTo>
                <a:lnTo>
                  <a:pt x="0" y="80365"/>
                </a:lnTo>
                <a:close/>
              </a:path>
            </a:pathLst>
          </a:custGeom>
          <a:solidFill>
            <a:srgbClr val="0070C0"/>
          </a:solidFill>
        </p:spPr>
        <p:style>
          <a:lnRef idx="3">
            <a:schemeClr val="lt1">
              <a:hueOff val="0"/>
              <a:satOff val="0"/>
              <a:lumOff val="0"/>
              <a:alphaOff val="0"/>
            </a:schemeClr>
          </a:lnRef>
          <a:fillRef idx="1">
            <a:schemeClr val="accent4">
              <a:alpha val="90000"/>
              <a:hueOff val="0"/>
              <a:satOff val="0"/>
              <a:lumOff val="0"/>
              <a:alphaOff val="-40000"/>
            </a:schemeClr>
          </a:fillRef>
          <a:effectRef idx="1">
            <a:schemeClr val="accent4">
              <a:alpha val="90000"/>
              <a:hueOff val="0"/>
              <a:satOff val="0"/>
              <a:lumOff val="0"/>
              <a:alphaOff val="-40000"/>
            </a:schemeClr>
          </a:effectRef>
          <a:fontRef idx="minor">
            <a:schemeClr val="lt1"/>
          </a:fontRef>
        </p:style>
        <p:txBody>
          <a:bodyPr spcFirstLastPara="0" vert="horz" wrap="square" lIns="46398" tIns="46398" rIns="46398" bIns="46398" numCol="1" spcCol="1270" anchor="ctr" anchorCtr="0">
            <a:noAutofit/>
          </a:bodyPr>
          <a:lstStyle/>
          <a:p>
            <a:pPr lvl="0" algn="ctr" defTabSz="800100">
              <a:lnSpc>
                <a:spcPct val="90000"/>
              </a:lnSpc>
              <a:spcBef>
                <a:spcPct val="0"/>
              </a:spcBef>
              <a:spcAft>
                <a:spcPct val="35000"/>
              </a:spcAft>
            </a:pPr>
            <a:r>
              <a:rPr lang="en-US" sz="1800" kern="1200" dirty="0" smtClean="0">
                <a:latin typeface="Calibri Light" panose="020F0302020204030204" pitchFamily="34" charset="0"/>
              </a:rPr>
              <a:t>4. Monitoring</a:t>
            </a:r>
            <a:endParaRPr lang="en-US" sz="1800" kern="1200" dirty="0">
              <a:latin typeface="Calibri Light" panose="020F0302020204030204" pitchFamily="34" charset="0"/>
            </a:endParaRPr>
          </a:p>
        </p:txBody>
      </p:sp>
      <p:sp>
        <p:nvSpPr>
          <p:cNvPr id="16" name="Right Arrow 15"/>
          <p:cNvSpPr/>
          <p:nvPr/>
        </p:nvSpPr>
        <p:spPr>
          <a:xfrm rot="5400000">
            <a:off x="7291748" y="3443111"/>
            <a:ext cx="458317" cy="473207"/>
          </a:xfrm>
          <a:prstGeom prst="rightArrow">
            <a:avLst>
              <a:gd name="adj1" fmla="val 66700"/>
              <a:gd name="adj2" fmla="val 50000"/>
            </a:avLst>
          </a:prstGeom>
          <a:solidFill>
            <a:srgbClr val="0070C0"/>
          </a:solidFill>
        </p:spPr>
        <p:style>
          <a:lnRef idx="0">
            <a:schemeClr val="accent4">
              <a:shade val="90000"/>
              <a:hueOff val="-58152"/>
              <a:satOff val="-1325"/>
              <a:lumOff val="24855"/>
              <a:alphaOff val="0"/>
            </a:schemeClr>
          </a:lnRef>
          <a:fillRef idx="1">
            <a:schemeClr val="accent4">
              <a:shade val="90000"/>
              <a:hueOff val="-58152"/>
              <a:satOff val="-1325"/>
              <a:lumOff val="24855"/>
              <a:alphaOff val="0"/>
            </a:schemeClr>
          </a:fillRef>
          <a:effectRef idx="1">
            <a:schemeClr val="accent4">
              <a:shade val="90000"/>
              <a:hueOff val="-58152"/>
              <a:satOff val="-1325"/>
              <a:lumOff val="24855"/>
              <a:alphaOff val="0"/>
            </a:schemeClr>
          </a:effectRef>
          <a:fontRef idx="minor">
            <a:schemeClr val="lt1"/>
          </a:fontRef>
        </p:style>
      </p:sp>
      <p:sp>
        <p:nvSpPr>
          <p:cNvPr id="17" name="Freeform 16"/>
          <p:cNvSpPr/>
          <p:nvPr/>
        </p:nvSpPr>
        <p:spPr>
          <a:xfrm>
            <a:off x="6693131" y="4060230"/>
            <a:ext cx="1621234" cy="1135357"/>
          </a:xfrm>
          <a:custGeom>
            <a:avLst/>
            <a:gdLst>
              <a:gd name="connsiteX0" fmla="*/ 0 w 1621234"/>
              <a:gd name="connsiteY0" fmla="*/ 86672 h 866724"/>
              <a:gd name="connsiteX1" fmla="*/ 86672 w 1621234"/>
              <a:gd name="connsiteY1" fmla="*/ 0 h 866724"/>
              <a:gd name="connsiteX2" fmla="*/ 1534562 w 1621234"/>
              <a:gd name="connsiteY2" fmla="*/ 0 h 866724"/>
              <a:gd name="connsiteX3" fmla="*/ 1621234 w 1621234"/>
              <a:gd name="connsiteY3" fmla="*/ 86672 h 866724"/>
              <a:gd name="connsiteX4" fmla="*/ 1621234 w 1621234"/>
              <a:gd name="connsiteY4" fmla="*/ 780052 h 866724"/>
              <a:gd name="connsiteX5" fmla="*/ 1534562 w 1621234"/>
              <a:gd name="connsiteY5" fmla="*/ 866724 h 866724"/>
              <a:gd name="connsiteX6" fmla="*/ 86672 w 1621234"/>
              <a:gd name="connsiteY6" fmla="*/ 866724 h 866724"/>
              <a:gd name="connsiteX7" fmla="*/ 0 w 1621234"/>
              <a:gd name="connsiteY7" fmla="*/ 780052 h 866724"/>
              <a:gd name="connsiteX8" fmla="*/ 0 w 1621234"/>
              <a:gd name="connsiteY8" fmla="*/ 86672 h 866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21234" h="866724">
                <a:moveTo>
                  <a:pt x="0" y="86672"/>
                </a:moveTo>
                <a:cubicBezTo>
                  <a:pt x="0" y="38804"/>
                  <a:pt x="38804" y="0"/>
                  <a:pt x="86672" y="0"/>
                </a:cubicBezTo>
                <a:lnTo>
                  <a:pt x="1534562" y="0"/>
                </a:lnTo>
                <a:cubicBezTo>
                  <a:pt x="1582430" y="0"/>
                  <a:pt x="1621234" y="38804"/>
                  <a:pt x="1621234" y="86672"/>
                </a:cubicBezTo>
                <a:lnTo>
                  <a:pt x="1621234" y="780052"/>
                </a:lnTo>
                <a:cubicBezTo>
                  <a:pt x="1621234" y="827920"/>
                  <a:pt x="1582430" y="866724"/>
                  <a:pt x="1534562" y="866724"/>
                </a:cubicBezTo>
                <a:lnTo>
                  <a:pt x="86672" y="866724"/>
                </a:lnTo>
                <a:cubicBezTo>
                  <a:pt x="38804" y="866724"/>
                  <a:pt x="0" y="827920"/>
                  <a:pt x="0" y="780052"/>
                </a:cubicBezTo>
                <a:lnTo>
                  <a:pt x="0" y="86672"/>
                </a:lnTo>
                <a:close/>
              </a:path>
            </a:pathLst>
          </a:custGeom>
          <a:solidFill>
            <a:schemeClr val="accent4">
              <a:lumMod val="40000"/>
              <a:lumOff val="60000"/>
              <a:alpha val="90000"/>
            </a:schemeClr>
          </a:solidFill>
          <a:ln>
            <a:solidFill>
              <a:schemeClr val="bg1">
                <a:lumMod val="95000"/>
                <a:alpha val="90000"/>
              </a:schemeClr>
            </a:solidFill>
            <a:prstDash val="solid"/>
          </a:ln>
          <a:effectLst>
            <a:outerShdw blurRad="50800" dist="38100" dir="2700000" algn="tl" rotWithShape="0">
              <a:prstClr val="black">
                <a:alpha val="40000"/>
              </a:prstClr>
            </a:outerShdw>
          </a:effectLst>
        </p:spPr>
        <p:style>
          <a:lnRef idx="2">
            <a:scrgbClr r="0" g="0" b="0"/>
          </a:lnRef>
          <a:fillRef idx="1">
            <a:scrgbClr r="0" g="0" b="0"/>
          </a:fillRef>
          <a:effectRef idx="0">
            <a:schemeClr val="accent4">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48245" tIns="48245" rIns="48245" bIns="48245" numCol="1" spcCol="1270" anchor="ctr" anchorCtr="0">
            <a:noAutofit/>
          </a:bodyPr>
          <a:lstStyle/>
          <a:p>
            <a:pPr lvl="0" algn="ctr" defTabSz="800100">
              <a:lnSpc>
                <a:spcPct val="90000"/>
              </a:lnSpc>
              <a:spcBef>
                <a:spcPct val="0"/>
              </a:spcBef>
              <a:spcAft>
                <a:spcPct val="35000"/>
              </a:spcAft>
            </a:pPr>
            <a:r>
              <a:rPr lang="en-US" sz="1800" kern="1200" dirty="0" smtClean="0">
                <a:latin typeface="Calibri Light" panose="020F0302020204030204" pitchFamily="34" charset="0"/>
              </a:rPr>
              <a:t>Quarterly Reports to HCT</a:t>
            </a:r>
            <a:endParaRPr lang="en-US" sz="1800" kern="1200" dirty="0">
              <a:latin typeface="Calibri Light" panose="020F0302020204030204" pitchFamily="34" charset="0"/>
            </a:endParaRPr>
          </a:p>
        </p:txBody>
      </p:sp>
      <p:sp>
        <p:nvSpPr>
          <p:cNvPr id="18" name="Freeform 17"/>
          <p:cNvSpPr/>
          <p:nvPr/>
        </p:nvSpPr>
        <p:spPr>
          <a:xfrm rot="16200000">
            <a:off x="271407" y="2617026"/>
            <a:ext cx="950318" cy="414028"/>
          </a:xfrm>
          <a:custGeom>
            <a:avLst/>
            <a:gdLst>
              <a:gd name="connsiteX0" fmla="*/ 0 w 1621234"/>
              <a:gd name="connsiteY0" fmla="*/ 80365 h 803649"/>
              <a:gd name="connsiteX1" fmla="*/ 80365 w 1621234"/>
              <a:gd name="connsiteY1" fmla="*/ 0 h 803649"/>
              <a:gd name="connsiteX2" fmla="*/ 1540869 w 1621234"/>
              <a:gd name="connsiteY2" fmla="*/ 0 h 803649"/>
              <a:gd name="connsiteX3" fmla="*/ 1621234 w 1621234"/>
              <a:gd name="connsiteY3" fmla="*/ 80365 h 803649"/>
              <a:gd name="connsiteX4" fmla="*/ 1621234 w 1621234"/>
              <a:gd name="connsiteY4" fmla="*/ 723284 h 803649"/>
              <a:gd name="connsiteX5" fmla="*/ 1540869 w 1621234"/>
              <a:gd name="connsiteY5" fmla="*/ 803649 h 803649"/>
              <a:gd name="connsiteX6" fmla="*/ 80365 w 1621234"/>
              <a:gd name="connsiteY6" fmla="*/ 803649 h 803649"/>
              <a:gd name="connsiteX7" fmla="*/ 0 w 1621234"/>
              <a:gd name="connsiteY7" fmla="*/ 723284 h 803649"/>
              <a:gd name="connsiteX8" fmla="*/ 0 w 1621234"/>
              <a:gd name="connsiteY8" fmla="*/ 80365 h 803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21234" h="803649">
                <a:moveTo>
                  <a:pt x="0" y="80365"/>
                </a:moveTo>
                <a:cubicBezTo>
                  <a:pt x="0" y="35981"/>
                  <a:pt x="35981" y="0"/>
                  <a:pt x="80365" y="0"/>
                </a:cubicBezTo>
                <a:lnTo>
                  <a:pt x="1540869" y="0"/>
                </a:lnTo>
                <a:cubicBezTo>
                  <a:pt x="1585253" y="0"/>
                  <a:pt x="1621234" y="35981"/>
                  <a:pt x="1621234" y="80365"/>
                </a:cubicBezTo>
                <a:lnTo>
                  <a:pt x="1621234" y="723284"/>
                </a:lnTo>
                <a:cubicBezTo>
                  <a:pt x="1621234" y="767668"/>
                  <a:pt x="1585253" y="803649"/>
                  <a:pt x="1540869" y="803649"/>
                </a:cubicBezTo>
                <a:lnTo>
                  <a:pt x="80365" y="803649"/>
                </a:lnTo>
                <a:cubicBezTo>
                  <a:pt x="35981" y="803649"/>
                  <a:pt x="0" y="767668"/>
                  <a:pt x="0" y="723284"/>
                </a:cubicBezTo>
                <a:lnTo>
                  <a:pt x="0" y="80365"/>
                </a:lnTo>
                <a:close/>
              </a:path>
            </a:pathLst>
          </a:custGeom>
          <a:solidFill>
            <a:srgbClr val="0070C0"/>
          </a:solidFill>
        </p:spPr>
        <p:style>
          <a:lnRef idx="3">
            <a:schemeClr val="lt1">
              <a:hueOff val="0"/>
              <a:satOff val="0"/>
              <a:lumOff val="0"/>
              <a:alphaOff val="0"/>
            </a:schemeClr>
          </a:lnRef>
          <a:fillRef idx="1">
            <a:schemeClr val="accent4">
              <a:alpha val="90000"/>
              <a:hueOff val="0"/>
              <a:satOff val="0"/>
              <a:lumOff val="0"/>
              <a:alphaOff val="0"/>
            </a:schemeClr>
          </a:fillRef>
          <a:effectRef idx="1">
            <a:schemeClr val="accent4">
              <a:alpha val="90000"/>
              <a:hueOff val="0"/>
              <a:satOff val="0"/>
              <a:lumOff val="0"/>
              <a:alphaOff val="0"/>
            </a:schemeClr>
          </a:effectRef>
          <a:fontRef idx="minor">
            <a:schemeClr val="lt1"/>
          </a:fontRef>
        </p:style>
        <p:txBody>
          <a:bodyPr spcFirstLastPara="0" vert="horz" wrap="square" lIns="46398" tIns="46398" rIns="46398" bIns="46398" numCol="1" spcCol="1270" anchor="ctr" anchorCtr="0">
            <a:noAutofit/>
          </a:bodyPr>
          <a:lstStyle/>
          <a:p>
            <a:pPr lvl="0" algn="ctr" defTabSz="800100">
              <a:lnSpc>
                <a:spcPct val="90000"/>
              </a:lnSpc>
              <a:spcBef>
                <a:spcPct val="0"/>
              </a:spcBef>
              <a:spcAft>
                <a:spcPct val="35000"/>
              </a:spcAft>
            </a:pPr>
            <a:r>
              <a:rPr lang="en-US" sz="1800" kern="1200" dirty="0" smtClean="0">
                <a:latin typeface="Calibri Light" panose="020F0302020204030204" pitchFamily="34" charset="0"/>
              </a:rPr>
              <a:t>STEPS</a:t>
            </a:r>
            <a:endParaRPr lang="en-US" sz="1800" kern="1200" dirty="0">
              <a:latin typeface="Calibri Light" panose="020F0302020204030204" pitchFamily="34" charset="0"/>
            </a:endParaRPr>
          </a:p>
        </p:txBody>
      </p:sp>
      <p:sp>
        <p:nvSpPr>
          <p:cNvPr id="20" name="Freeform 19"/>
          <p:cNvSpPr/>
          <p:nvPr/>
        </p:nvSpPr>
        <p:spPr>
          <a:xfrm rot="16200000">
            <a:off x="178215" y="4420354"/>
            <a:ext cx="1136703" cy="414028"/>
          </a:xfrm>
          <a:custGeom>
            <a:avLst/>
            <a:gdLst>
              <a:gd name="connsiteX0" fmla="*/ 0 w 1621234"/>
              <a:gd name="connsiteY0" fmla="*/ 80365 h 803649"/>
              <a:gd name="connsiteX1" fmla="*/ 80365 w 1621234"/>
              <a:gd name="connsiteY1" fmla="*/ 0 h 803649"/>
              <a:gd name="connsiteX2" fmla="*/ 1540869 w 1621234"/>
              <a:gd name="connsiteY2" fmla="*/ 0 h 803649"/>
              <a:gd name="connsiteX3" fmla="*/ 1621234 w 1621234"/>
              <a:gd name="connsiteY3" fmla="*/ 80365 h 803649"/>
              <a:gd name="connsiteX4" fmla="*/ 1621234 w 1621234"/>
              <a:gd name="connsiteY4" fmla="*/ 723284 h 803649"/>
              <a:gd name="connsiteX5" fmla="*/ 1540869 w 1621234"/>
              <a:gd name="connsiteY5" fmla="*/ 803649 h 803649"/>
              <a:gd name="connsiteX6" fmla="*/ 80365 w 1621234"/>
              <a:gd name="connsiteY6" fmla="*/ 803649 h 803649"/>
              <a:gd name="connsiteX7" fmla="*/ 0 w 1621234"/>
              <a:gd name="connsiteY7" fmla="*/ 723284 h 803649"/>
              <a:gd name="connsiteX8" fmla="*/ 0 w 1621234"/>
              <a:gd name="connsiteY8" fmla="*/ 80365 h 803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21234" h="803649">
                <a:moveTo>
                  <a:pt x="0" y="80365"/>
                </a:moveTo>
                <a:cubicBezTo>
                  <a:pt x="0" y="35981"/>
                  <a:pt x="35981" y="0"/>
                  <a:pt x="80365" y="0"/>
                </a:cubicBezTo>
                <a:lnTo>
                  <a:pt x="1540869" y="0"/>
                </a:lnTo>
                <a:cubicBezTo>
                  <a:pt x="1585253" y="0"/>
                  <a:pt x="1621234" y="35981"/>
                  <a:pt x="1621234" y="80365"/>
                </a:cubicBezTo>
                <a:lnTo>
                  <a:pt x="1621234" y="723284"/>
                </a:lnTo>
                <a:cubicBezTo>
                  <a:pt x="1621234" y="767668"/>
                  <a:pt x="1585253" y="803649"/>
                  <a:pt x="1540869" y="803649"/>
                </a:cubicBezTo>
                <a:lnTo>
                  <a:pt x="80365" y="803649"/>
                </a:lnTo>
                <a:cubicBezTo>
                  <a:pt x="35981" y="803649"/>
                  <a:pt x="0" y="767668"/>
                  <a:pt x="0" y="723284"/>
                </a:cubicBezTo>
                <a:lnTo>
                  <a:pt x="0" y="80365"/>
                </a:lnTo>
                <a:close/>
              </a:path>
            </a:pathLst>
          </a:custGeom>
          <a:solidFill>
            <a:srgbClr val="0070C0"/>
          </a:solidFill>
        </p:spPr>
        <p:style>
          <a:lnRef idx="3">
            <a:schemeClr val="lt1">
              <a:hueOff val="0"/>
              <a:satOff val="0"/>
              <a:lumOff val="0"/>
              <a:alphaOff val="0"/>
            </a:schemeClr>
          </a:lnRef>
          <a:fillRef idx="1">
            <a:schemeClr val="accent4">
              <a:alpha val="90000"/>
              <a:hueOff val="0"/>
              <a:satOff val="0"/>
              <a:lumOff val="0"/>
              <a:alphaOff val="0"/>
            </a:schemeClr>
          </a:fillRef>
          <a:effectRef idx="1">
            <a:schemeClr val="accent4">
              <a:alpha val="90000"/>
              <a:hueOff val="0"/>
              <a:satOff val="0"/>
              <a:lumOff val="0"/>
              <a:alphaOff val="0"/>
            </a:schemeClr>
          </a:effectRef>
          <a:fontRef idx="minor">
            <a:schemeClr val="lt1"/>
          </a:fontRef>
        </p:style>
        <p:txBody>
          <a:bodyPr spcFirstLastPara="0" vert="horz" wrap="square" lIns="46398" tIns="46398" rIns="46398" bIns="46398" numCol="1" spcCol="1270" anchor="ctr" anchorCtr="0">
            <a:noAutofit/>
          </a:bodyPr>
          <a:lstStyle/>
          <a:p>
            <a:pPr lvl="0" algn="ctr" defTabSz="800100">
              <a:lnSpc>
                <a:spcPct val="90000"/>
              </a:lnSpc>
              <a:spcBef>
                <a:spcPct val="0"/>
              </a:spcBef>
              <a:spcAft>
                <a:spcPct val="35000"/>
              </a:spcAft>
            </a:pPr>
            <a:r>
              <a:rPr lang="en-US" sz="1800" kern="1200" dirty="0" smtClean="0">
                <a:latin typeface="Calibri Light" panose="020F0302020204030204" pitchFamily="34" charset="0"/>
              </a:rPr>
              <a:t>OUTPUTS</a:t>
            </a:r>
            <a:endParaRPr lang="en-US" sz="1800" kern="1200" dirty="0">
              <a:latin typeface="Calibri Light" panose="020F0302020204030204" pitchFamily="34" charset="0"/>
            </a:endParaRPr>
          </a:p>
        </p:txBody>
      </p:sp>
    </p:spTree>
    <p:extLst>
      <p:ext uri="{BB962C8B-B14F-4D97-AF65-F5344CB8AC3E}">
        <p14:creationId xmlns:p14="http://schemas.microsoft.com/office/powerpoint/2010/main" val="1185215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panose="020B0604020202020204" pitchFamily="34" charset="0"/>
                <a:cs typeface="Arial" panose="020B0604020202020204" pitchFamily="34" charset="0"/>
              </a:rPr>
              <a:t>Step I: </a:t>
            </a:r>
            <a:r>
              <a:rPr lang="en-US" dirty="0" smtClean="0">
                <a:latin typeface="Arial" panose="020B0604020202020204" pitchFamily="34" charset="0"/>
                <a:cs typeface="Arial" panose="020B0604020202020204" pitchFamily="34" charset="0"/>
              </a:rPr>
              <a:t>Planning</a:t>
            </a:r>
            <a:endParaRPr lang="en-GB" dirty="0"/>
          </a:p>
        </p:txBody>
      </p:sp>
      <p:sp>
        <p:nvSpPr>
          <p:cNvPr id="3" name="Content Placeholder 2"/>
          <p:cNvSpPr>
            <a:spLocks noGrp="1"/>
          </p:cNvSpPr>
          <p:nvPr>
            <p:ph sz="quarter" idx="1"/>
          </p:nvPr>
        </p:nvSpPr>
        <p:spPr/>
        <p:txBody>
          <a:bodyPr>
            <a:normAutofit fontScale="92500" lnSpcReduction="20000"/>
          </a:bodyPr>
          <a:lstStyle/>
          <a:p>
            <a:r>
              <a:rPr lang="en-US" sz="2600" dirty="0" smtClean="0">
                <a:solidFill>
                  <a:srgbClr val="056CB6"/>
                </a:solidFill>
                <a:latin typeface="Arial"/>
                <a:ea typeface="ヒラギノ明朝 ProN W3"/>
              </a:rPr>
              <a:t>HCT decision on CCPM timeframe and participation</a:t>
            </a:r>
          </a:p>
          <a:p>
            <a:r>
              <a:rPr lang="en-US" sz="2600" dirty="0" smtClean="0">
                <a:solidFill>
                  <a:srgbClr val="056CB6"/>
                </a:solidFill>
                <a:latin typeface="Arial"/>
                <a:ea typeface="ヒラギノ明朝 ProN W3"/>
              </a:rPr>
              <a:t>Inter-Cluster Coordination Group discussion</a:t>
            </a:r>
          </a:p>
          <a:p>
            <a:r>
              <a:rPr lang="en-GB" sz="2600" dirty="0" smtClean="0">
                <a:solidFill>
                  <a:srgbClr val="056CB6"/>
                </a:solidFill>
                <a:latin typeface="Arial"/>
                <a:ea typeface="ヒラギノ明朝 ProN W3"/>
              </a:rPr>
              <a:t>Each Cluster meets to:</a:t>
            </a:r>
          </a:p>
          <a:p>
            <a:pPr lvl="1"/>
            <a:r>
              <a:rPr lang="en-GB" sz="2100" dirty="0">
                <a:solidFill>
                  <a:srgbClr val="056CB6"/>
                </a:solidFill>
                <a:latin typeface="Arial"/>
                <a:ea typeface="ヒラギノ明朝 ProN W3"/>
              </a:rPr>
              <a:t>Discuss the </a:t>
            </a:r>
            <a:r>
              <a:rPr lang="en-GB" sz="2100" dirty="0" smtClean="0">
                <a:solidFill>
                  <a:srgbClr val="056CB6"/>
                </a:solidFill>
                <a:latin typeface="Arial"/>
                <a:ea typeface="ヒラギノ明朝 ProN W3"/>
              </a:rPr>
              <a:t>CCPM </a:t>
            </a:r>
            <a:r>
              <a:rPr lang="en-GB" sz="2100" dirty="0">
                <a:solidFill>
                  <a:srgbClr val="056CB6"/>
                </a:solidFill>
                <a:latin typeface="Arial"/>
                <a:ea typeface="ヒラギノ明朝 ProN W3"/>
              </a:rPr>
              <a:t>purpose, process, methodology and outputs;</a:t>
            </a:r>
          </a:p>
          <a:p>
            <a:pPr lvl="1"/>
            <a:r>
              <a:rPr lang="en-GB" sz="2100" dirty="0">
                <a:solidFill>
                  <a:srgbClr val="056CB6"/>
                </a:solidFill>
                <a:latin typeface="Arial"/>
                <a:ea typeface="ヒラギノ明朝 ProN W3"/>
              </a:rPr>
              <a:t>Clarify timeframe for; </a:t>
            </a:r>
          </a:p>
          <a:p>
            <a:pPr lvl="2"/>
            <a:r>
              <a:rPr lang="en-GB" sz="1900" dirty="0">
                <a:solidFill>
                  <a:srgbClr val="056CB6"/>
                </a:solidFill>
                <a:latin typeface="Arial"/>
                <a:ea typeface="ヒラギノ明朝 ProN W3"/>
              </a:rPr>
              <a:t>Survey start and end dates (</a:t>
            </a:r>
            <a:r>
              <a:rPr lang="en-GB" sz="1900" dirty="0" smtClean="0">
                <a:solidFill>
                  <a:srgbClr val="056CB6"/>
                </a:solidFill>
                <a:latin typeface="Arial"/>
                <a:ea typeface="ヒラギノ明朝 ProN W3"/>
              </a:rPr>
              <a:t>approx. </a:t>
            </a:r>
            <a:r>
              <a:rPr lang="en-GB" sz="1900" dirty="0">
                <a:solidFill>
                  <a:srgbClr val="056CB6"/>
                </a:solidFill>
                <a:latin typeface="Arial"/>
                <a:ea typeface="ヒラギノ明朝 ProN W3"/>
              </a:rPr>
              <a:t>2 weeks)</a:t>
            </a:r>
          </a:p>
          <a:p>
            <a:pPr lvl="2"/>
            <a:r>
              <a:rPr lang="en-GB" sz="1900" dirty="0">
                <a:solidFill>
                  <a:srgbClr val="056CB6"/>
                </a:solidFill>
                <a:latin typeface="Arial"/>
                <a:ea typeface="ヒラギノ明朝 ProN W3"/>
              </a:rPr>
              <a:t>Circulation of Preliminary </a:t>
            </a:r>
            <a:r>
              <a:rPr lang="en-GB" sz="1900" dirty="0" smtClean="0">
                <a:solidFill>
                  <a:srgbClr val="056CB6"/>
                </a:solidFill>
                <a:latin typeface="Arial"/>
                <a:ea typeface="ヒラギノ明朝 ProN W3"/>
              </a:rPr>
              <a:t>Coordination Performance Report</a:t>
            </a:r>
            <a:endParaRPr lang="en-GB" sz="1900" dirty="0">
              <a:solidFill>
                <a:srgbClr val="056CB6"/>
              </a:solidFill>
              <a:latin typeface="Arial"/>
              <a:ea typeface="ヒラギノ明朝 ProN W3"/>
            </a:endParaRPr>
          </a:p>
          <a:p>
            <a:pPr lvl="2"/>
            <a:r>
              <a:rPr lang="en-GB" sz="1900" dirty="0">
                <a:solidFill>
                  <a:srgbClr val="056CB6"/>
                </a:solidFill>
                <a:latin typeface="Arial"/>
                <a:ea typeface="ヒラギノ明朝 ProN W3"/>
              </a:rPr>
              <a:t>Cluster meeting to finalise the Coordination Performance Report (contextualise), including developing the Action Plan</a:t>
            </a:r>
          </a:p>
          <a:p>
            <a:pPr lvl="1"/>
            <a:r>
              <a:rPr lang="en-US" sz="2100" dirty="0">
                <a:solidFill>
                  <a:srgbClr val="056CB6"/>
                </a:solidFill>
                <a:latin typeface="Arial"/>
                <a:ea typeface="ヒラギノ明朝 ProN W3"/>
              </a:rPr>
              <a:t>Clarify role of government counterpart</a:t>
            </a:r>
            <a:endParaRPr lang="en-GB" sz="2100" dirty="0">
              <a:solidFill>
                <a:srgbClr val="056CB6"/>
              </a:solidFill>
              <a:latin typeface="Arial"/>
              <a:ea typeface="ヒラギノ明朝 ProN W3"/>
            </a:endParaRPr>
          </a:p>
          <a:p>
            <a:pPr lvl="1"/>
            <a:r>
              <a:rPr lang="en-GB" sz="2100" dirty="0">
                <a:solidFill>
                  <a:srgbClr val="056CB6"/>
                </a:solidFill>
                <a:latin typeface="Arial"/>
                <a:ea typeface="ヒラギノ明朝 ProN W3"/>
              </a:rPr>
              <a:t>Establish commitment to follow-up on agreed actions to improve </a:t>
            </a:r>
            <a:r>
              <a:rPr lang="en-GB" sz="2100" dirty="0" smtClean="0">
                <a:solidFill>
                  <a:srgbClr val="056CB6"/>
                </a:solidFill>
                <a:latin typeface="Arial"/>
                <a:ea typeface="ヒラギノ明朝 ProN W3"/>
              </a:rPr>
              <a:t>performance</a:t>
            </a:r>
          </a:p>
          <a:p>
            <a:pPr marL="274320" lvl="1" indent="0">
              <a:buNone/>
            </a:pPr>
            <a:endParaRPr lang="en-GB" sz="2100" dirty="0">
              <a:solidFill>
                <a:srgbClr val="056CB6"/>
              </a:solidFill>
              <a:latin typeface="Arial"/>
              <a:ea typeface="ヒラギノ明朝 ProN W3"/>
            </a:endParaRPr>
          </a:p>
          <a:p>
            <a:r>
              <a:rPr lang="en-US" sz="2600" i="1" dirty="0" smtClean="0">
                <a:solidFill>
                  <a:srgbClr val="056CB6"/>
                </a:solidFill>
                <a:latin typeface="Arial"/>
                <a:ea typeface="ヒラギノ明朝 ProN W3"/>
              </a:rPr>
              <a:t>Output I: Agreement on implementation and timeframe</a:t>
            </a:r>
            <a:endParaRPr lang="en-GB" sz="2600" i="1" dirty="0">
              <a:solidFill>
                <a:srgbClr val="056CB6"/>
              </a:solidFill>
              <a:latin typeface="Arial"/>
              <a:ea typeface="ヒラギノ明朝 ProN W3"/>
            </a:endParaRPr>
          </a:p>
          <a:p>
            <a:endParaRPr lang="en-GB" sz="2400" dirty="0">
              <a:solidFill>
                <a:srgbClr val="056CB6"/>
              </a:solidFill>
              <a:latin typeface="Arial"/>
              <a:ea typeface="ヒラギノ明朝 ProN W3"/>
            </a:endParaRPr>
          </a:p>
          <a:p>
            <a:endParaRPr lang="en-GB" dirty="0"/>
          </a:p>
        </p:txBody>
      </p:sp>
    </p:spTree>
    <p:extLst>
      <p:ext uri="{BB962C8B-B14F-4D97-AF65-F5344CB8AC3E}">
        <p14:creationId xmlns:p14="http://schemas.microsoft.com/office/powerpoint/2010/main" val="223694804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themeOverride>
</file>

<file path=docProps/app.xml><?xml version="1.0" encoding="utf-8"?>
<Properties xmlns="http://schemas.openxmlformats.org/officeDocument/2006/extended-properties" xmlns:vt="http://schemas.openxmlformats.org/officeDocument/2006/docPropsVTypes">
  <Template/>
  <TotalTime>19080</TotalTime>
  <Words>1520</Words>
  <Application>Microsoft Office PowerPoint</Application>
  <PresentationFormat>On-screen Show (4:3)</PresentationFormat>
  <Paragraphs>162</Paragraphs>
  <Slides>16</Slides>
  <Notes>15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Arial</vt:lpstr>
      <vt:lpstr>Calibri</vt:lpstr>
      <vt:lpstr>Calibri Light</vt:lpstr>
      <vt:lpstr>Georgia</vt:lpstr>
      <vt:lpstr>Times New Roman</vt:lpstr>
      <vt:lpstr>Wingdings</vt:lpstr>
      <vt:lpstr>Wingdings 2</vt:lpstr>
      <vt:lpstr>ヒラギノ明朝 ProN W3</vt:lpstr>
      <vt:lpstr>Civic</vt:lpstr>
      <vt:lpstr>Cluster Coordination Performance Monitoring</vt:lpstr>
      <vt:lpstr>What is the CCPM?</vt:lpstr>
      <vt:lpstr>Where does the CCPM come from?</vt:lpstr>
      <vt:lpstr>Why monitor Cluster coordination performance?</vt:lpstr>
      <vt:lpstr>The CCPM does NOT…</vt:lpstr>
      <vt:lpstr>When to implement the CCPM?</vt:lpstr>
      <vt:lpstr>Who is involved?</vt:lpstr>
      <vt:lpstr>CCPM in steps</vt:lpstr>
      <vt:lpstr>Step I: Planning</vt:lpstr>
      <vt:lpstr>Step II: The Survey</vt:lpstr>
      <vt:lpstr>Step II: The Survey</vt:lpstr>
      <vt:lpstr>Step II: The Survey</vt:lpstr>
      <vt:lpstr>Step II: The Survey</vt:lpstr>
      <vt:lpstr>Step III: Cluster analysis and action planning </vt:lpstr>
      <vt:lpstr>Step III: Cluster analysis and action planning</vt:lpstr>
      <vt:lpstr>Step IV: Follow-up &amp; Monitoring </vt:lpstr>
    </vt:vector>
  </TitlesOfParts>
  <Company>OCHA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Cluster Performance Monitoring</dc:title>
  <dc:creator>gawood@unicef.org</dc:creator>
  <cp:lastModifiedBy>Bo Hurkmans</cp:lastModifiedBy>
  <cp:revision>89</cp:revision>
  <cp:lastPrinted>2014-01-30T10:10:56Z</cp:lastPrinted>
  <dcterms:created xsi:type="dcterms:W3CDTF">2013-10-25T12:33:47Z</dcterms:created>
  <dcterms:modified xsi:type="dcterms:W3CDTF">2018-07-06T08:53:48Z</dcterms:modified>
</cp:coreProperties>
</file>