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313" r:id="rId2"/>
    <p:sldId id="272" r:id="rId3"/>
    <p:sldId id="311" r:id="rId4"/>
    <p:sldId id="312" r:id="rId5"/>
    <p:sldId id="314" r:id="rId6"/>
  </p:sldIdLst>
  <p:sldSz cx="12192000" cy="6858000"/>
  <p:notesSz cx="6797675" cy="992822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54" autoAdjust="0"/>
    <p:restoredTop sz="94660"/>
  </p:normalViewPr>
  <p:slideViewPr>
    <p:cSldViewPr snapToGrid="0">
      <p:cViewPr varScale="1">
        <p:scale>
          <a:sx n="89" d="100"/>
          <a:sy n="89" d="100"/>
        </p:scale>
        <p:origin x="475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EA7D0-89DE-4699-A7C3-7F2DAAE3A5F5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31258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0F836-5312-4111-AEEA-57CDF8A325E3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698322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971" cy="497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0149" y="0"/>
            <a:ext cx="2945971" cy="4974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9A06D-01B8-4FF3-8A5C-83BF867E0284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079" y="4777788"/>
            <a:ext cx="5437518" cy="390940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1" y="9430789"/>
            <a:ext cx="2945971" cy="497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0149" y="9430789"/>
            <a:ext cx="2945971" cy="4974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85008C-B9A2-4E19-9402-44EF33DD76F6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437350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225408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371236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715292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4098453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436504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85472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56204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48980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655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533197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88956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D72E98-86AA-40AD-B910-8989F1CC1B36}" type="datetimeFigureOut">
              <a:rPr lang="es-PE" smtClean="0"/>
              <a:t>31/07/2017</a:t>
            </a:fld>
            <a:endParaRPr lang="es-PE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78FC32-38EA-4615-A5A9-4375C29DA669}" type="slidenum">
              <a:rPr lang="es-PE" smtClean="0"/>
              <a:t>‹Nº›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602090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/>
            </a:r>
            <a:br>
              <a:rPr lang="es-PE" dirty="0" smtClean="0"/>
            </a:br>
            <a:endParaRPr lang="es-PE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76" y="546932"/>
            <a:ext cx="10716426" cy="570004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15200" y="4904585"/>
            <a:ext cx="364905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100" dirty="0" smtClean="0">
                <a:solidFill>
                  <a:schemeClr val="bg1">
                    <a:lumMod val="95000"/>
                  </a:schemeClr>
                </a:solidFill>
              </a:rPr>
              <a:t>Elaborado por: </a:t>
            </a:r>
            <a:r>
              <a:rPr lang="es-PE" sz="1100" dirty="0" err="1" smtClean="0">
                <a:solidFill>
                  <a:schemeClr val="bg1">
                    <a:lumMod val="95000"/>
                  </a:schemeClr>
                </a:solidFill>
              </a:rPr>
              <a:t>Marialle</a:t>
            </a:r>
            <a:r>
              <a:rPr lang="es-PE" sz="1100" dirty="0" smtClean="0">
                <a:solidFill>
                  <a:schemeClr val="bg1">
                    <a:lumMod val="95000"/>
                  </a:schemeClr>
                </a:solidFill>
              </a:rPr>
              <a:t> Prentice </a:t>
            </a:r>
          </a:p>
          <a:p>
            <a:r>
              <a:rPr lang="es-PE" sz="1100" dirty="0" smtClean="0">
                <a:solidFill>
                  <a:schemeClr val="bg1">
                    <a:lumMod val="95000"/>
                  </a:schemeClr>
                </a:solidFill>
              </a:rPr>
              <a:t>                           Arquitecta</a:t>
            </a:r>
          </a:p>
          <a:p>
            <a:r>
              <a:rPr lang="es-PE" sz="1100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s-PE" sz="1100" dirty="0" smtClean="0">
                <a:solidFill>
                  <a:schemeClr val="bg1">
                    <a:lumMod val="95000"/>
                  </a:schemeClr>
                </a:solidFill>
              </a:rPr>
              <a:t>                          Pilar Peña</a:t>
            </a:r>
          </a:p>
          <a:p>
            <a:r>
              <a:rPr lang="es-PE" sz="1100" dirty="0" smtClean="0">
                <a:solidFill>
                  <a:schemeClr val="bg1">
                    <a:lumMod val="95000"/>
                  </a:schemeClr>
                </a:solidFill>
              </a:rPr>
              <a:t>                           Especialista en GRD y Discapacidad</a:t>
            </a:r>
          </a:p>
          <a:p>
            <a:endParaRPr lang="es-PE" sz="11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s-PE" sz="1100" dirty="0"/>
              <a:t>	</a:t>
            </a:r>
            <a:r>
              <a:rPr lang="es-PE" sz="1100" dirty="0" smtClean="0"/>
              <a:t>          </a:t>
            </a:r>
          </a:p>
          <a:p>
            <a:r>
              <a:rPr lang="es-PE" sz="1100" dirty="0"/>
              <a:t> </a:t>
            </a:r>
            <a:r>
              <a:rPr lang="es-PE" sz="1100" dirty="0" smtClean="0"/>
              <a:t>                             </a:t>
            </a:r>
            <a:endParaRPr lang="es-PE" sz="1100" dirty="0"/>
          </a:p>
        </p:txBody>
      </p:sp>
    </p:spTree>
    <p:extLst>
      <p:ext uri="{BB962C8B-B14F-4D97-AF65-F5344CB8AC3E}">
        <p14:creationId xmlns:p14="http://schemas.microsoft.com/office/powerpoint/2010/main" val="2681945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ángulo 33"/>
          <p:cNvSpPr/>
          <p:nvPr/>
        </p:nvSpPr>
        <p:spPr>
          <a:xfrm>
            <a:off x="837757" y="1423209"/>
            <a:ext cx="36582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ontserrat"/>
              </a:rPr>
              <a:t>UNIDAD DE VIVIENDA INICIAL - UVI</a:t>
            </a:r>
            <a:endParaRPr lang="es-PE" sz="1600" b="1" dirty="0">
              <a:solidFill>
                <a:schemeClr val="tx1">
                  <a:lumMod val="75000"/>
                  <a:lumOff val="25000"/>
                </a:schemeClr>
              </a:solidFill>
              <a:latin typeface="Montserrat"/>
            </a:endParaRPr>
          </a:p>
        </p:txBody>
      </p:sp>
      <p:grpSp>
        <p:nvGrpSpPr>
          <p:cNvPr id="10" name="Grupo 9"/>
          <p:cNvGrpSpPr/>
          <p:nvPr/>
        </p:nvGrpSpPr>
        <p:grpSpPr>
          <a:xfrm>
            <a:off x="2987347" y="2609123"/>
            <a:ext cx="5323546" cy="2160491"/>
            <a:chOff x="1026688" y="1243022"/>
            <a:chExt cx="10267950" cy="4167111"/>
          </a:xfrm>
        </p:grpSpPr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088" b="11891"/>
            <a:stretch/>
          </p:blipFill>
          <p:spPr>
            <a:xfrm>
              <a:off x="1026688" y="1243022"/>
              <a:ext cx="10267950" cy="4167111"/>
            </a:xfrm>
            <a:prstGeom prst="rect">
              <a:avLst/>
            </a:prstGeom>
          </p:spPr>
        </p:pic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91" t="29669" r="43703" b="65786"/>
            <a:stretch/>
          </p:blipFill>
          <p:spPr>
            <a:xfrm>
              <a:off x="5194971" y="1980415"/>
              <a:ext cx="914400" cy="266701"/>
            </a:xfrm>
            <a:prstGeom prst="rect">
              <a:avLst/>
            </a:prstGeom>
          </p:spPr>
        </p:pic>
        <p:pic>
          <p:nvPicPr>
            <p:cNvPr id="13" name="Imagen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91" t="30569" r="43703" b="65786"/>
            <a:stretch/>
          </p:blipFill>
          <p:spPr>
            <a:xfrm rot="16200000">
              <a:off x="4643528" y="2559272"/>
              <a:ext cx="914400" cy="213887"/>
            </a:xfrm>
            <a:prstGeom prst="rect">
              <a:avLst/>
            </a:prstGeom>
          </p:spPr>
        </p:pic>
        <p:pic>
          <p:nvPicPr>
            <p:cNvPr id="14" name="Imagen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325" t="30549" r="38074" b="65061"/>
            <a:stretch/>
          </p:blipFill>
          <p:spPr>
            <a:xfrm rot="17180771">
              <a:off x="5079249" y="2003198"/>
              <a:ext cx="164413" cy="257577"/>
            </a:xfrm>
            <a:prstGeom prst="rect">
              <a:avLst/>
            </a:prstGeom>
          </p:spPr>
        </p:pic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412" t="33604" r="46011" b="31767"/>
            <a:stretch/>
          </p:blipFill>
          <p:spPr>
            <a:xfrm>
              <a:off x="5178515" y="2201872"/>
              <a:ext cx="675336" cy="2031777"/>
            </a:xfrm>
            <a:prstGeom prst="rect">
              <a:avLst/>
            </a:prstGeom>
          </p:spPr>
        </p:pic>
      </p:grp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63"/>
          <a:stretch/>
        </p:blipFill>
        <p:spPr>
          <a:xfrm>
            <a:off x="9144000" y="286510"/>
            <a:ext cx="2727636" cy="1425573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01600" y="114300"/>
            <a:ext cx="11963400" cy="66040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2" name="CuadroTexto 21"/>
          <p:cNvSpPr txBox="1"/>
          <p:nvPr/>
        </p:nvSpPr>
        <p:spPr>
          <a:xfrm>
            <a:off x="6897914" y="545306"/>
            <a:ext cx="1017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PARIHUELAS </a:t>
            </a:r>
            <a:endParaRPr lang="es-PE" sz="1200" b="1" dirty="0"/>
          </a:p>
        </p:txBody>
      </p:sp>
      <p:sp>
        <p:nvSpPr>
          <p:cNvPr id="18" name="CuadroTexto 17"/>
          <p:cNvSpPr txBox="1"/>
          <p:nvPr/>
        </p:nvSpPr>
        <p:spPr>
          <a:xfrm>
            <a:off x="6888221" y="760981"/>
            <a:ext cx="20748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Separación entre las tablas no deben ser mayor a 13 </a:t>
            </a:r>
            <a:r>
              <a:rPr lang="es-PE" sz="1200" dirty="0" err="1" smtClean="0"/>
              <a:t>mm.</a:t>
            </a:r>
            <a:r>
              <a:rPr lang="es-PE" sz="1200" dirty="0" smtClean="0"/>
              <a:t> </a:t>
            </a:r>
            <a:endParaRPr lang="es-PE" sz="1200" dirty="0"/>
          </a:p>
        </p:txBody>
      </p:sp>
      <p:sp>
        <p:nvSpPr>
          <p:cNvPr id="23" name="CuadroTexto 22"/>
          <p:cNvSpPr txBox="1"/>
          <p:nvPr/>
        </p:nvSpPr>
        <p:spPr>
          <a:xfrm>
            <a:off x="8515749" y="599056"/>
            <a:ext cx="511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5° </a:t>
            </a:r>
            <a:endParaRPr lang="es-PE" sz="900" b="1" i="1" dirty="0"/>
          </a:p>
        </p:txBody>
      </p:sp>
      <p:cxnSp>
        <p:nvCxnSpPr>
          <p:cNvPr id="25" name="Conector angular 24"/>
          <p:cNvCxnSpPr/>
          <p:nvPr/>
        </p:nvCxnSpPr>
        <p:spPr>
          <a:xfrm>
            <a:off x="6897914" y="789823"/>
            <a:ext cx="2541361" cy="432823"/>
          </a:xfrm>
          <a:prstGeom prst="bentConnector3">
            <a:avLst>
              <a:gd name="adj1" fmla="val 82233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CuadroTexto 34"/>
          <p:cNvSpPr txBox="1"/>
          <p:nvPr/>
        </p:nvSpPr>
        <p:spPr>
          <a:xfrm>
            <a:off x="3371806" y="5151143"/>
            <a:ext cx="663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RAMPA</a:t>
            </a:r>
            <a:endParaRPr lang="es-PE" sz="1200" b="1" dirty="0"/>
          </a:p>
        </p:txBody>
      </p:sp>
      <p:sp>
        <p:nvSpPr>
          <p:cNvPr id="36" name="CuadroTexto 35"/>
          <p:cNvSpPr txBox="1"/>
          <p:nvPr/>
        </p:nvSpPr>
        <p:spPr>
          <a:xfrm>
            <a:off x="3374813" y="5347768"/>
            <a:ext cx="190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Implementar una rampa de ingreso, a menor desnivel es menor la longitud.</a:t>
            </a:r>
            <a:endParaRPr lang="es-PE" sz="1200" dirty="0"/>
          </a:p>
        </p:txBody>
      </p:sp>
      <p:sp>
        <p:nvSpPr>
          <p:cNvPr id="37" name="CuadroTexto 36"/>
          <p:cNvSpPr txBox="1"/>
          <p:nvPr/>
        </p:nvSpPr>
        <p:spPr>
          <a:xfrm>
            <a:off x="4799141" y="5204893"/>
            <a:ext cx="511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9° </a:t>
            </a:r>
            <a:endParaRPr lang="es-PE" sz="900" b="1" i="1" dirty="0"/>
          </a:p>
        </p:txBody>
      </p:sp>
      <p:cxnSp>
        <p:nvCxnSpPr>
          <p:cNvPr id="38" name="Conector angular 37"/>
          <p:cNvCxnSpPr/>
          <p:nvPr/>
        </p:nvCxnSpPr>
        <p:spPr>
          <a:xfrm flipV="1">
            <a:off x="3454400" y="4536030"/>
            <a:ext cx="2168127" cy="852036"/>
          </a:xfrm>
          <a:prstGeom prst="bentConnector3">
            <a:avLst>
              <a:gd name="adj1" fmla="val 82217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angular 41"/>
          <p:cNvCxnSpPr/>
          <p:nvPr/>
        </p:nvCxnSpPr>
        <p:spPr>
          <a:xfrm rot="10800000">
            <a:off x="5664202" y="4626068"/>
            <a:ext cx="1854198" cy="1365248"/>
          </a:xfrm>
          <a:prstGeom prst="bentConnector3">
            <a:avLst>
              <a:gd name="adj1" fmla="val 10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uadroTexto 47"/>
          <p:cNvSpPr txBox="1"/>
          <p:nvPr/>
        </p:nvSpPr>
        <p:spPr>
          <a:xfrm>
            <a:off x="5627309" y="5758230"/>
            <a:ext cx="830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BARANDA</a:t>
            </a:r>
            <a:endParaRPr lang="es-PE" sz="1200" b="1" dirty="0"/>
          </a:p>
        </p:txBody>
      </p:sp>
      <p:sp>
        <p:nvSpPr>
          <p:cNvPr id="49" name="CuadroTexto 48"/>
          <p:cNvSpPr txBox="1"/>
          <p:nvPr/>
        </p:nvSpPr>
        <p:spPr>
          <a:xfrm>
            <a:off x="5617616" y="5948505"/>
            <a:ext cx="20748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Implementar una rampa de ingreso, a menor desnivel es menor el % de la pendiente.</a:t>
            </a:r>
            <a:endParaRPr lang="es-PE" sz="1200" dirty="0"/>
          </a:p>
        </p:txBody>
      </p:sp>
      <p:sp>
        <p:nvSpPr>
          <p:cNvPr id="50" name="CuadroTexto 49"/>
          <p:cNvSpPr txBox="1"/>
          <p:nvPr/>
        </p:nvSpPr>
        <p:spPr>
          <a:xfrm>
            <a:off x="7088347" y="5799280"/>
            <a:ext cx="585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10° </a:t>
            </a:r>
            <a:endParaRPr lang="es-PE" sz="900" b="1" i="1" dirty="0"/>
          </a:p>
        </p:txBody>
      </p:sp>
      <p:cxnSp>
        <p:nvCxnSpPr>
          <p:cNvPr id="61" name="Conector angular 60"/>
          <p:cNvCxnSpPr/>
          <p:nvPr/>
        </p:nvCxnSpPr>
        <p:spPr>
          <a:xfrm rot="10800000" flipV="1">
            <a:off x="1290667" y="4027143"/>
            <a:ext cx="3764333" cy="729382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uadroTexto 62"/>
          <p:cNvSpPr txBox="1"/>
          <p:nvPr/>
        </p:nvSpPr>
        <p:spPr>
          <a:xfrm>
            <a:off x="1237379" y="4522536"/>
            <a:ext cx="12001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PUERTA interior</a:t>
            </a:r>
            <a:endParaRPr lang="es-PE" sz="1200" b="1" dirty="0"/>
          </a:p>
        </p:txBody>
      </p:sp>
      <p:sp>
        <p:nvSpPr>
          <p:cNvPr id="64" name="CuadroTexto 63"/>
          <p:cNvSpPr txBox="1"/>
          <p:nvPr/>
        </p:nvSpPr>
        <p:spPr>
          <a:xfrm>
            <a:off x="1246036" y="4747045"/>
            <a:ext cx="24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Ancho mínimo de 0.90 m.</a:t>
            </a:r>
            <a:endParaRPr lang="es-PE" sz="1200" dirty="0"/>
          </a:p>
        </p:txBody>
      </p:sp>
      <p:sp>
        <p:nvSpPr>
          <p:cNvPr id="65" name="CuadroTexto 64"/>
          <p:cNvSpPr txBox="1"/>
          <p:nvPr/>
        </p:nvSpPr>
        <p:spPr>
          <a:xfrm>
            <a:off x="2723817" y="4550886"/>
            <a:ext cx="585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8° </a:t>
            </a:r>
            <a:endParaRPr lang="es-PE" sz="900" b="1" i="1" dirty="0"/>
          </a:p>
        </p:txBody>
      </p:sp>
      <p:sp>
        <p:nvSpPr>
          <p:cNvPr id="70" name="CuadroTexto 69"/>
          <p:cNvSpPr txBox="1"/>
          <p:nvPr/>
        </p:nvSpPr>
        <p:spPr>
          <a:xfrm>
            <a:off x="5939877" y="5008706"/>
            <a:ext cx="13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PUERTA exterior</a:t>
            </a:r>
            <a:endParaRPr lang="es-PE" sz="1200" b="1" dirty="0"/>
          </a:p>
        </p:txBody>
      </p:sp>
      <p:sp>
        <p:nvSpPr>
          <p:cNvPr id="71" name="CuadroTexto 70"/>
          <p:cNvSpPr txBox="1"/>
          <p:nvPr/>
        </p:nvSpPr>
        <p:spPr>
          <a:xfrm>
            <a:off x="7426315" y="5037056"/>
            <a:ext cx="585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8° </a:t>
            </a:r>
            <a:endParaRPr lang="es-PE" sz="900" b="1" i="1" dirty="0"/>
          </a:p>
        </p:txBody>
      </p:sp>
      <p:cxnSp>
        <p:nvCxnSpPr>
          <p:cNvPr id="74" name="Conector angular 73"/>
          <p:cNvCxnSpPr/>
          <p:nvPr/>
        </p:nvCxnSpPr>
        <p:spPr>
          <a:xfrm rot="10800000">
            <a:off x="5984317" y="4488120"/>
            <a:ext cx="1882241" cy="746436"/>
          </a:xfrm>
          <a:prstGeom prst="bentConnector3">
            <a:avLst>
              <a:gd name="adj1" fmla="val 99593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CuadroTexto 76"/>
          <p:cNvSpPr txBox="1"/>
          <p:nvPr/>
        </p:nvSpPr>
        <p:spPr>
          <a:xfrm>
            <a:off x="5938985" y="5204893"/>
            <a:ext cx="24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Ancho mínimo de 1.20 m.</a:t>
            </a:r>
            <a:endParaRPr lang="es-PE" sz="1200" dirty="0"/>
          </a:p>
        </p:txBody>
      </p:sp>
      <p:cxnSp>
        <p:nvCxnSpPr>
          <p:cNvPr id="80" name="Conector angular 79"/>
          <p:cNvCxnSpPr/>
          <p:nvPr/>
        </p:nvCxnSpPr>
        <p:spPr>
          <a:xfrm rot="10800000" flipV="1">
            <a:off x="5093105" y="2199502"/>
            <a:ext cx="2460993" cy="1579283"/>
          </a:xfrm>
          <a:prstGeom prst="bentConnector3">
            <a:avLst>
              <a:gd name="adj1" fmla="val 99876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064692" y="1963580"/>
            <a:ext cx="10986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INTERRUPTOR</a:t>
            </a:r>
            <a:endParaRPr lang="es-PE" sz="1200" b="1" dirty="0"/>
          </a:p>
        </p:txBody>
      </p:sp>
      <p:sp>
        <p:nvSpPr>
          <p:cNvPr id="82" name="CuadroTexto 81"/>
          <p:cNvSpPr txBox="1"/>
          <p:nvPr/>
        </p:nvSpPr>
        <p:spPr>
          <a:xfrm>
            <a:off x="5054999" y="2153855"/>
            <a:ext cx="24002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Instalación máxima de 1.35 m. de altura. (Altura máxima de alcance o manipulación de objetos).</a:t>
            </a:r>
            <a:endParaRPr lang="es-PE" sz="1200" dirty="0"/>
          </a:p>
        </p:txBody>
      </p:sp>
      <p:sp>
        <p:nvSpPr>
          <p:cNvPr id="83" name="CuadroTexto 82"/>
          <p:cNvSpPr txBox="1"/>
          <p:nvPr/>
        </p:nvSpPr>
        <p:spPr>
          <a:xfrm>
            <a:off x="6525730" y="2004630"/>
            <a:ext cx="116669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12° y Art. 14° </a:t>
            </a:r>
            <a:endParaRPr lang="es-PE" sz="900" b="1" i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928" y="516986"/>
            <a:ext cx="3931074" cy="4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72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600" y="114300"/>
            <a:ext cx="11963400" cy="66040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208406" y="286510"/>
            <a:ext cx="3944494" cy="50331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221" y="2528587"/>
            <a:ext cx="2746823" cy="326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Imagen 40"/>
          <p:cNvPicPr>
            <a:picLocks noChangeAspect="1"/>
          </p:cNvPicPr>
          <p:nvPr/>
        </p:nvPicPr>
        <p:blipFill rotWithShape="1">
          <a:blip r:embed="rId3"/>
          <a:srcRect l="7473" t="12143" r="50399" b="1885"/>
          <a:stretch/>
        </p:blipFill>
        <p:spPr>
          <a:xfrm>
            <a:off x="10749171" y="196221"/>
            <a:ext cx="1162050" cy="16859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7" name="Conector angular 46"/>
          <p:cNvCxnSpPr/>
          <p:nvPr/>
        </p:nvCxnSpPr>
        <p:spPr>
          <a:xfrm flipV="1">
            <a:off x="8548852" y="1619250"/>
            <a:ext cx="2414423" cy="185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/>
          <p:cNvSpPr txBox="1"/>
          <p:nvPr/>
        </p:nvSpPr>
        <p:spPr>
          <a:xfrm>
            <a:off x="8529802" y="1385904"/>
            <a:ext cx="6631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RAMPA</a:t>
            </a:r>
            <a:endParaRPr lang="es-PE" sz="1200" b="1" dirty="0"/>
          </a:p>
        </p:txBody>
      </p:sp>
      <p:sp>
        <p:nvSpPr>
          <p:cNvPr id="52" name="CuadroTexto 51"/>
          <p:cNvSpPr txBox="1"/>
          <p:nvPr/>
        </p:nvSpPr>
        <p:spPr>
          <a:xfrm>
            <a:off x="8532809" y="1582529"/>
            <a:ext cx="1902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Implementar una rampa de ingreso, a menor desnivel es menor la longitud.</a:t>
            </a:r>
            <a:endParaRPr lang="es-PE" sz="1200" dirty="0"/>
          </a:p>
        </p:txBody>
      </p:sp>
      <p:sp>
        <p:nvSpPr>
          <p:cNvPr id="53" name="CuadroTexto 52"/>
          <p:cNvSpPr txBox="1"/>
          <p:nvPr/>
        </p:nvSpPr>
        <p:spPr>
          <a:xfrm>
            <a:off x="9957137" y="1439654"/>
            <a:ext cx="5117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9° </a:t>
            </a:r>
            <a:endParaRPr lang="es-PE" sz="900" b="1" i="1" dirty="0"/>
          </a:p>
        </p:txBody>
      </p:sp>
      <p:sp>
        <p:nvSpPr>
          <p:cNvPr id="55" name="CuadroTexto 54"/>
          <p:cNvSpPr txBox="1"/>
          <p:nvPr/>
        </p:nvSpPr>
        <p:spPr>
          <a:xfrm>
            <a:off x="8564453" y="635462"/>
            <a:ext cx="122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PUERTA exterior</a:t>
            </a:r>
            <a:endParaRPr lang="es-PE" sz="1200" b="1" dirty="0"/>
          </a:p>
        </p:txBody>
      </p:sp>
      <p:sp>
        <p:nvSpPr>
          <p:cNvPr id="56" name="CuadroTexto 55"/>
          <p:cNvSpPr txBox="1"/>
          <p:nvPr/>
        </p:nvSpPr>
        <p:spPr>
          <a:xfrm>
            <a:off x="8573110" y="859971"/>
            <a:ext cx="24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Ancho mínimo de 1.20 m.</a:t>
            </a:r>
            <a:endParaRPr lang="es-PE" sz="1200" dirty="0"/>
          </a:p>
        </p:txBody>
      </p:sp>
      <p:sp>
        <p:nvSpPr>
          <p:cNvPr id="57" name="CuadroTexto 56"/>
          <p:cNvSpPr txBox="1"/>
          <p:nvPr/>
        </p:nvSpPr>
        <p:spPr>
          <a:xfrm>
            <a:off x="10050891" y="663812"/>
            <a:ext cx="585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8° </a:t>
            </a:r>
            <a:endParaRPr lang="es-PE" sz="900" b="1" i="1" dirty="0"/>
          </a:p>
        </p:txBody>
      </p:sp>
      <p:cxnSp>
        <p:nvCxnSpPr>
          <p:cNvPr id="66" name="Conector angular 65"/>
          <p:cNvCxnSpPr/>
          <p:nvPr/>
        </p:nvCxnSpPr>
        <p:spPr>
          <a:xfrm>
            <a:off x="8548852" y="860895"/>
            <a:ext cx="2419394" cy="360613"/>
          </a:xfrm>
          <a:prstGeom prst="bentConnector3">
            <a:avLst>
              <a:gd name="adj1" fmla="val 80314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71"/>
          <p:cNvSpPr txBox="1"/>
          <p:nvPr/>
        </p:nvSpPr>
        <p:spPr>
          <a:xfrm>
            <a:off x="308511" y="5011496"/>
            <a:ext cx="12247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PUERTA exterior</a:t>
            </a:r>
            <a:endParaRPr lang="es-PE" sz="1200" b="1" dirty="0"/>
          </a:p>
        </p:txBody>
      </p:sp>
      <p:sp>
        <p:nvSpPr>
          <p:cNvPr id="73" name="CuadroTexto 72"/>
          <p:cNvSpPr txBox="1"/>
          <p:nvPr/>
        </p:nvSpPr>
        <p:spPr>
          <a:xfrm>
            <a:off x="317168" y="5236005"/>
            <a:ext cx="24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Ancho mínimo de 1.20 m.</a:t>
            </a:r>
            <a:endParaRPr lang="es-PE" sz="1200" dirty="0"/>
          </a:p>
        </p:txBody>
      </p:sp>
      <p:sp>
        <p:nvSpPr>
          <p:cNvPr id="75" name="CuadroTexto 74"/>
          <p:cNvSpPr txBox="1"/>
          <p:nvPr/>
        </p:nvSpPr>
        <p:spPr>
          <a:xfrm>
            <a:off x="1794949" y="5039846"/>
            <a:ext cx="585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8° </a:t>
            </a:r>
            <a:endParaRPr lang="es-PE" sz="900" b="1" i="1" dirty="0"/>
          </a:p>
        </p:txBody>
      </p:sp>
      <p:cxnSp>
        <p:nvCxnSpPr>
          <p:cNvPr id="76" name="Conector angular 75"/>
          <p:cNvCxnSpPr/>
          <p:nvPr/>
        </p:nvCxnSpPr>
        <p:spPr>
          <a:xfrm>
            <a:off x="292910" y="5236929"/>
            <a:ext cx="2419394" cy="360613"/>
          </a:xfrm>
          <a:prstGeom prst="bentConnector3">
            <a:avLst>
              <a:gd name="adj1" fmla="val 80314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CuadroTexto 77"/>
          <p:cNvSpPr txBox="1"/>
          <p:nvPr/>
        </p:nvSpPr>
        <p:spPr>
          <a:xfrm>
            <a:off x="1641086" y="6043115"/>
            <a:ext cx="13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PUERTA interior</a:t>
            </a:r>
            <a:endParaRPr lang="es-PE" sz="1200" b="1" dirty="0"/>
          </a:p>
        </p:txBody>
      </p:sp>
      <p:sp>
        <p:nvSpPr>
          <p:cNvPr id="79" name="CuadroTexto 78"/>
          <p:cNvSpPr txBox="1"/>
          <p:nvPr/>
        </p:nvSpPr>
        <p:spPr>
          <a:xfrm>
            <a:off x="3127524" y="6071465"/>
            <a:ext cx="5859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8° </a:t>
            </a:r>
            <a:endParaRPr lang="es-PE" sz="900" b="1" i="1" dirty="0"/>
          </a:p>
        </p:txBody>
      </p:sp>
      <p:cxnSp>
        <p:nvCxnSpPr>
          <p:cNvPr id="84" name="Conector angular 83"/>
          <p:cNvCxnSpPr/>
          <p:nvPr/>
        </p:nvCxnSpPr>
        <p:spPr>
          <a:xfrm flipV="1">
            <a:off x="1714500" y="5513005"/>
            <a:ext cx="1866502" cy="754188"/>
          </a:xfrm>
          <a:prstGeom prst="bentConnector3">
            <a:avLst>
              <a:gd name="adj1" fmla="val 995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CuadroTexto 84"/>
          <p:cNvSpPr txBox="1"/>
          <p:nvPr/>
        </p:nvSpPr>
        <p:spPr>
          <a:xfrm>
            <a:off x="1640194" y="6239302"/>
            <a:ext cx="24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Ancho mínimo de 0.90 m.</a:t>
            </a:r>
            <a:endParaRPr lang="es-PE" sz="1200" dirty="0"/>
          </a:p>
        </p:txBody>
      </p:sp>
      <p:sp>
        <p:nvSpPr>
          <p:cNvPr id="86" name="CuadroTexto 85"/>
          <p:cNvSpPr txBox="1"/>
          <p:nvPr/>
        </p:nvSpPr>
        <p:spPr>
          <a:xfrm>
            <a:off x="4404575" y="6071465"/>
            <a:ext cx="1486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BARRAS DE APOYO</a:t>
            </a:r>
            <a:endParaRPr lang="es-PE" sz="1200" b="1" dirty="0"/>
          </a:p>
        </p:txBody>
      </p:sp>
      <p:sp>
        <p:nvSpPr>
          <p:cNvPr id="87" name="CuadroTexto 86"/>
          <p:cNvSpPr txBox="1"/>
          <p:nvPr/>
        </p:nvSpPr>
        <p:spPr>
          <a:xfrm>
            <a:off x="5744429" y="6099815"/>
            <a:ext cx="732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(f) </a:t>
            </a:r>
            <a:endParaRPr lang="es-PE" sz="900" b="1" i="1" dirty="0"/>
          </a:p>
        </p:txBody>
      </p:sp>
      <p:cxnSp>
        <p:nvCxnSpPr>
          <p:cNvPr id="88" name="Conector angular 87"/>
          <p:cNvCxnSpPr/>
          <p:nvPr/>
        </p:nvCxnSpPr>
        <p:spPr>
          <a:xfrm rot="10800000">
            <a:off x="4449017" y="5550879"/>
            <a:ext cx="1991297" cy="751418"/>
          </a:xfrm>
          <a:prstGeom prst="bentConnector3">
            <a:avLst>
              <a:gd name="adj1" fmla="val 100225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uadroTexto 88"/>
          <p:cNvSpPr txBox="1"/>
          <p:nvPr/>
        </p:nvSpPr>
        <p:spPr>
          <a:xfrm>
            <a:off x="4403683" y="6267652"/>
            <a:ext cx="24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Ancho mínimo de 1.20 m.</a:t>
            </a:r>
            <a:endParaRPr lang="es-PE" sz="1200" dirty="0"/>
          </a:p>
        </p:txBody>
      </p:sp>
      <p:sp>
        <p:nvSpPr>
          <p:cNvPr id="28" name="CuadroTexto 27"/>
          <p:cNvSpPr txBox="1"/>
          <p:nvPr/>
        </p:nvSpPr>
        <p:spPr>
          <a:xfrm>
            <a:off x="5335508" y="4926445"/>
            <a:ext cx="8227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INODORO</a:t>
            </a:r>
            <a:endParaRPr lang="es-PE" sz="1200" b="1" dirty="0"/>
          </a:p>
        </p:txBody>
      </p:sp>
      <p:sp>
        <p:nvSpPr>
          <p:cNvPr id="29" name="CuadroTexto 28"/>
          <p:cNvSpPr txBox="1"/>
          <p:nvPr/>
        </p:nvSpPr>
        <p:spPr>
          <a:xfrm>
            <a:off x="5344165" y="5150954"/>
            <a:ext cx="2491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Altura a 45 cm.</a:t>
            </a:r>
            <a:endParaRPr lang="es-PE" sz="1200" dirty="0"/>
          </a:p>
        </p:txBody>
      </p:sp>
      <p:sp>
        <p:nvSpPr>
          <p:cNvPr id="30" name="CuadroTexto 29"/>
          <p:cNvSpPr txBox="1"/>
          <p:nvPr/>
        </p:nvSpPr>
        <p:spPr>
          <a:xfrm>
            <a:off x="6634843" y="4954795"/>
            <a:ext cx="7730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(b) </a:t>
            </a:r>
            <a:endParaRPr lang="es-PE" sz="900" b="1" i="1" dirty="0"/>
          </a:p>
        </p:txBody>
      </p:sp>
      <p:cxnSp>
        <p:nvCxnSpPr>
          <p:cNvPr id="31" name="Conector angular 30"/>
          <p:cNvCxnSpPr/>
          <p:nvPr/>
        </p:nvCxnSpPr>
        <p:spPr>
          <a:xfrm rot="10800000" flipV="1">
            <a:off x="4743616" y="5173304"/>
            <a:ext cx="2561597" cy="227142"/>
          </a:xfrm>
          <a:prstGeom prst="bentConnector3">
            <a:avLst>
              <a:gd name="adj1" fmla="val 7622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uadroTexto 37"/>
          <p:cNvSpPr txBox="1"/>
          <p:nvPr/>
        </p:nvSpPr>
        <p:spPr>
          <a:xfrm>
            <a:off x="5322198" y="4288932"/>
            <a:ext cx="1486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CUBÍCULO</a:t>
            </a:r>
            <a:endParaRPr lang="es-PE" sz="1200" b="1" dirty="0"/>
          </a:p>
        </p:txBody>
      </p:sp>
      <p:sp>
        <p:nvSpPr>
          <p:cNvPr id="39" name="CuadroTexto 38"/>
          <p:cNvSpPr txBox="1"/>
          <p:nvPr/>
        </p:nvSpPr>
        <p:spPr>
          <a:xfrm>
            <a:off x="6670144" y="4317282"/>
            <a:ext cx="732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(b) </a:t>
            </a:r>
            <a:endParaRPr lang="es-PE" sz="900" b="1" i="1" dirty="0"/>
          </a:p>
        </p:txBody>
      </p:sp>
      <p:cxnSp>
        <p:nvCxnSpPr>
          <p:cNvPr id="42" name="Conector angular 41"/>
          <p:cNvCxnSpPr/>
          <p:nvPr/>
        </p:nvCxnSpPr>
        <p:spPr>
          <a:xfrm rot="10800000" flipV="1">
            <a:off x="4831568" y="4514846"/>
            <a:ext cx="2451265" cy="308822"/>
          </a:xfrm>
          <a:prstGeom prst="bentConnector3">
            <a:avLst>
              <a:gd name="adj1" fmla="val 7905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5321306" y="4485119"/>
            <a:ext cx="175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Dimensiones mínimas de 1.00 x 2.00 m.</a:t>
            </a:r>
            <a:endParaRPr lang="es-PE" sz="1200" dirty="0"/>
          </a:p>
        </p:txBody>
      </p:sp>
      <p:sp>
        <p:nvSpPr>
          <p:cNvPr id="50" name="CuadroTexto 49"/>
          <p:cNvSpPr txBox="1"/>
          <p:nvPr/>
        </p:nvSpPr>
        <p:spPr>
          <a:xfrm>
            <a:off x="299854" y="2353459"/>
            <a:ext cx="759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TABLERO</a:t>
            </a:r>
            <a:endParaRPr lang="es-PE" sz="1200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268051" y="2577968"/>
            <a:ext cx="206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Altura a la superficie superior a 85 cm, y el espacio inferior libre de obstáculos a 75 cm.</a:t>
            </a:r>
            <a:endParaRPr lang="es-PE" sz="1200" dirty="0"/>
          </a:p>
        </p:txBody>
      </p:sp>
      <p:sp>
        <p:nvSpPr>
          <p:cNvPr id="58" name="CuadroTexto 57"/>
          <p:cNvSpPr txBox="1"/>
          <p:nvPr/>
        </p:nvSpPr>
        <p:spPr>
          <a:xfrm>
            <a:off x="1588502" y="2381809"/>
            <a:ext cx="7837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(a) </a:t>
            </a:r>
            <a:endParaRPr lang="es-PE" sz="900" b="1" i="1" dirty="0"/>
          </a:p>
        </p:txBody>
      </p:sp>
      <p:cxnSp>
        <p:nvCxnSpPr>
          <p:cNvPr id="59" name="Conector angular 58"/>
          <p:cNvCxnSpPr/>
          <p:nvPr/>
        </p:nvCxnSpPr>
        <p:spPr>
          <a:xfrm>
            <a:off x="284253" y="2578892"/>
            <a:ext cx="2428051" cy="947704"/>
          </a:xfrm>
          <a:prstGeom prst="bentConnector3">
            <a:avLst>
              <a:gd name="adj1" fmla="val 80661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CuadroTexto 59"/>
          <p:cNvSpPr txBox="1"/>
          <p:nvPr/>
        </p:nvSpPr>
        <p:spPr>
          <a:xfrm>
            <a:off x="292708" y="3807293"/>
            <a:ext cx="10374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ACCESORIOS</a:t>
            </a:r>
            <a:endParaRPr lang="es-PE" sz="1200" b="1" dirty="0"/>
          </a:p>
        </p:txBody>
      </p:sp>
      <p:sp>
        <p:nvSpPr>
          <p:cNvPr id="61" name="CuadroTexto 60"/>
          <p:cNvSpPr txBox="1"/>
          <p:nvPr/>
        </p:nvSpPr>
        <p:spPr>
          <a:xfrm>
            <a:off x="196169" y="4031802"/>
            <a:ext cx="206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Jabonera, papelera y secadora de mano, debe estar a una altura no mayor a 1.35 m.</a:t>
            </a:r>
            <a:endParaRPr lang="es-PE" sz="1200" dirty="0"/>
          </a:p>
        </p:txBody>
      </p:sp>
      <p:sp>
        <p:nvSpPr>
          <p:cNvPr id="62" name="CuadroTexto 61"/>
          <p:cNvSpPr txBox="1"/>
          <p:nvPr/>
        </p:nvSpPr>
        <p:spPr>
          <a:xfrm>
            <a:off x="1581356" y="3835643"/>
            <a:ext cx="7837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(f) </a:t>
            </a:r>
            <a:endParaRPr lang="es-PE" sz="900" b="1" i="1" dirty="0"/>
          </a:p>
        </p:txBody>
      </p:sp>
      <p:cxnSp>
        <p:nvCxnSpPr>
          <p:cNvPr id="63" name="Conector angular 62"/>
          <p:cNvCxnSpPr/>
          <p:nvPr/>
        </p:nvCxnSpPr>
        <p:spPr>
          <a:xfrm>
            <a:off x="277107" y="4032726"/>
            <a:ext cx="2333136" cy="542888"/>
          </a:xfrm>
          <a:prstGeom prst="bentConnector3">
            <a:avLst>
              <a:gd name="adj1" fmla="val 82949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/>
          <p:cNvSpPr txBox="1"/>
          <p:nvPr/>
        </p:nvSpPr>
        <p:spPr>
          <a:xfrm>
            <a:off x="2610243" y="1039184"/>
            <a:ext cx="13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GRIFERÍA</a:t>
            </a:r>
            <a:endParaRPr lang="es-PE" sz="1200" b="1" dirty="0"/>
          </a:p>
        </p:txBody>
      </p:sp>
      <p:sp>
        <p:nvSpPr>
          <p:cNvPr id="65" name="CuadroTexto 64"/>
          <p:cNvSpPr txBox="1"/>
          <p:nvPr/>
        </p:nvSpPr>
        <p:spPr>
          <a:xfrm>
            <a:off x="3867219" y="1067534"/>
            <a:ext cx="815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(a)</a:t>
            </a:r>
            <a:endParaRPr lang="es-PE" sz="900" b="1" i="1" dirty="0"/>
          </a:p>
        </p:txBody>
      </p:sp>
      <p:cxnSp>
        <p:nvCxnSpPr>
          <p:cNvPr id="67" name="Conector angular 66"/>
          <p:cNvCxnSpPr/>
          <p:nvPr/>
        </p:nvCxnSpPr>
        <p:spPr>
          <a:xfrm rot="10800000" flipV="1">
            <a:off x="2621978" y="1283262"/>
            <a:ext cx="2216734" cy="1894641"/>
          </a:xfrm>
          <a:prstGeom prst="bentConnector3">
            <a:avLst>
              <a:gd name="adj1" fmla="val 100169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2609351" y="1235371"/>
            <a:ext cx="249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Debe ser de comando electrónico,  cierre automático o tipo aleta.</a:t>
            </a:r>
            <a:endParaRPr lang="es-PE" sz="1200" dirty="0"/>
          </a:p>
        </p:txBody>
      </p:sp>
      <p:sp>
        <p:nvSpPr>
          <p:cNvPr id="74" name="CuadroTexto 73"/>
          <p:cNvSpPr txBox="1"/>
          <p:nvPr/>
        </p:nvSpPr>
        <p:spPr>
          <a:xfrm>
            <a:off x="5232431" y="3599943"/>
            <a:ext cx="1486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DUCHA</a:t>
            </a:r>
            <a:endParaRPr lang="es-PE" sz="1200" b="1" dirty="0"/>
          </a:p>
        </p:txBody>
      </p:sp>
      <p:sp>
        <p:nvSpPr>
          <p:cNvPr id="77" name="CuadroTexto 76"/>
          <p:cNvSpPr txBox="1"/>
          <p:nvPr/>
        </p:nvSpPr>
        <p:spPr>
          <a:xfrm>
            <a:off x="6580377" y="3628293"/>
            <a:ext cx="732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(e) </a:t>
            </a:r>
            <a:endParaRPr lang="es-PE" sz="900" b="1" i="1" dirty="0"/>
          </a:p>
        </p:txBody>
      </p:sp>
      <p:cxnSp>
        <p:nvCxnSpPr>
          <p:cNvPr id="80" name="Conector angular 79"/>
          <p:cNvCxnSpPr/>
          <p:nvPr/>
        </p:nvCxnSpPr>
        <p:spPr>
          <a:xfrm rot="10800000">
            <a:off x="4831567" y="3064901"/>
            <a:ext cx="2451268" cy="770983"/>
          </a:xfrm>
          <a:prstGeom prst="bentConnector3">
            <a:avLst>
              <a:gd name="adj1" fmla="val 8159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5231539" y="3796130"/>
            <a:ext cx="175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Dimensiones mínimas de 0.90 x 0.90 m.  </a:t>
            </a:r>
            <a:endParaRPr lang="es-PE" sz="1200" dirty="0"/>
          </a:p>
        </p:txBody>
      </p:sp>
      <p:sp>
        <p:nvSpPr>
          <p:cNvPr id="90" name="CuadroTexto 89"/>
          <p:cNvSpPr txBox="1"/>
          <p:nvPr/>
        </p:nvSpPr>
        <p:spPr>
          <a:xfrm>
            <a:off x="5746571" y="2649035"/>
            <a:ext cx="1657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ESPACIO ADYACENTE</a:t>
            </a:r>
            <a:endParaRPr lang="es-PE" sz="1200" b="1" dirty="0"/>
          </a:p>
        </p:txBody>
      </p:sp>
      <p:sp>
        <p:nvSpPr>
          <p:cNvPr id="91" name="CuadroTexto 90"/>
          <p:cNvSpPr txBox="1"/>
          <p:nvPr/>
        </p:nvSpPr>
        <p:spPr>
          <a:xfrm>
            <a:off x="7308706" y="2677385"/>
            <a:ext cx="732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(e) </a:t>
            </a:r>
            <a:endParaRPr lang="es-PE" sz="900" b="1" i="1" dirty="0"/>
          </a:p>
        </p:txBody>
      </p:sp>
      <p:cxnSp>
        <p:nvCxnSpPr>
          <p:cNvPr id="92" name="Conector angular 91"/>
          <p:cNvCxnSpPr/>
          <p:nvPr/>
        </p:nvCxnSpPr>
        <p:spPr>
          <a:xfrm rot="10800000">
            <a:off x="4121187" y="2890505"/>
            <a:ext cx="4238674" cy="97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5744604" y="2845222"/>
            <a:ext cx="267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Dimensiones mínimas de 1.50 x 1.50 m, que permita la aproximación de una silla de ruedas.</a:t>
            </a:r>
            <a:endParaRPr lang="es-PE" sz="1200" dirty="0"/>
          </a:p>
        </p:txBody>
      </p:sp>
      <p:sp>
        <p:nvSpPr>
          <p:cNvPr id="95" name="CuadroTexto 94"/>
          <p:cNvSpPr txBox="1"/>
          <p:nvPr/>
        </p:nvSpPr>
        <p:spPr>
          <a:xfrm>
            <a:off x="4450542" y="1774041"/>
            <a:ext cx="13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SARDINEL</a:t>
            </a:r>
            <a:endParaRPr lang="es-PE" sz="1200" b="1" dirty="0"/>
          </a:p>
        </p:txBody>
      </p:sp>
      <p:sp>
        <p:nvSpPr>
          <p:cNvPr id="96" name="CuadroTexto 95"/>
          <p:cNvSpPr txBox="1"/>
          <p:nvPr/>
        </p:nvSpPr>
        <p:spPr>
          <a:xfrm>
            <a:off x="5707518" y="1802391"/>
            <a:ext cx="815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(a)</a:t>
            </a:r>
            <a:endParaRPr lang="es-PE" sz="900" b="1" i="1" dirty="0"/>
          </a:p>
        </p:txBody>
      </p:sp>
      <p:cxnSp>
        <p:nvCxnSpPr>
          <p:cNvPr id="97" name="Conector angular 96"/>
          <p:cNvCxnSpPr/>
          <p:nvPr/>
        </p:nvCxnSpPr>
        <p:spPr>
          <a:xfrm rot="10800000" flipV="1">
            <a:off x="4434235" y="2014485"/>
            <a:ext cx="2460783" cy="767042"/>
          </a:xfrm>
          <a:prstGeom prst="bentConnector3">
            <a:avLst>
              <a:gd name="adj1" fmla="val 9988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97"/>
          <p:cNvSpPr txBox="1"/>
          <p:nvPr/>
        </p:nvSpPr>
        <p:spPr>
          <a:xfrm>
            <a:off x="4449650" y="1970228"/>
            <a:ext cx="249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NO debe llevar sardinel, podrá existir un chaflán de 13mm. como máximo.</a:t>
            </a:r>
            <a:endParaRPr lang="es-PE" sz="1200" dirty="0"/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959" y="399479"/>
            <a:ext cx="3931074" cy="497346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639798" y="4514846"/>
            <a:ext cx="3093578" cy="1200329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PE" i="1" dirty="0" smtClean="0"/>
              <a:t>Dice: “inodoro para discapacitados” (MVCS), debe decir: inodoro para personas con discapacidad”(</a:t>
            </a:r>
            <a:r>
              <a:rPr lang="es-PE" i="1" dirty="0" err="1" smtClean="0"/>
              <a:t>Conadis</a:t>
            </a:r>
            <a:r>
              <a:rPr lang="es-PE" dirty="0" smtClean="0"/>
              <a:t>)</a:t>
            </a:r>
            <a:endParaRPr lang="es-PE" dirty="0"/>
          </a:p>
        </p:txBody>
      </p:sp>
      <p:cxnSp>
        <p:nvCxnSpPr>
          <p:cNvPr id="6" name="Conector recto de flecha 5"/>
          <p:cNvCxnSpPr/>
          <p:nvPr/>
        </p:nvCxnSpPr>
        <p:spPr>
          <a:xfrm flipH="1">
            <a:off x="4355021" y="4678133"/>
            <a:ext cx="4275758" cy="145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06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01600" y="114300"/>
            <a:ext cx="11963400" cy="6604000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Rectángulo 3"/>
          <p:cNvSpPr/>
          <p:nvPr/>
        </p:nvSpPr>
        <p:spPr>
          <a:xfrm>
            <a:off x="208406" y="286510"/>
            <a:ext cx="3944494" cy="503313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058" y="1268143"/>
            <a:ext cx="2746823" cy="326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CuadroTexto 49"/>
          <p:cNvSpPr txBox="1"/>
          <p:nvPr/>
        </p:nvSpPr>
        <p:spPr>
          <a:xfrm>
            <a:off x="2395691" y="1093015"/>
            <a:ext cx="7593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200" b="1" dirty="0" smtClean="0"/>
              <a:t>TABLERO</a:t>
            </a:r>
            <a:endParaRPr lang="es-PE" sz="1200" b="1" dirty="0"/>
          </a:p>
        </p:txBody>
      </p:sp>
      <p:sp>
        <p:nvSpPr>
          <p:cNvPr id="54" name="CuadroTexto 53"/>
          <p:cNvSpPr txBox="1"/>
          <p:nvPr/>
        </p:nvSpPr>
        <p:spPr>
          <a:xfrm>
            <a:off x="2363888" y="1317524"/>
            <a:ext cx="206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Altura a la superficie superior a 85 cm, y el espacio inferior libre de obstáculos a 75 cm.</a:t>
            </a:r>
            <a:endParaRPr lang="es-PE" sz="1200" dirty="0"/>
          </a:p>
        </p:txBody>
      </p:sp>
      <p:sp>
        <p:nvSpPr>
          <p:cNvPr id="58" name="CuadroTexto 57"/>
          <p:cNvSpPr txBox="1"/>
          <p:nvPr/>
        </p:nvSpPr>
        <p:spPr>
          <a:xfrm>
            <a:off x="3684339" y="1121365"/>
            <a:ext cx="78375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(a) </a:t>
            </a:r>
            <a:endParaRPr lang="es-PE" sz="900" b="1" i="1" dirty="0"/>
          </a:p>
        </p:txBody>
      </p:sp>
      <p:cxnSp>
        <p:nvCxnSpPr>
          <p:cNvPr id="59" name="Conector angular 58"/>
          <p:cNvCxnSpPr/>
          <p:nvPr/>
        </p:nvCxnSpPr>
        <p:spPr>
          <a:xfrm>
            <a:off x="2380090" y="1318448"/>
            <a:ext cx="2428051" cy="947704"/>
          </a:xfrm>
          <a:prstGeom prst="bentConnector3">
            <a:avLst>
              <a:gd name="adj1" fmla="val 80661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uadroTexto 63"/>
          <p:cNvSpPr txBox="1"/>
          <p:nvPr/>
        </p:nvSpPr>
        <p:spPr>
          <a:xfrm>
            <a:off x="2185583" y="2380433"/>
            <a:ext cx="13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GRIFERÍA</a:t>
            </a:r>
            <a:endParaRPr lang="es-PE" sz="1200" b="1" dirty="0"/>
          </a:p>
        </p:txBody>
      </p:sp>
      <p:sp>
        <p:nvSpPr>
          <p:cNvPr id="65" name="CuadroTexto 64"/>
          <p:cNvSpPr txBox="1"/>
          <p:nvPr/>
        </p:nvSpPr>
        <p:spPr>
          <a:xfrm>
            <a:off x="3442559" y="2408783"/>
            <a:ext cx="815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(a)</a:t>
            </a:r>
            <a:endParaRPr lang="es-PE" sz="900" b="1" i="1" dirty="0"/>
          </a:p>
        </p:txBody>
      </p:sp>
      <p:cxnSp>
        <p:nvCxnSpPr>
          <p:cNvPr id="67" name="Conector angular 66"/>
          <p:cNvCxnSpPr/>
          <p:nvPr/>
        </p:nvCxnSpPr>
        <p:spPr>
          <a:xfrm rot="10800000">
            <a:off x="2205795" y="2616498"/>
            <a:ext cx="2557244" cy="2368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CuadroTexto 67"/>
          <p:cNvSpPr txBox="1"/>
          <p:nvPr/>
        </p:nvSpPr>
        <p:spPr>
          <a:xfrm>
            <a:off x="2184691" y="2576620"/>
            <a:ext cx="249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Debe ser de comando electrónico,  cierre automático o tipo aleta.</a:t>
            </a:r>
            <a:endParaRPr lang="es-PE" sz="1200" dirty="0"/>
          </a:p>
        </p:txBody>
      </p:sp>
      <p:sp>
        <p:nvSpPr>
          <p:cNvPr id="74" name="CuadroTexto 73"/>
          <p:cNvSpPr txBox="1"/>
          <p:nvPr/>
        </p:nvSpPr>
        <p:spPr>
          <a:xfrm>
            <a:off x="7328268" y="2339499"/>
            <a:ext cx="14864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DUCHA</a:t>
            </a:r>
            <a:endParaRPr lang="es-PE" sz="1200" b="1" dirty="0"/>
          </a:p>
        </p:txBody>
      </p:sp>
      <p:sp>
        <p:nvSpPr>
          <p:cNvPr id="77" name="CuadroTexto 76"/>
          <p:cNvSpPr txBox="1"/>
          <p:nvPr/>
        </p:nvSpPr>
        <p:spPr>
          <a:xfrm>
            <a:off x="8676214" y="2367849"/>
            <a:ext cx="732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(e) </a:t>
            </a:r>
            <a:endParaRPr lang="es-PE" sz="900" b="1" i="1" dirty="0"/>
          </a:p>
        </p:txBody>
      </p:sp>
      <p:cxnSp>
        <p:nvCxnSpPr>
          <p:cNvPr id="80" name="Conector angular 79"/>
          <p:cNvCxnSpPr/>
          <p:nvPr/>
        </p:nvCxnSpPr>
        <p:spPr>
          <a:xfrm rot="10800000">
            <a:off x="6927404" y="1804457"/>
            <a:ext cx="2451268" cy="770983"/>
          </a:xfrm>
          <a:prstGeom prst="bentConnector3">
            <a:avLst>
              <a:gd name="adj1" fmla="val 8159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CuadroTexto 80"/>
          <p:cNvSpPr txBox="1"/>
          <p:nvPr/>
        </p:nvSpPr>
        <p:spPr>
          <a:xfrm>
            <a:off x="7327376" y="2535686"/>
            <a:ext cx="1756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Dimensiones mínimas de 0.90 x 0.90 m.  </a:t>
            </a:r>
            <a:endParaRPr lang="es-PE" sz="1200" dirty="0"/>
          </a:p>
        </p:txBody>
      </p:sp>
      <p:sp>
        <p:nvSpPr>
          <p:cNvPr id="90" name="CuadroTexto 89"/>
          <p:cNvSpPr txBox="1"/>
          <p:nvPr/>
        </p:nvSpPr>
        <p:spPr>
          <a:xfrm>
            <a:off x="7842408" y="1388591"/>
            <a:ext cx="1657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ESPACIO ADYACENTE</a:t>
            </a:r>
            <a:endParaRPr lang="es-PE" sz="1200" b="1" dirty="0"/>
          </a:p>
        </p:txBody>
      </p:sp>
      <p:sp>
        <p:nvSpPr>
          <p:cNvPr id="91" name="CuadroTexto 90"/>
          <p:cNvSpPr txBox="1"/>
          <p:nvPr/>
        </p:nvSpPr>
        <p:spPr>
          <a:xfrm>
            <a:off x="9404543" y="1416941"/>
            <a:ext cx="7325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(e) </a:t>
            </a:r>
            <a:endParaRPr lang="es-PE" sz="900" b="1" i="1" dirty="0"/>
          </a:p>
        </p:txBody>
      </p:sp>
      <p:cxnSp>
        <p:nvCxnSpPr>
          <p:cNvPr id="92" name="Conector angular 91"/>
          <p:cNvCxnSpPr/>
          <p:nvPr/>
        </p:nvCxnSpPr>
        <p:spPr>
          <a:xfrm rot="10800000">
            <a:off x="6217024" y="1630061"/>
            <a:ext cx="4238674" cy="977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CuadroTexto 92"/>
          <p:cNvSpPr txBox="1"/>
          <p:nvPr/>
        </p:nvSpPr>
        <p:spPr>
          <a:xfrm>
            <a:off x="7840441" y="1584778"/>
            <a:ext cx="26724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Dimensiones mínimas de 1.50 x 1.50 m, que permita la aproximación de una silla de ruedas.</a:t>
            </a:r>
            <a:endParaRPr lang="es-PE" sz="1200" dirty="0"/>
          </a:p>
        </p:txBody>
      </p:sp>
      <p:sp>
        <p:nvSpPr>
          <p:cNvPr id="95" name="CuadroTexto 94"/>
          <p:cNvSpPr txBox="1"/>
          <p:nvPr/>
        </p:nvSpPr>
        <p:spPr>
          <a:xfrm>
            <a:off x="6546379" y="513597"/>
            <a:ext cx="1365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b="1" dirty="0" smtClean="0"/>
              <a:t>SARDINEL</a:t>
            </a:r>
            <a:endParaRPr lang="es-PE" sz="1200" b="1" dirty="0"/>
          </a:p>
        </p:txBody>
      </p:sp>
      <p:sp>
        <p:nvSpPr>
          <p:cNvPr id="96" name="CuadroTexto 95"/>
          <p:cNvSpPr txBox="1"/>
          <p:nvPr/>
        </p:nvSpPr>
        <p:spPr>
          <a:xfrm>
            <a:off x="7803355" y="541947"/>
            <a:ext cx="81542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b="1" i="1" dirty="0" smtClean="0"/>
              <a:t>Art. 15° (a)</a:t>
            </a:r>
            <a:endParaRPr lang="es-PE" sz="900" b="1" i="1" dirty="0"/>
          </a:p>
        </p:txBody>
      </p:sp>
      <p:cxnSp>
        <p:nvCxnSpPr>
          <p:cNvPr id="97" name="Conector angular 96"/>
          <p:cNvCxnSpPr/>
          <p:nvPr/>
        </p:nvCxnSpPr>
        <p:spPr>
          <a:xfrm rot="10800000" flipV="1">
            <a:off x="6530072" y="754041"/>
            <a:ext cx="2460783" cy="767042"/>
          </a:xfrm>
          <a:prstGeom prst="bentConnector3">
            <a:avLst>
              <a:gd name="adj1" fmla="val 9988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CuadroTexto 97"/>
          <p:cNvSpPr txBox="1"/>
          <p:nvPr/>
        </p:nvSpPr>
        <p:spPr>
          <a:xfrm>
            <a:off x="6545487" y="709784"/>
            <a:ext cx="2491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 smtClean="0"/>
              <a:t>NO debe llevar sardinel, podrá existir un chaflán de 13mm. como máximo.</a:t>
            </a:r>
            <a:endParaRPr lang="es-PE" sz="1200" dirty="0"/>
          </a:p>
        </p:txBody>
      </p:sp>
      <p:pic>
        <p:nvPicPr>
          <p:cNvPr id="69" name="Imagen 68"/>
          <p:cNvPicPr>
            <a:picLocks noChangeAspect="1"/>
          </p:cNvPicPr>
          <p:nvPr/>
        </p:nvPicPr>
        <p:blipFill rotWithShape="1">
          <a:blip r:embed="rId3"/>
          <a:srcRect l="44366" t="31332" r="43996" b="47858"/>
          <a:stretch/>
        </p:blipFill>
        <p:spPr>
          <a:xfrm>
            <a:off x="8618780" y="3102988"/>
            <a:ext cx="1345832" cy="1426778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 rotWithShape="1">
          <a:blip r:embed="rId3"/>
          <a:srcRect l="44126" t="59400" r="44976" b="20853"/>
          <a:stretch/>
        </p:blipFill>
        <p:spPr>
          <a:xfrm>
            <a:off x="9984382" y="3080027"/>
            <a:ext cx="1771650" cy="1542357"/>
          </a:xfrm>
          <a:prstGeom prst="rect">
            <a:avLst/>
          </a:prstGeom>
        </p:spPr>
      </p:pic>
      <p:pic>
        <p:nvPicPr>
          <p:cNvPr id="1026" name="Picture 2" descr="Imagen relacionada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0" t="5175" r="4399" b="13140"/>
          <a:stretch/>
        </p:blipFill>
        <p:spPr bwMode="auto">
          <a:xfrm>
            <a:off x="4254613" y="4714027"/>
            <a:ext cx="3816874" cy="1842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accesibilidad lavatorio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8328" r="8288" b="12922"/>
          <a:stretch/>
        </p:blipFill>
        <p:spPr bwMode="auto">
          <a:xfrm>
            <a:off x="729715" y="3426623"/>
            <a:ext cx="3381375" cy="14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466" y="279786"/>
            <a:ext cx="3931074" cy="497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44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946" y="526393"/>
            <a:ext cx="10391686" cy="576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8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3044</TotalTime>
  <Words>509</Words>
  <Application>Microsoft Office PowerPoint</Application>
  <PresentationFormat>Panorámica</PresentationFormat>
  <Paragraphs>82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Montserrat</vt:lpstr>
      <vt:lpstr>Tema de Office</vt:lpstr>
      <vt:lpstr>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Lizzette Mabel Dextre Aguirre</dc:creator>
  <cp:lastModifiedBy>Pilar Peña Arrunategui</cp:lastModifiedBy>
  <cp:revision>219</cp:revision>
  <cp:lastPrinted>2017-04-26T02:30:29Z</cp:lastPrinted>
  <dcterms:created xsi:type="dcterms:W3CDTF">2016-11-02T21:02:12Z</dcterms:created>
  <dcterms:modified xsi:type="dcterms:W3CDTF">2017-07-31T22:37:54Z</dcterms:modified>
</cp:coreProperties>
</file>