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6"/>
  </p:sldMasterIdLst>
  <p:notesMasterIdLst>
    <p:notesMasterId r:id="rId31"/>
  </p:notesMasterIdLst>
  <p:handoutMasterIdLst>
    <p:handoutMasterId r:id="rId32"/>
  </p:handoutMasterIdLst>
  <p:sldIdLst>
    <p:sldId id="784" r:id="rId7"/>
    <p:sldId id="865" r:id="rId8"/>
    <p:sldId id="811" r:id="rId9"/>
    <p:sldId id="840" r:id="rId10"/>
    <p:sldId id="792" r:id="rId11"/>
    <p:sldId id="861" r:id="rId12"/>
    <p:sldId id="788" r:id="rId13"/>
    <p:sldId id="826" r:id="rId14"/>
    <p:sldId id="846" r:id="rId15"/>
    <p:sldId id="829" r:id="rId16"/>
    <p:sldId id="831" r:id="rId17"/>
    <p:sldId id="866" r:id="rId18"/>
    <p:sldId id="864" r:id="rId19"/>
    <p:sldId id="844" r:id="rId20"/>
    <p:sldId id="798" r:id="rId21"/>
    <p:sldId id="832" r:id="rId22"/>
    <p:sldId id="834" r:id="rId23"/>
    <p:sldId id="867" r:id="rId24"/>
    <p:sldId id="868" r:id="rId25"/>
    <p:sldId id="825" r:id="rId26"/>
    <p:sldId id="787" r:id="rId27"/>
    <p:sldId id="823" r:id="rId28"/>
    <p:sldId id="821" r:id="rId29"/>
    <p:sldId id="770" r:id="rId30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7" name="Aziz Abultimman" initials="AA [2]" lastIdx="4" clrIdx="7">
    <p:extLst>
      <p:ext uri="{19B8F6BF-5375-455C-9EA6-DF929625EA0E}">
        <p15:presenceInfo xmlns:p15="http://schemas.microsoft.com/office/powerpoint/2012/main" userId="Aziz Abultimman" providerId="None"/>
      </p:ext>
    </p:extLst>
  </p:cmAuthor>
  <p:cmAuthor id="1" name="Michael Gloeckle" initials="MG" lastIdx="1" clrIdx="1"/>
  <p:cmAuthor id="2" name="Michael Gloeckle" initials="MG [2]" lastIdx="1" clrIdx="2"/>
  <p:cmAuthor id="3" name="WEIRA Cornelius - ET" initials="WC-E" lastIdx="2" clrIdx="3"/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  <p:cmAuthor id="5" name="Francesca Coloni" initials="FC" lastIdx="38" clrIdx="5">
    <p:extLst>
      <p:ext uri="{19B8F6BF-5375-455C-9EA6-DF929625EA0E}">
        <p15:presenceInfo xmlns:p15="http://schemas.microsoft.com/office/powerpoint/2012/main" userId="Francesca Coloni" providerId="None"/>
      </p:ext>
    </p:extLst>
  </p:cmAuthor>
  <p:cmAuthor id="6" name="Aziz Abultimman" initials="AA" lastIdx="5" clrIdx="6">
    <p:extLst>
      <p:ext uri="{19B8F6BF-5375-455C-9EA6-DF929625EA0E}">
        <p15:presenceInfo xmlns:p15="http://schemas.microsoft.com/office/powerpoint/2012/main" userId="S::abultima@unhcr.org::67425ab6-a8f5-4aaa-8748-f0f85a862f2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FFFFFF"/>
    <a:srgbClr val="F19420"/>
    <a:srgbClr val="61C5C3"/>
    <a:srgbClr val="F0BB27"/>
    <a:srgbClr val="AA494A"/>
    <a:srgbClr val="D46767"/>
    <a:srgbClr val="1AAB91"/>
    <a:srgbClr val="FFDE59"/>
    <a:srgbClr val="E8D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58" y="18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059B0-8655-4C55-B6A4-E512047526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503F0-EBE9-4495-AFC1-1D7D3AEC0A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4690B-ECA5-4575-9F46-0F7F2606111B}" type="datetimeFigureOut">
              <a:rPr lang="en-IN" smtClean="0"/>
              <a:t>30-07-2020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0D8F-2B75-4E73-AA4E-15FCF50609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9D0AB-A012-49BD-9374-FE93D0D5E9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BCDFE-BD15-47CC-976F-CC98B89747A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8704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9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2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IOM IEC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6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IOM IEC toolkit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1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6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73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5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42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69D276-5C27-0048-BF36-4302BA8514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1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eltercluster.org/response/iraq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0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08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775" y="274993"/>
            <a:ext cx="8750375" cy="4406640"/>
          </a:xfrm>
        </p:spPr>
        <p:txBody>
          <a:bodyPr/>
          <a:lstStyle>
            <a:lvl1pPr>
              <a:defRPr sz="24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lphaLcParenR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459E00-8C10-429E-A455-74496A97A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3776" y="4681633"/>
            <a:ext cx="2186999" cy="364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B3433-F997-454D-AF58-17A3572934DF}"/>
              </a:ext>
            </a:extLst>
          </p:cNvPr>
          <p:cNvSpPr/>
          <p:nvPr userDrawn="1"/>
        </p:nvSpPr>
        <p:spPr>
          <a:xfrm>
            <a:off x="2488061" y="4781383"/>
            <a:ext cx="2826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>
                <a:hlinkClick r:id="rId3"/>
              </a:rPr>
              <a:t>https://www.sheltercluster.org/response/iraq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166658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95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2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7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0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7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2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4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who.int/iris/bitstream/handle/10665/332096/WHO-2019-nCoV-Disinfection-2020.1-eng.pdf?sequence=1&amp;isAllowed=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hyperlink" Target="https://apps.who.int/iris/bitstream/handle/10665/332096/WHO-2019-nCoV-Disinfection-2020.1-ara.pdf?sequence=12&amp;isAllowed=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المفاهيم الأساسية حول كوفيد-19 (كورونا)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9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7AB124B-35E2-46E8-8FC6-3BEF2DF8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1" y="841865"/>
            <a:ext cx="2743200" cy="274320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23F483-2189-4A3E-A570-798EE175E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853440"/>
            <a:ext cx="2743200" cy="27432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25E4D25-DCB8-4C86-94AA-D4F9A51CA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49" y="853440"/>
            <a:ext cx="2743200" cy="2743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E0A0D-6884-47E5-AD74-ACD4B5BAB92E}"/>
              </a:ext>
            </a:extLst>
          </p:cNvPr>
          <p:cNvSpPr/>
          <p:nvPr/>
        </p:nvSpPr>
        <p:spPr>
          <a:xfrm>
            <a:off x="184151" y="325041"/>
            <a:ext cx="87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ctr" rtl="1"/>
            <a:r>
              <a:rPr lang="ar-IQ" b="1" dirty="0">
                <a:latin typeface="Arial"/>
                <a:cs typeface="Arial"/>
              </a:rPr>
              <a:t>ممارسات الصحة والنظافة لمنع العدوى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B7163D-FF95-4AF7-9703-2AD80D7EF201}"/>
              </a:ext>
            </a:extLst>
          </p:cNvPr>
          <p:cNvSpPr/>
          <p:nvPr/>
        </p:nvSpPr>
        <p:spPr>
          <a:xfrm>
            <a:off x="184151" y="3850732"/>
            <a:ext cx="87756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b="1" i="1" u="sng" dirty="0">
                <a:solidFill>
                  <a:srgbClr val="C00000"/>
                </a:solidFill>
              </a:rPr>
              <a:t>يقلل</a:t>
            </a:r>
            <a:r>
              <a:rPr lang="ar-IQ" i="1" dirty="0">
                <a:solidFill>
                  <a:srgbClr val="C00000"/>
                </a:solidFill>
              </a:rPr>
              <a:t> استخدام معدات الوقاية الشخصية فقط من خطر التلوث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CD132A-FDCC-4952-A2B9-DDD4BBE67C04}"/>
              </a:ext>
            </a:extLst>
          </p:cNvPr>
          <p:cNvSpPr txBox="1"/>
          <p:nvPr/>
        </p:nvSpPr>
        <p:spPr>
          <a:xfrm>
            <a:off x="234600" y="923436"/>
            <a:ext cx="2642302" cy="276999"/>
          </a:xfrm>
          <a:prstGeom prst="rect">
            <a:avLst/>
          </a:prstGeom>
          <a:solidFill>
            <a:srgbClr val="1AAB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>
                <a:solidFill>
                  <a:srgbClr val="E8D95F"/>
                </a:solidFill>
              </a:rPr>
              <a:t>كيفية ارتداء القناع واستخدامه وخلعه والتخلص منه</a:t>
            </a:r>
            <a:endParaRPr lang="en-US" sz="1200" dirty="0">
              <a:solidFill>
                <a:srgbClr val="E8D95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BA7B9D-8724-465F-B77B-CCE590488908}"/>
              </a:ext>
            </a:extLst>
          </p:cNvPr>
          <p:cNvSpPr txBox="1"/>
          <p:nvPr/>
        </p:nvSpPr>
        <p:spPr>
          <a:xfrm>
            <a:off x="6267098" y="920180"/>
            <a:ext cx="2642302" cy="276999"/>
          </a:xfrm>
          <a:prstGeom prst="rect">
            <a:avLst/>
          </a:prstGeom>
          <a:solidFill>
            <a:srgbClr val="1AAB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>
                <a:solidFill>
                  <a:srgbClr val="E8D95F"/>
                </a:solidFill>
              </a:rPr>
              <a:t>كيفية ارتداء القناع واستخدامه وخلعه والتخلص منه</a:t>
            </a:r>
            <a:endParaRPr lang="en-US" sz="1200" dirty="0">
              <a:solidFill>
                <a:srgbClr val="E8D95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A0D164-E88A-42CC-9592-014DBF19B143}"/>
              </a:ext>
            </a:extLst>
          </p:cNvPr>
          <p:cNvSpPr txBox="1"/>
          <p:nvPr/>
        </p:nvSpPr>
        <p:spPr>
          <a:xfrm>
            <a:off x="3256732" y="920181"/>
            <a:ext cx="2642302" cy="276999"/>
          </a:xfrm>
          <a:prstGeom prst="rect">
            <a:avLst/>
          </a:prstGeom>
          <a:solidFill>
            <a:srgbClr val="1AAB9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>
                <a:solidFill>
                  <a:srgbClr val="E8D95F"/>
                </a:solidFill>
              </a:rPr>
              <a:t>كيفية ارتداء القناع واستخدامه وخلعه والتخلص منه</a:t>
            </a:r>
            <a:endParaRPr lang="en-US" sz="1200" dirty="0">
              <a:solidFill>
                <a:srgbClr val="E8D95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576CE-CB49-4D54-814D-DA01F6F90444}"/>
              </a:ext>
            </a:extLst>
          </p:cNvPr>
          <p:cNvSpPr/>
          <p:nvPr/>
        </p:nvSpPr>
        <p:spPr>
          <a:xfrm>
            <a:off x="287594" y="1408471"/>
            <a:ext cx="2589308" cy="781664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64073-8FD0-4821-9F1F-FBCA9767ED29}"/>
              </a:ext>
            </a:extLst>
          </p:cNvPr>
          <p:cNvSpPr/>
          <p:nvPr/>
        </p:nvSpPr>
        <p:spPr>
          <a:xfrm>
            <a:off x="1755058" y="2190135"/>
            <a:ext cx="1093722" cy="265667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0F17C0-7C88-4EC7-9A3B-F595473844BA}"/>
              </a:ext>
            </a:extLst>
          </p:cNvPr>
          <p:cNvSpPr txBox="1"/>
          <p:nvPr/>
        </p:nvSpPr>
        <p:spPr>
          <a:xfrm>
            <a:off x="287594" y="1118039"/>
            <a:ext cx="249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chemeClr val="bg1"/>
                </a:solidFill>
              </a:rPr>
              <a:t>قبل وضع القناع </a:t>
            </a:r>
            <a:r>
              <a:rPr lang="ar-IQ" sz="2400" b="1" dirty="0">
                <a:solidFill>
                  <a:srgbClr val="FFDE59"/>
                </a:solidFill>
              </a:rPr>
              <a:t>، نظف اليدين بفرك اليد</a:t>
            </a:r>
            <a:r>
              <a:rPr lang="en-US" sz="2400" b="1" dirty="0">
                <a:solidFill>
                  <a:srgbClr val="FFDE59"/>
                </a:solidFill>
              </a:rPr>
              <a:t> </a:t>
            </a:r>
            <a:r>
              <a:rPr lang="ar-IQ" sz="2400" b="1" dirty="0">
                <a:solidFill>
                  <a:srgbClr val="FFDE59"/>
                </a:solidFill>
              </a:rPr>
              <a:t>بمادة كحولية أو الصابون والماء</a:t>
            </a:r>
            <a:endParaRPr lang="en-US" sz="2400" b="1" dirty="0">
              <a:solidFill>
                <a:srgbClr val="FFDE59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B97DF6-17B5-4548-AF3C-437ED3FECE21}"/>
              </a:ext>
            </a:extLst>
          </p:cNvPr>
          <p:cNvSpPr/>
          <p:nvPr/>
        </p:nvSpPr>
        <p:spPr>
          <a:xfrm>
            <a:off x="3277346" y="1356246"/>
            <a:ext cx="2589308" cy="1099555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44B1A8-D2BB-4086-BA1C-D67CEEEDA2BC}"/>
              </a:ext>
            </a:extLst>
          </p:cNvPr>
          <p:cNvSpPr/>
          <p:nvPr/>
        </p:nvSpPr>
        <p:spPr>
          <a:xfrm>
            <a:off x="4772932" y="2438916"/>
            <a:ext cx="1093722" cy="265667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62050D-7B79-45C6-8BF4-E2D83FEC2921}"/>
              </a:ext>
            </a:extLst>
          </p:cNvPr>
          <p:cNvSpPr txBox="1"/>
          <p:nvPr/>
        </p:nvSpPr>
        <p:spPr>
          <a:xfrm>
            <a:off x="3325761" y="1197179"/>
            <a:ext cx="2492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chemeClr val="bg1"/>
                </a:solidFill>
              </a:rPr>
              <a:t>قم بتغطية الفم والأنف بالقناع </a:t>
            </a:r>
            <a:r>
              <a:rPr lang="ar-IQ" sz="2400" b="1" dirty="0">
                <a:solidFill>
                  <a:srgbClr val="FFDE59"/>
                </a:solidFill>
              </a:rPr>
              <a:t>وتأكد من عدم وجود فجوات بين وجهك وقناعك</a:t>
            </a:r>
            <a:endParaRPr lang="en-US" sz="2400" b="1" dirty="0">
              <a:solidFill>
                <a:srgbClr val="FFDE59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C194FD-C955-4C20-9E70-2E4961135793}"/>
              </a:ext>
            </a:extLst>
          </p:cNvPr>
          <p:cNvSpPr/>
          <p:nvPr/>
        </p:nvSpPr>
        <p:spPr>
          <a:xfrm>
            <a:off x="6451600" y="1451271"/>
            <a:ext cx="2457800" cy="1049440"/>
          </a:xfrm>
          <a:prstGeom prst="rect">
            <a:avLst/>
          </a:prstGeom>
          <a:solidFill>
            <a:srgbClr val="1A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32875D-423A-47C1-81CC-6AE457527D01}"/>
              </a:ext>
            </a:extLst>
          </p:cNvPr>
          <p:cNvSpPr txBox="1"/>
          <p:nvPr/>
        </p:nvSpPr>
        <p:spPr>
          <a:xfrm>
            <a:off x="6342010" y="1118039"/>
            <a:ext cx="2492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rgbClr val="FFDE59"/>
                </a:solidFill>
              </a:rPr>
              <a:t>استبدل القناع بقناع جديد بمجرد أن يصبح رطبًا ولا تعيد استخدام الأقنعة ذات الاستخدام الفردي</a:t>
            </a:r>
            <a:endParaRPr lang="en-US" sz="2400" b="1" dirty="0">
              <a:solidFill>
                <a:srgbClr val="FFDE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AD02DA-53E5-4532-95CE-C115CFB54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425700" y="285271"/>
            <a:ext cx="4406900" cy="4406900"/>
          </a:xfrm>
        </p:spPr>
      </p:pic>
    </p:spTree>
    <p:extLst>
      <p:ext uri="{BB962C8B-B14F-4D97-AF65-F5344CB8AC3E}">
        <p14:creationId xmlns:p14="http://schemas.microsoft.com/office/powerpoint/2010/main" val="345644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31B43C2-7A13-48CF-A06B-5824543D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829" t="24722" r="14600" b="32778"/>
          <a:stretch/>
        </p:blipFill>
        <p:spPr>
          <a:xfrm>
            <a:off x="5113758" y="2571750"/>
            <a:ext cx="3014316" cy="21121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3F5D12-3300-415B-A1CE-3EFF26420B72}"/>
              </a:ext>
            </a:extLst>
          </p:cNvPr>
          <p:cNvSpPr txBox="1"/>
          <p:nvPr/>
        </p:nvSpPr>
        <p:spPr>
          <a:xfrm>
            <a:off x="4931828" y="891521"/>
            <a:ext cx="3658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spcAft>
                <a:spcPts val="600"/>
              </a:spcAft>
            </a:pPr>
            <a:r>
              <a:rPr lang="ar-IQ" sz="2400" dirty="0">
                <a:latin typeface="Arial" panose="020B0604020202020204" pitchFamily="34" charset="0"/>
              </a:rPr>
              <a:t>ينظف </a:t>
            </a:r>
            <a:r>
              <a:rPr lang="ar-IQ" sz="2400" b="1" dirty="0">
                <a:latin typeface="Arial" panose="020B0604020202020204" pitchFamily="34" charset="0"/>
              </a:rPr>
              <a:t>بالماء والصابون</a:t>
            </a:r>
            <a:r>
              <a:rPr lang="ar-IQ" sz="2400" dirty="0">
                <a:latin typeface="Arial" panose="020B0604020202020204" pitchFamily="34" charset="0"/>
              </a:rPr>
              <a:t> ، ويليه الشطف والتجفيف - لإزالة الجراثيم من الأسطح. يجب تنظيف الأسطح قبل التطهير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0A3C39-8076-4EBB-96F4-1BFD986CC0CF}"/>
              </a:ext>
            </a:extLst>
          </p:cNvPr>
          <p:cNvSpPr/>
          <p:nvPr/>
        </p:nvSpPr>
        <p:spPr>
          <a:xfrm>
            <a:off x="534590" y="916623"/>
            <a:ext cx="3939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600"/>
              </a:spcAft>
            </a:pPr>
            <a:r>
              <a:rPr lang="ar-IQ" sz="2400" b="1" dirty="0">
                <a:latin typeface="Arial" panose="020B0604020202020204" pitchFamily="34" charset="0"/>
              </a:rPr>
              <a:t>تطهير </a:t>
            </a:r>
            <a:r>
              <a:rPr lang="ar-IQ" sz="2400" dirty="0">
                <a:latin typeface="Arial" panose="020B0604020202020204" pitchFamily="34" charset="0"/>
              </a:rPr>
              <a:t>بنسبة </a:t>
            </a:r>
            <a:r>
              <a:rPr lang="ar-IQ" sz="2400" b="1" dirty="0">
                <a:latin typeface="Arial" panose="020B0604020202020204" pitchFamily="34" charset="0"/>
              </a:rPr>
              <a:t>0.1 ٪ من الماء المكلور </a:t>
            </a:r>
            <a:r>
              <a:rPr lang="ar-IQ" sz="2400" dirty="0">
                <a:latin typeface="Arial" panose="020B0604020202020204" pitchFamily="34" charset="0"/>
              </a:rPr>
              <a:t>(أي مبيض مخفف في الماء) ، أو 70 ٪ من المحلول المحتوي على الكحول / الإيثانول ، لقتل الجراثيم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CB0793-A740-407F-A6CA-7D077D0A520A}"/>
              </a:ext>
            </a:extLst>
          </p:cNvPr>
          <p:cNvSpPr/>
          <p:nvPr/>
        </p:nvSpPr>
        <p:spPr>
          <a:xfrm>
            <a:off x="534589" y="349121"/>
            <a:ext cx="39396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ar-IQ" sz="2800" b="1" dirty="0">
                <a:latin typeface="Arial" panose="020B0604020202020204" pitchFamily="34" charset="0"/>
              </a:rPr>
              <a:t>2. ثم تطهير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54D08-C792-4EB7-BB3B-E168BA9AF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31828" y="349121"/>
            <a:ext cx="3658920" cy="542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14300" algn="r" rtl="1">
              <a:buNone/>
            </a:pPr>
            <a:r>
              <a:rPr lang="ar-IQ" b="1" dirty="0">
                <a:latin typeface="Arial" panose="020B0604020202020204" pitchFamily="34" charset="0"/>
              </a:rPr>
              <a:t>1. أولا تنظيف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EE7449-7EC4-4A6D-9F6F-4218F1E5B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9" y="2506138"/>
            <a:ext cx="2409025" cy="24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51C1BD-69CC-49B6-9096-200461872FC8}"/>
              </a:ext>
            </a:extLst>
          </p:cNvPr>
          <p:cNvSpPr txBox="1"/>
          <p:nvPr/>
        </p:nvSpPr>
        <p:spPr>
          <a:xfrm>
            <a:off x="1371040" y="3884877"/>
            <a:ext cx="430887" cy="684000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1600" b="1" dirty="0"/>
              <a:t>مبيض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52283-DE2E-4093-BAEC-68485A36EDB3}"/>
              </a:ext>
            </a:extLst>
          </p:cNvPr>
          <p:cNvSpPr txBox="1"/>
          <p:nvPr/>
        </p:nvSpPr>
        <p:spPr>
          <a:xfrm rot="5400000">
            <a:off x="2523742" y="3486145"/>
            <a:ext cx="492443" cy="1015546"/>
          </a:xfrm>
          <a:prstGeom prst="rect">
            <a:avLst/>
          </a:prstGeom>
          <a:solidFill>
            <a:srgbClr val="C5C3FF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2000" b="1" dirty="0">
                <a:solidFill>
                  <a:schemeClr val="bg1"/>
                </a:solidFill>
              </a:rPr>
              <a:t>مبيض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0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654D08-C792-4EB7-BB3B-E168BA9AF4D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1912" y="258692"/>
            <a:ext cx="8978342" cy="542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14300" algn="r" rtl="1">
              <a:buNone/>
            </a:pPr>
            <a:r>
              <a:rPr lang="ar-IQ" b="1" dirty="0">
                <a:latin typeface="Arial" panose="020B0604020202020204" pitchFamily="34" charset="0"/>
              </a:rPr>
              <a:t>كيفية تحضير 0،1 ٪ محلول الكلور المخفف في الماء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3B7A9-ED22-415D-A89A-3FC8123C8EB4}"/>
              </a:ext>
            </a:extLst>
          </p:cNvPr>
          <p:cNvSpPr/>
          <p:nvPr/>
        </p:nvSpPr>
        <p:spPr>
          <a:xfrm>
            <a:off x="91570" y="4633473"/>
            <a:ext cx="911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https://apps.who.int/iris/bitstream/handle/10665/332096/WHO-2019-nCoV-Disinfection-2020.1-eng.pdf?sequence=1&amp;isAllowed=y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IQ" sz="1200" dirty="0">
                <a:latin typeface="Calibri" panose="020F0502020204030204" pitchFamily="34" charset="0"/>
                <a:ea typeface="Calibri" panose="020F0502020204030204" pitchFamily="34" charset="0"/>
              </a:rPr>
              <a:t>الإنجليزية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https://apps.who.int/iris/bitstream/handle/10665/332096/WHO-2019-nCoV-Disinfection-2020.1-ara.pdf?sequence=12&amp;isAllowed=y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IQ" sz="1200" dirty="0">
                <a:latin typeface="Calibri" panose="020F0502020204030204" pitchFamily="34" charset="0"/>
                <a:ea typeface="Calibri" panose="020F0502020204030204" pitchFamily="34" charset="0"/>
              </a:rPr>
              <a:t>عربي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3711D4-6B6F-42FD-8C34-8A4B382C2C00}"/>
              </a:ext>
            </a:extLst>
          </p:cNvPr>
          <p:cNvSpPr/>
          <p:nvPr/>
        </p:nvSpPr>
        <p:spPr>
          <a:xfrm>
            <a:off x="315046" y="1002089"/>
            <a:ext cx="68920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تتراوح تركيزات الكلور في المنتجات المتاحة تجارياً (المبيض المنزلي) بين 4٪ و 6٪.</a:t>
            </a:r>
          </a:p>
          <a:p>
            <a:pPr algn="just" rtl="1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لمعرفة أجزاء المنتج الذي أساسه الكلور للمزج في الماء للوصول إلى التركيز المطلوب ، الحساب هو ما يلي:</a:t>
            </a: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[٪ الكلور في هيبوكلوريت الصوديوم السائل \٪ الكلور المطلوب] - 1 =</a:t>
            </a:r>
          </a:p>
          <a:p>
            <a:pPr algn="just" rtl="1">
              <a:spcAft>
                <a:spcPts val="0"/>
              </a:spcAft>
            </a:pPr>
            <a:r>
              <a:rPr lang="ar-IQ" dirty="0">
                <a:latin typeface="Calibri" panose="020F0502020204030204" pitchFamily="34" charset="0"/>
                <a:ea typeface="Calibri" panose="020F0502020204030204" pitchFamily="34" charset="0"/>
              </a:rPr>
              <a:t>إجمالي أجزاء الماء لكل جزء من هيبوكلوريت الصوديوم.</a:t>
            </a:r>
          </a:p>
          <a:p>
            <a:pPr algn="just" rtl="1"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spcAft>
                <a:spcPts val="0"/>
              </a:spcAft>
            </a:pPr>
            <a:r>
              <a:rPr lang="ar-IQ" b="1" dirty="0">
                <a:latin typeface="Calibri" panose="020F0502020204030204" pitchFamily="34" charset="0"/>
                <a:ea typeface="Calibri" panose="020F0502020204030204" pitchFamily="34" charset="0"/>
              </a:rPr>
              <a:t>بالنسبة إلى 0.1٪ من المحلول المخفف بالكلور ، يجب خلط 49 جزءًا من الماء لكل جزء من هيبوكلوريت الصوديوم (أو ما يقرب من 100 جزء من جزأين من 5٪ من مادة التبييض المركزة)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EBFDA61-039C-4CF4-AE1B-1083593D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076" y="1539345"/>
            <a:ext cx="1722393" cy="172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C3E203-2573-4501-B891-028C914A4234}"/>
              </a:ext>
            </a:extLst>
          </p:cNvPr>
          <p:cNvSpPr txBox="1"/>
          <p:nvPr/>
        </p:nvSpPr>
        <p:spPr>
          <a:xfrm>
            <a:off x="7384091" y="2433250"/>
            <a:ext cx="369332" cy="627599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1200" b="1" dirty="0"/>
              <a:t>مبيض</a:t>
            </a:r>
            <a:endParaRPr 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2A6707-5900-4EDA-92C0-7EBB085A90F9}"/>
              </a:ext>
            </a:extLst>
          </p:cNvPr>
          <p:cNvSpPr txBox="1"/>
          <p:nvPr/>
        </p:nvSpPr>
        <p:spPr>
          <a:xfrm rot="5400000">
            <a:off x="8202391" y="2191410"/>
            <a:ext cx="492443" cy="760682"/>
          </a:xfrm>
          <a:prstGeom prst="rect">
            <a:avLst/>
          </a:prstGeom>
          <a:solidFill>
            <a:srgbClr val="CC99FF"/>
          </a:solidFill>
        </p:spPr>
        <p:txBody>
          <a:bodyPr vert="vert270" wrap="square" rtlCol="0" anchor="ctr" anchorCtr="1">
            <a:spAutoFit/>
          </a:bodyPr>
          <a:lstStyle/>
          <a:p>
            <a:r>
              <a:rPr lang="ar-IQ" sz="2000" b="1" dirty="0">
                <a:solidFill>
                  <a:schemeClr val="bg1"/>
                </a:solidFill>
              </a:rPr>
              <a:t>مبيض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54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BE4FDF-93E0-4766-AA18-5EDB1000E2DD}"/>
              </a:ext>
            </a:extLst>
          </p:cNvPr>
          <p:cNvSpPr txBox="1"/>
          <p:nvPr/>
        </p:nvSpPr>
        <p:spPr>
          <a:xfrm>
            <a:off x="0" y="274660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800" dirty="0">
                <a:solidFill>
                  <a:schemeClr val="bg1"/>
                </a:solidFill>
              </a:rPr>
              <a:t>تطهير الأسطح والأشياء بانتظام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09321-3C5D-49BA-8D35-0A7A3D7B2EFA}"/>
              </a:ext>
            </a:extLst>
          </p:cNvPr>
          <p:cNvSpPr txBox="1"/>
          <p:nvPr/>
        </p:nvSpPr>
        <p:spPr>
          <a:xfrm>
            <a:off x="0" y="797879"/>
            <a:ext cx="3902528" cy="4154984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أدوات مشتركة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مقابض الباب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لوحات دفع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الدرابزين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الحمامات بما في ذلك الصنبور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مراحيض / أحواض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طاولات / كراسي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الهواتف</a:t>
            </a:r>
          </a:p>
          <a:p>
            <a:pPr marL="285750" indent="-285750" algn="r" rtl="1">
              <a:buFont typeface="Wingdings" panose="05000000000000000000" pitchFamily="2" charset="2"/>
              <a:buChar char="q"/>
            </a:pPr>
            <a:r>
              <a:rPr lang="ar-IQ" sz="2400" dirty="0"/>
              <a:t>الأشياء الأخرى التي يتم لمسها بشكل متكرر</a:t>
            </a:r>
            <a:endParaRPr lang="en-US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3CCFA-3E3D-443E-8B40-B83D7FA83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39" t="2222" r="18929" b="15512"/>
          <a:stretch/>
        </p:blipFill>
        <p:spPr>
          <a:xfrm>
            <a:off x="3902529" y="797880"/>
            <a:ext cx="5241471" cy="41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الإجراءات الإدارية والتنظيمية في مواقع البناء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328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9550DF-53D1-4C77-8D2D-EB94F4F84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20" y="0"/>
            <a:ext cx="3974523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B79D8-C486-4C0E-97B0-9BF384FE7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461" y="0"/>
            <a:ext cx="3974523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FDE689-CD18-4597-BECB-9FC6824D6A68}"/>
              </a:ext>
            </a:extLst>
          </p:cNvPr>
          <p:cNvSpPr txBox="1"/>
          <p:nvPr/>
        </p:nvSpPr>
        <p:spPr>
          <a:xfrm>
            <a:off x="1021080" y="997744"/>
            <a:ext cx="2910840" cy="646331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00B050"/>
                </a:solidFill>
                <a:latin typeface="Aharoni" panose="020B0604020202020204" pitchFamily="2" charset="-79"/>
              </a:rPr>
              <a:t>تجهيز مكان عملك</a:t>
            </a:r>
            <a:r>
              <a:rPr lang="ar-IQ" b="1" dirty="0">
                <a:latin typeface="Aharoni" panose="020B0604020202020204" pitchFamily="2" charset="-79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haroni" panose="020B0604020202020204" pitchFamily="2" charset="-79"/>
              </a:rPr>
              <a:t>لكوفيد19</a:t>
            </a: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EB42B-F0C1-411B-BC5F-28806F04A2E9}"/>
              </a:ext>
            </a:extLst>
          </p:cNvPr>
          <p:cNvSpPr txBox="1"/>
          <p:nvPr/>
        </p:nvSpPr>
        <p:spPr>
          <a:xfrm>
            <a:off x="5448300" y="997744"/>
            <a:ext cx="2910840" cy="646331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00B050"/>
                </a:solidFill>
                <a:latin typeface="Aharoni" panose="020B0604020202020204" pitchFamily="2" charset="-79"/>
              </a:rPr>
              <a:t>تجهيز مكان عملك</a:t>
            </a:r>
            <a:r>
              <a:rPr lang="ar-IQ" b="1" dirty="0">
                <a:latin typeface="Aharoni" panose="020B0604020202020204" pitchFamily="2" charset="-79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haroni" panose="020B0604020202020204" pitchFamily="2" charset="-79"/>
              </a:rPr>
              <a:t>لكوفيد19</a:t>
            </a: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9E8B7-FE3A-4499-A1EF-52D50F44088C}"/>
              </a:ext>
            </a:extLst>
          </p:cNvPr>
          <p:cNvSpPr txBox="1"/>
          <p:nvPr/>
        </p:nvSpPr>
        <p:spPr>
          <a:xfrm>
            <a:off x="2225040" y="1995488"/>
            <a:ext cx="1767839" cy="1292662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يجب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مسح</a:t>
            </a:r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 الأسطح (مثل المكاتب والجداول) والأشياء (مثل الهواتف ولوحات المفاتيح)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باستخدام مطهر بانتظام</a:t>
            </a:r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</a:endParaRPr>
          </a:p>
          <a:p>
            <a:pPr algn="r" rtl="1"/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B4C1B-BCC0-475E-BB34-27EDEF881B50}"/>
              </a:ext>
            </a:extLst>
          </p:cNvPr>
          <p:cNvSpPr txBox="1"/>
          <p:nvPr/>
        </p:nvSpPr>
        <p:spPr>
          <a:xfrm>
            <a:off x="6776722" y="1874044"/>
            <a:ext cx="1543918" cy="1846659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أطلع موظفيك ومقاوليك وعملائك على أنه إذا بدأ الفيروس التاجي في الانتشار في مجتمعك ،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فإن أي شخص يعاني من سعال خفيف أو حمى خفيفة سيحتاج إلى البقاء في المنزل.</a:t>
            </a:r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76021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B0E3D7-B55E-40A8-B51C-89077FA84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460" y="0"/>
            <a:ext cx="3974523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90EB2-312C-4DCF-B9A4-A436AEC2C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18" y="0"/>
            <a:ext cx="3974523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C5F63-8762-4A1E-B4AD-E6078F720B6E}"/>
              </a:ext>
            </a:extLst>
          </p:cNvPr>
          <p:cNvSpPr txBox="1"/>
          <p:nvPr/>
        </p:nvSpPr>
        <p:spPr>
          <a:xfrm>
            <a:off x="1021080" y="997744"/>
            <a:ext cx="2910840" cy="646331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00B050"/>
                </a:solidFill>
                <a:latin typeface="Aharoni" panose="020B0604020202020204" pitchFamily="2" charset="-79"/>
              </a:rPr>
              <a:t>تجهيز مكان عملك</a:t>
            </a:r>
            <a:r>
              <a:rPr lang="ar-IQ" b="1" dirty="0">
                <a:latin typeface="Aharoni" panose="020B0604020202020204" pitchFamily="2" charset="-79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haroni" panose="020B0604020202020204" pitchFamily="2" charset="-79"/>
              </a:rPr>
              <a:t>لكوفيد19</a:t>
            </a: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B9A0D-24D0-4556-A667-34FA331618B9}"/>
              </a:ext>
            </a:extLst>
          </p:cNvPr>
          <p:cNvSpPr txBox="1"/>
          <p:nvPr/>
        </p:nvSpPr>
        <p:spPr>
          <a:xfrm>
            <a:off x="5448300" y="997744"/>
            <a:ext cx="2910840" cy="646331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b="1" dirty="0">
                <a:solidFill>
                  <a:srgbClr val="00B050"/>
                </a:solidFill>
                <a:latin typeface="Aharoni" panose="020B0604020202020204" pitchFamily="2" charset="-79"/>
              </a:rPr>
              <a:t>تجهيز مكان عملك</a:t>
            </a:r>
            <a:r>
              <a:rPr lang="ar-IQ" b="1" dirty="0">
                <a:latin typeface="Aharoni" panose="020B0604020202020204" pitchFamily="2" charset="-79"/>
              </a:rPr>
              <a:t> </a:t>
            </a:r>
            <a:r>
              <a:rPr lang="ar-IQ" b="1" dirty="0">
                <a:solidFill>
                  <a:srgbClr val="0070C0"/>
                </a:solidFill>
                <a:latin typeface="Aharoni" panose="020B0604020202020204" pitchFamily="2" charset="-79"/>
              </a:rPr>
              <a:t>لكوفيد19</a:t>
            </a: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45BA9-89B9-4368-A28E-3BDE1263E093}"/>
              </a:ext>
            </a:extLst>
          </p:cNvPr>
          <p:cNvSpPr txBox="1"/>
          <p:nvPr/>
        </p:nvSpPr>
        <p:spPr>
          <a:xfrm>
            <a:off x="2229141" y="1874044"/>
            <a:ext cx="1767839" cy="1938992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endParaRPr lang="en-US" sz="1200" b="1" dirty="0">
              <a:solidFill>
                <a:srgbClr val="00B050"/>
              </a:solidFill>
              <a:latin typeface="Aharoni" panose="020B0604020202020204" pitchFamily="2" charset="-79"/>
            </a:endParaRPr>
          </a:p>
          <a:p>
            <a:pPr algn="r" rtl="1"/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تعزيز غسل اليدين بشكل منتظم وشامل.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وضع موزعات تعقيم اليد في أماكن بارزة</a:t>
            </a:r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 حول مكان العمل وتوفير الوصول إلى الأماكن حيث يمكن للموظفين والمقاولين والمستفيدين </a:t>
            </a:r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غسل أيديهم بالصابون والماء.</a:t>
            </a:r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</a:endParaRPr>
          </a:p>
          <a:p>
            <a:pPr algn="r" rtl="1"/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  <a:p>
            <a:pPr algn="r" rtl="1"/>
            <a:endParaRPr lang="en-US" sz="1200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77803-2415-4075-8550-F8EC65761ADD}"/>
              </a:ext>
            </a:extLst>
          </p:cNvPr>
          <p:cNvSpPr txBox="1"/>
          <p:nvPr/>
        </p:nvSpPr>
        <p:spPr>
          <a:xfrm>
            <a:off x="6697980" y="1874044"/>
            <a:ext cx="1661160" cy="1846659"/>
          </a:xfrm>
          <a:prstGeom prst="rect">
            <a:avLst/>
          </a:prstGeom>
          <a:solidFill>
            <a:srgbClr val="CADD66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b="1" dirty="0">
                <a:solidFill>
                  <a:srgbClr val="0070C0"/>
                </a:solidFill>
                <a:latin typeface="Aharoni" panose="020B0604020202020204" pitchFamily="2" charset="-79"/>
              </a:rPr>
              <a:t>تعزيز النظافة التنفسية الجيدة. تأكد من توافر أقنعة الوجه الجراحية و / أو مناديل الورق في مكان عملك</a:t>
            </a:r>
            <a:r>
              <a:rPr lang="ar-IQ" sz="1200" b="1" dirty="0">
                <a:solidFill>
                  <a:srgbClr val="00B050"/>
                </a:solidFill>
                <a:latin typeface="Aharoni" panose="020B0604020202020204" pitchFamily="2" charset="-79"/>
              </a:rPr>
              <a:t> لأولئك الذين يصابون بسيلان الأنف أو السعال في العمل - جنبًا إلى جنب مع الصناديق المغلقة للتخلص الصحي منها</a:t>
            </a:r>
            <a:endParaRPr lang="en-US" sz="1200" b="1" dirty="0">
              <a:solidFill>
                <a:srgbClr val="00B050"/>
              </a:solidFill>
              <a:latin typeface="Aharoni" panose="020B0604020202020204" pitchFamily="2" charset="-79"/>
            </a:endParaRPr>
          </a:p>
          <a:p>
            <a:pPr algn="r" rtl="1"/>
            <a:endParaRPr lang="en-US" b="1" dirty="0">
              <a:solidFill>
                <a:srgbClr val="0070C0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74360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FAAA73D-2723-4B2F-8B8D-9014D24C07F4}"/>
              </a:ext>
            </a:extLst>
          </p:cNvPr>
          <p:cNvSpPr/>
          <p:nvPr/>
        </p:nvSpPr>
        <p:spPr>
          <a:xfrm>
            <a:off x="4629791" y="864708"/>
            <a:ext cx="4460869" cy="3977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r" rtl="1">
              <a:lnSpc>
                <a:spcPct val="107000"/>
              </a:lnSpc>
              <a:spcAft>
                <a:spcPts val="300"/>
              </a:spcAft>
            </a:pPr>
            <a:r>
              <a:rPr lang="ar-IQ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</a:rPr>
              <a:t>إذا لم تتمكن من الحفاظ على مسافة متر واحد: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BA955-EC2D-474B-82F8-FF39370C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294" y="1473200"/>
            <a:ext cx="3635693" cy="26067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68ED857-2557-463A-806F-EEE06E57403C}"/>
              </a:ext>
            </a:extLst>
          </p:cNvPr>
          <p:cNvCxnSpPr>
            <a:cxnSpLocks/>
          </p:cNvCxnSpPr>
          <p:nvPr/>
        </p:nvCxnSpPr>
        <p:spPr>
          <a:xfrm>
            <a:off x="4528751" y="242335"/>
            <a:ext cx="43249" cy="462142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B0C3B5D-42B5-4F93-97A0-E21FDD0EEC18}"/>
              </a:ext>
            </a:extLst>
          </p:cNvPr>
          <p:cNvGrpSpPr/>
          <p:nvPr/>
        </p:nvGrpSpPr>
        <p:grpSpPr>
          <a:xfrm>
            <a:off x="406013" y="230121"/>
            <a:ext cx="3298654" cy="2867376"/>
            <a:chOff x="2240712" y="1443330"/>
            <a:chExt cx="2743200" cy="2450934"/>
          </a:xfrm>
        </p:grpSpPr>
        <p:pic>
          <p:nvPicPr>
            <p:cNvPr id="18" name="Picture 8" descr="A picture containing toy, doll, clock, drawing&#10;&#10;Description generated with very high confidence">
              <a:extLst>
                <a:ext uri="{FF2B5EF4-FFF2-40B4-BE49-F238E27FC236}">
                  <a16:creationId xmlns:a16="http://schemas.microsoft.com/office/drawing/2014/main" id="{C93B8AE7-4A25-458B-82F1-9525A4BE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40712" y="1443330"/>
              <a:ext cx="2743200" cy="2450934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6F8EDE-ABA5-46A7-8598-B21374DB57FE}"/>
                </a:ext>
              </a:extLst>
            </p:cNvPr>
            <p:cNvCxnSpPr/>
            <p:nvPr/>
          </p:nvCxnSpPr>
          <p:spPr>
            <a:xfrm>
              <a:off x="2928668" y="2340993"/>
              <a:ext cx="1318643" cy="479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409DBB-0C94-4F40-97A8-28A87E597403}"/>
              </a:ext>
            </a:extLst>
          </p:cNvPr>
          <p:cNvSpPr txBox="1"/>
          <p:nvPr/>
        </p:nvSpPr>
        <p:spPr>
          <a:xfrm>
            <a:off x="247734" y="3159282"/>
            <a:ext cx="36152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/>
              <a:t>احرص دائمًا على إبقاء </a:t>
            </a:r>
            <a:r>
              <a:rPr lang="ar-IQ" sz="2400" b="1" dirty="0">
                <a:solidFill>
                  <a:srgbClr val="FF0000"/>
                </a:solidFill>
              </a:rPr>
              <a:t>على الأقل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 rtl="1"/>
            <a:r>
              <a:rPr lang="ar-IQ" sz="2400" b="1" dirty="0">
                <a:solidFill>
                  <a:srgbClr val="FF0000"/>
                </a:solidFill>
              </a:rPr>
              <a:t> مسافة 1 متر</a:t>
            </a:r>
          </a:p>
          <a:p>
            <a:pPr algn="ctr" rtl="1"/>
            <a:r>
              <a:rPr lang="ar-IQ" sz="2400" b="1" dirty="0">
                <a:solidFill>
                  <a:srgbClr val="FF0000"/>
                </a:solidFill>
              </a:rPr>
              <a:t>(أو خطوة كبيرة)</a:t>
            </a:r>
          </a:p>
          <a:p>
            <a:pPr algn="ctr" rtl="1"/>
            <a:r>
              <a:rPr lang="ar-IQ" sz="2400" b="1" dirty="0"/>
              <a:t>مع الآخرين</a:t>
            </a:r>
            <a:endParaRPr lang="en-GB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441BB0-F120-493E-82B6-5722D45066A7}"/>
              </a:ext>
            </a:extLst>
          </p:cNvPr>
          <p:cNvSpPr/>
          <p:nvPr/>
        </p:nvSpPr>
        <p:spPr>
          <a:xfrm>
            <a:off x="1515354" y="1762244"/>
            <a:ext cx="1021475" cy="707886"/>
          </a:xfrm>
          <a:prstGeom prst="rect">
            <a:avLst/>
          </a:prstGeom>
          <a:solidFill>
            <a:srgbClr val="CBDDE1"/>
          </a:solidFill>
        </p:spPr>
        <p:txBody>
          <a:bodyPr wrap="square">
            <a:spAutoFit/>
          </a:bodyPr>
          <a:lstStyle/>
          <a:p>
            <a:pPr algn="ctr" rtl="1"/>
            <a:r>
              <a:rPr lang="ar-IQ" sz="4000" b="1" dirty="0">
                <a:solidFill>
                  <a:srgbClr val="3B5D76"/>
                </a:solidFill>
              </a:rPr>
              <a:t>متر</a:t>
            </a:r>
            <a:endParaRPr lang="en-US" sz="4000" dirty="0">
              <a:solidFill>
                <a:srgbClr val="3B5D7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20C44-9DA7-48CA-88D3-085630DF1FF2}"/>
              </a:ext>
            </a:extLst>
          </p:cNvPr>
          <p:cNvSpPr/>
          <p:nvPr/>
        </p:nvSpPr>
        <p:spPr>
          <a:xfrm>
            <a:off x="5439335" y="1836420"/>
            <a:ext cx="2973145" cy="922020"/>
          </a:xfrm>
          <a:prstGeom prst="rect">
            <a:avLst/>
          </a:prstGeom>
          <a:solidFill>
            <a:srgbClr val="FEDB00"/>
          </a:solidFill>
          <a:ln>
            <a:solidFill>
              <a:srgbClr val="FE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B6901-6011-4C48-9C9A-2BB553489827}"/>
              </a:ext>
            </a:extLst>
          </p:cNvPr>
          <p:cNvSpPr txBox="1"/>
          <p:nvPr/>
        </p:nvSpPr>
        <p:spPr>
          <a:xfrm>
            <a:off x="5429883" y="1738559"/>
            <a:ext cx="2551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3600" b="1" dirty="0">
                <a:latin typeface="Arial Black" panose="020B0A04020102020204" pitchFamily="34" charset="0"/>
              </a:rPr>
              <a:t>قناع الوجه أو غطاء الوجه</a:t>
            </a:r>
            <a:endParaRPr lang="en-US" sz="36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4A3B81-17CB-4A2A-AFC1-5323872D46D8}"/>
              </a:ext>
            </a:extLst>
          </p:cNvPr>
          <p:cNvSpPr/>
          <p:nvPr/>
        </p:nvSpPr>
        <p:spPr>
          <a:xfrm>
            <a:off x="6518581" y="2826959"/>
            <a:ext cx="1790700" cy="922020"/>
          </a:xfrm>
          <a:prstGeom prst="rect">
            <a:avLst/>
          </a:prstGeom>
          <a:solidFill>
            <a:srgbClr val="FEDB00"/>
          </a:solidFill>
          <a:ln>
            <a:solidFill>
              <a:srgbClr val="FED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77328-ACAD-493B-B10E-C18F1F650082}"/>
              </a:ext>
            </a:extLst>
          </p:cNvPr>
          <p:cNvSpPr txBox="1"/>
          <p:nvPr/>
        </p:nvSpPr>
        <p:spPr>
          <a:xfrm>
            <a:off x="6486534" y="2828514"/>
            <a:ext cx="1854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2800" b="1" dirty="0">
                <a:latin typeface="Arial Black" panose="020B0A04020102020204" pitchFamily="34" charset="0"/>
              </a:rPr>
              <a:t>يجب أن ترتديه للدخول</a:t>
            </a:r>
            <a:endParaRPr lang="en-US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76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AF63D9-BBE0-49E1-8B79-BA63505B5893}"/>
              </a:ext>
            </a:extLst>
          </p:cNvPr>
          <p:cNvSpPr txBox="1"/>
          <p:nvPr/>
        </p:nvSpPr>
        <p:spPr>
          <a:xfrm>
            <a:off x="220980" y="507915"/>
            <a:ext cx="4110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IQ" sz="2200" dirty="0"/>
              <a:t>يجب على الجميع أن يقدموا لمدير السلامة من كوفيد-19 </a:t>
            </a:r>
            <a:r>
              <a:rPr lang="ar-IQ" sz="2200" b="1" dirty="0"/>
              <a:t>شهادة ذاتية لفظية </a:t>
            </a:r>
            <a:r>
              <a:rPr lang="ar-IQ" sz="2200" dirty="0"/>
              <a:t>يومية بأنهم في حالة مادية لمواصلة العمل</a:t>
            </a:r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endParaRPr lang="ar-IQ" sz="2200" dirty="0"/>
          </a:p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ar-IQ" sz="2200" dirty="0"/>
              <a:t>قد يتم تنفيذ تدابير التحقق من درجة الحرارة - يرجى الالتزام بها</a:t>
            </a:r>
            <a:endParaRPr lang="en-US" sz="2200" dirty="0"/>
          </a:p>
        </p:txBody>
      </p:sp>
      <p:pic>
        <p:nvPicPr>
          <p:cNvPr id="1030" name="Picture 6" descr="Body temperature check before entry non-contact Vector Image">
            <a:extLst>
              <a:ext uri="{FF2B5EF4-FFF2-40B4-BE49-F238E27FC236}">
                <a16:creationId xmlns:a16="http://schemas.microsoft.com/office/drawing/2014/main" id="{59E34355-C6F0-45E6-8CF5-615DAED9F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821" r="10522" b="22841"/>
          <a:stretch/>
        </p:blipFill>
        <p:spPr bwMode="auto">
          <a:xfrm>
            <a:off x="1312053" y="2866420"/>
            <a:ext cx="1928812" cy="199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FC5B39B-F532-43FE-8320-0A267DAAC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FD333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b="10680"/>
          <a:stretch/>
        </p:blipFill>
        <p:spPr bwMode="auto">
          <a:xfrm>
            <a:off x="4664447" y="0"/>
            <a:ext cx="4479553" cy="51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C4BAA1-2356-45F5-A97D-24658F533F6D}"/>
              </a:ext>
            </a:extLst>
          </p:cNvPr>
          <p:cNvSpPr txBox="1"/>
          <p:nvPr/>
        </p:nvSpPr>
        <p:spPr>
          <a:xfrm>
            <a:off x="4879480" y="63545"/>
            <a:ext cx="4049486" cy="2308324"/>
          </a:xfrm>
          <a:prstGeom prst="rect">
            <a:avLst/>
          </a:prstGeom>
          <a:solidFill>
            <a:srgbClr val="E58686"/>
          </a:solidFill>
          <a:ln>
            <a:solidFill>
              <a:srgbClr val="E58686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إذا كنت تعاني من أعراض الإنفلونزا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ar-IQ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فلا تذهب إلى غرفة الطوارئ في المستشفى المحلي أو إلى طبيبك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ar-IQ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 ولكن اتصل برقم الطوارئ الوطني</a:t>
            </a:r>
            <a:endParaRPr lang="en-US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123 </a:t>
            </a:r>
            <a:r>
              <a:rPr lang="ar-IQ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حكومة العراق</a:t>
            </a:r>
            <a:endParaRPr lang="en-US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en-US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122 </a:t>
            </a:r>
            <a:r>
              <a:rPr lang="ar-IQ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اقليم كردستان العراق</a:t>
            </a:r>
            <a:endParaRPr lang="en-US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72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883CB5-CFCC-43B8-8C84-CE96A3F56F25}"/>
              </a:ext>
            </a:extLst>
          </p:cNvPr>
          <p:cNvSpPr/>
          <p:nvPr/>
        </p:nvSpPr>
        <p:spPr>
          <a:xfrm>
            <a:off x="3975652" y="577386"/>
            <a:ext cx="4832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b="1" dirty="0">
                <a:latin typeface="Arial" panose="020B0604020202020204" pitchFamily="34" charset="0"/>
              </a:rPr>
              <a:t>مرض كوفيد-19 (كورونا)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ar-IQ" b="1" dirty="0">
                <a:latin typeface="Arial" panose="020B0604020202020204" pitchFamily="34" charset="0"/>
              </a:rPr>
              <a:t> هو مرض معد تسببه متلازمة الجهاز التنفسي الحادة الوخيمة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0CAC18-3BDD-4384-A344-4928D1D6E24E}"/>
              </a:ext>
            </a:extLst>
          </p:cNvPr>
          <p:cNvSpPr/>
          <p:nvPr/>
        </p:nvSpPr>
        <p:spPr>
          <a:xfrm>
            <a:off x="4136708" y="2351392"/>
            <a:ext cx="47350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r" rtl="1"/>
            <a:r>
              <a:rPr lang="ar-IQ" sz="1600" dirty="0">
                <a:latin typeface="Arial" panose="020B0604020202020204" pitchFamily="34" charset="0"/>
                <a:ea typeface="+mn-lt"/>
              </a:rPr>
              <a:t>تعاني العديد من البلدان من تفشي كوفيد-19 (كورونا) </a:t>
            </a:r>
            <a:r>
              <a:rPr lang="en-US" sz="16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، </a:t>
            </a:r>
            <a:r>
              <a:rPr lang="ar-IQ" sz="1600" dirty="0">
                <a:latin typeface="Arial" panose="020B0604020202020204" pitchFamily="34" charset="0"/>
                <a:ea typeface="+mn-lt"/>
              </a:rPr>
              <a:t>لذلك هناك معلومات كافية حول كيفية تجنب الإصابة ، وكذلك حول العلاجات</a:t>
            </a:r>
          </a:p>
          <a:p>
            <a:pPr indent="-114300" algn="r" rtl="1"/>
            <a:endParaRPr lang="en-US" sz="16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indent="-114300" algn="r" rtl="1"/>
            <a:r>
              <a:rPr lang="ar-IQ" sz="1600" b="1" dirty="0">
                <a:latin typeface="Arial" panose="020B0604020202020204" pitchFamily="34" charset="0"/>
                <a:ea typeface="+mn-lt"/>
              </a:rPr>
              <a:t>يمكن لأي شخص أن يصاب بفيروس كوفيد-19 (كورونا) بغض النظر عن العمر أو الجنس أو الميول الجنسية أو الانتماءات الدينية أو القبلية أو غيرها. وبالتالي ، من المهم منع التمييز والوصم والقلق</a:t>
            </a:r>
            <a:endParaRPr lang="en-US" sz="1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2052" name="Picture 4" descr="Here's your &quot;How to wear a mask&quot; guide from an infectious disease ...">
            <a:extLst>
              <a:ext uri="{FF2B5EF4-FFF2-40B4-BE49-F238E27FC236}">
                <a16:creationId xmlns:a16="http://schemas.microsoft.com/office/drawing/2014/main" id="{A816E1FD-E567-42CA-8773-5BA113251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7186" r="3558" b="8278"/>
          <a:stretch/>
        </p:blipFill>
        <p:spPr bwMode="auto">
          <a:xfrm>
            <a:off x="172454" y="2408542"/>
            <a:ext cx="3800724" cy="23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976794-B96C-40DC-AAA0-EFDB8D521AF3}"/>
              </a:ext>
            </a:extLst>
          </p:cNvPr>
          <p:cNvSpPr/>
          <p:nvPr/>
        </p:nvSpPr>
        <p:spPr>
          <a:xfrm>
            <a:off x="4739658" y="1666953"/>
            <a:ext cx="381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2000" b="1" dirty="0">
                <a:solidFill>
                  <a:srgbClr val="C00000"/>
                </a:solidFill>
                <a:latin typeface="Arial" panose="020B0604020202020204" pitchFamily="34" charset="0"/>
              </a:rPr>
              <a:t>يتعافى معظم الناس من المرض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ome">
            <a:extLst>
              <a:ext uri="{FF2B5EF4-FFF2-40B4-BE49-F238E27FC236}">
                <a16:creationId xmlns:a16="http://schemas.microsoft.com/office/drawing/2014/main" id="{0AA569AE-2488-4D87-9621-1CACA3B847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" t="21014" r="1959"/>
          <a:stretch/>
        </p:blipFill>
        <p:spPr bwMode="auto">
          <a:xfrm>
            <a:off x="342054" y="494017"/>
            <a:ext cx="3467594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0EBB10-B6DD-4573-8DCD-A954E1335872}"/>
              </a:ext>
            </a:extLst>
          </p:cNvPr>
          <p:cNvSpPr txBox="1"/>
          <p:nvPr/>
        </p:nvSpPr>
        <p:spPr>
          <a:xfrm>
            <a:off x="1266248" y="971070"/>
            <a:ext cx="80724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قطرات الرذاذ</a:t>
            </a:r>
            <a:endParaRPr lang="en-US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8F4FAD-18A2-412B-90F7-DCD05AA79119}"/>
              </a:ext>
            </a:extLst>
          </p:cNvPr>
          <p:cNvSpPr txBox="1"/>
          <p:nvPr/>
        </p:nvSpPr>
        <p:spPr>
          <a:xfrm>
            <a:off x="2201402" y="436867"/>
            <a:ext cx="4632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تنفس</a:t>
            </a:r>
            <a:endParaRPr lang="en-US" sz="1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B01E-A1F4-4032-AFA2-E182DC397A42}"/>
              </a:ext>
            </a:extLst>
          </p:cNvPr>
          <p:cNvSpPr txBox="1"/>
          <p:nvPr/>
        </p:nvSpPr>
        <p:spPr>
          <a:xfrm>
            <a:off x="2214468" y="2080839"/>
            <a:ext cx="46327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تلامس</a:t>
            </a:r>
            <a:endParaRPr lang="en-US" sz="1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ACD815-C8E3-4F6D-8274-FFE51AC1E274}"/>
              </a:ext>
            </a:extLst>
          </p:cNvPr>
          <p:cNvSpPr/>
          <p:nvPr/>
        </p:nvSpPr>
        <p:spPr>
          <a:xfrm>
            <a:off x="2303529" y="1077747"/>
            <a:ext cx="285156" cy="1395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17400C-71CA-4553-AC2E-43A88D72AC36}"/>
              </a:ext>
            </a:extLst>
          </p:cNvPr>
          <p:cNvSpPr txBox="1"/>
          <p:nvPr/>
        </p:nvSpPr>
        <p:spPr>
          <a:xfrm>
            <a:off x="2214468" y="1046082"/>
            <a:ext cx="4632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1000" dirty="0"/>
              <a:t>سعال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6042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7F85FF-B331-4576-8103-4BE6BECAC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43"/>
          <a:stretch/>
        </p:blipFill>
        <p:spPr>
          <a:xfrm>
            <a:off x="6291544" y="613920"/>
            <a:ext cx="2274559" cy="283209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BD5E6D-64A8-4BF4-AFF8-9D51061629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64000" y="173180"/>
            <a:ext cx="5000625" cy="514350"/>
          </a:xfrm>
        </p:spPr>
        <p:txBody>
          <a:bodyPr/>
          <a:lstStyle/>
          <a:p>
            <a:pPr marL="0" indent="-114300" algn="r" rtl="1">
              <a:buNone/>
            </a:pPr>
            <a:r>
              <a:rPr lang="ar-IQ" sz="2000" b="1" dirty="0">
                <a:latin typeface="Arial" panose="020B0604020202020204" pitchFamily="34" charset="0"/>
              </a:rPr>
              <a:t>النظافة الشخصية والبيئية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654777-C189-431F-8DCB-A913BB31F5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86" t="-1" r="12905" b="30801"/>
          <a:stretch/>
        </p:blipFill>
        <p:spPr>
          <a:xfrm>
            <a:off x="3466451" y="605486"/>
            <a:ext cx="2077336" cy="1966264"/>
          </a:xfrm>
          <a:prstGeom prst="rect">
            <a:avLst/>
          </a:prstGeom>
        </p:spPr>
      </p:pic>
      <p:pic>
        <p:nvPicPr>
          <p:cNvPr id="1028" name="Picture 4" descr="Limpertinence: LALIZAS IMO SIGNS Do Not Touch">
            <a:extLst>
              <a:ext uri="{FF2B5EF4-FFF2-40B4-BE49-F238E27FC236}">
                <a16:creationId xmlns:a16="http://schemas.microsoft.com/office/drawing/2014/main" id="{278998C5-0965-4512-A032-CD03F45FA7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t="-283" r="67835" b="4112"/>
          <a:stretch/>
        </p:blipFill>
        <p:spPr bwMode="auto">
          <a:xfrm>
            <a:off x="3888835" y="3781074"/>
            <a:ext cx="1091133" cy="118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A58C7B72-0C5B-4799-8743-374EFCF19632}"/>
              </a:ext>
            </a:extLst>
          </p:cNvPr>
          <p:cNvSpPr txBox="1">
            <a:spLocks/>
          </p:cNvSpPr>
          <p:nvPr/>
        </p:nvSpPr>
        <p:spPr>
          <a:xfrm>
            <a:off x="5101442" y="3981154"/>
            <a:ext cx="3826648" cy="78151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114300" algn="ctr">
              <a:spcBef>
                <a:spcPts val="600"/>
              </a:spcBef>
              <a:buNone/>
            </a:pPr>
            <a:r>
              <a:rPr lang="ar-IQ" sz="3400" b="1" dirty="0">
                <a:solidFill>
                  <a:schemeClr val="bg1"/>
                </a:solidFill>
              </a:rPr>
              <a:t>لا تلمس أي شيء </a:t>
            </a:r>
            <a:endParaRPr lang="en-US" sz="3400" b="1" dirty="0">
              <a:solidFill>
                <a:schemeClr val="bg1"/>
              </a:solidFill>
            </a:endParaRPr>
          </a:p>
          <a:p>
            <a:pPr marL="0" indent="-114300" algn="ctr">
              <a:spcBef>
                <a:spcPts val="600"/>
              </a:spcBef>
              <a:buNone/>
            </a:pPr>
            <a:r>
              <a:rPr lang="ar-IQ" dirty="0">
                <a:solidFill>
                  <a:schemeClr val="bg1"/>
                </a:solidFill>
              </a:rPr>
              <a:t>غير ضروري لعملك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A03EC-10FD-4FD7-ACA0-AE83E162140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198" t="5274" r="7650" b="64904"/>
          <a:stretch/>
        </p:blipFill>
        <p:spPr>
          <a:xfrm>
            <a:off x="916866" y="2589891"/>
            <a:ext cx="1541444" cy="1866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0EFAC9-C7FC-4446-A1D0-B5D13EFBD966}"/>
              </a:ext>
            </a:extLst>
          </p:cNvPr>
          <p:cNvSpPr/>
          <p:nvPr/>
        </p:nvSpPr>
        <p:spPr>
          <a:xfrm>
            <a:off x="466732" y="4391163"/>
            <a:ext cx="2524880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IQ" b="1" dirty="0">
                <a:solidFill>
                  <a:srgbClr val="00B0F0"/>
                </a:solidFill>
                <a:latin typeface="Arial" panose="020B0604020202020204" pitchFamily="34" charset="0"/>
              </a:rPr>
              <a:t>حافظ على تهوية</a:t>
            </a:r>
            <a:endParaRPr lang="en-US" b="1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algn="ctr"/>
            <a:r>
              <a:rPr lang="ar-IQ" b="1" dirty="0">
                <a:solidFill>
                  <a:srgbClr val="00B0F0"/>
                </a:solidFill>
                <a:latin typeface="Arial" panose="020B0604020202020204" pitchFamily="34" charset="0"/>
              </a:rPr>
              <a:t> المكان جيدًا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8E9E32-EE01-44B9-8FFC-89F22F8F5404}"/>
              </a:ext>
            </a:extLst>
          </p:cNvPr>
          <p:cNvSpPr txBox="1"/>
          <p:nvPr/>
        </p:nvSpPr>
        <p:spPr>
          <a:xfrm>
            <a:off x="399144" y="852522"/>
            <a:ext cx="2430622" cy="646331"/>
          </a:xfrm>
          <a:prstGeom prst="rect">
            <a:avLst/>
          </a:prstGeom>
          <a:solidFill>
            <a:srgbClr val="0259A5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3600" dirty="0">
                <a:solidFill>
                  <a:schemeClr val="bg1"/>
                </a:solidFill>
              </a:rPr>
              <a:t>رجــــاء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EB78E-7453-4259-8AF7-18ABB1A47299}"/>
              </a:ext>
            </a:extLst>
          </p:cNvPr>
          <p:cNvSpPr txBox="1"/>
          <p:nvPr/>
        </p:nvSpPr>
        <p:spPr>
          <a:xfrm>
            <a:off x="399144" y="1525340"/>
            <a:ext cx="2430622" cy="1015663"/>
          </a:xfrm>
          <a:prstGeom prst="rect">
            <a:avLst/>
          </a:prstGeom>
          <a:solidFill>
            <a:srgbClr val="FCFCFC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/>
              <a:t>حافظ على</a:t>
            </a:r>
            <a:endParaRPr lang="en-US" sz="2400" b="1" dirty="0"/>
          </a:p>
          <a:p>
            <a:pPr algn="ctr" rtl="1"/>
            <a:r>
              <a:rPr lang="ar-IQ" sz="2400" b="1" dirty="0"/>
              <a:t> نظافة منطقة عملك</a:t>
            </a:r>
            <a:endParaRPr lang="en-US" sz="2400" b="1" dirty="0"/>
          </a:p>
          <a:p>
            <a:pPr algn="ctr" rtl="1"/>
            <a:endParaRPr lang="en-US" sz="1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A24ECD-7F9F-466C-8508-A5D5FACAC2CD}"/>
              </a:ext>
            </a:extLst>
          </p:cNvPr>
          <p:cNvSpPr txBox="1"/>
          <p:nvPr/>
        </p:nvSpPr>
        <p:spPr>
          <a:xfrm>
            <a:off x="6401937" y="2469808"/>
            <a:ext cx="2053772" cy="830997"/>
          </a:xfrm>
          <a:prstGeom prst="rect">
            <a:avLst/>
          </a:prstGeom>
          <a:solidFill>
            <a:srgbClr val="00599D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>
                <a:solidFill>
                  <a:schemeClr val="bg1"/>
                </a:solidFill>
              </a:rPr>
              <a:t>تنظيف وتطهير الأسطح بانتظام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404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تدابير تنظيمية أخرى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8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2892289" y="945414"/>
            <a:ext cx="32441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ts val="1200"/>
              </a:spcBef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جميع الزوار: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يجب أن يوافق عليها مدير السلامة </a:t>
            </a: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كوفيد-19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يجب الالتزام بإجراءات السلامة المطبقة في موقع البناء</a:t>
            </a: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لا يمكن الدخول إذا كان لديهم أي أعراض </a:t>
            </a: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كوفيد-19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IQ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أو تاريخ السفر أو كان لديهم اتصال مع حالة إيجابية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8C154-3F8E-4372-9F79-AC61EB14C79D}"/>
              </a:ext>
            </a:extLst>
          </p:cNvPr>
          <p:cNvSpPr/>
          <p:nvPr/>
        </p:nvSpPr>
        <p:spPr>
          <a:xfrm>
            <a:off x="239852" y="148536"/>
            <a:ext cx="869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solidFill>
                  <a:srgbClr val="FF0000"/>
                </a:solidFill>
                <a:latin typeface="Arial" panose="020B0604020202020204" pitchFamily="34" charset="0"/>
              </a:rPr>
              <a:t>قواعد زيارة صارمة في مكانها الصحيح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AA5422-2840-4C48-A453-9A54720CD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"/>
          <a:stretch/>
        </p:blipFill>
        <p:spPr>
          <a:xfrm>
            <a:off x="6251712" y="895479"/>
            <a:ext cx="2652436" cy="3906463"/>
          </a:xfrm>
          <a:prstGeom prst="rect">
            <a:avLst/>
          </a:prstGeom>
        </p:spPr>
      </p:pic>
      <p:pic>
        <p:nvPicPr>
          <p:cNvPr id="8" name="Immagine 3">
            <a:extLst>
              <a:ext uri="{FF2B5EF4-FFF2-40B4-BE49-F238E27FC236}">
                <a16:creationId xmlns:a16="http://schemas.microsoft.com/office/drawing/2014/main" id="{DC5B6B47-A9EE-4D93-B8B3-0FB1B8E10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5" t="9687" r="13574" b="10255"/>
          <a:stretch/>
        </p:blipFill>
        <p:spPr bwMode="auto">
          <a:xfrm>
            <a:off x="239852" y="945414"/>
            <a:ext cx="2503348" cy="385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8366A9-EFBA-4176-AEA9-17D4CB86645B}"/>
              </a:ext>
            </a:extLst>
          </p:cNvPr>
          <p:cNvSpPr txBox="1"/>
          <p:nvPr/>
        </p:nvSpPr>
        <p:spPr>
          <a:xfrm>
            <a:off x="308611" y="945414"/>
            <a:ext cx="2365829" cy="1200329"/>
          </a:xfrm>
          <a:prstGeom prst="rect">
            <a:avLst/>
          </a:prstGeom>
          <a:solidFill>
            <a:srgbClr val="009FE3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400" b="1" dirty="0">
                <a:ln>
                  <a:solidFill>
                    <a:srgbClr val="009FE3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لا</a:t>
            </a:r>
            <a:endParaRPr lang="en-US" sz="2400" b="1" dirty="0">
              <a:ln>
                <a:solidFill>
                  <a:srgbClr val="009FE3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ar-IQ" sz="2400" b="1" dirty="0">
                <a:ln>
                  <a:solidFill>
                    <a:srgbClr val="009FE3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تجمع</a:t>
            </a:r>
            <a:endParaRPr lang="en-US" sz="2400" b="1" dirty="0">
              <a:ln>
                <a:solidFill>
                  <a:srgbClr val="009FE3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 rtl="1"/>
            <a:r>
              <a:rPr lang="ar-IQ" sz="2400" b="1" dirty="0">
                <a:ln>
                  <a:solidFill>
                    <a:srgbClr val="009FE3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أو ازدحام</a:t>
            </a:r>
            <a:endParaRPr lang="en-US" sz="2400" b="1" dirty="0">
              <a:ln>
                <a:solidFill>
                  <a:srgbClr val="009FE3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9E4784-E81D-4622-8D4D-1455230EACE7}"/>
              </a:ext>
            </a:extLst>
          </p:cNvPr>
          <p:cNvSpPr txBox="1"/>
          <p:nvPr/>
        </p:nvSpPr>
        <p:spPr>
          <a:xfrm>
            <a:off x="6393542" y="962788"/>
            <a:ext cx="1269117" cy="584775"/>
          </a:xfrm>
          <a:prstGeom prst="rect">
            <a:avLst/>
          </a:prstGeom>
          <a:solidFill>
            <a:srgbClr val="FFEE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600" dirty="0"/>
              <a:t>فيروس كورونا</a:t>
            </a:r>
            <a:endParaRPr lang="en-US" sz="1600" dirty="0"/>
          </a:p>
          <a:p>
            <a:pPr algn="r" rtl="1"/>
            <a:r>
              <a:rPr lang="ar-IQ" sz="1600" b="1" dirty="0"/>
              <a:t>كوفيد - 19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AB2454-24A3-4126-B86E-AB0F173B5413}"/>
              </a:ext>
            </a:extLst>
          </p:cNvPr>
          <p:cNvSpPr txBox="1"/>
          <p:nvPr/>
        </p:nvSpPr>
        <p:spPr>
          <a:xfrm>
            <a:off x="6458012" y="3770967"/>
            <a:ext cx="2344902" cy="954107"/>
          </a:xfrm>
          <a:prstGeom prst="rect">
            <a:avLst/>
          </a:prstGeom>
          <a:solidFill>
            <a:srgbClr val="DA272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800" b="1" dirty="0">
                <a:solidFill>
                  <a:schemeClr val="bg1"/>
                </a:solidFill>
              </a:rPr>
              <a:t>ممنوع الدخول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rtl="1"/>
            <a:r>
              <a:rPr lang="ar-IQ" sz="2800" b="1" dirty="0">
                <a:solidFill>
                  <a:schemeClr val="bg1"/>
                </a:solidFill>
              </a:rPr>
              <a:t>غير المصرح به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13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9B8C154-3F8E-4372-9F79-AC61EB14C79D}"/>
              </a:ext>
            </a:extLst>
          </p:cNvPr>
          <p:cNvSpPr/>
          <p:nvPr/>
        </p:nvSpPr>
        <p:spPr>
          <a:xfrm>
            <a:off x="239852" y="148536"/>
            <a:ext cx="869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solidFill>
                  <a:srgbClr val="FF0000"/>
                </a:solidFill>
                <a:latin typeface="Arial" panose="020B0604020202020204" pitchFamily="34" charset="0"/>
              </a:rPr>
              <a:t>قواعد تسليم المواد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61A54-C5C2-4DC9-A38C-AFCF5C6E8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3"/>
          <a:stretch/>
        </p:blipFill>
        <p:spPr>
          <a:xfrm>
            <a:off x="6044857" y="668245"/>
            <a:ext cx="2859291" cy="4211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7A970D-D8D8-4BE0-9BDD-2387C948A0DA}"/>
              </a:ext>
            </a:extLst>
          </p:cNvPr>
          <p:cNvSpPr/>
          <p:nvPr/>
        </p:nvSpPr>
        <p:spPr>
          <a:xfrm>
            <a:off x="534597" y="829610"/>
            <a:ext cx="547948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ts val="1200"/>
              </a:spcBef>
            </a:pPr>
            <a:r>
              <a:rPr lang="ar-IQ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يجب على السائقين: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البقاء في أو بالقرب من سياراتهم للإشراف على التحميل</a:t>
            </a: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إذا كان لا مفر منه ، يمكن تفريغ الشاحنة ، مع الحفاظ على مسافة متر واحد من الآخرين</a:t>
            </a:r>
          </a:p>
          <a:p>
            <a:pPr marL="285750" indent="-285750" algn="just" rtl="1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ar-IQ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غسل أيديهم قبل وبعد تفريغ البضائع والمواد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CF83B-12E6-4B2C-A526-160394D5D186}"/>
              </a:ext>
            </a:extLst>
          </p:cNvPr>
          <p:cNvSpPr txBox="1"/>
          <p:nvPr/>
        </p:nvSpPr>
        <p:spPr>
          <a:xfrm>
            <a:off x="6205385" y="787758"/>
            <a:ext cx="1407358" cy="584775"/>
          </a:xfrm>
          <a:prstGeom prst="rect">
            <a:avLst/>
          </a:prstGeom>
          <a:solidFill>
            <a:srgbClr val="FFEE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600" dirty="0"/>
              <a:t>فيروس كورونا</a:t>
            </a:r>
            <a:endParaRPr lang="en-US" sz="1600" dirty="0"/>
          </a:p>
          <a:p>
            <a:pPr algn="r" rtl="1"/>
            <a:r>
              <a:rPr lang="ar-IQ" sz="1600" b="1" dirty="0"/>
              <a:t>كوفيد - 19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12F9E-9076-4D24-9109-C4E17B43D66F}"/>
              </a:ext>
            </a:extLst>
          </p:cNvPr>
          <p:cNvSpPr txBox="1"/>
          <p:nvPr/>
        </p:nvSpPr>
        <p:spPr>
          <a:xfrm>
            <a:off x="6320971" y="3770967"/>
            <a:ext cx="2481943" cy="954107"/>
          </a:xfrm>
          <a:prstGeom prst="rect">
            <a:avLst/>
          </a:prstGeom>
          <a:solidFill>
            <a:srgbClr val="DA2729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2800" b="1" dirty="0">
                <a:solidFill>
                  <a:schemeClr val="bg1"/>
                </a:solidFill>
              </a:rPr>
              <a:t>ممنوع الدخول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rtl="1"/>
            <a:r>
              <a:rPr lang="ar-IQ" sz="2800" b="1" dirty="0">
                <a:solidFill>
                  <a:schemeClr val="bg1"/>
                </a:solidFill>
              </a:rPr>
              <a:t>غير المصرح به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5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39D3908-B144-46D5-A8B4-1D8810D760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29" r="11647"/>
          <a:stretch/>
        </p:blipFill>
        <p:spPr>
          <a:xfrm>
            <a:off x="469485" y="1249019"/>
            <a:ext cx="2172115" cy="1781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9FC4A-E2A9-48EE-B06C-DE7D6D0DC09F}"/>
              </a:ext>
            </a:extLst>
          </p:cNvPr>
          <p:cNvSpPr txBox="1"/>
          <p:nvPr/>
        </p:nvSpPr>
        <p:spPr>
          <a:xfrm>
            <a:off x="203200" y="215900"/>
            <a:ext cx="855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/>
              <a:t>لأي سؤال أو شكوى أو ملاحظات يرجى الاتصال ب: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86366E-37F2-4088-835E-0BD580293162}"/>
              </a:ext>
            </a:extLst>
          </p:cNvPr>
          <p:cNvSpPr/>
          <p:nvPr/>
        </p:nvSpPr>
        <p:spPr>
          <a:xfrm>
            <a:off x="203200" y="3542124"/>
            <a:ext cx="2929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>
                <a:latin typeface="Arial" panose="020B0604020202020204" pitchFamily="34" charset="0"/>
              </a:rPr>
              <a:t>مدير السلامة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ar-IQ" dirty="0">
                <a:latin typeface="Arial" panose="020B0604020202020204" pitchFamily="34" charset="0"/>
              </a:rPr>
              <a:t>كوفيد - 19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IQ" dirty="0">
                <a:latin typeface="Arial" panose="020B0604020202020204" pitchFamily="34" charset="0"/>
                <a:cs typeface="Arial" panose="020B0604020202020204" pitchFamily="34" charset="0"/>
              </a:rPr>
              <a:t>السيد\ة .......................</a:t>
            </a:r>
          </a:p>
          <a:p>
            <a:pPr algn="r" rtl="1"/>
            <a:r>
              <a:rPr lang="ar-IQ" dirty="0">
                <a:latin typeface="Arial" panose="020B0604020202020204" pitchFamily="34" charset="0"/>
                <a:cs typeface="Arial" panose="020B0604020202020204" pitchFamily="34" charset="0"/>
              </a:rPr>
              <a:t>رقم الهاتف ..................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27E165-AD45-4A4D-A370-D4A8A7DD7AE0}"/>
              </a:ext>
            </a:extLst>
          </p:cNvPr>
          <p:cNvSpPr/>
          <p:nvPr/>
        </p:nvSpPr>
        <p:spPr>
          <a:xfrm>
            <a:off x="3262964" y="1424539"/>
            <a:ext cx="2435192" cy="18673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356F0B-702A-4CFD-BFCA-32A8AF1EE7E6}"/>
              </a:ext>
            </a:extLst>
          </p:cNvPr>
          <p:cNvSpPr/>
          <p:nvPr/>
        </p:nvSpPr>
        <p:spPr>
          <a:xfrm>
            <a:off x="3185566" y="3577149"/>
            <a:ext cx="2618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dirty="0">
                <a:latin typeface="Arial" panose="020B0604020202020204" pitchFamily="34" charset="0"/>
                <a:cs typeface="Arial" panose="020B0604020202020204" pitchFamily="34" charset="0"/>
              </a:rPr>
              <a:t>شريك المأوى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IQ" dirty="0">
                <a:latin typeface="Arial" panose="020B0604020202020204" pitchFamily="34" charset="0"/>
              </a:rPr>
              <a:t>السيد\ة .......................</a:t>
            </a:r>
          </a:p>
          <a:p>
            <a:pPr algn="r" rtl="1"/>
            <a:r>
              <a:rPr lang="ar-IQ" dirty="0">
                <a:latin typeface="Arial" panose="020B0604020202020204" pitchFamily="34" charset="0"/>
              </a:rPr>
              <a:t>رقم الهاتف ..................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4805D0-D984-4705-BD02-741E12782FD5}"/>
              </a:ext>
            </a:extLst>
          </p:cNvPr>
          <p:cNvSpPr/>
          <p:nvPr/>
        </p:nvSpPr>
        <p:spPr>
          <a:xfrm>
            <a:off x="3665621" y="1838593"/>
            <a:ext cx="1329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dirty="0">
                <a:latin typeface="Arial" panose="020B0604020202020204" pitchFamily="34" charset="0"/>
              </a:rPr>
              <a:t>شعار شريك المأوى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2B623E-3537-4207-9667-79E8DCB68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435" y="1078029"/>
            <a:ext cx="2618144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66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6580F61-F0E6-4228-A93A-0813134F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20" y="30783"/>
            <a:ext cx="3579842" cy="508193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F2E0C-0F98-4E34-8DA7-62375E6104BC}"/>
              </a:ext>
            </a:extLst>
          </p:cNvPr>
          <p:cNvSpPr/>
          <p:nvPr/>
        </p:nvSpPr>
        <p:spPr>
          <a:xfrm rot="16200000">
            <a:off x="-2181397" y="2402474"/>
            <a:ext cx="514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 panose="020B0604020202020204" pitchFamily="34" charset="0"/>
              </a:rPr>
              <a:t>امنع الذعر أو القلق أو التمييز أو الوصم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CE2E9-8214-43EE-BE8F-A16989C3AA86}"/>
              </a:ext>
            </a:extLst>
          </p:cNvPr>
          <p:cNvSpPr txBox="1"/>
          <p:nvPr/>
        </p:nvSpPr>
        <p:spPr>
          <a:xfrm>
            <a:off x="934720" y="142240"/>
            <a:ext cx="3266440" cy="507831"/>
          </a:xfrm>
          <a:prstGeom prst="rect">
            <a:avLst/>
          </a:prstGeom>
          <a:solidFill>
            <a:srgbClr val="F0BB27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IQ" sz="900" b="1" dirty="0">
                <a:solidFill>
                  <a:schemeClr val="bg1"/>
                </a:solidFill>
              </a:rPr>
              <a:t>لا يعني الحفاظ على مسافة آمنة أن عليك التوقف عن التواصل مع بعضنا البعض. تحت الإغلاق ، يجب أن نواصل دعم بعضنا البعض بشكل خاص كبار السن والأشخاص ذوي الإعاقة ، والتأكد من أن لديهم ما يحتاجون إليه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F819EC7-0003-4735-8031-F856C75E57D8}"/>
              </a:ext>
            </a:extLst>
          </p:cNvPr>
          <p:cNvSpPr/>
          <p:nvPr/>
        </p:nvSpPr>
        <p:spPr>
          <a:xfrm>
            <a:off x="2026920" y="1158240"/>
            <a:ext cx="807720" cy="609600"/>
          </a:xfrm>
          <a:prstGeom prst="ellipse">
            <a:avLst/>
          </a:prstGeom>
          <a:solidFill>
            <a:srgbClr val="D46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9AB81-97A8-4E06-B582-EBD3B8B83259}"/>
              </a:ext>
            </a:extLst>
          </p:cNvPr>
          <p:cNvSpPr txBox="1"/>
          <p:nvPr/>
        </p:nvSpPr>
        <p:spPr>
          <a:xfrm>
            <a:off x="1993900" y="1158240"/>
            <a:ext cx="8737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1100" b="1" dirty="0">
                <a:solidFill>
                  <a:schemeClr val="bg1"/>
                </a:solidFill>
              </a:rPr>
              <a:t>تواصل مع كبار السن وأظهر لهم دعمك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79861-E16C-44A0-9B30-D88CD9C2D6B9}"/>
              </a:ext>
            </a:extLst>
          </p:cNvPr>
          <p:cNvSpPr txBox="1"/>
          <p:nvPr/>
        </p:nvSpPr>
        <p:spPr>
          <a:xfrm>
            <a:off x="2072640" y="716280"/>
            <a:ext cx="645160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IQ" sz="1200" dirty="0"/>
              <a:t>1-2 متر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11927-E349-4B50-91EE-9522ABDC0CF9}"/>
              </a:ext>
            </a:extLst>
          </p:cNvPr>
          <p:cNvSpPr/>
          <p:nvPr/>
        </p:nvSpPr>
        <p:spPr>
          <a:xfrm>
            <a:off x="3131820" y="2750820"/>
            <a:ext cx="468630" cy="419100"/>
          </a:xfrm>
          <a:prstGeom prst="rect">
            <a:avLst/>
          </a:prstGeom>
          <a:solidFill>
            <a:srgbClr val="AA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68894-0949-44BA-BE99-6FE4CE5D6842}"/>
              </a:ext>
            </a:extLst>
          </p:cNvPr>
          <p:cNvSpPr txBox="1"/>
          <p:nvPr/>
        </p:nvSpPr>
        <p:spPr>
          <a:xfrm>
            <a:off x="2951480" y="2698760"/>
            <a:ext cx="71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IQ" sz="700" b="1" dirty="0">
                <a:solidFill>
                  <a:schemeClr val="bg1"/>
                </a:solidFill>
              </a:rPr>
              <a:t>تواصل مع أفراد عائلتك من خلال المكالمات والرسائل النصية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0002BB-ACE3-4FB1-9594-C5695DD03A64}"/>
              </a:ext>
            </a:extLst>
          </p:cNvPr>
          <p:cNvSpPr/>
          <p:nvPr/>
        </p:nvSpPr>
        <p:spPr>
          <a:xfrm>
            <a:off x="1463040" y="2457450"/>
            <a:ext cx="513182" cy="194310"/>
          </a:xfrm>
          <a:prstGeom prst="rect">
            <a:avLst/>
          </a:prstGeom>
          <a:solidFill>
            <a:srgbClr val="F0B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024324-316A-4AF7-8B25-69A20ABCC12D}"/>
              </a:ext>
            </a:extLst>
          </p:cNvPr>
          <p:cNvSpPr/>
          <p:nvPr/>
        </p:nvSpPr>
        <p:spPr>
          <a:xfrm>
            <a:off x="1504950" y="2613999"/>
            <a:ext cx="407670" cy="194310"/>
          </a:xfrm>
          <a:prstGeom prst="rect">
            <a:avLst/>
          </a:prstGeom>
          <a:solidFill>
            <a:srgbClr val="F0B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2A2E7-3DF9-4D20-9B6A-5CD901324287}"/>
              </a:ext>
            </a:extLst>
          </p:cNvPr>
          <p:cNvSpPr txBox="1"/>
          <p:nvPr/>
        </p:nvSpPr>
        <p:spPr>
          <a:xfrm>
            <a:off x="1360170" y="2421761"/>
            <a:ext cx="6515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1000" b="1" dirty="0">
                <a:solidFill>
                  <a:schemeClr val="bg1"/>
                </a:solidFill>
              </a:rPr>
              <a:t>تحقق من جارك من مسافة آمنة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1B5F569-468A-400D-9063-7028E8364B33}"/>
              </a:ext>
            </a:extLst>
          </p:cNvPr>
          <p:cNvSpPr/>
          <p:nvPr/>
        </p:nvSpPr>
        <p:spPr>
          <a:xfrm>
            <a:off x="2106930" y="3916680"/>
            <a:ext cx="727710" cy="304800"/>
          </a:xfrm>
          <a:prstGeom prst="rect">
            <a:avLst/>
          </a:prstGeom>
          <a:solidFill>
            <a:srgbClr val="61C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B31F90-C671-4D38-96D7-94BDA84C01B7}"/>
              </a:ext>
            </a:extLst>
          </p:cNvPr>
          <p:cNvSpPr txBox="1"/>
          <p:nvPr/>
        </p:nvSpPr>
        <p:spPr>
          <a:xfrm>
            <a:off x="1912620" y="3921393"/>
            <a:ext cx="99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800" b="1" dirty="0">
                <a:solidFill>
                  <a:schemeClr val="bg1"/>
                </a:solidFill>
              </a:rPr>
              <a:t>تأكد من أن كل شخص لديه ما يكفي من احتياجاته الأساسية</a:t>
            </a:r>
            <a:endParaRPr 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3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75DB6F8-2D25-45D5-BB57-19DD0CBB3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2" y="0"/>
            <a:ext cx="3579842" cy="5044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FF2E0C-0F98-4E34-8DA7-62375E6104BC}"/>
              </a:ext>
            </a:extLst>
          </p:cNvPr>
          <p:cNvSpPr/>
          <p:nvPr/>
        </p:nvSpPr>
        <p:spPr>
          <a:xfrm rot="16200000">
            <a:off x="-2181397" y="2402474"/>
            <a:ext cx="51435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1600" b="1" dirty="0">
                <a:solidFill>
                  <a:srgbClr val="C00000"/>
                </a:solidFill>
                <a:latin typeface="Arial" panose="020B0604020202020204" pitchFamily="34" charset="0"/>
              </a:rPr>
              <a:t>امنع الذعر أو القلق أو التمييز أو الوصم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076DF-0271-4440-A1FD-0068CDDC22D9}"/>
              </a:ext>
            </a:extLst>
          </p:cNvPr>
          <p:cNvSpPr/>
          <p:nvPr/>
        </p:nvSpPr>
        <p:spPr>
          <a:xfrm>
            <a:off x="1120141" y="0"/>
            <a:ext cx="2365386" cy="33855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r" rtl="1"/>
            <a:r>
              <a:rPr lang="ar-IQ" sz="1600" b="1" dirty="0"/>
              <a:t>كوفيد – 19</a:t>
            </a:r>
            <a:r>
              <a:rPr lang="ar-IQ" sz="1600" dirty="0"/>
              <a:t> </a:t>
            </a:r>
            <a:r>
              <a:rPr lang="ar-IQ" sz="1200" b="1" dirty="0"/>
              <a:t>يمكن أن تؤثر على أي</a:t>
            </a:r>
            <a:endParaRPr lang="en-US" sz="1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C1B3D7-3294-4605-BBB6-ADA55228C2EA}"/>
              </a:ext>
            </a:extLst>
          </p:cNvPr>
          <p:cNvSpPr/>
          <p:nvPr/>
        </p:nvSpPr>
        <p:spPr>
          <a:xfrm>
            <a:off x="1668780" y="411480"/>
            <a:ext cx="1447800" cy="175260"/>
          </a:xfrm>
          <a:prstGeom prst="rect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F30748-589C-48C4-B8A2-7DEE2DF50C0F}"/>
              </a:ext>
            </a:extLst>
          </p:cNvPr>
          <p:cNvSpPr/>
          <p:nvPr/>
        </p:nvSpPr>
        <p:spPr>
          <a:xfrm>
            <a:off x="2991384" y="411480"/>
            <a:ext cx="338556" cy="175260"/>
          </a:xfrm>
          <a:prstGeom prst="ellipse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D68D6D-65B6-48F1-9607-F309461440EC}"/>
              </a:ext>
            </a:extLst>
          </p:cNvPr>
          <p:cNvSpPr/>
          <p:nvPr/>
        </p:nvSpPr>
        <p:spPr>
          <a:xfrm>
            <a:off x="1341120" y="411480"/>
            <a:ext cx="338556" cy="175260"/>
          </a:xfrm>
          <a:prstGeom prst="ellipse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7D287-B9A6-4ACB-9FC9-1055F7DF8171}"/>
              </a:ext>
            </a:extLst>
          </p:cNvPr>
          <p:cNvSpPr/>
          <p:nvPr/>
        </p:nvSpPr>
        <p:spPr>
          <a:xfrm>
            <a:off x="1567596" y="317361"/>
            <a:ext cx="16175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1600" b="1" dirty="0" err="1">
                <a:solidFill>
                  <a:schemeClr val="bg1"/>
                </a:solidFill>
              </a:rPr>
              <a:t>عمر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أو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جنس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أو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عرق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C24287-0414-42BC-8170-7ECADF13BD87}"/>
              </a:ext>
            </a:extLst>
          </p:cNvPr>
          <p:cNvSpPr/>
          <p:nvPr/>
        </p:nvSpPr>
        <p:spPr>
          <a:xfrm>
            <a:off x="957072" y="1962912"/>
            <a:ext cx="2775119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BF34A-4E5D-446A-8A76-257697FF17D5}"/>
              </a:ext>
            </a:extLst>
          </p:cNvPr>
          <p:cNvSpPr/>
          <p:nvPr/>
        </p:nvSpPr>
        <p:spPr>
          <a:xfrm>
            <a:off x="910585" y="1879276"/>
            <a:ext cx="28216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1200" b="1" dirty="0" err="1"/>
              <a:t>الأشخاص</a:t>
            </a:r>
            <a:r>
              <a:rPr lang="en-US" sz="1200" b="1" dirty="0"/>
              <a:t> </a:t>
            </a:r>
            <a:r>
              <a:rPr lang="en-US" sz="1200" b="1" dirty="0" err="1"/>
              <a:t>الذين</a:t>
            </a:r>
            <a:r>
              <a:rPr lang="en-US" sz="1200" b="1" dirty="0"/>
              <a:t> </a:t>
            </a:r>
            <a:r>
              <a:rPr lang="en-US" sz="1200" b="1" dirty="0" err="1"/>
              <a:t>تأثروا</a:t>
            </a:r>
            <a:r>
              <a:rPr lang="en-US" sz="1200" b="1" dirty="0"/>
              <a:t> بـ </a:t>
            </a:r>
            <a:r>
              <a:rPr lang="ar-IQ" sz="1200" b="1" dirty="0"/>
              <a:t>كوفيد-19</a:t>
            </a:r>
            <a:r>
              <a:rPr lang="en-US" sz="1200" b="1" dirty="0"/>
              <a:t> </a:t>
            </a:r>
            <a:r>
              <a:rPr lang="en-US" sz="1200" b="1" dirty="0" err="1"/>
              <a:t>لم</a:t>
            </a:r>
            <a:r>
              <a:rPr lang="en-US" sz="1200" b="1" dirty="0"/>
              <a:t> </a:t>
            </a:r>
            <a:r>
              <a:rPr lang="en-US" sz="1200" b="1" dirty="0" err="1"/>
              <a:t>يرتكبوا</a:t>
            </a:r>
            <a:r>
              <a:rPr lang="en-US" sz="1200" b="1" dirty="0"/>
              <a:t> </a:t>
            </a:r>
            <a:r>
              <a:rPr lang="en-US" sz="1200" b="1" dirty="0" err="1"/>
              <a:t>أي</a:t>
            </a:r>
            <a:r>
              <a:rPr lang="en-US" sz="1200" b="1" dirty="0"/>
              <a:t> </a:t>
            </a:r>
            <a:r>
              <a:rPr lang="en-US" sz="1200" b="1" dirty="0" err="1"/>
              <a:t>خطأ</a:t>
            </a:r>
            <a:endParaRPr lang="en-US" sz="12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25879-5F93-4602-B657-65001CB412D7}"/>
              </a:ext>
            </a:extLst>
          </p:cNvPr>
          <p:cNvSpPr/>
          <p:nvPr/>
        </p:nvSpPr>
        <p:spPr>
          <a:xfrm>
            <a:off x="1567596" y="2156275"/>
            <a:ext cx="1617564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E0D374-07B2-4029-8D21-CE7809885CB1}"/>
              </a:ext>
            </a:extLst>
          </p:cNvPr>
          <p:cNvSpPr/>
          <p:nvPr/>
        </p:nvSpPr>
        <p:spPr>
          <a:xfrm>
            <a:off x="2085294" y="2239910"/>
            <a:ext cx="614772" cy="1097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DA2FB9-51FC-4131-A352-AFFDB6DC1276}"/>
              </a:ext>
            </a:extLst>
          </p:cNvPr>
          <p:cNvSpPr/>
          <p:nvPr/>
        </p:nvSpPr>
        <p:spPr>
          <a:xfrm>
            <a:off x="1720926" y="2072640"/>
            <a:ext cx="1343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800" b="1" dirty="0" err="1"/>
              <a:t>إنهم</a:t>
            </a:r>
            <a:r>
              <a:rPr lang="en-US" sz="800" b="1" dirty="0"/>
              <a:t> </a:t>
            </a:r>
            <a:r>
              <a:rPr lang="en-US" sz="800" b="1" dirty="0" err="1"/>
              <a:t>يستحقون</a:t>
            </a:r>
            <a:r>
              <a:rPr lang="en-US" sz="800" b="1" dirty="0"/>
              <a:t> </a:t>
            </a:r>
            <a:r>
              <a:rPr lang="en-US" sz="800" b="1" dirty="0" err="1"/>
              <a:t>دعمنا</a:t>
            </a:r>
            <a:r>
              <a:rPr lang="en-US" sz="800" b="1" dirty="0"/>
              <a:t> </a:t>
            </a:r>
            <a:r>
              <a:rPr lang="en-US" sz="800" b="1" dirty="0" err="1"/>
              <a:t>وتعاطفنا</a:t>
            </a:r>
            <a:r>
              <a:rPr lang="en-US" sz="800" b="1" dirty="0"/>
              <a:t> </a:t>
            </a:r>
            <a:r>
              <a:rPr lang="en-US" sz="800" b="1" dirty="0" err="1"/>
              <a:t>ولطفنا</a:t>
            </a:r>
            <a:endParaRPr lang="en-US" sz="8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B9DEAC-7235-46E0-B2C4-1AEBDFF9C650}"/>
              </a:ext>
            </a:extLst>
          </p:cNvPr>
          <p:cNvSpPr/>
          <p:nvPr/>
        </p:nvSpPr>
        <p:spPr>
          <a:xfrm>
            <a:off x="1444752" y="3474720"/>
            <a:ext cx="1950720" cy="2222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99DCB-84F9-4454-8E1C-6B31A9F48508}"/>
              </a:ext>
            </a:extLst>
          </p:cNvPr>
          <p:cNvSpPr/>
          <p:nvPr/>
        </p:nvSpPr>
        <p:spPr>
          <a:xfrm>
            <a:off x="1694231" y="3430954"/>
            <a:ext cx="1396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800" b="1" dirty="0" err="1"/>
              <a:t>ابقاء</a:t>
            </a:r>
            <a:r>
              <a:rPr lang="en-US" sz="800" b="1" dirty="0"/>
              <a:t> ا</a:t>
            </a:r>
            <a:r>
              <a:rPr lang="ar-IQ" sz="800" b="1" dirty="0"/>
              <a:t>ل</a:t>
            </a:r>
            <a:r>
              <a:rPr lang="en-US" sz="800" b="1" dirty="0"/>
              <a:t>ت</a:t>
            </a:r>
            <a:r>
              <a:rPr lang="ar-IQ" sz="800" b="1" dirty="0"/>
              <a:t>وا</a:t>
            </a:r>
            <a:r>
              <a:rPr lang="en-US" sz="800" b="1" dirty="0" err="1"/>
              <a:t>صل</a:t>
            </a:r>
            <a:r>
              <a:rPr lang="en-US" sz="800" b="1" dirty="0"/>
              <a:t> </a:t>
            </a:r>
            <a:r>
              <a:rPr lang="en-US" sz="800" b="1" dirty="0" err="1"/>
              <a:t>معهم</a:t>
            </a:r>
            <a:r>
              <a:rPr lang="en-US" sz="800" b="1" dirty="0"/>
              <a:t> </a:t>
            </a:r>
            <a:r>
              <a:rPr lang="en-US" sz="800" b="1" dirty="0" err="1"/>
              <a:t>وأسرهم</a:t>
            </a:r>
            <a:r>
              <a:rPr lang="en-US" sz="800" b="1" dirty="0"/>
              <a:t> ، </a:t>
            </a:r>
            <a:r>
              <a:rPr lang="en-US" sz="800" b="1" dirty="0" err="1"/>
              <a:t>مع</a:t>
            </a:r>
            <a:r>
              <a:rPr lang="en-US" sz="800" b="1" dirty="0"/>
              <a:t> </a:t>
            </a:r>
            <a:r>
              <a:rPr lang="en-US" sz="800" b="1" dirty="0" err="1"/>
              <a:t>اتباع</a:t>
            </a:r>
            <a:r>
              <a:rPr lang="en-US" sz="800" b="1" dirty="0"/>
              <a:t> </a:t>
            </a:r>
            <a:r>
              <a:rPr lang="en-US" sz="800" b="1" dirty="0" err="1"/>
              <a:t>احتياطات</a:t>
            </a:r>
            <a:r>
              <a:rPr lang="en-US" sz="800" b="1" dirty="0"/>
              <a:t> </a:t>
            </a:r>
            <a:r>
              <a:rPr lang="en-US" sz="800" b="1" dirty="0" err="1"/>
              <a:t>السلامة</a:t>
            </a:r>
            <a:r>
              <a:rPr lang="en-US" sz="800" b="1" dirty="0"/>
              <a:t> </a:t>
            </a:r>
            <a:r>
              <a:rPr lang="en-US" sz="800" b="1" dirty="0" err="1"/>
              <a:t>بدقة</a:t>
            </a:r>
            <a:endParaRPr lang="en-US" sz="800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95BC70-1E9A-4FFC-B202-4A6A63005E3B}"/>
              </a:ext>
            </a:extLst>
          </p:cNvPr>
          <p:cNvSpPr/>
          <p:nvPr/>
        </p:nvSpPr>
        <p:spPr>
          <a:xfrm>
            <a:off x="1444752" y="4730496"/>
            <a:ext cx="1885188" cy="222277"/>
          </a:xfrm>
          <a:prstGeom prst="rect">
            <a:avLst/>
          </a:prstGeom>
          <a:solidFill>
            <a:srgbClr val="F19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EA9206-BC4A-4FDB-8EEE-A2B0B9EAD512}"/>
              </a:ext>
            </a:extLst>
          </p:cNvPr>
          <p:cNvSpPr/>
          <p:nvPr/>
        </p:nvSpPr>
        <p:spPr>
          <a:xfrm>
            <a:off x="1327012" y="4672250"/>
            <a:ext cx="20987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700" b="1" dirty="0" err="1">
                <a:solidFill>
                  <a:schemeClr val="bg1"/>
                </a:solidFill>
              </a:rPr>
              <a:t>لمزيد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من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المعلومات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يرجى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الاتصال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بمركز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اتصال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المنظمة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الدولية</a:t>
            </a:r>
            <a:r>
              <a:rPr lang="en-US" sz="700" b="1" dirty="0">
                <a:solidFill>
                  <a:schemeClr val="bg1"/>
                </a:solidFill>
              </a:rPr>
              <a:t> </a:t>
            </a:r>
            <a:r>
              <a:rPr lang="en-US" sz="700" b="1" dirty="0" err="1">
                <a:solidFill>
                  <a:schemeClr val="bg1"/>
                </a:solidFill>
              </a:rPr>
              <a:t>للهجرة</a:t>
            </a:r>
            <a:r>
              <a:rPr lang="en-US" sz="700" b="1" dirty="0">
                <a:solidFill>
                  <a:schemeClr val="bg1"/>
                </a:solidFill>
              </a:rPr>
              <a:t>:</a:t>
            </a:r>
            <a:r>
              <a:rPr lang="ar-IQ" sz="700" b="1" dirty="0">
                <a:solidFill>
                  <a:schemeClr val="bg1"/>
                </a:solidFill>
              </a:rPr>
              <a:t> 80012525 (مجانا) - 0662112525</a:t>
            </a:r>
            <a:endParaRPr lang="en-US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83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3D7572-7A0D-4F60-A110-BB26BD36872E}"/>
              </a:ext>
            </a:extLst>
          </p:cNvPr>
          <p:cNvSpPr txBox="1"/>
          <p:nvPr/>
        </p:nvSpPr>
        <p:spPr>
          <a:xfrm>
            <a:off x="-86873" y="2898022"/>
            <a:ext cx="6979822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تشبه إلى حد كبير الأنفلونزا العادية</a:t>
            </a:r>
          </a:p>
          <a:p>
            <a:pPr algn="r" rtl="1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إذا كانت لديك أي أعراض ، فاطلب النصيحة الفورية من أقرب مقدم رعاية صحية</a:t>
            </a:r>
          </a:p>
          <a:p>
            <a:pPr algn="r" rtl="1"/>
            <a:endParaRPr lang="ar-IQ" sz="16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إذا لاحظت أي شخص يعاني من هذه الأعراض ، اقترح عليه الذهاب إلى أقرب مقدم رعاية صحية</a:t>
            </a:r>
            <a:endParaRPr lang="en-GB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B53BA3-964B-4DC0-BFA8-ACD433269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459" y="2830644"/>
            <a:ext cx="1696552" cy="145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A0287-5802-4FF4-AC97-A51F19940C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21205" t="8376" r="49256" b="44314"/>
          <a:stretch/>
        </p:blipFill>
        <p:spPr>
          <a:xfrm>
            <a:off x="4556085" y="661889"/>
            <a:ext cx="1689197" cy="15218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F47F47-45DA-4570-836D-F04199FBBC6F}"/>
              </a:ext>
            </a:extLst>
          </p:cNvPr>
          <p:cNvSpPr/>
          <p:nvPr/>
        </p:nvSpPr>
        <p:spPr>
          <a:xfrm>
            <a:off x="592754" y="142052"/>
            <a:ext cx="7906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14300" algn="ctr"/>
            <a:r>
              <a:rPr lang="ar-IQ" b="1" dirty="0">
                <a:latin typeface="Arial"/>
                <a:cs typeface="Arial"/>
              </a:rPr>
              <a:t>الأعراض الأكثر شيوعًا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4A83614-CE00-4D5A-8AA7-2864C1CD750C}"/>
              </a:ext>
            </a:extLst>
          </p:cNvPr>
          <p:cNvSpPr txBox="1">
            <a:spLocks/>
          </p:cNvSpPr>
          <p:nvPr/>
        </p:nvSpPr>
        <p:spPr>
          <a:xfrm>
            <a:off x="440243" y="2177716"/>
            <a:ext cx="1567542" cy="2996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حمى أو قشعريرة</a:t>
            </a:r>
            <a:endParaRPr lang="en-AU" sz="1600" b="1" dirty="0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68FECC9D-EAD7-4B5B-8DFA-8F725C4B39BB}"/>
              </a:ext>
            </a:extLst>
          </p:cNvPr>
          <p:cNvSpPr txBox="1">
            <a:spLocks/>
          </p:cNvSpPr>
          <p:nvPr/>
        </p:nvSpPr>
        <p:spPr>
          <a:xfrm>
            <a:off x="4822537" y="2269654"/>
            <a:ext cx="1265032" cy="2861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سعال جاف</a:t>
            </a:r>
            <a:endParaRPr lang="en-AU" sz="1600" b="1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7631997-F734-465F-8421-07B96484BA53}"/>
              </a:ext>
            </a:extLst>
          </p:cNvPr>
          <p:cNvSpPr txBox="1">
            <a:spLocks/>
          </p:cNvSpPr>
          <p:nvPr/>
        </p:nvSpPr>
        <p:spPr>
          <a:xfrm>
            <a:off x="2234836" y="2219895"/>
            <a:ext cx="2133599" cy="4013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ar-IQ" sz="1600" b="1" dirty="0"/>
              <a:t>ضيق في التنفس</a:t>
            </a:r>
            <a:endParaRPr lang="en-AU" sz="1600" b="1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5ACD450-8749-4BA8-8A2C-6F67E6C2CC9E}"/>
              </a:ext>
            </a:extLst>
          </p:cNvPr>
          <p:cNvSpPr txBox="1">
            <a:spLocks/>
          </p:cNvSpPr>
          <p:nvPr/>
        </p:nvSpPr>
        <p:spPr>
          <a:xfrm>
            <a:off x="6892949" y="2233475"/>
            <a:ext cx="1728648" cy="4743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232762"/>
              </a:buClr>
              <a:buFont typeface="Arial" panose="020B0604020202020204" pitchFamily="34" charset="0"/>
              <a:buChar char="•"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ar-IQ" sz="1600" b="1" dirty="0"/>
              <a:t>إلتهاب الحلق</a:t>
            </a:r>
            <a:endParaRPr lang="en-AU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3B2F0C-34AE-464B-9CB9-A2A1EF8E6818}"/>
              </a:ext>
            </a:extLst>
          </p:cNvPr>
          <p:cNvSpPr txBox="1"/>
          <p:nvPr/>
        </p:nvSpPr>
        <p:spPr>
          <a:xfrm>
            <a:off x="275047" y="4563712"/>
            <a:ext cx="8364776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algn="r" rtl="1"/>
            <a:r>
              <a:rPr lang="ar-IQ" sz="1600" b="1" dirty="0">
                <a:solidFill>
                  <a:srgbClr val="C00000"/>
                </a:solidFill>
                <a:latin typeface="Arial"/>
                <a:cs typeface="Arial"/>
              </a:rPr>
              <a:t>أقرب عيادة:</a:t>
            </a:r>
            <a:endParaRPr lang="en-US" sz="90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85D86-4D71-47EA-A585-55AE89613FF9}"/>
              </a:ext>
            </a:extLst>
          </p:cNvPr>
          <p:cNvSpPr txBox="1"/>
          <p:nvPr/>
        </p:nvSpPr>
        <p:spPr>
          <a:xfrm>
            <a:off x="371476" y="4594489"/>
            <a:ext cx="727330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ar-IQ" sz="1200" i="1" dirty="0">
                <a:solidFill>
                  <a:srgbClr val="C00000"/>
                </a:solidFill>
                <a:highlight>
                  <a:srgbClr val="FFFF00"/>
                </a:highlight>
                <a:latin typeface="Arial"/>
              </a:rPr>
              <a:t>(أضف رقم الهاتف / العنوان المناسب لأقرب مرفق صحي)</a:t>
            </a:r>
            <a:endParaRPr lang="en-US" sz="1200" dirty="0">
              <a:highlight>
                <a:srgbClr val="FFFF00"/>
              </a:highligh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FE74030-CDC1-400B-B63E-8D2CFA45E6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49588" t="8378" r="22542" b="47493"/>
          <a:stretch/>
        </p:blipFill>
        <p:spPr>
          <a:xfrm>
            <a:off x="6790429" y="669763"/>
            <a:ext cx="1708697" cy="15218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9B9793-F24E-43F5-A9C8-E407D50C75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t="8376" r="77626" b="42841"/>
          <a:stretch/>
        </p:blipFill>
        <p:spPr>
          <a:xfrm>
            <a:off x="592754" y="579788"/>
            <a:ext cx="1266974" cy="155389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1476763-7C32-4D8C-B929-72D2D8C486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rgbClr val="994345">
                <a:shade val="45000"/>
                <a:satMod val="135000"/>
              </a:srgbClr>
              <a:prstClr val="white"/>
            </a:duotone>
          </a:blip>
          <a:srcRect l="78134" t="8376" b="45115"/>
          <a:stretch/>
        </p:blipFill>
        <p:spPr>
          <a:xfrm>
            <a:off x="2609759" y="661888"/>
            <a:ext cx="1266974" cy="15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4CBF5-9715-4644-8A1D-0662FB440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97" t="5378" r="10925" b="12605"/>
          <a:stretch/>
        </p:blipFill>
        <p:spPr>
          <a:xfrm>
            <a:off x="860612" y="462483"/>
            <a:ext cx="7422776" cy="42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59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2F681-300C-4573-846B-8B639EA3DADF}"/>
              </a:ext>
            </a:extLst>
          </p:cNvPr>
          <p:cNvSpPr/>
          <p:nvPr/>
        </p:nvSpPr>
        <p:spPr>
          <a:xfrm>
            <a:off x="161365" y="458205"/>
            <a:ext cx="84217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الممارسات الصحية والنظافة</a:t>
            </a:r>
          </a:p>
          <a:p>
            <a:pPr algn="ctr" rtl="1">
              <a:spcBef>
                <a:spcPts val="1200"/>
              </a:spcBef>
            </a:pPr>
            <a:r>
              <a:rPr lang="ar-IQ" sz="2800" b="1" dirty="0">
                <a:latin typeface="Arial" panose="020B0604020202020204" pitchFamily="34" charset="0"/>
              </a:rPr>
              <a:t> لمنع العدوى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spcBef>
                <a:spcPts val="1200"/>
              </a:spcBef>
            </a:pPr>
            <a:r>
              <a:rPr lang="ar-IQ" sz="2800" b="1" dirty="0">
                <a:solidFill>
                  <a:srgbClr val="0070C0"/>
                </a:solidFill>
                <a:latin typeface="Arial" panose="020B0604020202020204" pitchFamily="34" charset="0"/>
              </a:rPr>
              <a:t>(صالح للجميع)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67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606715-488F-4320-BEB9-D201CAECB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72" y="147084"/>
            <a:ext cx="5272088" cy="41919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FE924-5212-48F6-AAB6-BEBD2B1C8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45" y="4387094"/>
            <a:ext cx="5263515" cy="61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8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1CD783-0AF2-4BCA-A3DC-6BC9255F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46" y="1766488"/>
            <a:ext cx="5263515" cy="3248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BD7756-8836-4D01-90ED-85BBA980F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246" y="420605"/>
            <a:ext cx="5246370" cy="13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4DB879925F945BDD44DDBC3D362AE" ma:contentTypeVersion="13" ma:contentTypeDescription="Create a new document." ma:contentTypeScope="" ma:versionID="f80ac1a46c809ca5c90132aad6b82149">
  <xsd:schema xmlns:xsd="http://www.w3.org/2001/XMLSchema" xmlns:xs="http://www.w3.org/2001/XMLSchema" xmlns:p="http://schemas.microsoft.com/office/2006/metadata/properties" xmlns:ns3="b0086e6d-ccee-4394-8a90-3038f615112e" xmlns:ns4="e5717377-e627-41d0-889c-3498db6c393c" targetNamespace="http://schemas.microsoft.com/office/2006/metadata/properties" ma:root="true" ma:fieldsID="b2ff81f14973857e4c10d7ee2d136dbf" ns3:_="" ns4:_="">
    <xsd:import namespace="b0086e6d-ccee-4394-8a90-3038f615112e"/>
    <xsd:import namespace="e5717377-e627-41d0-889c-3498db6c393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86e6d-ccee-4394-8a90-3038f61511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717377-e627-41d0-889c-3498db6c3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791E17A-74EF-403C-ACA8-6582CB9B61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E0ABABA-EDF1-404B-8066-3251C4B799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086e6d-ccee-4394-8a90-3038f615112e"/>
    <ds:schemaRef ds:uri="e5717377-e627-41d0-889c-3498db6c3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718D636-3942-4F65-A4F4-980643A5CA48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5717377-e627-41d0-889c-3498db6c393c"/>
    <ds:schemaRef ds:uri="b0086e6d-ccee-4394-8a90-3038f615112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1068</Words>
  <Application>Microsoft Office PowerPoint</Application>
  <PresentationFormat>On-screen Show (16:9)</PresentationFormat>
  <Paragraphs>155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Aziz Abultimman</dc:creator>
  <cp:lastModifiedBy>Aziz Abultimman</cp:lastModifiedBy>
  <cp:revision>26</cp:revision>
  <dcterms:created xsi:type="dcterms:W3CDTF">2020-07-07T16:06:20Z</dcterms:created>
  <dcterms:modified xsi:type="dcterms:W3CDTF">2020-07-30T03:17:49Z</dcterms:modified>
</cp:coreProperties>
</file>