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28"/>
  </p:notesMasterIdLst>
  <p:handoutMasterIdLst>
    <p:handoutMasterId r:id="rId29"/>
  </p:handoutMasterIdLst>
  <p:sldIdLst>
    <p:sldId id="308" r:id="rId5"/>
    <p:sldId id="399" r:id="rId6"/>
    <p:sldId id="423" r:id="rId7"/>
    <p:sldId id="424" r:id="rId8"/>
    <p:sldId id="425" r:id="rId9"/>
    <p:sldId id="426" r:id="rId10"/>
    <p:sldId id="427" r:id="rId11"/>
    <p:sldId id="414" r:id="rId12"/>
    <p:sldId id="416" r:id="rId13"/>
    <p:sldId id="417" r:id="rId14"/>
    <p:sldId id="415" r:id="rId15"/>
    <p:sldId id="403" r:id="rId16"/>
    <p:sldId id="382" r:id="rId17"/>
    <p:sldId id="381" r:id="rId18"/>
    <p:sldId id="391" r:id="rId19"/>
    <p:sldId id="393" r:id="rId20"/>
    <p:sldId id="392" r:id="rId21"/>
    <p:sldId id="412" r:id="rId22"/>
    <p:sldId id="268" r:id="rId23"/>
    <p:sldId id="259" r:id="rId24"/>
    <p:sldId id="275" r:id="rId25"/>
    <p:sldId id="420" r:id="rId26"/>
    <p:sldId id="42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9DC"/>
    <a:srgbClr val="DD7D34"/>
    <a:srgbClr val="00A681"/>
    <a:srgbClr val="1A3E6A"/>
    <a:srgbClr val="5CBF91"/>
    <a:srgbClr val="00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0DFC6-A9FF-4900-83BB-A90B3FA78B4E}" v="20" dt="2021-04-12T11:03:05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42" autoAdjust="0"/>
  </p:normalViewPr>
  <p:slideViewPr>
    <p:cSldViewPr snapToGrid="0">
      <p:cViewPr varScale="1">
        <p:scale>
          <a:sx n="55" d="100"/>
          <a:sy n="55" d="100"/>
        </p:scale>
        <p:origin x="1836" y="78"/>
      </p:cViewPr>
      <p:guideLst>
        <p:guide orient="horz" pos="1380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ell ' Woody' Eastwood" userId="bc07d920-ce24-4ed7-8909-b1a293e6e2bb" providerId="ADAL" clId="{7E44951C-D4FC-4305-9E10-528C50027B96}"/>
    <pc:docChg chg="delSld modSld">
      <pc:chgData name="Wardell ' Woody' Eastwood" userId="bc07d920-ce24-4ed7-8909-b1a293e6e2bb" providerId="ADAL" clId="{7E44951C-D4FC-4305-9E10-528C50027B96}" dt="2021-04-12T16:28:31.698" v="413" actId="1076"/>
      <pc:docMkLst>
        <pc:docMk/>
      </pc:docMkLst>
      <pc:sldChg chg="mod modShow">
        <pc:chgData name="Wardell ' Woody' Eastwood" userId="bc07d920-ce24-4ed7-8909-b1a293e6e2bb" providerId="ADAL" clId="{7E44951C-D4FC-4305-9E10-528C50027B96}" dt="2021-04-12T15:19:41.643" v="5" actId="729"/>
        <pc:sldMkLst>
          <pc:docMk/>
          <pc:sldMk cId="3201683738" sldId="391"/>
        </pc:sldMkLst>
      </pc:sldChg>
      <pc:sldChg chg="mod modShow">
        <pc:chgData name="Wardell ' Woody' Eastwood" userId="bc07d920-ce24-4ed7-8909-b1a293e6e2bb" providerId="ADAL" clId="{7E44951C-D4FC-4305-9E10-528C50027B96}" dt="2021-04-12T15:19:50.305" v="6" actId="729"/>
        <pc:sldMkLst>
          <pc:docMk/>
          <pc:sldMk cId="1062291738" sldId="392"/>
        </pc:sldMkLst>
      </pc:sldChg>
      <pc:sldChg chg="mod modShow">
        <pc:chgData name="Wardell ' Woody' Eastwood" userId="bc07d920-ce24-4ed7-8909-b1a293e6e2bb" providerId="ADAL" clId="{7E44951C-D4FC-4305-9E10-528C50027B96}" dt="2021-04-12T15:18:26.470" v="0" actId="729"/>
        <pc:sldMkLst>
          <pc:docMk/>
          <pc:sldMk cId="3307584085" sldId="399"/>
        </pc:sldMkLst>
      </pc:sldChg>
      <pc:sldChg chg="del">
        <pc:chgData name="Wardell ' Woody' Eastwood" userId="bc07d920-ce24-4ed7-8909-b1a293e6e2bb" providerId="ADAL" clId="{7E44951C-D4FC-4305-9E10-528C50027B96}" dt="2021-04-12T15:24:14.291" v="7" actId="2696"/>
        <pc:sldMkLst>
          <pc:docMk/>
          <pc:sldMk cId="4284308270" sldId="404"/>
        </pc:sldMkLst>
      </pc:sldChg>
      <pc:sldChg chg="mod modShow">
        <pc:chgData name="Wardell ' Woody' Eastwood" userId="bc07d920-ce24-4ed7-8909-b1a293e6e2bb" providerId="ADAL" clId="{7E44951C-D4FC-4305-9E10-528C50027B96}" dt="2021-04-12T15:19:10.577" v="4" actId="729"/>
        <pc:sldMkLst>
          <pc:docMk/>
          <pc:sldMk cId="1749909190" sldId="414"/>
        </pc:sldMkLst>
      </pc:sldChg>
      <pc:sldChg chg="del">
        <pc:chgData name="Wardell ' Woody' Eastwood" userId="bc07d920-ce24-4ed7-8909-b1a293e6e2bb" providerId="ADAL" clId="{7E44951C-D4FC-4305-9E10-528C50027B96}" dt="2021-04-12T15:24:37.712" v="8" actId="2696"/>
        <pc:sldMkLst>
          <pc:docMk/>
          <pc:sldMk cId="1766521777" sldId="422"/>
        </pc:sldMkLst>
      </pc:sldChg>
      <pc:sldChg chg="mod modShow">
        <pc:chgData name="Wardell ' Woody' Eastwood" userId="bc07d920-ce24-4ed7-8909-b1a293e6e2bb" providerId="ADAL" clId="{7E44951C-D4FC-4305-9E10-528C50027B96}" dt="2021-04-12T15:18:30.750" v="1" actId="729"/>
        <pc:sldMkLst>
          <pc:docMk/>
          <pc:sldMk cId="697269465" sldId="423"/>
        </pc:sldMkLst>
      </pc:sldChg>
      <pc:sldChg chg="addSp modSp mod">
        <pc:chgData name="Wardell ' Woody' Eastwood" userId="bc07d920-ce24-4ed7-8909-b1a293e6e2bb" providerId="ADAL" clId="{7E44951C-D4FC-4305-9E10-528C50027B96}" dt="2021-04-12T16:28:31.698" v="413" actId="1076"/>
        <pc:sldMkLst>
          <pc:docMk/>
          <pc:sldMk cId="3936526535" sldId="425"/>
        </pc:sldMkLst>
        <pc:spChg chg="mod">
          <ac:chgData name="Wardell ' Woody' Eastwood" userId="bc07d920-ce24-4ed7-8909-b1a293e6e2bb" providerId="ADAL" clId="{7E44951C-D4FC-4305-9E10-528C50027B96}" dt="2021-04-12T16:28:23.360" v="411" actId="20577"/>
          <ac:spMkLst>
            <pc:docMk/>
            <pc:sldMk cId="3936526535" sldId="425"/>
            <ac:spMk id="7" creationId="{00000000-0000-0000-0000-000000000000}"/>
          </ac:spMkLst>
        </pc:spChg>
        <pc:picChg chg="add mod">
          <ac:chgData name="Wardell ' Woody' Eastwood" userId="bc07d920-ce24-4ed7-8909-b1a293e6e2bb" providerId="ADAL" clId="{7E44951C-D4FC-4305-9E10-528C50027B96}" dt="2021-04-12T16:28:31.698" v="413" actId="1076"/>
          <ac:picMkLst>
            <pc:docMk/>
            <pc:sldMk cId="3936526535" sldId="425"/>
            <ac:picMk id="3" creationId="{CD83FDDB-BDE4-4845-BE30-F58BE43EE040}"/>
          </ac:picMkLst>
        </pc:picChg>
      </pc:sldChg>
      <pc:sldChg chg="mod modShow">
        <pc:chgData name="Wardell ' Woody' Eastwood" userId="bc07d920-ce24-4ed7-8909-b1a293e6e2bb" providerId="ADAL" clId="{7E44951C-D4FC-4305-9E10-528C50027B96}" dt="2021-04-12T15:18:59.123" v="2" actId="729"/>
        <pc:sldMkLst>
          <pc:docMk/>
          <pc:sldMk cId="469862429" sldId="426"/>
        </pc:sldMkLst>
      </pc:sldChg>
      <pc:sldChg chg="mod modShow">
        <pc:chgData name="Wardell ' Woody' Eastwood" userId="bc07d920-ce24-4ed7-8909-b1a293e6e2bb" providerId="ADAL" clId="{7E44951C-D4FC-4305-9E10-528C50027B96}" dt="2021-04-12T15:19:04.853" v="3" actId="729"/>
        <pc:sldMkLst>
          <pc:docMk/>
          <pc:sldMk cId="2979204606" sldId="427"/>
        </pc:sldMkLst>
      </pc:sldChg>
    </pc:docChg>
  </pc:docChgLst>
  <pc:docChgLst>
    <pc:chgData name="Wardell ' Woody' Eastwood" userId="bc07d920-ce24-4ed7-8909-b1a293e6e2bb" providerId="ADAL" clId="{33D0DFC6-A9FF-4900-83BB-A90B3FA78B4E}"/>
    <pc:docChg chg="undo custSel addSld delSld modSld sldOrd">
      <pc:chgData name="Wardell ' Woody' Eastwood" userId="bc07d920-ce24-4ed7-8909-b1a293e6e2bb" providerId="ADAL" clId="{33D0DFC6-A9FF-4900-83BB-A90B3FA78B4E}" dt="2021-04-12T11:03:05.586" v="1546"/>
      <pc:docMkLst>
        <pc:docMk/>
      </pc:docMkLst>
      <pc:sldChg chg="add">
        <pc:chgData name="Wardell ' Woody' Eastwood" userId="bc07d920-ce24-4ed7-8909-b1a293e6e2bb" providerId="ADAL" clId="{33D0DFC6-A9FF-4900-83BB-A90B3FA78B4E}" dt="2021-04-12T11:02:57.385" v="1545"/>
        <pc:sldMkLst>
          <pc:docMk/>
          <pc:sldMk cId="114888981" sldId="259"/>
        </pc:sldMkLst>
      </pc:sldChg>
      <pc:sldChg chg="add">
        <pc:chgData name="Wardell ' Woody' Eastwood" userId="bc07d920-ce24-4ed7-8909-b1a293e6e2bb" providerId="ADAL" clId="{33D0DFC6-A9FF-4900-83BB-A90B3FA78B4E}" dt="2021-04-12T11:02:50.469" v="1544"/>
        <pc:sldMkLst>
          <pc:docMk/>
          <pc:sldMk cId="132383010" sldId="268"/>
        </pc:sldMkLst>
      </pc:sldChg>
      <pc:sldChg chg="add">
        <pc:chgData name="Wardell ' Woody' Eastwood" userId="bc07d920-ce24-4ed7-8909-b1a293e6e2bb" providerId="ADAL" clId="{33D0DFC6-A9FF-4900-83BB-A90B3FA78B4E}" dt="2021-04-12T11:03:05.586" v="1546"/>
        <pc:sldMkLst>
          <pc:docMk/>
          <pc:sldMk cId="776548311" sldId="275"/>
        </pc:sldMkLst>
      </pc:sldChg>
      <pc:sldChg chg="modSp mod">
        <pc:chgData name="Wardell ' Woody' Eastwood" userId="bc07d920-ce24-4ed7-8909-b1a293e6e2bb" providerId="ADAL" clId="{33D0DFC6-A9FF-4900-83BB-A90B3FA78B4E}" dt="2021-04-12T10:28:31.222" v="23" actId="20577"/>
        <pc:sldMkLst>
          <pc:docMk/>
          <pc:sldMk cId="1529233589" sldId="308"/>
        </pc:sldMkLst>
        <pc:spChg chg="mod">
          <ac:chgData name="Wardell ' Woody' Eastwood" userId="bc07d920-ce24-4ed7-8909-b1a293e6e2bb" providerId="ADAL" clId="{33D0DFC6-A9FF-4900-83BB-A90B3FA78B4E}" dt="2021-04-12T10:28:31.222" v="23" actId="20577"/>
          <ac:spMkLst>
            <pc:docMk/>
            <pc:sldMk cId="1529233589" sldId="308"/>
            <ac:spMk id="8" creationId="{32547E89-B96D-442F-B7E8-65FF2EE27374}"/>
          </ac:spMkLst>
        </pc:spChg>
      </pc:sldChg>
      <pc:sldChg chg="del">
        <pc:chgData name="Wardell ' Woody' Eastwood" userId="bc07d920-ce24-4ed7-8909-b1a293e6e2bb" providerId="ADAL" clId="{33D0DFC6-A9FF-4900-83BB-A90B3FA78B4E}" dt="2021-04-12T10:57:34.699" v="1510" actId="2696"/>
        <pc:sldMkLst>
          <pc:docMk/>
          <pc:sldMk cId="3481993" sldId="312"/>
        </pc:sldMkLst>
      </pc:sldChg>
      <pc:sldChg chg="add del">
        <pc:chgData name="Wardell ' Woody' Eastwood" userId="bc07d920-ce24-4ed7-8909-b1a293e6e2bb" providerId="ADAL" clId="{33D0DFC6-A9FF-4900-83BB-A90B3FA78B4E}" dt="2021-04-12T10:54:10.975" v="1444" actId="2696"/>
        <pc:sldMkLst>
          <pc:docMk/>
          <pc:sldMk cId="156341953" sldId="374"/>
        </pc:sldMkLst>
      </pc:sldChg>
      <pc:sldChg chg="add del">
        <pc:chgData name="Wardell ' Woody' Eastwood" userId="bc07d920-ce24-4ed7-8909-b1a293e6e2bb" providerId="ADAL" clId="{33D0DFC6-A9FF-4900-83BB-A90B3FA78B4E}" dt="2021-04-12T10:55:56.275" v="1462" actId="2696"/>
        <pc:sldMkLst>
          <pc:docMk/>
          <pc:sldMk cId="2730016745" sldId="375"/>
        </pc:sldMkLst>
      </pc:sldChg>
      <pc:sldChg chg="add">
        <pc:chgData name="Wardell ' Woody' Eastwood" userId="bc07d920-ce24-4ed7-8909-b1a293e6e2bb" providerId="ADAL" clId="{33D0DFC6-A9FF-4900-83BB-A90B3FA78B4E}" dt="2021-04-12T11:01:34.861" v="1538"/>
        <pc:sldMkLst>
          <pc:docMk/>
          <pc:sldMk cId="1824058760" sldId="381"/>
        </pc:sldMkLst>
      </pc:sldChg>
      <pc:sldChg chg="add">
        <pc:chgData name="Wardell ' Woody' Eastwood" userId="bc07d920-ce24-4ed7-8909-b1a293e6e2bb" providerId="ADAL" clId="{33D0DFC6-A9FF-4900-83BB-A90B3FA78B4E}" dt="2021-04-12T11:01:17.769" v="1537"/>
        <pc:sldMkLst>
          <pc:docMk/>
          <pc:sldMk cId="1994251799" sldId="382"/>
        </pc:sldMkLst>
      </pc:sldChg>
      <pc:sldChg chg="add">
        <pc:chgData name="Wardell ' Woody' Eastwood" userId="bc07d920-ce24-4ed7-8909-b1a293e6e2bb" providerId="ADAL" clId="{33D0DFC6-A9FF-4900-83BB-A90B3FA78B4E}" dt="2021-04-12T11:01:44.376" v="1539"/>
        <pc:sldMkLst>
          <pc:docMk/>
          <pc:sldMk cId="3201683738" sldId="391"/>
        </pc:sldMkLst>
      </pc:sldChg>
      <pc:sldChg chg="add">
        <pc:chgData name="Wardell ' Woody' Eastwood" userId="bc07d920-ce24-4ed7-8909-b1a293e6e2bb" providerId="ADAL" clId="{33D0DFC6-A9FF-4900-83BB-A90B3FA78B4E}" dt="2021-04-12T11:02:20.444" v="1541"/>
        <pc:sldMkLst>
          <pc:docMk/>
          <pc:sldMk cId="1062291738" sldId="392"/>
        </pc:sldMkLst>
      </pc:sldChg>
      <pc:sldChg chg="add">
        <pc:chgData name="Wardell ' Woody' Eastwood" userId="bc07d920-ce24-4ed7-8909-b1a293e6e2bb" providerId="ADAL" clId="{33D0DFC6-A9FF-4900-83BB-A90B3FA78B4E}" dt="2021-04-12T11:01:54.074" v="1540"/>
        <pc:sldMkLst>
          <pc:docMk/>
          <pc:sldMk cId="166266473" sldId="393"/>
        </pc:sldMkLst>
      </pc:sldChg>
      <pc:sldChg chg="modSp mod">
        <pc:chgData name="Wardell ' Woody' Eastwood" userId="bc07d920-ce24-4ed7-8909-b1a293e6e2bb" providerId="ADAL" clId="{33D0DFC6-A9FF-4900-83BB-A90B3FA78B4E}" dt="2021-04-12T10:29:27.505" v="91" actId="20577"/>
        <pc:sldMkLst>
          <pc:docMk/>
          <pc:sldMk cId="3307584085" sldId="399"/>
        </pc:sldMkLst>
        <pc:spChg chg="mod">
          <ac:chgData name="Wardell ' Woody' Eastwood" userId="bc07d920-ce24-4ed7-8909-b1a293e6e2bb" providerId="ADAL" clId="{33D0DFC6-A9FF-4900-83BB-A90B3FA78B4E}" dt="2021-04-12T10:29:27.505" v="91" actId="20577"/>
          <ac:spMkLst>
            <pc:docMk/>
            <pc:sldMk cId="3307584085" sldId="399"/>
            <ac:spMk id="2" creationId="{00000000-0000-0000-0000-000000000000}"/>
          </ac:spMkLst>
        </pc:spChg>
      </pc:sldChg>
      <pc:sldChg chg="add">
        <pc:chgData name="Wardell ' Woody' Eastwood" userId="bc07d920-ce24-4ed7-8909-b1a293e6e2bb" providerId="ADAL" clId="{33D0DFC6-A9FF-4900-83BB-A90B3FA78B4E}" dt="2021-04-12T11:01:09.383" v="1536"/>
        <pc:sldMkLst>
          <pc:docMk/>
          <pc:sldMk cId="3681732582" sldId="403"/>
        </pc:sldMkLst>
      </pc:sldChg>
      <pc:sldChg chg="add">
        <pc:chgData name="Wardell ' Woody' Eastwood" userId="bc07d920-ce24-4ed7-8909-b1a293e6e2bb" providerId="ADAL" clId="{33D0DFC6-A9FF-4900-83BB-A90B3FA78B4E}" dt="2021-04-12T11:02:43.816" v="1543"/>
        <pc:sldMkLst>
          <pc:docMk/>
          <pc:sldMk cId="4284308270" sldId="404"/>
        </pc:sldMkLst>
      </pc:sldChg>
      <pc:sldChg chg="add">
        <pc:chgData name="Wardell ' Woody' Eastwood" userId="bc07d920-ce24-4ed7-8909-b1a293e6e2bb" providerId="ADAL" clId="{33D0DFC6-A9FF-4900-83BB-A90B3FA78B4E}" dt="2021-04-12T11:02:32.248" v="1542"/>
        <pc:sldMkLst>
          <pc:docMk/>
          <pc:sldMk cId="512236256" sldId="412"/>
        </pc:sldMkLst>
      </pc:sldChg>
      <pc:sldChg chg="del">
        <pc:chgData name="Wardell ' Woody' Eastwood" userId="bc07d920-ce24-4ed7-8909-b1a293e6e2bb" providerId="ADAL" clId="{33D0DFC6-A9FF-4900-83BB-A90B3FA78B4E}" dt="2021-04-12T10:59:09.157" v="1534" actId="2696"/>
        <pc:sldMkLst>
          <pc:docMk/>
          <pc:sldMk cId="1413051536" sldId="413"/>
        </pc:sldMkLst>
      </pc:sldChg>
      <pc:sldChg chg="modSp mod ord">
        <pc:chgData name="Wardell ' Woody' Eastwood" userId="bc07d920-ce24-4ed7-8909-b1a293e6e2bb" providerId="ADAL" clId="{33D0DFC6-A9FF-4900-83BB-A90B3FA78B4E}" dt="2021-04-12T10:58:51.375" v="1533" actId="14100"/>
        <pc:sldMkLst>
          <pc:docMk/>
          <pc:sldMk cId="1749909190" sldId="414"/>
        </pc:sldMkLst>
        <pc:spChg chg="mod">
          <ac:chgData name="Wardell ' Woody' Eastwood" userId="bc07d920-ce24-4ed7-8909-b1a293e6e2bb" providerId="ADAL" clId="{33D0DFC6-A9FF-4900-83BB-A90B3FA78B4E}" dt="2021-04-12T10:58:39.136" v="1530" actId="1076"/>
          <ac:spMkLst>
            <pc:docMk/>
            <pc:sldMk cId="1749909190" sldId="414"/>
            <ac:spMk id="7" creationId="{00000000-0000-0000-0000-000000000000}"/>
          </ac:spMkLst>
        </pc:spChg>
        <pc:graphicFrameChg chg="mod modGraphic">
          <ac:chgData name="Wardell ' Woody' Eastwood" userId="bc07d920-ce24-4ed7-8909-b1a293e6e2bb" providerId="ADAL" clId="{33D0DFC6-A9FF-4900-83BB-A90B3FA78B4E}" dt="2021-04-12T10:58:51.375" v="1533" actId="14100"/>
          <ac:graphicFrameMkLst>
            <pc:docMk/>
            <pc:sldMk cId="1749909190" sldId="414"/>
            <ac:graphicFrameMk id="3" creationId="{2DFBF0ED-E95C-48FC-A02B-84BB8D30E4DB}"/>
          </ac:graphicFrameMkLst>
        </pc:graphicFrameChg>
      </pc:sldChg>
      <pc:sldChg chg="modSp mod ord">
        <pc:chgData name="Wardell ' Woody' Eastwood" userId="bc07d920-ce24-4ed7-8909-b1a293e6e2bb" providerId="ADAL" clId="{33D0DFC6-A9FF-4900-83BB-A90B3FA78B4E}" dt="2021-04-12T10:57:17.037" v="1509" actId="1076"/>
        <pc:sldMkLst>
          <pc:docMk/>
          <pc:sldMk cId="2753346523" sldId="415"/>
        </pc:sldMkLst>
        <pc:spChg chg="mod">
          <ac:chgData name="Wardell ' Woody' Eastwood" userId="bc07d920-ce24-4ed7-8909-b1a293e6e2bb" providerId="ADAL" clId="{33D0DFC6-A9FF-4900-83BB-A90B3FA78B4E}" dt="2021-04-12T10:57:09.587" v="1508" actId="20577"/>
          <ac:spMkLst>
            <pc:docMk/>
            <pc:sldMk cId="2753346523" sldId="415"/>
            <ac:spMk id="7" creationId="{00000000-0000-0000-0000-000000000000}"/>
          </ac:spMkLst>
        </pc:spChg>
        <pc:spChg chg="mod">
          <ac:chgData name="Wardell ' Woody' Eastwood" userId="bc07d920-ce24-4ed7-8909-b1a293e6e2bb" providerId="ADAL" clId="{33D0DFC6-A9FF-4900-83BB-A90B3FA78B4E}" dt="2021-04-12T10:57:17.037" v="1509" actId="1076"/>
          <ac:spMkLst>
            <pc:docMk/>
            <pc:sldMk cId="2753346523" sldId="415"/>
            <ac:spMk id="11" creationId="{2B188FB0-93BB-4E93-952D-A0F4406A61EF}"/>
          </ac:spMkLst>
        </pc:spChg>
      </pc:sldChg>
      <pc:sldChg chg="modSp mod ord">
        <pc:chgData name="Wardell ' Woody' Eastwood" userId="bc07d920-ce24-4ed7-8909-b1a293e6e2bb" providerId="ADAL" clId="{33D0DFC6-A9FF-4900-83BB-A90B3FA78B4E}" dt="2021-04-12T10:56:42.761" v="1481" actId="1076"/>
        <pc:sldMkLst>
          <pc:docMk/>
          <pc:sldMk cId="811220182" sldId="416"/>
        </pc:sldMkLst>
        <pc:spChg chg="mod">
          <ac:chgData name="Wardell ' Woody' Eastwood" userId="bc07d920-ce24-4ed7-8909-b1a293e6e2bb" providerId="ADAL" clId="{33D0DFC6-A9FF-4900-83BB-A90B3FA78B4E}" dt="2021-04-12T10:56:42.761" v="1481" actId="1076"/>
          <ac:spMkLst>
            <pc:docMk/>
            <pc:sldMk cId="811220182" sldId="416"/>
            <ac:spMk id="7" creationId="{00000000-0000-0000-0000-000000000000}"/>
          </ac:spMkLst>
        </pc:spChg>
        <pc:picChg chg="mod">
          <ac:chgData name="Wardell ' Woody' Eastwood" userId="bc07d920-ce24-4ed7-8909-b1a293e6e2bb" providerId="ADAL" clId="{33D0DFC6-A9FF-4900-83BB-A90B3FA78B4E}" dt="2021-04-12T10:56:21.985" v="1469" actId="14100"/>
          <ac:picMkLst>
            <pc:docMk/>
            <pc:sldMk cId="811220182" sldId="416"/>
            <ac:picMk id="40" creationId="{AA546520-7EFF-44F7-AA4F-4C4202A5C9B9}"/>
          </ac:picMkLst>
        </pc:picChg>
      </pc:sldChg>
      <pc:sldChg chg="modSp mod ord">
        <pc:chgData name="Wardell ' Woody' Eastwood" userId="bc07d920-ce24-4ed7-8909-b1a293e6e2bb" providerId="ADAL" clId="{33D0DFC6-A9FF-4900-83BB-A90B3FA78B4E}" dt="2021-04-12T10:56:59.086" v="1493" actId="1076"/>
        <pc:sldMkLst>
          <pc:docMk/>
          <pc:sldMk cId="914191384" sldId="417"/>
        </pc:sldMkLst>
        <pc:spChg chg="mod">
          <ac:chgData name="Wardell ' Woody' Eastwood" userId="bc07d920-ce24-4ed7-8909-b1a293e6e2bb" providerId="ADAL" clId="{33D0DFC6-A9FF-4900-83BB-A90B3FA78B4E}" dt="2021-04-12T10:56:59.086" v="1493" actId="1076"/>
          <ac:spMkLst>
            <pc:docMk/>
            <pc:sldMk cId="914191384" sldId="417"/>
            <ac:spMk id="7" creationId="{00000000-0000-0000-0000-000000000000}"/>
          </ac:spMkLst>
        </pc:spChg>
      </pc:sldChg>
      <pc:sldChg chg="del">
        <pc:chgData name="Wardell ' Woody' Eastwood" userId="bc07d920-ce24-4ed7-8909-b1a293e6e2bb" providerId="ADAL" clId="{33D0DFC6-A9FF-4900-83BB-A90B3FA78B4E}" dt="2021-04-12T10:59:20.530" v="1535" actId="2696"/>
        <pc:sldMkLst>
          <pc:docMk/>
          <pc:sldMk cId="3985714871" sldId="419"/>
        </pc:sldMkLst>
      </pc:sldChg>
      <pc:sldChg chg="modSp add mod ord">
        <pc:chgData name="Wardell ' Woody' Eastwood" userId="bc07d920-ce24-4ed7-8909-b1a293e6e2bb" providerId="ADAL" clId="{33D0DFC6-A9FF-4900-83BB-A90B3FA78B4E}" dt="2021-04-12T10:49:55.604" v="1275" actId="20577"/>
        <pc:sldMkLst>
          <pc:docMk/>
          <pc:sldMk cId="697269465" sldId="423"/>
        </pc:sldMkLst>
        <pc:spChg chg="mod">
          <ac:chgData name="Wardell ' Woody' Eastwood" userId="bc07d920-ce24-4ed7-8909-b1a293e6e2bb" providerId="ADAL" clId="{33D0DFC6-A9FF-4900-83BB-A90B3FA78B4E}" dt="2021-04-12T10:49:55.604" v="1275" actId="20577"/>
          <ac:spMkLst>
            <pc:docMk/>
            <pc:sldMk cId="697269465" sldId="423"/>
            <ac:spMk id="7" creationId="{00000000-0000-0000-0000-000000000000}"/>
          </ac:spMkLst>
        </pc:spChg>
      </pc:sldChg>
      <pc:sldChg chg="modSp add mod">
        <pc:chgData name="Wardell ' Woody' Eastwood" userId="bc07d920-ce24-4ed7-8909-b1a293e6e2bb" providerId="ADAL" clId="{33D0DFC6-A9FF-4900-83BB-A90B3FA78B4E}" dt="2021-04-12T10:50:52.866" v="1296" actId="20577"/>
        <pc:sldMkLst>
          <pc:docMk/>
          <pc:sldMk cId="2184666568" sldId="424"/>
        </pc:sldMkLst>
        <pc:spChg chg="mod">
          <ac:chgData name="Wardell ' Woody' Eastwood" userId="bc07d920-ce24-4ed7-8909-b1a293e6e2bb" providerId="ADAL" clId="{33D0DFC6-A9FF-4900-83BB-A90B3FA78B4E}" dt="2021-04-12T10:50:52.866" v="1296" actId="20577"/>
          <ac:spMkLst>
            <pc:docMk/>
            <pc:sldMk cId="2184666568" sldId="424"/>
            <ac:spMk id="7" creationId="{00000000-0000-0000-0000-000000000000}"/>
          </ac:spMkLst>
        </pc:spChg>
      </pc:sldChg>
      <pc:sldChg chg="modSp add mod">
        <pc:chgData name="Wardell ' Woody' Eastwood" userId="bc07d920-ce24-4ed7-8909-b1a293e6e2bb" providerId="ADAL" clId="{33D0DFC6-A9FF-4900-83BB-A90B3FA78B4E}" dt="2021-04-12T10:53:12.311" v="1405" actId="20577"/>
        <pc:sldMkLst>
          <pc:docMk/>
          <pc:sldMk cId="3936526535" sldId="425"/>
        </pc:sldMkLst>
        <pc:spChg chg="mod">
          <ac:chgData name="Wardell ' Woody' Eastwood" userId="bc07d920-ce24-4ed7-8909-b1a293e6e2bb" providerId="ADAL" clId="{33D0DFC6-A9FF-4900-83BB-A90B3FA78B4E}" dt="2021-04-12T10:53:12.311" v="1405" actId="20577"/>
          <ac:spMkLst>
            <pc:docMk/>
            <pc:sldMk cId="3936526535" sldId="425"/>
            <ac:spMk id="7" creationId="{00000000-0000-0000-0000-000000000000}"/>
          </ac:spMkLst>
        </pc:spChg>
      </pc:sldChg>
      <pc:sldChg chg="addSp modSp add mod">
        <pc:chgData name="Wardell ' Woody' Eastwood" userId="bc07d920-ce24-4ed7-8909-b1a293e6e2bb" providerId="ADAL" clId="{33D0DFC6-A9FF-4900-83BB-A90B3FA78B4E}" dt="2021-04-12T10:54:00.555" v="1443" actId="20577"/>
        <pc:sldMkLst>
          <pc:docMk/>
          <pc:sldMk cId="469862429" sldId="426"/>
        </pc:sldMkLst>
        <pc:spChg chg="mod">
          <ac:chgData name="Wardell ' Woody' Eastwood" userId="bc07d920-ce24-4ed7-8909-b1a293e6e2bb" providerId="ADAL" clId="{33D0DFC6-A9FF-4900-83BB-A90B3FA78B4E}" dt="2021-04-12T10:54:00.555" v="1443" actId="20577"/>
          <ac:spMkLst>
            <pc:docMk/>
            <pc:sldMk cId="469862429" sldId="426"/>
            <ac:spMk id="7" creationId="{00000000-0000-0000-0000-000000000000}"/>
          </ac:spMkLst>
        </pc:spChg>
        <pc:spChg chg="add mod">
          <ac:chgData name="Wardell ' Woody' Eastwood" userId="bc07d920-ce24-4ed7-8909-b1a293e6e2bb" providerId="ADAL" clId="{33D0DFC6-A9FF-4900-83BB-A90B3FA78B4E}" dt="2021-04-12T10:53:46.364" v="1408" actId="1076"/>
          <ac:spMkLst>
            <pc:docMk/>
            <pc:sldMk cId="469862429" sldId="426"/>
            <ac:spMk id="8" creationId="{9CA34AF3-E05F-4F59-B890-27E9FCCC288E}"/>
          </ac:spMkLst>
        </pc:spChg>
        <pc:picChg chg="add">
          <ac:chgData name="Wardell ' Woody' Eastwood" userId="bc07d920-ce24-4ed7-8909-b1a293e6e2bb" providerId="ADAL" clId="{33D0DFC6-A9FF-4900-83BB-A90B3FA78B4E}" dt="2021-04-12T10:53:23.642" v="1406"/>
          <ac:picMkLst>
            <pc:docMk/>
            <pc:sldMk cId="469862429" sldId="426"/>
            <ac:picMk id="2" creationId="{48C7473C-2A9B-46C1-B4EB-346B37941A84}"/>
          </ac:picMkLst>
        </pc:picChg>
      </pc:sldChg>
      <pc:sldChg chg="addSp delSp modSp add mod">
        <pc:chgData name="Wardell ' Woody' Eastwood" userId="bc07d920-ce24-4ed7-8909-b1a293e6e2bb" providerId="ADAL" clId="{33D0DFC6-A9FF-4900-83BB-A90B3FA78B4E}" dt="2021-04-12T10:55:41.980" v="1461" actId="1076"/>
        <pc:sldMkLst>
          <pc:docMk/>
          <pc:sldMk cId="2979204606" sldId="427"/>
        </pc:sldMkLst>
        <pc:spChg chg="del mod">
          <ac:chgData name="Wardell ' Woody' Eastwood" userId="bc07d920-ce24-4ed7-8909-b1a293e6e2bb" providerId="ADAL" clId="{33D0DFC6-A9FF-4900-83BB-A90B3FA78B4E}" dt="2021-04-12T10:54:27.703" v="1448" actId="21"/>
          <ac:spMkLst>
            <pc:docMk/>
            <pc:sldMk cId="2979204606" sldId="427"/>
            <ac:spMk id="8" creationId="{9CA34AF3-E05F-4F59-B890-27E9FCCC288E}"/>
          </ac:spMkLst>
        </pc:spChg>
        <pc:picChg chg="del">
          <ac:chgData name="Wardell ' Woody' Eastwood" userId="bc07d920-ce24-4ed7-8909-b1a293e6e2bb" providerId="ADAL" clId="{33D0DFC6-A9FF-4900-83BB-A90B3FA78B4E}" dt="2021-04-12T10:54:21.624" v="1446" actId="478"/>
          <ac:picMkLst>
            <pc:docMk/>
            <pc:sldMk cId="2979204606" sldId="427"/>
            <ac:picMk id="2" creationId="{48C7473C-2A9B-46C1-B4EB-346B37941A84}"/>
          </ac:picMkLst>
        </pc:picChg>
        <pc:picChg chg="add mod">
          <ac:chgData name="Wardell ' Woody' Eastwood" userId="bc07d920-ce24-4ed7-8909-b1a293e6e2bb" providerId="ADAL" clId="{33D0DFC6-A9FF-4900-83BB-A90B3FA78B4E}" dt="2021-04-12T10:55:17.935" v="1457" actId="14100"/>
          <ac:picMkLst>
            <pc:docMk/>
            <pc:sldMk cId="2979204606" sldId="427"/>
            <ac:picMk id="3" creationId="{87664727-473F-4405-895E-E1C76C386214}"/>
          </ac:picMkLst>
        </pc:picChg>
        <pc:picChg chg="add mod">
          <ac:chgData name="Wardell ' Woody' Eastwood" userId="bc07d920-ce24-4ed7-8909-b1a293e6e2bb" providerId="ADAL" clId="{33D0DFC6-A9FF-4900-83BB-A90B3FA78B4E}" dt="2021-04-12T10:55:41.980" v="1461" actId="1076"/>
          <ac:picMkLst>
            <pc:docMk/>
            <pc:sldMk cId="2979204606" sldId="427"/>
            <ac:picMk id="4" creationId="{8BCE0A92-3C2B-4869-A6FF-F620660D2FB8}"/>
          </ac:picMkLst>
        </pc:picChg>
        <pc:picChg chg="add mod">
          <ac:chgData name="Wardell ' Woody' Eastwood" userId="bc07d920-ce24-4ed7-8909-b1a293e6e2bb" providerId="ADAL" clId="{33D0DFC6-A9FF-4900-83BB-A90B3FA78B4E}" dt="2021-04-12T10:55:39.698" v="1460" actId="1076"/>
          <ac:picMkLst>
            <pc:docMk/>
            <pc:sldMk cId="2979204606" sldId="427"/>
            <ac:picMk id="9" creationId="{01FC55D4-9783-4E26-9665-B8774D5A5BA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elterboxtrust.sharepoint.com/sites/TheR19109PhilippinesTisoyResponse/Shared%20Documents/Response%20Management/Post%20Distribution%20Monitoring/R19109%20Philippines%20PDM%20Survey%20-%20raw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helterboxtrust.sharepoint.com/sites/TheR19109PhilippinesTisoyResponse/Shared%20Documents/Response%20Management/Post%20Distribution%20Monitoring/R19109%20Philippines%20PDM%20Survey%20-%20raw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helterboxtrust.sharepoint.com/sites/TheR19109PhilippinesTisoyResponse/Shared%20Documents/Response%20Management/Post%20Distribution%20Monitoring/R19109%20Philippines%20PDM%20Survey%20-%20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Spend on materials and services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Sheet1!$B$87</c:f>
              <c:strCache>
                <c:ptCount val="1"/>
                <c:pt idx="0">
                  <c:v>3500 Pesos</c:v>
                </c:pt>
              </c:strCache>
            </c:strRef>
          </c:tx>
          <c:spPr>
            <a:solidFill>
              <a:srgbClr val="009372"/>
            </a:solidFill>
            <a:ln>
              <a:noFill/>
            </a:ln>
            <a:effectLst/>
          </c:spPr>
          <c:invertIfNegative val="0"/>
          <c:cat>
            <c:strRef>
              <c:f>Sheet1!$A$89:$A$95</c:f>
              <c:strCache>
                <c:ptCount val="7"/>
                <c:pt idx="0">
                  <c:v>Timber</c:v>
                </c:pt>
                <c:pt idx="1">
                  <c:v>Building materials</c:v>
                </c:pt>
                <c:pt idx="2">
                  <c:v>Hiring a carpenter</c:v>
                </c:pt>
                <c:pt idx="3">
                  <c:v>Food</c:v>
                </c:pt>
                <c:pt idx="4">
                  <c:v>Cooking equipment</c:v>
                </c:pt>
                <c:pt idx="5">
                  <c:v>Other items</c:v>
                </c:pt>
                <c:pt idx="6">
                  <c:v>Medecine</c:v>
                </c:pt>
              </c:strCache>
            </c:strRef>
          </c:cat>
          <c:val>
            <c:numRef>
              <c:f>Sheet1!$B$89:$B$95</c:f>
              <c:numCache>
                <c:formatCode>#,##0</c:formatCode>
                <c:ptCount val="7"/>
                <c:pt idx="0">
                  <c:v>7745</c:v>
                </c:pt>
                <c:pt idx="1">
                  <c:v>14747</c:v>
                </c:pt>
                <c:pt idx="2">
                  <c:v>6330</c:v>
                </c:pt>
                <c:pt idx="3" formatCode="General">
                  <c:v>875</c:v>
                </c:pt>
                <c:pt idx="4" formatCode="General">
                  <c:v>250</c:v>
                </c:pt>
                <c:pt idx="5" formatCode="General">
                  <c:v>1025</c:v>
                </c:pt>
                <c:pt idx="6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C-49DF-911B-0AB99F6E0B88}"/>
            </c:ext>
          </c:extLst>
        </c:ser>
        <c:ser>
          <c:idx val="1"/>
          <c:order val="1"/>
          <c:tx>
            <c:strRef>
              <c:f>Sheet1!$C$87</c:f>
              <c:strCache>
                <c:ptCount val="1"/>
                <c:pt idx="0">
                  <c:v>7000 Pesos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Sheet1!$A$89:$A$95</c:f>
              <c:strCache>
                <c:ptCount val="7"/>
                <c:pt idx="0">
                  <c:v>Timber</c:v>
                </c:pt>
                <c:pt idx="1">
                  <c:v>Building materials</c:v>
                </c:pt>
                <c:pt idx="2">
                  <c:v>Hiring a carpenter</c:v>
                </c:pt>
                <c:pt idx="3">
                  <c:v>Food</c:v>
                </c:pt>
                <c:pt idx="4">
                  <c:v>Cooking equipment</c:v>
                </c:pt>
                <c:pt idx="5">
                  <c:v>Other items</c:v>
                </c:pt>
                <c:pt idx="6">
                  <c:v>Medecine</c:v>
                </c:pt>
              </c:strCache>
            </c:strRef>
          </c:cat>
          <c:val>
            <c:numRef>
              <c:f>Sheet1!$C$89:$C$95</c:f>
              <c:numCache>
                <c:formatCode>#,##0</c:formatCode>
                <c:ptCount val="7"/>
                <c:pt idx="0">
                  <c:v>9837</c:v>
                </c:pt>
                <c:pt idx="1">
                  <c:v>5525</c:v>
                </c:pt>
                <c:pt idx="2">
                  <c:v>3375</c:v>
                </c:pt>
                <c:pt idx="3">
                  <c:v>2262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C-49DF-911B-0AB99F6E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629696"/>
        <c:axId val="126050560"/>
      </c:barChart>
      <c:catAx>
        <c:axId val="178629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Items purchased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50560"/>
        <c:crosses val="autoZero"/>
        <c:auto val="1"/>
        <c:lblAlgn val="ctr"/>
        <c:lblOffset val="100"/>
        <c:noMultiLvlLbl val="0"/>
      </c:catAx>
      <c:valAx>
        <c:axId val="1260505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86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74453193350833"/>
          <c:y val="0.86631889763779524"/>
          <c:w val="0.34051071741032368"/>
          <c:h val="0.1059033245844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[R19109 Philippines PDM Survey - raw data.xlsx]Sheet1!PivotTable13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to show recipients experience of providing receipts for cash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3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Sheet1!$A$127:$A$129</c:f>
              <c:strCache>
                <c:ptCount val="2"/>
                <c:pt idx="0">
                  <c:v>No, it was easy</c:v>
                </c:pt>
                <c:pt idx="1">
                  <c:v>Yes, it was difficult</c:v>
                </c:pt>
              </c:strCache>
            </c:strRef>
          </c:cat>
          <c:val>
            <c:numRef>
              <c:f>Sheet1!$B$127:$B$129</c:f>
              <c:numCache>
                <c:formatCode>General</c:formatCode>
                <c:ptCount val="2"/>
                <c:pt idx="0">
                  <c:v>23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2-4638-9E42-BEFCCBE9A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336752"/>
        <c:axId val="100085696"/>
      </c:barChart>
      <c:catAx>
        <c:axId val="19333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Did</a:t>
                </a:r>
                <a:r>
                  <a:rPr lang="en-US" baseline="0"/>
                  <a:t> providing receipts prove difficult?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85696"/>
        <c:crosses val="autoZero"/>
        <c:auto val="1"/>
        <c:lblAlgn val="ctr"/>
        <c:lblOffset val="100"/>
        <c:noMultiLvlLbl val="0"/>
      </c:catAx>
      <c:valAx>
        <c:axId val="1000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[R19109 Philippines PDM Survey - raw data.xlsx]Sheet1!PivotTable14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/>
              <a:t>Chart to show if more time to provide receipts was preferable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937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3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Sheet1!$A$142:$A$144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Sheet1!$B$142:$B$144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E-4F2D-8F74-A6D7D64CB7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072128"/>
        <c:axId val="98144864"/>
      </c:barChart>
      <c:catAx>
        <c:axId val="138072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aseline="0"/>
                  <a:t>Would you have prefered more time to organise receipts?</a:t>
                </a:r>
              </a:p>
            </c:rich>
          </c:tx>
          <c:layout>
            <c:manualLayout>
              <c:xMode val="edge"/>
              <c:yMode val="edge"/>
              <c:x val="0.18647445495388407"/>
              <c:y val="0.9366790168908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44864"/>
        <c:crosses val="autoZero"/>
        <c:auto val="1"/>
        <c:lblAlgn val="ctr"/>
        <c:lblOffset val="100"/>
        <c:noMultiLvlLbl val="0"/>
      </c:catAx>
      <c:valAx>
        <c:axId val="981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31F7-541C-D44F-85E6-9FA2E8AF4D4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AB04-D57B-D841-BB41-44E68B70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DF77-3350-7A41-8F99-5848FE98549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237A-B2A8-C247-B7AD-B3E92BC7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1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 how global MEAL framework</a:t>
            </a:r>
            <a:r>
              <a:rPr lang="en-GB" baseline="0" dirty="0"/>
              <a:t> is and needs to change.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0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6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GB" sz="12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4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37A-B2A8-C247-B7AD-B3E92BC7E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>
                <a:blipFill dpi="0"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35417" y="3778964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37" y="4648120"/>
            <a:ext cx="6915150" cy="403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Presented by: name here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94709" y="4485758"/>
            <a:ext cx="285940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094709" y="4485758"/>
            <a:ext cx="285940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97" y="3249004"/>
            <a:ext cx="5095203" cy="947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aseline="0"/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</a:lstStyle>
          <a:p>
            <a:pPr lvl="0"/>
            <a:r>
              <a:rPr lang="en-GB"/>
              <a:t>Further text to go here if needed or name.</a:t>
            </a:r>
            <a:br>
              <a:rPr lang="en-GB"/>
            </a:br>
            <a:r>
              <a:rPr lang="en-GB"/>
              <a:t>Position on page depending on length quote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8427" y="1771651"/>
            <a:ext cx="5083773" cy="11544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 b="0" i="1" baseline="0">
                <a:solidFill>
                  <a:srgbClr val="00A68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/>
              <a:t>Quote to go here or statement text depending on what is needed</a:t>
            </a:r>
            <a:endParaRPr lang="en-US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97" y="1523999"/>
            <a:ext cx="317463" cy="579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rgbClr val="00A68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/>
              <a:t>“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521" b="16959"/>
          <a:stretch/>
        </p:blipFill>
        <p:spPr>
          <a:xfrm rot="606656">
            <a:off x="4839184" y="3277005"/>
            <a:ext cx="4586597" cy="4037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0" y="209750"/>
            <a:ext cx="876100" cy="87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521" b="16959"/>
          <a:stretch/>
        </p:blipFill>
        <p:spPr>
          <a:xfrm rot="606656">
            <a:off x="4839184" y="3277005"/>
            <a:ext cx="4586597" cy="403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0" y="209750"/>
            <a:ext cx="876100" cy="8761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76897" y="6438106"/>
            <a:ext cx="3769323" cy="45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err="1"/>
              <a:t>www.shelterbox.org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CB2C-1C59-46D3-9834-F83DE4B5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F8B54-C4C2-4590-8D58-7C7582E8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533E-67CA-4F24-8064-C6C3B1EF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21DF-0B04-4D71-A383-B9500851856B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F4BB2-6024-4DBE-9EF3-C76331A6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112BB-6CEC-4B36-A174-2F419A88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0814-A6C3-401B-9AFC-56B9EB0A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5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45577" y="4478734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76997" y="5347890"/>
            <a:ext cx="6915150" cy="403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Presented by: name here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04869" y="5185528"/>
            <a:ext cx="285940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1" y="513237"/>
            <a:ext cx="3565625" cy="3565625"/>
          </a:xfrm>
          <a:prstGeom prst="rect">
            <a:avLst/>
          </a:prstGeom>
        </p:spPr>
      </p:pic>
      <p:sp>
        <p:nvSpPr>
          <p:cNvPr id="13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04869" y="5185528"/>
            <a:ext cx="285940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1" y="513237"/>
            <a:ext cx="3565625" cy="3565625"/>
          </a:xfrm>
          <a:prstGeom prst="rect">
            <a:avLst/>
          </a:prstGeom>
        </p:spPr>
      </p:pic>
      <p:sp>
        <p:nvSpPr>
          <p:cNvPr id="21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104869" y="5185528"/>
            <a:ext cx="2859405" cy="8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1" y="513237"/>
            <a:ext cx="3565625" cy="35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werpoi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none"/>
          <a:lstStyle>
            <a:lvl1pPr>
              <a:defRPr>
                <a:blipFill dpi="0"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19" y="6009240"/>
            <a:ext cx="9143999" cy="848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9" y="6009240"/>
            <a:ext cx="9143999" cy="848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09820" y="4506198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Page break title to go here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7" y="6275546"/>
            <a:ext cx="3769323" cy="45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err="1"/>
              <a:t>ShelterBox</a:t>
            </a:r>
            <a:r>
              <a:rPr lang="en-GB"/>
              <a:t> and Rotary are project partners in disaster relief. </a:t>
            </a:r>
            <a:r>
              <a:rPr lang="en-GB" err="1"/>
              <a:t>ShelterBox</a:t>
            </a:r>
            <a:r>
              <a:rPr lang="en-GB"/>
              <a:t> </a:t>
            </a:r>
            <a:br>
              <a:rPr lang="en-GB"/>
            </a:br>
            <a:r>
              <a:rPr lang="en-GB"/>
              <a:t>is a charity independent of Rotary International and The Rotary Foundation.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10" y="6097642"/>
            <a:ext cx="3423230" cy="668102"/>
          </a:xfrm>
          <a:prstGeom prst="rect">
            <a:avLst/>
          </a:prstGeom>
        </p:spPr>
      </p:pic>
      <p:sp>
        <p:nvSpPr>
          <p:cNvPr id="12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10" y="6097642"/>
            <a:ext cx="3423230" cy="668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333257"/>
            <a:ext cx="841225" cy="8412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119" y="6009240"/>
            <a:ext cx="9143999" cy="848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333257"/>
            <a:ext cx="841225" cy="8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9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14425" y="3912477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break title to go here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2505340"/>
            <a:ext cx="7578090" cy="813943"/>
          </a:xfrm>
          <a:prstGeom prst="rect">
            <a:avLst/>
          </a:prstGeom>
        </p:spPr>
      </p:pic>
      <p:sp>
        <p:nvSpPr>
          <p:cNvPr id="12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14425" y="3912477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break title to go here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2505340"/>
            <a:ext cx="7578090" cy="813943"/>
          </a:xfrm>
          <a:prstGeom prst="rect">
            <a:avLst/>
          </a:prstGeom>
        </p:spPr>
      </p:pic>
      <p:sp>
        <p:nvSpPr>
          <p:cNvPr id="12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2505340"/>
            <a:ext cx="7578090" cy="813943"/>
          </a:xfrm>
          <a:prstGeom prst="rect">
            <a:avLst/>
          </a:prstGeom>
        </p:spPr>
      </p:pic>
      <p:sp>
        <p:nvSpPr>
          <p:cNvPr id="19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14425" y="3912477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break title to go here</a:t>
            </a:r>
            <a:endParaRPr lang="en-US"/>
          </a:p>
        </p:txBody>
      </p:sp>
      <p:sp>
        <p:nvSpPr>
          <p:cNvPr id="12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2505340"/>
            <a:ext cx="7578090" cy="813943"/>
          </a:xfrm>
          <a:prstGeom prst="rect">
            <a:avLst/>
          </a:prstGeom>
        </p:spPr>
      </p:pic>
      <p:sp>
        <p:nvSpPr>
          <p:cNvPr id="16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2505340"/>
            <a:ext cx="7578090" cy="8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2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14425" y="3912477"/>
            <a:ext cx="6915150" cy="534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break title to go here</a:t>
            </a:r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7" y="6309836"/>
            <a:ext cx="3769323" cy="45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err="1"/>
              <a:t>ShelterBox</a:t>
            </a:r>
            <a:r>
              <a:rPr lang="en-GB"/>
              <a:t> and Rotary are project partners in disaster relief. </a:t>
            </a:r>
            <a:r>
              <a:rPr lang="en-GB" err="1"/>
              <a:t>ShelterBox</a:t>
            </a:r>
            <a:r>
              <a:rPr lang="en-GB"/>
              <a:t> </a:t>
            </a:r>
            <a:br>
              <a:rPr lang="en-GB"/>
            </a:br>
            <a:r>
              <a:rPr lang="en-GB"/>
              <a:t>is a charity independent of Rotary International and The Rotary Foundation.</a:t>
            </a:r>
            <a:endParaRPr lang="en-US"/>
          </a:p>
        </p:txBody>
      </p:sp>
      <p:sp>
        <p:nvSpPr>
          <p:cNvPr id="12" name="Text Placeholder 15"/>
          <p:cNvSpPr txBox="1">
            <a:spLocks/>
          </p:cNvSpPr>
          <p:nvPr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7" y="2505340"/>
            <a:ext cx="7578090" cy="813943"/>
          </a:xfrm>
          <a:prstGeom prst="rect">
            <a:avLst/>
          </a:prstGeom>
        </p:spPr>
      </p:pic>
      <p:sp>
        <p:nvSpPr>
          <p:cNvPr id="16" name="Text Placeholder 15"/>
          <p:cNvSpPr txBox="1">
            <a:spLocks/>
          </p:cNvSpPr>
          <p:nvPr userDrawn="1"/>
        </p:nvSpPr>
        <p:spPr>
          <a:xfrm>
            <a:off x="1248447" y="2448322"/>
            <a:ext cx="6915150" cy="1230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7" y="2505340"/>
            <a:ext cx="7578090" cy="8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39764" y="1384247"/>
            <a:ext cx="7375586" cy="440494"/>
          </a:xfrm>
          <a:prstGeom prst="rect">
            <a:avLst/>
          </a:prstGeom>
        </p:spPr>
        <p:txBody>
          <a:bodyPr/>
          <a:lstStyle>
            <a:lvl1pPr>
              <a:defRPr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39825" y="3874770"/>
            <a:ext cx="7383463" cy="173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A681"/>
                </a:solidFill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Bullet </a:t>
            </a:r>
            <a:r>
              <a:rPr lang="en-GB" err="1"/>
              <a:t>ponts</a:t>
            </a:r>
            <a:endParaRPr lang="en-GB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Bullet </a:t>
            </a:r>
            <a:r>
              <a:rPr lang="en-GB" err="1"/>
              <a:t>ponts</a:t>
            </a:r>
            <a:endParaRPr lang="en-GB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Bullet </a:t>
            </a:r>
            <a:r>
              <a:rPr lang="en-GB" err="1"/>
              <a:t>ponts</a:t>
            </a:r>
            <a:endParaRPr lang="en-GB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Bullet </a:t>
            </a:r>
            <a:r>
              <a:rPr lang="en-GB" err="1"/>
              <a:t>ponts</a:t>
            </a:r>
            <a:endParaRPr lang="en-GB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Bullet </a:t>
            </a:r>
            <a:r>
              <a:rPr lang="en-GB" err="1"/>
              <a:t>ponts</a:t>
            </a:r>
            <a:endParaRPr lang="en-GB"/>
          </a:p>
          <a:p>
            <a:pPr lvl="1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764" y="2145029"/>
            <a:ext cx="7375586" cy="1499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42900" indent="0" algn="l">
              <a:buFontTx/>
              <a:buNone/>
              <a:defRPr>
                <a:solidFill>
                  <a:schemeClr val="tx2"/>
                </a:solidFill>
              </a:defRPr>
            </a:lvl2pPr>
            <a:lvl3pPr marL="857250" indent="-171450">
              <a:buFont typeface="Arial" charset="0"/>
              <a:buChar char="•"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GB"/>
              <a:t>It is a long established fact that a reader will be distracted by the readable content of a page when looking at its layout. The point of using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is that it has a more-or-less </a:t>
            </a:r>
            <a:r>
              <a:rPr lang="en-GB" err="1"/>
              <a:t>normall</a:t>
            </a:r>
            <a:r>
              <a:rPr lang="en-GB"/>
              <a:t> distribution of letters, as opposed to using ‘Content here, content here’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76897" y="6298302"/>
            <a:ext cx="8512773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7" y="6438106"/>
            <a:ext cx="3769323" cy="45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err="1"/>
              <a:t>www.shelterbox.org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0" y="209750"/>
            <a:ext cx="876100" cy="8761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638627" y="6461368"/>
            <a:ext cx="2151044" cy="3116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err="1"/>
              <a:t>Reg</a:t>
            </a:r>
            <a:r>
              <a:rPr lang="en-US"/>
              <a:t> Charity no: 1096479</a:t>
            </a:r>
          </a:p>
        </p:txBody>
      </p:sp>
    </p:spTree>
    <p:extLst>
      <p:ext uri="{BB962C8B-B14F-4D97-AF65-F5344CB8AC3E}">
        <p14:creationId xmlns:p14="http://schemas.microsoft.com/office/powerpoint/2010/main" val="15506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54880" y="0"/>
            <a:ext cx="4389120" cy="6858000"/>
          </a:xfrm>
          <a:prstGeom prst="rect">
            <a:avLst/>
          </a:prstGeom>
        </p:spPr>
        <p:txBody>
          <a:bodyPr/>
          <a:lstStyle>
            <a:lvl1pPr>
              <a:defRPr>
                <a:blipFill dpi="0"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764" y="1852877"/>
            <a:ext cx="3409377" cy="412822"/>
          </a:xfrm>
          <a:prstGeom prst="rect">
            <a:avLst/>
          </a:prstGeom>
        </p:spPr>
        <p:txBody>
          <a:bodyPr/>
          <a:lstStyle>
            <a:lvl1pPr>
              <a:defRPr spc="4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765" y="2603499"/>
            <a:ext cx="3409376" cy="3090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/>
              <a:t>It is a long established fact that a reader will be distracted by the readable content of a page when looking at its layout. </a:t>
            </a:r>
            <a:r>
              <a:rPr lang="en-GB" err="1"/>
              <a:t>Thepoint</a:t>
            </a:r>
            <a:r>
              <a:rPr lang="en-GB"/>
              <a:t> of using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is that it has a more-or-less </a:t>
            </a:r>
            <a:r>
              <a:rPr lang="en-GB" err="1"/>
              <a:t>normall</a:t>
            </a:r>
            <a:r>
              <a:rPr lang="en-GB"/>
              <a:t> distribution of letters, as opposed to using ‘Content here, content here’ making it look like readable English.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5260" y="2437502"/>
            <a:ext cx="1834478" cy="0"/>
          </a:xfrm>
          <a:prstGeom prst="line">
            <a:avLst/>
          </a:prstGeom>
          <a:ln>
            <a:solidFill>
              <a:srgbClr val="00A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5260" y="2437502"/>
            <a:ext cx="1834478" cy="0"/>
          </a:xfrm>
          <a:prstGeom prst="line">
            <a:avLst/>
          </a:prstGeom>
          <a:ln>
            <a:solidFill>
              <a:srgbClr val="00A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7" y="6438106"/>
            <a:ext cx="3769323" cy="45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err="1"/>
              <a:t>www.shelterbox.org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Gotham Rounded Medium" charset="0"/>
          <a:ea typeface="Gotham Rounded Medium" charset="0"/>
          <a:cs typeface="Gotham Rounded Medium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455231-4638-437C-AED6-BD3C696307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9179" t="-531" r="21210" b="-101"/>
          <a:stretch/>
        </p:blipFill>
        <p:spPr>
          <a:xfrm>
            <a:off x="-1" y="-38099"/>
            <a:ext cx="9144001" cy="689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18" y="584008"/>
            <a:ext cx="3201560" cy="598691"/>
          </a:xfrm>
          <a:prstGeom prst="rect">
            <a:avLst/>
          </a:prstGeom>
        </p:spPr>
      </p:pic>
      <p:sp>
        <p:nvSpPr>
          <p:cNvPr id="10" name="Text Placeholder 15"/>
          <p:cNvSpPr txBox="1">
            <a:spLocks/>
          </p:cNvSpPr>
          <p:nvPr/>
        </p:nvSpPr>
        <p:spPr>
          <a:xfrm>
            <a:off x="293095" y="6345252"/>
            <a:ext cx="3725760" cy="4529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ShelterBox and Rotary are project partners in disaster relief. ShelterBox 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is a charity independent of Rotary International and The Rotary Foundation.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547E89-B96D-442F-B7E8-65FF2EE27374}"/>
              </a:ext>
            </a:extLst>
          </p:cNvPr>
          <p:cNvSpPr txBox="1">
            <a:spLocks/>
          </p:cNvSpPr>
          <p:nvPr/>
        </p:nvSpPr>
        <p:spPr>
          <a:xfrm>
            <a:off x="0" y="-38099"/>
            <a:ext cx="3304903" cy="3402874"/>
          </a:xfrm>
          <a:prstGeom prst="rect">
            <a:avLst/>
          </a:prstGeom>
          <a:solidFill>
            <a:srgbClr val="FFFDFC">
              <a:alpha val="83000"/>
            </a:srgbClr>
          </a:solidFill>
          <a:ln w="73025">
            <a:noFill/>
          </a:ln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cs typeface="Calibri"/>
              </a:rPr>
              <a:t>Cash and Voucher Assistance (</a:t>
            </a:r>
            <a:r>
              <a:rPr lang="en-US" sz="4000" b="1" dirty="0" err="1">
                <a:solidFill>
                  <a:schemeClr val="accent6"/>
                </a:solidFill>
                <a:cs typeface="Calibri"/>
              </a:rPr>
              <a:t>CVA</a:t>
            </a:r>
            <a:r>
              <a:rPr lang="en-US" sz="4000" b="1" dirty="0">
                <a:solidFill>
                  <a:schemeClr val="accent6"/>
                </a:solidFill>
                <a:cs typeface="Calibri"/>
              </a:rPr>
              <a:t>) at ShelterBox</a:t>
            </a:r>
          </a:p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cs typeface="Calibri"/>
              </a:rPr>
              <a:t>April 2021</a:t>
            </a:r>
            <a:endParaRPr lang="en-US" sz="2400" b="1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6045907"/>
            <a:ext cx="1636422" cy="5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4207" y="717400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 Operations – CVA Guidance</a:t>
            </a:r>
          </a:p>
          <a:p>
            <a:endParaRPr lang="en-GB" dirty="0"/>
          </a:p>
          <a:p>
            <a:r>
              <a:rPr lang="en-GB" dirty="0"/>
              <a:t>Transfer Options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Option 1 – Cash in Envelopes by Reactive Team / Partner.</a:t>
            </a:r>
          </a:p>
          <a:p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</a:rPr>
              <a:t>Option 2 – Cash collection at designated cash out point / Agent.</a:t>
            </a:r>
          </a:p>
          <a:p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Option 3 – Cash in Envelopes by financial institution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Option 4 – (e) Electronic Transfer</a:t>
            </a:r>
          </a:p>
        </p:txBody>
      </p:sp>
    </p:spTree>
    <p:extLst>
      <p:ext uri="{BB962C8B-B14F-4D97-AF65-F5344CB8AC3E}">
        <p14:creationId xmlns:p14="http://schemas.microsoft.com/office/powerpoint/2010/main" val="91419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07" y="1126881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Onboarding now completed. Account now fully open.</a:t>
            </a: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14549" y="34709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 Operations – WU Onboard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357AF2C-0CB9-4360-9535-9A53E2D0F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0A9ADCD-62D8-4490-AC95-34171B1277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DE09C-5F16-47EB-A5ED-FD7E6E7E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07" y="1647825"/>
            <a:ext cx="7924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Delivering the pilot</a:t>
            </a:r>
          </a:p>
          <a:p>
            <a:r>
              <a:rPr lang="en-US" dirty="0"/>
              <a:t>Typhoon </a:t>
            </a:r>
            <a:r>
              <a:rPr lang="en-US" dirty="0" err="1"/>
              <a:t>Tisoy</a:t>
            </a:r>
            <a:r>
              <a:rPr lang="en-US" dirty="0"/>
              <a:t>, Philippines</a:t>
            </a:r>
          </a:p>
        </p:txBody>
      </p:sp>
    </p:spTree>
    <p:extLst>
      <p:ext uri="{BB962C8B-B14F-4D97-AF65-F5344CB8AC3E}">
        <p14:creationId xmlns:p14="http://schemas.microsoft.com/office/powerpoint/2010/main" val="368173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F101-5234-453B-B3D6-E7E59621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32" y="483326"/>
            <a:ext cx="7375586" cy="810372"/>
          </a:xfrm>
        </p:spPr>
        <p:txBody>
          <a:bodyPr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27 days 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from disaster to first cash disbursement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7F223-AD5C-4E06-97E6-E1C4985D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" y="1246108"/>
            <a:ext cx="8387417" cy="55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B25303-9F54-4742-A812-126E563F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30" y="1613262"/>
            <a:ext cx="7375586" cy="4630783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Complimentary cash component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Tailored packages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Transfer values agreed with Local Government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Approval to response two weeks after disaster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Goal: assist families in their shelter reconstruction process, relocating away from the danger (no-build) zone. Cash to complement the gifts in kind, filling gaps in what we provide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Cash is restricted at the </a:t>
            </a:r>
            <a:r>
              <a:rPr lang="en-GB" sz="2000" u="sng" dirty="0">
                <a:solidFill>
                  <a:schemeClr val="accent5"/>
                </a:solidFill>
                <a:cs typeface="Arial"/>
              </a:rPr>
              <a:t>outcome</a:t>
            </a:r>
            <a:r>
              <a:rPr lang="en-GB" sz="2000" dirty="0">
                <a:solidFill>
                  <a:schemeClr val="accent5"/>
                </a:solidFill>
                <a:cs typeface="Arial"/>
              </a:rPr>
              <a:t> level: eligible purchases must be related to relocation and reconstruction. Evidence of these will trigger the release of the second tranche.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Outputs could include lumber, plywood, tools, carpentry services, transport, etc.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1330" y="97870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2405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100F0-1F9A-448D-AE94-C0BD864E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35919"/>
            <a:ext cx="5035732" cy="3069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8E187-C5AC-4C9F-AB1E-D271A671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550" y="2935919"/>
            <a:ext cx="4572000" cy="30696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54856" y="1025019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MARKET ASSESSMENTS, TRANSFER VALUES, MOBILISATION, PROMOTION 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320168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755F7-D6B4-4F08-92C1-4B638047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8" y="1870588"/>
            <a:ext cx="7846022" cy="2517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9AB40-7AEC-4DF0-94D1-318779A98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945" y="4774885"/>
            <a:ext cx="3296110" cy="12765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39764" y="13842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 err="1"/>
              <a:t>PDM</a:t>
            </a:r>
            <a:r>
              <a:rPr lang="en-GB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6626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50245-72D9-4E6F-B7C0-06C15D0D4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7" y="2331720"/>
            <a:ext cx="5147781" cy="3522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2D1B2-4339-437F-B9CC-A60E476A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38" y="1793530"/>
            <a:ext cx="3214826" cy="44223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39764" y="13842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RECONCILIATION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10622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B2743-047F-4A1A-9F93-7D3893156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CD8F-F3F1-4CEE-B80E-CC14652DA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159C6A-F7FF-46B6-986B-2401C828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1906622"/>
            <a:ext cx="7239738" cy="4072147"/>
          </a:xfrm>
        </p:spPr>
        <p:txBody>
          <a:bodyPr anchor="t"/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Mobilising </a:t>
            </a:r>
            <a:r>
              <a:rPr lang="en-GB" sz="2000" dirty="0" err="1">
                <a:solidFill>
                  <a:schemeClr val="accent5"/>
                </a:solidFill>
                <a:cs typeface="Arial"/>
              </a:rPr>
              <a:t>CVA</a:t>
            </a:r>
            <a:r>
              <a:rPr lang="en-GB" sz="2000" dirty="0">
                <a:solidFill>
                  <a:schemeClr val="accent5"/>
                </a:solidFill>
                <a:cs typeface="Arial"/>
              </a:rPr>
              <a:t> for a shelter specific outcome within 27 days of disaster.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Proven conditional restricted (labelled) cash in emergencies set to a specific sector. </a:t>
            </a:r>
            <a:r>
              <a:rPr lang="en-GB" sz="2000" u="sng" dirty="0">
                <a:solidFill>
                  <a:schemeClr val="accent5"/>
                </a:solidFill>
                <a:cs typeface="Arial"/>
              </a:rPr>
              <a:t>Not multi purpose unrestricted assistance.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Complementary packages. In kind and cash in envelopes (two tranches).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/>
                </a:solidFill>
                <a:cs typeface="Arial"/>
              </a:rPr>
              <a:t>Ability to flex case loads – families to be assisted through continual community consultation process. Through process numbers who opt in and out to relocation / assistance through ShelterBox changed. </a:t>
            </a: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  <a:p>
            <a:pPr marL="457200" indent="-457200">
              <a:buFont typeface="Wingdings"/>
              <a:buChar char="Ø"/>
            </a:pPr>
            <a:endParaRPr lang="en-GB" sz="2800" b="1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9764" y="13842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51223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E3AB-C9DF-45C2-AE94-E82D0ADF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846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372"/>
                </a:solidFill>
              </a:rPr>
              <a:t>Breakdown of spending behaviour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2641DFF-54FC-4FE2-A488-197404E3B8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0711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Cash. Shelter and Emergencies!</a:t>
            </a:r>
          </a:p>
        </p:txBody>
      </p:sp>
    </p:spTree>
    <p:extLst>
      <p:ext uri="{BB962C8B-B14F-4D97-AF65-F5344CB8AC3E}">
        <p14:creationId xmlns:p14="http://schemas.microsoft.com/office/powerpoint/2010/main" val="330758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E581-BAD1-44F9-8F8D-ECFFE2F9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009372"/>
                </a:solidFill>
                <a:effectLst/>
                <a:latin typeface="Calibri" panose="020F0502020204030204" pitchFamily="34" charset="0"/>
              </a:rPr>
              <a:t>Cash support mechanism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038BB-77FD-4B24-8943-0D5F3B823F9E}"/>
              </a:ext>
            </a:extLst>
          </p:cNvPr>
          <p:cNvSpPr txBox="1"/>
          <p:nvPr/>
        </p:nvSpPr>
        <p:spPr>
          <a:xfrm>
            <a:off x="4360653" y="2328054"/>
            <a:ext cx="4075981" cy="37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In terms of the process for receipt and validation of the 2 tranches of cash, 88% of respondents stated that the system was easily accessed and did not impose any additional anxiety. 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GB" sz="1350" dirty="0"/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“Two tranches is a good process as it avoids temptation to spend money on other priorities as you have to show a receipt. “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algn="r" fontAlgn="base"/>
            <a:r>
              <a:rPr lang="en-GB" sz="13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Male respondent FGD 09.03.20</a:t>
            </a:r>
            <a:endParaRPr lang="en-GB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“Two tranches made me feel safer collecting the money.”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“2 days is just enough time between collection.”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algn="r" fontAlgn="base"/>
            <a:r>
              <a:rPr lang="en-GB" sz="13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Female respondent FGD 08.03.20</a:t>
            </a:r>
            <a:endParaRPr lang="en-GB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350" dirty="0"/>
          </a:p>
          <a:p>
            <a:endParaRPr lang="en-GB" sz="135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8614793-08E3-4F75-916B-003564BB03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3493524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8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E581-BAD1-44F9-8F8D-ECFFE2F9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009372"/>
                </a:solidFill>
                <a:effectLst/>
                <a:latin typeface="Calibri" panose="020F0502020204030204" pitchFamily="34" charset="0"/>
              </a:rPr>
              <a:t>Cash support mechanism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038BB-77FD-4B24-8943-0D5F3B823F9E}"/>
              </a:ext>
            </a:extLst>
          </p:cNvPr>
          <p:cNvSpPr txBox="1"/>
          <p:nvPr/>
        </p:nvSpPr>
        <p:spPr>
          <a:xfrm>
            <a:off x="4360653" y="2328054"/>
            <a:ext cx="4075981" cy="414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PDM data shows 69% of respondents were happy with the time allocated to provide receipts. Of those that would have preferred more time, 3 to 4 days was considered more realistic.</a:t>
            </a:r>
          </a:p>
          <a:p>
            <a:endParaRPr lang="en-GB" sz="13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General commentary around the distribution itself was positive.</a:t>
            </a:r>
            <a:endParaRPr lang="en-GB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350" dirty="0"/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“Distribution was systematic and felt respected. Only at the distribution did people feel they could express their feelings.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1350" b="1" i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Information was clearly displayed/ delivered, and they were properly informed. It was not a hinderance to their day. 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lvl="2" algn="r"/>
            <a:r>
              <a:rPr lang="en-GB" sz="13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Summary of FGD notes</a:t>
            </a:r>
            <a:endParaRPr lang="en-GB" sz="1350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60FDD2-E2FE-490E-B11C-F03757EFAF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339766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54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4207" y="9376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 err="1"/>
              <a:t>Tisoy</a:t>
            </a:r>
            <a:r>
              <a:rPr lang="en-GB" dirty="0"/>
              <a:t> – One Year 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A picture containing outdoor, sky, ground, dirt&#10;&#10;Description automatically generated">
            <a:extLst>
              <a:ext uri="{FF2B5EF4-FFF2-40B4-BE49-F238E27FC236}">
                <a16:creationId xmlns:a16="http://schemas.microsoft.com/office/drawing/2014/main" id="{E967DD71-02F1-4A59-8060-D3ECCC9E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2267"/>
            <a:ext cx="7772400" cy="46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4207" y="9376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 err="1"/>
              <a:t>Tisoy</a:t>
            </a:r>
            <a:r>
              <a:rPr lang="en-GB" dirty="0"/>
              <a:t> – One Year 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B18AA-B733-4FC2-9D58-E3793548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6" y="1604014"/>
            <a:ext cx="4295103" cy="2633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934CE-C585-431C-9F51-2F2E30006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17" y="2775937"/>
            <a:ext cx="4889715" cy="33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9764" y="1384247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ShelterBox. What we do.</a:t>
            </a:r>
          </a:p>
          <a:p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Emergency focus.</a:t>
            </a:r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Shelter focus.</a:t>
            </a:r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Reactive and Protracted Crisis responses.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Direct implementation. Volunteers, Staff and Rotary International.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Partnering with other Organisations / Agencies. Collaboration Agreements in place.</a:t>
            </a:r>
          </a:p>
        </p:txBody>
      </p:sp>
    </p:spTree>
    <p:extLst>
      <p:ext uri="{BB962C8B-B14F-4D97-AF65-F5344CB8AC3E}">
        <p14:creationId xmlns:p14="http://schemas.microsoft.com/office/powerpoint/2010/main" val="69726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902" y="329170"/>
            <a:ext cx="7375586" cy="9193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ShelterBox. Some factors to programming.</a:t>
            </a:r>
          </a:p>
          <a:p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United Kingdom based. Only one country office in Philippines.</a:t>
            </a:r>
          </a:p>
          <a:p>
            <a:pPr algn="just"/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No legal status/ status agreements in regions / countries of response (except for Philippines)</a:t>
            </a:r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n-GB" sz="20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To date. Main focus on Goods in Kind distributions at Household level.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/>
                </a:solidFill>
                <a:latin typeface="+mj-lt"/>
              </a:rPr>
              <a:t>More focussed to Projects rather than longer term Programming.</a:t>
            </a:r>
          </a:p>
        </p:txBody>
      </p:sp>
    </p:spTree>
    <p:extLst>
      <p:ext uri="{BB962C8B-B14F-4D97-AF65-F5344CB8AC3E}">
        <p14:creationId xmlns:p14="http://schemas.microsoft.com/office/powerpoint/2010/main" val="218466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902" y="477855"/>
            <a:ext cx="7375586" cy="6084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ShelterBox. Cash thinking.</a:t>
            </a:r>
          </a:p>
          <a:p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endParaRPr lang="en-GB" sz="2000" b="1" dirty="0">
              <a:solidFill>
                <a:schemeClr val="accent6"/>
              </a:solidFill>
              <a:latin typeface="+mj-lt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3FDDB-BDE4-4845-BE30-F58BE43E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332"/>
            <a:ext cx="9144000" cy="30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902" y="477855"/>
            <a:ext cx="7375586" cy="6084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ShelterBox. Focus to what we do.</a:t>
            </a:r>
          </a:p>
          <a:p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C7473C-2A9B-46C1-B4EB-346B379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136"/>
            <a:ext cx="9144000" cy="4681728"/>
          </a:xfrm>
          <a:prstGeom prst="rect">
            <a:avLst/>
          </a:prstGeom>
        </p:spPr>
      </p:pic>
      <p:sp>
        <p:nvSpPr>
          <p:cNvPr id="8" name="Oval Callout 6">
            <a:extLst>
              <a:ext uri="{FF2B5EF4-FFF2-40B4-BE49-F238E27FC236}">
                <a16:creationId xmlns:a16="http://schemas.microsoft.com/office/drawing/2014/main" id="{9CA34AF3-E05F-4F59-B890-27E9FCCC288E}"/>
              </a:ext>
            </a:extLst>
          </p:cNvPr>
          <p:cNvSpPr/>
          <p:nvPr/>
        </p:nvSpPr>
        <p:spPr>
          <a:xfrm>
            <a:off x="2279927" y="3799784"/>
            <a:ext cx="2160768" cy="1000160"/>
          </a:xfrm>
          <a:prstGeom prst="wedgeEllipseCallout">
            <a:avLst>
              <a:gd name="adj1" fmla="val -40418"/>
              <a:gd name="adj2" fmla="val 6119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Conditionality</a:t>
            </a:r>
          </a:p>
        </p:txBody>
      </p:sp>
    </p:spTree>
    <p:extLst>
      <p:ext uri="{BB962C8B-B14F-4D97-AF65-F5344CB8AC3E}">
        <p14:creationId xmlns:p14="http://schemas.microsoft.com/office/powerpoint/2010/main" val="46986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902" y="477855"/>
            <a:ext cx="7375586" cy="6084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ShelterBox. Focus to what we do.</a:t>
            </a:r>
          </a:p>
          <a:p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64727-473F-4405-895E-E1C76C38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81555"/>
            <a:ext cx="7561385" cy="4360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E0A92-3C2B-4869-A6FF-F620660D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799" y="1082418"/>
            <a:ext cx="2170364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C55D4-9783-4E26-9665-B8774D5A5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600" y="1054997"/>
            <a:ext cx="217036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9764" y="726338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 Operations – CVA Guidance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FBF0ED-E95C-48FC-A02B-84BB8D30E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0166"/>
              </p:ext>
            </p:extLst>
          </p:nvPr>
        </p:nvGraphicFramePr>
        <p:xfrm>
          <a:off x="1139764" y="1873523"/>
          <a:ext cx="6722245" cy="2159168"/>
        </p:xfrm>
        <a:graphic>
          <a:graphicData uri="http://schemas.openxmlformats.org/drawingml/2006/table">
            <a:tbl>
              <a:tblPr firstRow="1" firstCol="1" bandRow="1"/>
              <a:tblGrid>
                <a:gridCol w="1158627">
                  <a:extLst>
                    <a:ext uri="{9D8B030D-6E8A-4147-A177-3AD203B41FA5}">
                      <a16:colId xmlns:a16="http://schemas.microsoft.com/office/drawing/2014/main" val="1717132240"/>
                    </a:ext>
                  </a:extLst>
                </a:gridCol>
                <a:gridCol w="5563618">
                  <a:extLst>
                    <a:ext uri="{9D8B030D-6E8A-4147-A177-3AD203B41FA5}">
                      <a16:colId xmlns:a16="http://schemas.microsoft.com/office/drawing/2014/main" val="1756597002"/>
                    </a:ext>
                  </a:extLst>
                </a:gridCol>
              </a:tblGrid>
              <a:tr h="4264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b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FRAMEWORK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41478"/>
                  </a:ext>
                </a:extLst>
              </a:tr>
              <a:tr h="21533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document is set out in five sections specific to CVA within ongoing and potential projects / programmes.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59372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Checklist for 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176065"/>
                  </a:ext>
                </a:extLst>
              </a:tr>
              <a:tr h="644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Two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Terms and Definitions</a:t>
                      </a: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Complementary Cash Assistance for Shelter – Examples</a:t>
                      </a: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 Transfer Delivery Options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860921"/>
                  </a:ext>
                </a:extLst>
              </a:tr>
              <a:tr h="223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Three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of Considerations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704409"/>
                  </a:ext>
                </a:extLst>
              </a:tr>
              <a:tr h="215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Four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Considerations – CVA Focus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851185"/>
                  </a:ext>
                </a:extLst>
              </a:tr>
              <a:tr h="215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Five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Assessment – Complementary Cash Assistance for Shelter Focus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4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0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188FB0-93BB-4E93-952D-A0F4406A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64" y="2145029"/>
            <a:ext cx="7375586" cy="3775324"/>
          </a:xfrm>
        </p:spPr>
        <p:txBody>
          <a:bodyPr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/>
              </a:solidFill>
              <a:cs typeface="Arial"/>
            </a:endParaRPr>
          </a:p>
          <a:p>
            <a:pPr lvl="0"/>
            <a:r>
              <a:rPr lang="en-GB" sz="2000" b="1" dirty="0">
                <a:solidFill>
                  <a:schemeClr val="accent5"/>
                </a:solidFill>
                <a:cs typeface="Arial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14085" y="352429"/>
            <a:ext cx="7375586" cy="4404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 baseline="0">
                <a:solidFill>
                  <a:srgbClr val="00A6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ShelterBox Operations – CVA Guidance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A546520-7EFF-44F7-AA4F-4C4202A5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283677"/>
            <a:ext cx="10959613" cy="46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20182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Box theme">
  <a:themeElements>
    <a:clrScheme name="ShelterBOX2">
      <a:dk1>
        <a:srgbClr val="4C4D4C"/>
      </a:dk1>
      <a:lt1>
        <a:srgbClr val="FFFFFF"/>
      </a:lt1>
      <a:dk2>
        <a:srgbClr val="00B188"/>
      </a:dk2>
      <a:lt2>
        <a:srgbClr val="FFFEFE"/>
      </a:lt2>
      <a:accent1>
        <a:srgbClr val="FFEF03"/>
      </a:accent1>
      <a:accent2>
        <a:srgbClr val="00B188"/>
      </a:accent2>
      <a:accent3>
        <a:srgbClr val="4C4D4C"/>
      </a:accent3>
      <a:accent4>
        <a:srgbClr val="FFFDFC"/>
      </a:accent4>
      <a:accent5>
        <a:srgbClr val="626362"/>
      </a:accent5>
      <a:accent6>
        <a:srgbClr val="1A1918"/>
      </a:accent6>
      <a:hlink>
        <a:srgbClr val="00B188"/>
      </a:hlink>
      <a:folHlink>
        <a:srgbClr val="00B1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baseline="30000" dirty="0" smtClean="0">
            <a:solidFill>
              <a:schemeClr val="tx1"/>
            </a:solidFill>
            <a:latin typeface="Gotham Rounded Medium" charset="0"/>
            <a:ea typeface="Gotham Rounded Medium" charset="0"/>
            <a:cs typeface="Gotham Rounded Medium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lterBox theme" id="{6972E97F-2591-CF40-8788-C408402155E5}" vid="{579563B5-8C84-7441-A4BD-72BBAF4C00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748291A4224B9D1ED7F89EC5DAA8" ma:contentTypeVersion="12" ma:contentTypeDescription="Create a new document." ma:contentTypeScope="" ma:versionID="3a39607a5534961395b0497d47adf822">
  <xsd:schema xmlns:xsd="http://www.w3.org/2001/XMLSchema" xmlns:xs="http://www.w3.org/2001/XMLSchema" xmlns:p="http://schemas.microsoft.com/office/2006/metadata/properties" xmlns:ns2="685c633b-57cc-4dad-bd50-d9f2f8a5966d" xmlns:ns3="31e18327-930a-410b-934e-b572ed7b34c3" targetNamespace="http://schemas.microsoft.com/office/2006/metadata/properties" ma:root="true" ma:fieldsID="695eb94f7504cbb66ddeb2f486c7f52a" ns2:_="" ns3:_="">
    <xsd:import namespace="685c633b-57cc-4dad-bd50-d9f2f8a5966d"/>
    <xsd:import namespace="31e18327-930a-410b-934e-b572ed7b3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c633b-57cc-4dad-bd50-d9f2f8a59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18327-930a-410b-934e-b572ed7b3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e18327-930a-410b-934e-b572ed7b34c3">
      <UserInfo>
        <DisplayName>Chloe Tennant</DisplayName>
        <AccountId>118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00A97-2238-4B0F-8C7E-19051DDFB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c633b-57cc-4dad-bd50-d9f2f8a5966d"/>
    <ds:schemaRef ds:uri="31e18327-930a-410b-934e-b572ed7b3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1CFFC8-0AC0-48DD-B9A7-DD946CCA18D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6167ccb-1fa8-4037-9c2e-5936aebaa844"/>
    <ds:schemaRef ds:uri="http://www.w3.org/XML/1998/namespace"/>
    <ds:schemaRef ds:uri="http://purl.org/dc/elements/1.1/"/>
    <ds:schemaRef ds:uri="0a186e02-c957-4394-947d-1389c50b585a"/>
    <ds:schemaRef ds:uri="http://schemas.microsoft.com/office/infopath/2007/PartnerControls"/>
    <ds:schemaRef ds:uri="http://purl.org/dc/dcmitype/"/>
    <ds:schemaRef ds:uri="31e18327-930a-410b-934e-b572ed7b34c3"/>
  </ds:schemaRefs>
</ds:datastoreItem>
</file>

<file path=customXml/itemProps3.xml><?xml version="1.0" encoding="utf-8"?>
<ds:datastoreItem xmlns:ds="http://schemas.openxmlformats.org/officeDocument/2006/customXml" ds:itemID="{C1F5A934-0446-48E4-9A49-534B4D81B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</TotalTime>
  <Words>809</Words>
  <Application>Microsoft Office PowerPoint</Application>
  <PresentationFormat>On-screen Show (4:3)</PresentationFormat>
  <Paragraphs>155</Paragraphs>
  <Slides>23</Slides>
  <Notes>19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Gotham Rounded Medium</vt:lpstr>
      <vt:lpstr>Times New Roman</vt:lpstr>
      <vt:lpstr>Wingdings</vt:lpstr>
      <vt:lpstr>ShelterBox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27 days  from disaster to first cash disbursement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Breakdown of spending behaviour</vt:lpstr>
      <vt:lpstr>Cash support mechanism</vt:lpstr>
      <vt:lpstr>Cash support mechanism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Mayne</dc:creator>
  <cp:lastModifiedBy>Wardell ' Woody' Eastwood</cp:lastModifiedBy>
  <cp:revision>85</cp:revision>
  <dcterms:created xsi:type="dcterms:W3CDTF">2014-07-08T12:13:40Z</dcterms:created>
  <dcterms:modified xsi:type="dcterms:W3CDTF">2021-04-12T16:28:31Z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0x010100D46D748291A4224B9D1ED7F89EC5DAA8</vt:lpwstr>
  </property>
</Properties>
</file>