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0" r:id="rId4"/>
    <p:sldId id="301" r:id="rId5"/>
    <p:sldId id="294" r:id="rId6"/>
    <p:sldId id="303" r:id="rId7"/>
    <p:sldId id="296" r:id="rId8"/>
    <p:sldId id="299" r:id="rId9"/>
    <p:sldId id="295" r:id="rId10"/>
    <p:sldId id="304" r:id="rId11"/>
    <p:sldId id="261" r:id="rId12"/>
    <p:sldId id="262" r:id="rId13"/>
    <p:sldId id="263" r:id="rId14"/>
    <p:sldId id="264" r:id="rId15"/>
    <p:sldId id="305" r:id="rId16"/>
    <p:sldId id="265" r:id="rId17"/>
    <p:sldId id="266" r:id="rId18"/>
    <p:sldId id="306" r:id="rId19"/>
    <p:sldId id="268" r:id="rId20"/>
    <p:sldId id="269" r:id="rId21"/>
    <p:sldId id="290" r:id="rId22"/>
    <p:sldId id="307" r:id="rId23"/>
    <p:sldId id="270" r:id="rId24"/>
    <p:sldId id="271" r:id="rId25"/>
    <p:sldId id="272" r:id="rId26"/>
    <p:sldId id="279" r:id="rId27"/>
    <p:sldId id="308" r:id="rId28"/>
    <p:sldId id="309" r:id="rId29"/>
    <p:sldId id="292" r:id="rId30"/>
  </p:sldIdLst>
  <p:sldSz cx="12192000" cy="6858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393"/>
    <a:srgbClr val="21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40B0-654F-4FE1-A0EE-136D821FC3FF}" type="datetimeFigureOut">
              <a:rPr lang="fr-CH" smtClean="0"/>
              <a:t>06.12.2016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A9979-2633-4E8C-B0BA-81C84632C2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674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7AB0-4452-43E7-9AD0-233DB56AE0BA}" type="datetimeFigureOut">
              <a:rPr lang="fr-CH" smtClean="0"/>
              <a:t>06.12.2016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0CF9-A352-4ABF-8080-214BCDD465E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60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B013A-56E3-4F12-A353-1E888547C671}" type="slidenum">
              <a:rPr lang="en-GB" altLang="fr-FR"/>
              <a:pPr eaLnBrk="1" hangingPunct="1"/>
              <a:t>6</a:t>
            </a:fld>
            <a:endParaRPr lang="en-GB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3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9AEBB-350A-45D2-A43C-9F09850F4A27}" type="slidenum">
              <a:rPr lang="en-GB"/>
              <a:pPr/>
              <a:t>7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657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9AEBB-350A-45D2-A43C-9F09850F4A27}" type="slidenum">
              <a:rPr lang="en-GB"/>
              <a:pPr/>
              <a:t>8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74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B013A-56E3-4F12-A353-1E888547C671}" type="slidenum">
              <a:rPr lang="en-GB" altLang="fr-FR"/>
              <a:pPr eaLnBrk="1" hangingPunct="1"/>
              <a:t>10</a:t>
            </a:fld>
            <a:endParaRPr lang="en-GB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3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B013A-56E3-4F12-A353-1E888547C671}" type="slidenum">
              <a:rPr lang="en-GB" altLang="fr-FR"/>
              <a:pPr eaLnBrk="1" hangingPunct="1"/>
              <a:t>15</a:t>
            </a:fld>
            <a:endParaRPr lang="en-GB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4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B013A-56E3-4F12-A353-1E888547C671}" type="slidenum">
              <a:rPr lang="en-GB" altLang="fr-FR"/>
              <a:pPr eaLnBrk="1" hangingPunct="1"/>
              <a:t>18</a:t>
            </a:fld>
            <a:endParaRPr lang="en-GB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7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B013A-56E3-4F12-A353-1E888547C671}" type="slidenum">
              <a:rPr lang="en-GB" altLang="fr-FR"/>
              <a:pPr eaLnBrk="1" hangingPunct="1"/>
              <a:t>22</a:t>
            </a:fld>
            <a:endParaRPr lang="en-GB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7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2C0180-0C9F-4BEE-AE1B-B52A12C52DCE}" type="slidenum">
              <a:rPr lang="en-GB" smtClean="0"/>
              <a:pPr eaLnBrk="1" hangingPunct="1"/>
              <a:t>26</a:t>
            </a:fld>
            <a:endParaRPr lang="en-GB"/>
          </a:p>
        </p:txBody>
      </p:sp>
      <p:sp>
        <p:nvSpPr>
          <p:cNvPr id="136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65388" y="554038"/>
            <a:ext cx="4926012" cy="2771775"/>
          </a:xfrm>
          <a:ln/>
        </p:spPr>
      </p:sp>
      <p:sp>
        <p:nvSpPr>
          <p:cNvPr id="1361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36197" name="Slide Number Placeholder 3"/>
          <p:cNvSpPr txBox="1">
            <a:spLocks noGrp="1"/>
          </p:cNvSpPr>
          <p:nvPr/>
        </p:nvSpPr>
        <p:spPr bwMode="auto">
          <a:xfrm>
            <a:off x="5579139" y="7021904"/>
            <a:ext cx="4269373" cy="36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B1315CA-46DD-4D97-814E-0F01FDC71878}" type="slidenum">
              <a:rPr lang="fr-CH" sz="1200">
                <a:latin typeface="Times New Roman" pitchFamily="18" charset="0"/>
              </a:rPr>
              <a:pPr algn="r" eaLnBrk="1" hangingPunct="1"/>
              <a:t>26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2B680-FFE0-4274-9CA8-39818F51512F}" type="slidenum">
              <a:rPr lang="en-GB"/>
              <a:pPr/>
              <a:t>29</a:t>
            </a:fld>
            <a:endParaRPr lang="en-GB"/>
          </a:p>
        </p:txBody>
      </p:sp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62213" y="554038"/>
            <a:ext cx="4926012" cy="2771775"/>
          </a:xfrm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2212" name="Slide Number Placeholder 3"/>
          <p:cNvSpPr txBox="1">
            <a:spLocks noGrp="1"/>
          </p:cNvSpPr>
          <p:nvPr/>
        </p:nvSpPr>
        <p:spPr bwMode="auto">
          <a:xfrm>
            <a:off x="5580189" y="7022076"/>
            <a:ext cx="4268295" cy="36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A1FB417-E8EE-41A0-9B5D-B91F971D5B31}" type="slidenum">
              <a:rPr lang="fr-CH" sz="1200">
                <a:latin typeface="Times New Roman" pitchFamily="18" charset="0"/>
              </a:rPr>
              <a:pPr algn="r"/>
              <a:t>29</a:t>
            </a:fld>
            <a:endParaRPr lang="fr-CH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2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AB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" y="1"/>
            <a:ext cx="1598084" cy="8037513"/>
            <a:chOff x="0" y="0"/>
            <a:chExt cx="755" cy="5063"/>
          </a:xfrm>
        </p:grpSpPr>
        <p:pic>
          <p:nvPicPr>
            <p:cNvPr id="5" name="Picture 17" descr="bandeau_F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bandeau_F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48" b="-23985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885" y="-26988"/>
            <a:ext cx="10416116" cy="1470026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884" y="1844675"/>
            <a:ext cx="10320867" cy="1752600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818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35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34" y="125413"/>
            <a:ext cx="2427817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5" y="125413"/>
            <a:ext cx="7080249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186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125413"/>
            <a:ext cx="97112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5885" y="1600201"/>
            <a:ext cx="475403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33118" y="1600200"/>
            <a:ext cx="475403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33118" y="3938589"/>
            <a:ext cx="475403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526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125413"/>
            <a:ext cx="97112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5885" y="1600201"/>
            <a:ext cx="475403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3118" y="1600201"/>
            <a:ext cx="475403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347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75884" y="125413"/>
            <a:ext cx="97112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885" y="1600200"/>
            <a:ext cx="475403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33118" y="1600200"/>
            <a:ext cx="475403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75885" y="3938589"/>
            <a:ext cx="475403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3118" y="3938589"/>
            <a:ext cx="475403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678517" y="6237288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9C8F57-FAF6-4191-A60A-F2FF63877C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6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46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3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3118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92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61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04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49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6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848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125413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884" y="160020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85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E444CEE-8467-489C-BBED-1B8D31E8E198}" type="slidenum">
              <a:rPr lang="fr-CH" smtClean="0"/>
              <a:t>‹#›</a:t>
            </a:fld>
            <a:endParaRPr lang="fr-CH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" y="1"/>
            <a:ext cx="1598084" cy="8037513"/>
            <a:chOff x="0" y="0"/>
            <a:chExt cx="755" cy="5063"/>
          </a:xfrm>
        </p:grpSpPr>
        <p:pic>
          <p:nvPicPr>
            <p:cNvPr id="1031" name="Picture 20" descr="bandeau_F0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1" descr="bandeau_F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48" b="-23985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37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794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3" panose="05040102010807070707" pitchFamily="18" charset="2"/>
        <a:buChar char=""/>
        <a:defRPr sz="2500">
          <a:solidFill>
            <a:schemeClr val="bg1"/>
          </a:solidFill>
          <a:latin typeface="+mn-lt"/>
          <a:cs typeface="+mn-cs"/>
        </a:defRPr>
      </a:lvl2pPr>
      <a:lvl3pPr marL="1209675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176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QUALITY CONTROL FOR NFI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983" y="1198034"/>
            <a:ext cx="10320867" cy="1752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Global Shelter Cluster Workshop Nairobi</a:t>
            </a:r>
            <a:r>
              <a:rPr lang="en-US" sz="3200" dirty="0"/>
              <a:t> </a:t>
            </a:r>
            <a:endParaRPr lang="fr-CH" sz="3200" dirty="0">
              <a:solidFill>
                <a:schemeClr val="accent3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80" y="2574833"/>
            <a:ext cx="4322452" cy="32425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32" y="1848001"/>
            <a:ext cx="2324100" cy="169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528" y="3696928"/>
            <a:ext cx="2337695" cy="1749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09" y="4613105"/>
            <a:ext cx="2440659" cy="1325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104" y="1776057"/>
            <a:ext cx="2435623" cy="1556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596" y="4571694"/>
            <a:ext cx="1374068" cy="2286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58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9213"/>
            <a:ext cx="7283450" cy="1143000"/>
          </a:xfrm>
        </p:spPr>
        <p:txBody>
          <a:bodyPr/>
          <a:lstStyle/>
          <a:p>
            <a:pPr algn="ctr" eaLnBrk="1" hangingPunct="1"/>
            <a:r>
              <a:rPr lang="en-GB" altLang="fr-FR" sz="2400" b="1" dirty="0"/>
              <a:t>Main Steps of the Procurement process (local purchase)</a:t>
            </a:r>
            <a:br>
              <a:rPr lang="en-GB" altLang="fr-FR" sz="2000" b="1" dirty="0"/>
            </a:br>
            <a:endParaRPr lang="en-GB" altLang="fr-FR" sz="2000" b="1" dirty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31951" y="981075"/>
            <a:ext cx="2879725" cy="788988"/>
          </a:xfrm>
          <a:prstGeom prst="rect">
            <a:avLst/>
          </a:prstGeom>
          <a:solidFill>
            <a:srgbClr val="5D7393"/>
          </a:solidFill>
          <a:ln w="5080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Items specifications</a:t>
            </a:r>
          </a:p>
          <a:p>
            <a:pPr eaLnBrk="1" hangingPunct="1">
              <a:spcBef>
                <a:spcPct val="50000"/>
              </a:spcBef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105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65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61" y="434109"/>
            <a:ext cx="8596668" cy="869576"/>
          </a:xfrm>
        </p:spPr>
        <p:txBody>
          <a:bodyPr/>
          <a:lstStyle/>
          <a:p>
            <a:pPr algn="ctr"/>
            <a:r>
              <a:rPr lang="en-US" dirty="0"/>
              <a:t>SPECIFICATIONS DEVELOPMENT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534" y="1580777"/>
            <a:ext cx="8596668" cy="49678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Definition of specification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Minimum requirements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NFI Specifications are based on the following</a:t>
            </a:r>
          </a:p>
          <a:p>
            <a:pPr marL="901700" indent="-363538"/>
            <a:r>
              <a:rPr lang="en-US" dirty="0">
                <a:solidFill>
                  <a:schemeClr val="tx1"/>
                </a:solidFill>
              </a:rPr>
              <a:t>ICRC/IFRC Catalogue </a:t>
            </a:r>
          </a:p>
          <a:p>
            <a:pPr marL="901700" indent="-363538"/>
            <a:r>
              <a:rPr lang="en-US" dirty="0">
                <a:solidFill>
                  <a:schemeClr val="tx1"/>
                </a:solidFill>
              </a:rPr>
              <a:t>ISO Guidelines</a:t>
            </a:r>
          </a:p>
          <a:p>
            <a:pPr marL="901700" indent="-363538"/>
            <a:r>
              <a:rPr lang="en-US" dirty="0">
                <a:solidFill>
                  <a:schemeClr val="tx1"/>
                </a:solidFill>
              </a:rPr>
              <a:t>National standards regulatory body e.g. KEBS</a:t>
            </a:r>
          </a:p>
          <a:p>
            <a:pPr marL="901700" indent="-363538"/>
            <a:r>
              <a:rPr lang="en-US" dirty="0">
                <a:solidFill>
                  <a:schemeClr val="tx1"/>
                </a:solidFill>
              </a:rPr>
              <a:t>Market analysis </a:t>
            </a:r>
          </a:p>
          <a:p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04" y="2116485"/>
            <a:ext cx="2619449" cy="2043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5202526"/>
            <a:ext cx="3028950" cy="1514475"/>
          </a:xfrm>
          <a:prstGeom prst="rect">
            <a:avLst/>
          </a:prstGeom>
        </p:spPr>
      </p:pic>
      <p:sp>
        <p:nvSpPr>
          <p:cNvPr id="9" name="AutoShape 6" descr="Résultat de recherche d'images pour &quot;kebs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5231101"/>
            <a:ext cx="3095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24" y="499443"/>
            <a:ext cx="9650007" cy="7216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CHARACTERISTIC OF A GOOD SPECIFICATION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106" y="1673684"/>
            <a:ext cx="8596668" cy="445097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Meaningful to  Individuals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Based on Consultation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Attainable and Challenging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Affordable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Published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Used to measure Performance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Reviewed and Updated</a:t>
            </a:r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SPECIFICATION DEVELOPMENT CHART</a:t>
            </a:r>
            <a:endParaRPr lang="fr-CH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07023" y="1896518"/>
            <a:ext cx="8377517" cy="4248787"/>
            <a:chOff x="1616448" y="1914992"/>
            <a:chExt cx="6915150" cy="3625196"/>
          </a:xfrm>
        </p:grpSpPr>
        <p:grpSp>
          <p:nvGrpSpPr>
            <p:cNvPr id="17" name="Group 16"/>
            <p:cNvGrpSpPr/>
            <p:nvPr/>
          </p:nvGrpSpPr>
          <p:grpSpPr>
            <a:xfrm>
              <a:off x="1616448" y="1914992"/>
              <a:ext cx="6915150" cy="3625196"/>
              <a:chOff x="0" y="0"/>
              <a:chExt cx="6915150" cy="313372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9050" y="1066800"/>
                <a:ext cx="2057400" cy="8477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Field Request</a:t>
                </a:r>
                <a:endParaRPr lang="fr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2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Item Name, Use/Function, Location</a:t>
                </a:r>
                <a:endParaRPr lang="fr-CH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6915150" cy="3133725"/>
                <a:chOff x="0" y="0"/>
                <a:chExt cx="6915150" cy="3133725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114550" y="1447800"/>
                  <a:ext cx="4095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ounded Rectangle 20"/>
                <p:cNvSpPr/>
                <p:nvPr/>
              </p:nvSpPr>
              <p:spPr>
                <a:xfrm>
                  <a:off x="2781300" y="0"/>
                  <a:ext cx="1495425" cy="48577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Use the specification in the Catalogue</a:t>
                  </a:r>
                  <a:endParaRPr lang="fr-CH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Diamond 21"/>
                <p:cNvSpPr/>
                <p:nvPr/>
              </p:nvSpPr>
              <p:spPr>
                <a:xfrm>
                  <a:off x="2495550" y="838200"/>
                  <a:ext cx="2038350" cy="1238250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Does the Item Exist in the NFI Catalogue </a:t>
                  </a:r>
                  <a:endParaRPr lang="fr-CH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3505200" y="514350"/>
                  <a:ext cx="9525" cy="32385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4533900" y="1457325"/>
                  <a:ext cx="323850" cy="95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ounded Rectangle 24"/>
                <p:cNvSpPr/>
                <p:nvPr/>
              </p:nvSpPr>
              <p:spPr>
                <a:xfrm>
                  <a:off x="4848225" y="838200"/>
                  <a:ext cx="2047875" cy="1200150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200" b="1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Review the existing Guidelines and ISO documents to create a list of requirements. </a:t>
                  </a:r>
                  <a:endParaRPr lang="fr-CH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4857750" y="2333625"/>
                  <a:ext cx="2057400" cy="771525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2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Prepare draft RFT or RFQ and circulate to the concerned for review</a:t>
                  </a:r>
                  <a:endParaRPr lang="fr-CH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2486025" y="2295525"/>
                  <a:ext cx="2057400" cy="771525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200" b="1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Approved RFT or RFQ with the new specifications can now </a:t>
                  </a:r>
                  <a:r>
                    <a:rPr lang="en-US" sz="12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be executed</a:t>
                  </a:r>
                  <a:endParaRPr lang="fr-CH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0" y="2162175"/>
                  <a:ext cx="2057400" cy="971550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2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Review and update the specifications with the prevailing circumstance and the sample evaluation</a:t>
                  </a:r>
                  <a:endParaRPr lang="fr-CH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5743575" y="2057400"/>
                  <a:ext cx="9525" cy="2571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4524376" y="2733675"/>
                  <a:ext cx="333375" cy="95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2047875" y="2705100"/>
                  <a:ext cx="43815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Rectangle 31"/>
            <p:cNvSpPr/>
            <p:nvPr/>
          </p:nvSpPr>
          <p:spPr>
            <a:xfrm>
              <a:off x="5131173" y="2616858"/>
              <a:ext cx="641554" cy="2349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lang="fr-CH" sz="1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68433" y="3269616"/>
              <a:ext cx="405765" cy="2381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fr-CH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3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79" y="489527"/>
            <a:ext cx="11320702" cy="748553"/>
          </a:xfrm>
        </p:spPr>
        <p:txBody>
          <a:bodyPr/>
          <a:lstStyle/>
          <a:p>
            <a:pPr algn="ctr"/>
            <a:r>
              <a:rPr lang="en-US" dirty="0"/>
              <a:t>IMPORTANCE OF SPECIFICATIONS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925" y="1637146"/>
            <a:ext cx="8596668" cy="3880773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>
                <a:solidFill>
                  <a:schemeClr val="tx1"/>
                </a:solidFill>
              </a:rPr>
              <a:t>cts as a guideline in selection of the Most competent supplier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Enables procurement officers meet the requesters needs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Informs the QC Inspection parameters during the item inspection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Ensures the Organization achieves Value for Money</a:t>
            </a:r>
            <a:endParaRPr lang="fr-C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9213"/>
            <a:ext cx="7283450" cy="1143000"/>
          </a:xfrm>
        </p:spPr>
        <p:txBody>
          <a:bodyPr/>
          <a:lstStyle/>
          <a:p>
            <a:pPr algn="ctr"/>
            <a:r>
              <a:rPr lang="en-GB" altLang="fr-FR" sz="2400" b="1" dirty="0"/>
              <a:t>Main Steps of the Procurement process </a:t>
            </a:r>
            <a:r>
              <a:rPr lang="en-GB" altLang="fr-FR" sz="2000" b="1" dirty="0"/>
              <a:t>(local purchase)</a:t>
            </a:r>
            <a:br>
              <a:rPr lang="en-GB" altLang="fr-FR" sz="1800" b="1" dirty="0"/>
            </a:br>
            <a:br>
              <a:rPr lang="en-GB" altLang="fr-FR" sz="2000" b="1" dirty="0"/>
            </a:br>
            <a:endParaRPr lang="en-GB" altLang="fr-FR" sz="2000" b="1" dirty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31951" y="981075"/>
            <a:ext cx="2879725" cy="788988"/>
          </a:xfrm>
          <a:prstGeom prst="rect">
            <a:avLst/>
          </a:prstGeom>
          <a:solidFill>
            <a:srgbClr val="5D7393"/>
          </a:solidFill>
          <a:ln w="5080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Items specifications</a:t>
            </a:r>
          </a:p>
          <a:p>
            <a:pPr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656139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 sourcing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680326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Tender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680326" y="2641600"/>
            <a:ext cx="2879725" cy="78740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Samples analysis (lab and/or internal QC)</a:t>
            </a: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367213" y="1436688"/>
            <a:ext cx="577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319963" y="143668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9120188" y="1801813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74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9" grpId="0" animBg="1"/>
      <p:bldP spid="106510" grpId="0" animBg="1"/>
      <p:bldP spid="106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970" y="471055"/>
            <a:ext cx="8870078" cy="1320800"/>
          </a:xfrm>
        </p:spPr>
        <p:txBody>
          <a:bodyPr/>
          <a:lstStyle/>
          <a:p>
            <a:pPr algn="ctr"/>
            <a:r>
              <a:rPr lang="en-US" dirty="0"/>
              <a:t>TENDER SAMPLES ANALYSIS AND EVALUATION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970" y="2207491"/>
            <a:ext cx="8870078" cy="38807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Tender samples QC Analysis Gives a comparison based on quality parameters of the degree to which the different suppliers/Manufacturers are able to meet the Request For Tender(RFT) specifications</a:t>
            </a:r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698" y="526472"/>
            <a:ext cx="8596668" cy="748553"/>
          </a:xfrm>
        </p:spPr>
        <p:txBody>
          <a:bodyPr/>
          <a:lstStyle/>
          <a:p>
            <a:pPr algn="ctr"/>
            <a:r>
              <a:rPr lang="en-US" dirty="0"/>
              <a:t>QC SAMPLE ANALYSIS TABLE</a:t>
            </a:r>
            <a:endParaRPr lang="fr-C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342" y="1617451"/>
            <a:ext cx="8800979" cy="47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9213"/>
            <a:ext cx="7283450" cy="1143000"/>
          </a:xfrm>
        </p:spPr>
        <p:txBody>
          <a:bodyPr/>
          <a:lstStyle/>
          <a:p>
            <a:pPr algn="ctr"/>
            <a:r>
              <a:rPr lang="en-GB" altLang="fr-FR" sz="2400" b="1" dirty="0"/>
              <a:t>Main Steps of the Procurement process </a:t>
            </a:r>
            <a:r>
              <a:rPr lang="en-GB" altLang="fr-FR" sz="2000" b="1" dirty="0"/>
              <a:t>(local purchase)</a:t>
            </a:r>
            <a:br>
              <a:rPr lang="en-GB" altLang="fr-FR" sz="1800" b="1" dirty="0"/>
            </a:br>
            <a:br>
              <a:rPr lang="en-GB" altLang="fr-FR" sz="2000" b="1" dirty="0"/>
            </a:br>
            <a:endParaRPr lang="en-GB" altLang="fr-FR" sz="2000" b="1" dirty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31951" y="981075"/>
            <a:ext cx="2879725" cy="788988"/>
          </a:xfrm>
          <a:prstGeom prst="rect">
            <a:avLst/>
          </a:prstGeom>
          <a:solidFill>
            <a:srgbClr val="5D7393"/>
          </a:solidFill>
          <a:ln w="5080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Items specifications</a:t>
            </a:r>
          </a:p>
          <a:p>
            <a:pPr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656139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 sourcing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680326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Tender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680326" y="2641600"/>
            <a:ext cx="2879725" cy="78740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Samples analysis (lab and/or internal QC)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656139" y="2649539"/>
            <a:ext cx="2879725" cy="788987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Manufacturers short list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631951" y="2649539"/>
            <a:ext cx="2879725" cy="92333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Manufacturer's audit (or assessment for local purchase)</a:t>
            </a: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367213" y="1436688"/>
            <a:ext cx="577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319963" y="143668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9120188" y="1801813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>
            <a:off x="7319963" y="29876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>
            <a:off x="4367214" y="298767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94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9" grpId="0" animBg="1"/>
      <p:bldP spid="106510" grpId="0" animBg="1"/>
      <p:bldP spid="106511" grpId="0" animBg="1"/>
      <p:bldP spid="106512" grpId="0" animBg="1"/>
      <p:bldP spid="1065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698" y="517237"/>
            <a:ext cx="8596668" cy="660400"/>
          </a:xfrm>
        </p:spPr>
        <p:txBody>
          <a:bodyPr/>
          <a:lstStyle/>
          <a:p>
            <a:pPr algn="ctr"/>
            <a:r>
              <a:rPr lang="en-US" dirty="0"/>
              <a:t>SUPPLIER ASSESSMENT/VISIT PROCEDURE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55" y="1394692"/>
            <a:ext cx="9393381" cy="529243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Pre Assessment/Visit Procedures</a:t>
            </a:r>
          </a:p>
          <a:p>
            <a:r>
              <a:rPr lang="en-US" sz="2400" dirty="0"/>
              <a:t>Develop the supplier assessment/Visit Checklist</a:t>
            </a:r>
          </a:p>
          <a:p>
            <a:r>
              <a:rPr lang="en-US" sz="2400" dirty="0"/>
              <a:t>Prepare the supplier Visit/ Assessment Schedule</a:t>
            </a:r>
          </a:p>
          <a:p>
            <a:r>
              <a:rPr lang="en-US" sz="2400" dirty="0"/>
              <a:t>Identify and Train the Assessment/Visit Team</a:t>
            </a:r>
          </a:p>
          <a:p>
            <a:r>
              <a:rPr lang="en-US" sz="2400" dirty="0"/>
              <a:t>Communicate to the Auditees(Supplier) and confirm the Visit dates and scope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/>
              <a:t>Assessment/Visit Procedures</a:t>
            </a:r>
          </a:p>
          <a:p>
            <a:r>
              <a:rPr lang="en-US" sz="2400" dirty="0"/>
              <a:t>Opening briefing with the auditees</a:t>
            </a:r>
          </a:p>
          <a:p>
            <a:r>
              <a:rPr lang="en-US" sz="2400" dirty="0"/>
              <a:t>Site Visit while documenting the Observations and following the supplier process flow</a:t>
            </a:r>
          </a:p>
          <a:p>
            <a:r>
              <a:rPr lang="en-US" sz="2400" dirty="0"/>
              <a:t>Wrap up meeting with the supplier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912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92" y="252876"/>
            <a:ext cx="8596668" cy="721659"/>
          </a:xfrm>
        </p:spPr>
        <p:txBody>
          <a:bodyPr/>
          <a:lstStyle/>
          <a:p>
            <a:pPr algn="ctr"/>
            <a:r>
              <a:rPr lang="en-US" dirty="0"/>
              <a:t>Some key definitions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352" y="1164006"/>
            <a:ext cx="9371830" cy="5320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Quality product </a:t>
            </a:r>
            <a:r>
              <a:rPr lang="en-GB" sz="2400" dirty="0"/>
              <a:t>(&amp; service) is the degree in which customer requirements are met.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Product minimum requirements (specification) are used to define product quality level;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Product minimum requirements have to be defined in procurement contracts;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Product minimum requirements allow Quality Control to have a reference for quality inspection</a:t>
            </a:r>
          </a:p>
        </p:txBody>
      </p:sp>
    </p:spTree>
    <p:extLst>
      <p:ext uri="{BB962C8B-B14F-4D97-AF65-F5344CB8AC3E}">
        <p14:creationId xmlns:p14="http://schemas.microsoft.com/office/powerpoint/2010/main" val="40588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25" y="609600"/>
            <a:ext cx="8596668" cy="1138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SUPPLIER ASSESSMENT/VISIT PROCEDURE</a:t>
            </a:r>
            <a:br>
              <a:rPr lang="en-US" dirty="0"/>
            </a:br>
            <a:r>
              <a:rPr lang="en-US" dirty="0"/>
              <a:t>Cont………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807" y="216792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Post Assessment/Visit procedures</a:t>
            </a:r>
          </a:p>
          <a:p>
            <a:r>
              <a:rPr lang="en-US" dirty="0"/>
              <a:t>Visit/Assessment report pointing out the Observations</a:t>
            </a:r>
          </a:p>
          <a:p>
            <a:r>
              <a:rPr lang="en-US" dirty="0"/>
              <a:t>Supplier prepares CAPA(Corrective action and preventive plan) and submits to the Auditors</a:t>
            </a:r>
          </a:p>
          <a:p>
            <a:r>
              <a:rPr lang="en-US" dirty="0"/>
              <a:t>CAPA close out and conclusion of the process</a:t>
            </a:r>
          </a:p>
          <a:p>
            <a:r>
              <a:rPr lang="en-US" dirty="0"/>
              <a:t>Successful suppliers can be included in the list for consideration in future tenders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011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696" y="188640"/>
            <a:ext cx="7177980" cy="45365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Tarpaulins manufacturer visit further to QC findings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Kitchen sets manufacturer visit further to QC findings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95" y="1225291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995" y="1211567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2772861" y="366269"/>
            <a:ext cx="463363" cy="17485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93090" y="3368416"/>
            <a:ext cx="3409690" cy="4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1"/>
                </a:solidFill>
                <a:latin typeface="+mn-lt"/>
                <a:cs typeface="+mn-cs"/>
              </a:defRPr>
            </a:lvl2pPr>
            <a:lvl3pPr marL="1209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17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kern="0" dirty="0">
                <a:solidFill>
                  <a:schemeClr val="tx1"/>
                </a:solidFill>
              </a:rPr>
              <a:t>No more nipple on this bearing</a:t>
            </a:r>
          </a:p>
          <a:p>
            <a:pPr marL="0" indent="0">
              <a:buNone/>
            </a:pPr>
            <a:endParaRPr lang="en-GB" sz="2000" kern="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141479" y="2542662"/>
            <a:ext cx="656456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150" y="4635959"/>
            <a:ext cx="28590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824" y="4355555"/>
            <a:ext cx="28590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559" y="4114464"/>
            <a:ext cx="4635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9213"/>
            <a:ext cx="7283450" cy="1143000"/>
          </a:xfrm>
        </p:spPr>
        <p:txBody>
          <a:bodyPr/>
          <a:lstStyle/>
          <a:p>
            <a:pPr algn="ctr"/>
            <a:r>
              <a:rPr lang="en-GB" altLang="fr-FR" sz="2400" b="1" dirty="0"/>
              <a:t>Main Steps of the Procurement process </a:t>
            </a:r>
            <a:r>
              <a:rPr lang="en-GB" altLang="fr-FR" sz="2000" b="1" dirty="0"/>
              <a:t>(local purchase)</a:t>
            </a:r>
            <a:br>
              <a:rPr lang="en-GB" altLang="fr-FR" sz="1800" b="1" dirty="0"/>
            </a:br>
            <a:br>
              <a:rPr lang="en-GB" altLang="fr-FR" sz="2000" b="1" dirty="0"/>
            </a:br>
            <a:endParaRPr lang="en-GB" altLang="fr-FR" sz="2000" b="1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976857" y="4392298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Quality Control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31951" y="981075"/>
            <a:ext cx="2879725" cy="788988"/>
          </a:xfrm>
          <a:prstGeom prst="rect">
            <a:avLst/>
          </a:prstGeom>
          <a:solidFill>
            <a:srgbClr val="5D7393"/>
          </a:solidFill>
          <a:ln w="5080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Items specifications</a:t>
            </a:r>
          </a:p>
          <a:p>
            <a:pPr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656139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 sourcing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680326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Tender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680326" y="2641600"/>
            <a:ext cx="2879725" cy="78740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Samples analysis (lab and/or internal QC)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656139" y="2649539"/>
            <a:ext cx="2879725" cy="788987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Manufacturers short list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631951" y="2649539"/>
            <a:ext cx="2879725" cy="92333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Manufacturer's audit (or assessment for local purchase)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625602" y="4395987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Placing Purchase Orders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367213" y="1436688"/>
            <a:ext cx="577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319963" y="143668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9120188" y="1801813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>
            <a:off x="7319963" y="29876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2927350" y="3500439"/>
            <a:ext cx="0" cy="820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>
            <a:off x="4367214" y="298767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4430242" y="4691213"/>
            <a:ext cx="577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14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8" grpId="0" animBg="1"/>
      <p:bldP spid="106509" grpId="0" animBg="1"/>
      <p:bldP spid="106510" grpId="0" animBg="1"/>
      <p:bldP spid="106511" grpId="0" animBg="1"/>
      <p:bldP spid="106512" grpId="0" animBg="1"/>
      <p:bldP spid="106513" grpId="0" animBg="1"/>
      <p:bldP spid="106514" grpId="0" animBg="1"/>
      <p:bldP spid="1065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ITEM TESTING ON RECEIPT AT THE WAREHOUSE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Item testing on receipt at the Warehouse follows 3 steps</a:t>
            </a:r>
          </a:p>
          <a:p>
            <a:r>
              <a:rPr lang="en-US" dirty="0"/>
              <a:t>AQL Sampling and control</a:t>
            </a:r>
          </a:p>
          <a:p>
            <a:r>
              <a:rPr lang="en-US" dirty="0"/>
              <a:t>Quality Inspection </a:t>
            </a:r>
          </a:p>
          <a:p>
            <a:r>
              <a:rPr lang="en-US" dirty="0"/>
              <a:t>QC Inspection report follow up and Eventual case close out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286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752" y="422157"/>
            <a:ext cx="8596668" cy="6544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ACCEPTABLE QUALITY LEVEL(AQL) SAMPLING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553" y="1436800"/>
            <a:ext cx="8596668" cy="506954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AQL is the statistical measurements of the Maximum number of defective goods considered acceptable in a particular sample size</a:t>
            </a:r>
          </a:p>
          <a:p>
            <a:r>
              <a:rPr lang="en-US" b="1" dirty="0">
                <a:solidFill>
                  <a:schemeClr val="tx1"/>
                </a:solidFill>
              </a:rPr>
              <a:t>Rejection Number : T</a:t>
            </a:r>
            <a:r>
              <a:rPr lang="en-GB" dirty="0">
                <a:solidFill>
                  <a:schemeClr val="tx1"/>
                </a:solidFill>
              </a:rPr>
              <a:t>he minimum number of defects or defective units in the sample that will cause rejection of the lot represented by the sample.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AQL DEFINITION</a:t>
            </a:r>
          </a:p>
          <a:p>
            <a:r>
              <a:rPr lang="en-GB" dirty="0">
                <a:solidFill>
                  <a:schemeClr val="tx1"/>
                </a:solidFill>
              </a:rPr>
              <a:t>AQL 0 means no nonconformity on the parameter inspected is accepted.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AQL 4.0 means max of 4.0% of nonconforming products accepted on the parameter inspected in average.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AQL 6.5 means max of 6.5% of nonconforming products accepted on the parameter inspected in average.</a:t>
            </a:r>
            <a:endParaRPr lang="en-GB" u="sng" dirty="0">
              <a:solidFill>
                <a:schemeClr val="tx1"/>
              </a:solidFill>
            </a:endParaRPr>
          </a:p>
          <a:p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083" y="498764"/>
            <a:ext cx="8596668" cy="9990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Documentation and sampling plan made according to ISO standard 2859</a:t>
            </a:r>
            <a:endParaRPr lang="fr-C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77083" y="1971362"/>
            <a:ext cx="8458200" cy="388143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62225" y="1204914"/>
            <a:ext cx="4057650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6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71662" y="1204914"/>
            <a:ext cx="9096425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marL="285750" lvl="3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/>
              <a:t>QC implementation (4 steps): </a:t>
            </a:r>
            <a:r>
              <a:rPr lang="en-US" sz="2000" dirty="0"/>
              <a:t>documentation, equipment, training, inspection.</a:t>
            </a:r>
          </a:p>
          <a:p>
            <a:pPr marL="642938" lvl="3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QC process does not slow down the supply chain (by using appropriate inspection level).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QC is based on a physical control by internal controllers and/or </a:t>
            </a:r>
            <a:r>
              <a:rPr lang="en-GB" sz="2000" u="sng" dirty="0"/>
              <a:t>laboratories</a:t>
            </a:r>
            <a:r>
              <a:rPr lang="en-GB" sz="2000" dirty="0"/>
              <a:t> (UV test…).</a:t>
            </a:r>
          </a:p>
          <a:p>
            <a:pPr lvl="0" algn="l"/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QC inspection reports must be of high quality (suppliers use any QC report mistake to gainsay the findings).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QC is one of the last steps of the procurement process, which is the </a:t>
            </a:r>
            <a:r>
              <a:rPr lang="en-GB" sz="2000" i="1" u="sng" dirty="0"/>
              <a:t>detection of non-conformities</a:t>
            </a:r>
            <a:r>
              <a:rPr lang="en-GB" sz="2000" dirty="0"/>
              <a:t> (comparing purchasing contract requirements and goods provided by suppliers).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algn="l">
              <a:spcBef>
                <a:spcPct val="20000"/>
              </a:spcBef>
            </a:pPr>
            <a:endParaRPr lang="en-US" sz="2000" dirty="0"/>
          </a:p>
          <a:p>
            <a:pPr marL="285750" indent="-285750" algn="just"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99657" y="260648"/>
            <a:ext cx="69056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ctr">
              <a:spcBef>
                <a:spcPct val="20000"/>
              </a:spcBef>
              <a:defRPr/>
            </a:pPr>
            <a:r>
              <a:rPr lang="en-GB" sz="4400" dirty="0">
                <a:solidFill>
                  <a:schemeClr val="accent1"/>
                </a:solidFill>
              </a:rPr>
              <a:t>QC </a:t>
            </a:r>
            <a:r>
              <a:rPr lang="en-GB" sz="4400" b="1" dirty="0">
                <a:solidFill>
                  <a:schemeClr val="accent1"/>
                </a:solidFill>
              </a:rPr>
              <a:t>key points</a:t>
            </a: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8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84467" y="1971757"/>
            <a:ext cx="2418715" cy="16764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0200" y="260647"/>
            <a:ext cx="10591799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ctr">
              <a:spcBef>
                <a:spcPct val="20000"/>
              </a:spcBef>
              <a:defRPr/>
            </a:pPr>
            <a:r>
              <a:rPr lang="en-GB" sz="4400" dirty="0">
                <a:solidFill>
                  <a:schemeClr val="accent1"/>
                </a:solidFill>
              </a:rPr>
              <a:t>Some NFI’s and the Nonconformities Observed during QC Inspection </a:t>
            </a:r>
            <a:endParaRPr lang="en-GB" sz="4400" b="1" dirty="0">
              <a:solidFill>
                <a:schemeClr val="accent1"/>
              </a:solidFill>
            </a:endParaRP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90598" y="1915429"/>
            <a:ext cx="2226945" cy="16852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070467" y="4517165"/>
            <a:ext cx="2323465" cy="18573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531680" y="2007168"/>
            <a:ext cx="2258629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442" y="1971756"/>
            <a:ext cx="2018546" cy="1711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899" y="4517165"/>
            <a:ext cx="2314361" cy="18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784479"/>
            <a:ext cx="24765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82788" y="4659273"/>
            <a:ext cx="2402915" cy="192341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480" y="1809879"/>
            <a:ext cx="2310934" cy="2108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9754234" y="1839014"/>
            <a:ext cx="2390775" cy="204993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00200" y="260647"/>
            <a:ext cx="10591799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algn="ctr">
              <a:spcBef>
                <a:spcPct val="20000"/>
              </a:spcBef>
              <a:defRPr/>
            </a:pPr>
            <a:r>
              <a:rPr lang="en-GB" sz="4400" dirty="0">
                <a:solidFill>
                  <a:schemeClr val="accent1"/>
                </a:solidFill>
              </a:rPr>
              <a:t>Some NFI’s and the Nonconformities Observed during QC Inspection </a:t>
            </a:r>
            <a:endParaRPr lang="en-GB" sz="4400" b="1" dirty="0">
              <a:solidFill>
                <a:schemeClr val="accent1"/>
              </a:solidFill>
            </a:endParaRPr>
          </a:p>
          <a:p>
            <a:pPr marL="1250950" lvl="3" indent="-198438" algn="just">
              <a:spcBef>
                <a:spcPct val="20000"/>
              </a:spcBef>
              <a:buFontTx/>
              <a:buChar char="–"/>
            </a:pP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732" y="1784479"/>
            <a:ext cx="2308433" cy="2104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237" y="4649113"/>
            <a:ext cx="2308433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2562225" y="1268413"/>
            <a:ext cx="687228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67" tIns="40982" rIns="81967" bIns="40982"/>
          <a:lstStyle/>
          <a:p>
            <a:pPr marL="358775" indent="-358775" defTabSz="957263">
              <a:spcBef>
                <a:spcPct val="20000"/>
              </a:spcBef>
            </a:pPr>
            <a:endParaRPr lang="fr-FR" sz="20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997" b="26920"/>
          <a:stretch/>
        </p:blipFill>
        <p:spPr>
          <a:xfrm>
            <a:off x="2948882" y="544707"/>
            <a:ext cx="6358070" cy="405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36041" y="5397426"/>
            <a:ext cx="4901515" cy="9226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AB38F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400" kern="0" dirty="0">
                <a:solidFill>
                  <a:schemeClr val="tx1"/>
                </a:solidFill>
              </a:rPr>
              <a:t>Thank you</a:t>
            </a:r>
            <a:endParaRPr lang="fr-CH" sz="5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2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92" y="252876"/>
            <a:ext cx="8596668" cy="721659"/>
          </a:xfrm>
        </p:spPr>
        <p:txBody>
          <a:bodyPr/>
          <a:lstStyle/>
          <a:p>
            <a:pPr algn="ctr"/>
            <a:r>
              <a:rPr lang="en-US" dirty="0"/>
              <a:t>Some key definitions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352" y="1164006"/>
            <a:ext cx="9371830" cy="532014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GB" sz="2400" b="1" dirty="0"/>
              <a:t>Quality Control </a:t>
            </a:r>
            <a:r>
              <a:rPr lang="en-GB" sz="2400" dirty="0"/>
              <a:t>(QC) consists of activities of detection of the variability in the specifications of product (&amp;service).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QC insures “we are getting what we pay for”;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QC prevents over-invoicing from suppliers;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QC includes corrective responses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49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92" y="252876"/>
            <a:ext cx="8596668" cy="721659"/>
          </a:xfrm>
        </p:spPr>
        <p:txBody>
          <a:bodyPr/>
          <a:lstStyle/>
          <a:p>
            <a:pPr algn="ctr"/>
            <a:r>
              <a:rPr lang="en-US" dirty="0"/>
              <a:t>Some key definitions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352" y="1164006"/>
            <a:ext cx="9371830" cy="53201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GB" sz="2400" b="1" dirty="0"/>
              <a:t>Quality Management </a:t>
            </a:r>
            <a:r>
              <a:rPr lang="en-GB" sz="2400" dirty="0"/>
              <a:t>(QM) consists not only on product quality (and goods testing) but also on the means to achieve it.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includes establishment of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Quality policy and objectives;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Documentation management;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QC processes;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Quality, Social and Environmental manufacturer’s audit and assessment;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Improvement of procurement processes efficiency. </a:t>
            </a:r>
          </a:p>
        </p:txBody>
      </p:sp>
    </p:spTree>
    <p:extLst>
      <p:ext uri="{BB962C8B-B14F-4D97-AF65-F5344CB8AC3E}">
        <p14:creationId xmlns:p14="http://schemas.microsoft.com/office/powerpoint/2010/main" val="30132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497" y="434109"/>
            <a:ext cx="8596668" cy="721659"/>
          </a:xfrm>
        </p:spPr>
        <p:txBody>
          <a:bodyPr/>
          <a:lstStyle/>
          <a:p>
            <a:pPr algn="ctr"/>
            <a:r>
              <a:rPr lang="en-US" dirty="0"/>
              <a:t>Some key definitions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715" y="1302327"/>
            <a:ext cx="9371830" cy="5320146"/>
          </a:xfrm>
        </p:spPr>
        <p:txBody>
          <a:bodyPr>
            <a:normAutofit/>
          </a:bodyPr>
          <a:lstStyle/>
          <a:p>
            <a:r>
              <a:rPr lang="en-GB" sz="2400" b="1" dirty="0"/>
              <a:t>Critical nonconformity: </a:t>
            </a:r>
          </a:p>
          <a:p>
            <a:pPr marL="0" indent="0">
              <a:buNone/>
            </a:pPr>
            <a:r>
              <a:rPr lang="en-GB" sz="2400" dirty="0"/>
              <a:t>Any discrepancy which might harm a user, or makes it impossible to use the product properly, is considered to be “critical” .</a:t>
            </a:r>
            <a:endParaRPr lang="fr-CH" sz="2400" dirty="0"/>
          </a:p>
          <a:p>
            <a:endParaRPr lang="fr-CH" sz="2400" dirty="0"/>
          </a:p>
          <a:p>
            <a:r>
              <a:rPr lang="en-GB" sz="2400" b="1" dirty="0"/>
              <a:t>Major nonconformity: </a:t>
            </a:r>
          </a:p>
          <a:p>
            <a:pPr marL="0" indent="0">
              <a:buNone/>
            </a:pPr>
            <a:r>
              <a:rPr lang="en-GB" sz="2400" dirty="0"/>
              <a:t>Any discrepancy which makes the use of the product less efficient than expected, is considered to be “major”. </a:t>
            </a:r>
            <a:endParaRPr lang="fr-CH" sz="2400" dirty="0"/>
          </a:p>
          <a:p>
            <a:endParaRPr lang="fr-CH" sz="2400" dirty="0"/>
          </a:p>
          <a:p>
            <a:r>
              <a:rPr lang="en-GB" sz="2400" b="1" dirty="0"/>
              <a:t>Minor nonconformity:</a:t>
            </a:r>
          </a:p>
          <a:p>
            <a:pPr marL="0" indent="0">
              <a:buNone/>
            </a:pPr>
            <a:r>
              <a:rPr lang="en-GB" sz="2400" dirty="0"/>
              <a:t>Any discrepancy which does not have an influence on the performance of the product, is considered to be “minor”</a:t>
            </a:r>
            <a:r>
              <a:rPr lang="fr-CH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4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9213"/>
            <a:ext cx="7283450" cy="1143000"/>
          </a:xfrm>
        </p:spPr>
        <p:txBody>
          <a:bodyPr/>
          <a:lstStyle/>
          <a:p>
            <a:pPr algn="ctr" eaLnBrk="1" hangingPunct="1"/>
            <a:r>
              <a:rPr lang="en-GB" altLang="fr-FR" sz="2400" b="1" dirty="0"/>
              <a:t>Main Steps of the Procurement process</a:t>
            </a:r>
            <a:br>
              <a:rPr lang="en-GB" altLang="fr-FR" sz="2000" b="1" dirty="0"/>
            </a:br>
            <a:endParaRPr lang="en-GB" altLang="fr-FR" sz="2000" b="1" dirty="0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034380" y="4392298"/>
            <a:ext cx="2879725" cy="808037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Manufacturer evaluation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 dirty="0"/>
          </a:p>
          <a:p>
            <a:pPr algn="ctr"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976857" y="4392298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Quality Control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31951" y="981075"/>
            <a:ext cx="2879725" cy="788988"/>
          </a:xfrm>
          <a:prstGeom prst="rect">
            <a:avLst/>
          </a:prstGeom>
          <a:solidFill>
            <a:srgbClr val="5D7393"/>
          </a:solidFill>
          <a:ln w="50800" cmpd="thinThick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Items specifications</a:t>
            </a:r>
          </a:p>
          <a:p>
            <a:pPr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656139" y="995690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 sourcing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680326" y="981075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Tender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680326" y="2641600"/>
            <a:ext cx="2879725" cy="78740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Samples analysis (lab and/or internal QC)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656139" y="2649539"/>
            <a:ext cx="2879725" cy="788987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Manufacturers short list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631951" y="2649539"/>
            <a:ext cx="2879725" cy="923330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 dirty="0"/>
              <a:t>Manufacturer's audit (or assessment for local purchase)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625602" y="4395987"/>
            <a:ext cx="2879725" cy="788988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Placing Purchase Orders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367213" y="1436688"/>
            <a:ext cx="577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319963" y="143668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9120188" y="1801813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>
            <a:off x="7319963" y="29876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2927350" y="3500439"/>
            <a:ext cx="0" cy="820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>
            <a:off x="4367214" y="298767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4430242" y="4691213"/>
            <a:ext cx="577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7680325" y="4691213"/>
            <a:ext cx="5615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174944" y="5740564"/>
            <a:ext cx="2879725" cy="788987"/>
          </a:xfrm>
          <a:prstGeom prst="rect">
            <a:avLst/>
          </a:prstGeom>
          <a:solidFill>
            <a:srgbClr val="5D7393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fr-FR"/>
              <a:t>Lessons learned</a:t>
            </a:r>
          </a:p>
          <a:p>
            <a:pPr algn="ctr" eaLnBrk="1" hangingPunct="1">
              <a:spcBef>
                <a:spcPct val="50000"/>
              </a:spcBef>
            </a:pPr>
            <a:endParaRPr lang="en-GB" altLang="fr-FR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9579447" y="5070218"/>
            <a:ext cx="9395" cy="6221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375719" y="6216993"/>
            <a:ext cx="5886454" cy="68477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1366131" y="1363413"/>
            <a:ext cx="421480" cy="53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375719" y="1368723"/>
            <a:ext cx="5768" cy="4911437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6499" grpId="0" animBg="1"/>
      <p:bldP spid="106500" grpId="0" animBg="1"/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8" grpId="0" animBg="1"/>
      <p:bldP spid="106509" grpId="0" animBg="1"/>
      <p:bldP spid="106510" grpId="0" animBg="1"/>
      <p:bldP spid="106511" grpId="0" animBg="1"/>
      <p:bldP spid="106512" grpId="0" animBg="1"/>
      <p:bldP spid="106513" grpId="0" animBg="1"/>
      <p:bldP spid="106514" grpId="0" animBg="1"/>
      <p:bldP spid="106515" grpId="0" animBg="1"/>
      <p:bldP spid="106517" grpId="0" animBg="1"/>
      <p:bldP spid="106518" grpId="0" animBg="1"/>
      <p:bldP spid="1065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640014" y="908050"/>
            <a:ext cx="781208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altLang="zh-CN" sz="2800"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1968501" y="1459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2281881" y="826967"/>
            <a:ext cx="779810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zh-CN" sz="2000" dirty="0">
                <a:ea typeface="宋体" charset="-122"/>
              </a:rPr>
              <a:t>Efficient procurement process requires good cooperation between Sourcing manager, Buyers and Quality teams.</a:t>
            </a: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r>
              <a:rPr lang="en-US" altLang="zh-CN" sz="2000" dirty="0">
                <a:ea typeface="宋体" charset="-122"/>
              </a:rPr>
              <a:t>Vertical integration (working with known manufacturers ….and not traders) decreases the number of quality issues, allows a better management of corrective actions and nonconforming items found by QC.</a:t>
            </a: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r>
              <a:rPr lang="en-US" altLang="zh-CN" sz="2000" dirty="0">
                <a:ea typeface="宋体" charset="-122"/>
              </a:rPr>
              <a:t>ICRC buyers are encouraged to use EHI GVA Frame Agreement done by GVA (whole procurement process managed according to Policy and procedures).</a:t>
            </a: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endParaRPr lang="en-US" altLang="zh-CN" sz="2000" dirty="0">
              <a:ea typeface="宋体" charset="-122"/>
            </a:endParaRPr>
          </a:p>
          <a:p>
            <a:pPr algn="just"/>
            <a:r>
              <a:rPr lang="en-US" altLang="zh-CN" sz="2000" dirty="0">
                <a:ea typeface="宋体" charset="-122"/>
              </a:rPr>
              <a:t>Regarding local purchase (items not under GVA F/A) the same approach should be implemented by buyers… if not the risk of getting goods of poor quality increases..</a:t>
            </a:r>
          </a:p>
          <a:p>
            <a:pPr algn="just"/>
            <a:endParaRPr lang="en-US" altLang="zh-CN" sz="20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501" y="167787"/>
            <a:ext cx="976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</a:rPr>
              <a:t>Procurement Process (local purchases and GVA F/A)</a:t>
            </a:r>
            <a:endParaRPr lang="en-GB" altLang="zh-CN" sz="3200" dirty="0">
              <a:solidFill>
                <a:schemeClr val="accent1"/>
              </a:solidFill>
              <a:ea typeface="宋体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297" y="2698862"/>
            <a:ext cx="141922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079" y="954690"/>
            <a:ext cx="1712552" cy="1010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834" y="5443827"/>
            <a:ext cx="1962150" cy="127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609118" y="6182591"/>
            <a:ext cx="103909" cy="197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659038" y="6182590"/>
            <a:ext cx="103909" cy="197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134402" y="6182590"/>
            <a:ext cx="103909" cy="197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640014" y="908050"/>
            <a:ext cx="781208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altLang="zh-CN" sz="2800"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1968501" y="1459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27648" y="116633"/>
            <a:ext cx="823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dirty="0">
                <a:solidFill>
                  <a:schemeClr val="accent1"/>
                </a:solidFill>
                <a:ea typeface="宋体" charset="-122"/>
              </a:rPr>
              <a:t>Examples of nonconforming items found by QC on EHI purchased locally through traders: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78175" y="964302"/>
            <a:ext cx="81648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GB" altLang="zh-CN" sz="2000" u="sng" dirty="0">
                <a:latin typeface="+mj-lt"/>
                <a:ea typeface="宋体" charset="-122"/>
              </a:rPr>
              <a:t>BLANKET </a:t>
            </a:r>
            <a:endParaRPr lang="nb-NO" altLang="zh-CN" sz="2000" u="sng" dirty="0">
              <a:latin typeface="+mj-lt"/>
              <a:ea typeface="宋体" charset="-122"/>
            </a:endParaRPr>
          </a:p>
          <a:p>
            <a:pPr algn="just"/>
            <a:r>
              <a:rPr lang="nb-NO" altLang="zh-CN" sz="2000" dirty="0">
                <a:latin typeface="+mj-lt"/>
                <a:ea typeface="宋体" charset="-122"/>
              </a:rPr>
              <a:t>Unsafe combustion behaviour, flaming ingition</a:t>
            </a:r>
          </a:p>
          <a:p>
            <a:pPr algn="just"/>
            <a:endParaRPr lang="en-GB" altLang="zh-CN" sz="2000" u="sng" dirty="0">
              <a:latin typeface="+mj-lt"/>
              <a:ea typeface="宋体" charset="-122"/>
            </a:endParaRPr>
          </a:p>
          <a:p>
            <a:pPr algn="just"/>
            <a:endParaRPr lang="en-GB" altLang="zh-CN" sz="2000" u="sng" dirty="0">
              <a:latin typeface="+mj-lt"/>
              <a:ea typeface="宋体" charset="-122"/>
            </a:endParaRPr>
          </a:p>
          <a:p>
            <a:pPr algn="just"/>
            <a:r>
              <a:rPr lang="en-GB" altLang="zh-CN" sz="2000" u="sng" dirty="0">
                <a:latin typeface="+mj-lt"/>
                <a:ea typeface="宋体" charset="-122"/>
              </a:rPr>
              <a:t>TARPAULINS</a:t>
            </a:r>
            <a:endParaRPr lang="en-GB" altLang="zh-CN" sz="2000" dirty="0">
              <a:latin typeface="+mj-lt"/>
              <a:ea typeface="宋体" charset="-122"/>
            </a:endParaRPr>
          </a:p>
          <a:p>
            <a:pPr algn="just"/>
            <a:r>
              <a:rPr lang="en-GB" altLang="zh-CN" sz="2000" dirty="0">
                <a:latin typeface="+mj-lt"/>
                <a:ea typeface="宋体" charset="-122"/>
              </a:rPr>
              <a:t>Tensile strength: 322 N (Specification: Minimum 500N)</a:t>
            </a:r>
          </a:p>
          <a:p>
            <a:pPr algn="just"/>
            <a:r>
              <a:rPr lang="en-GB" altLang="zh-CN" sz="2000" dirty="0">
                <a:latin typeface="+mj-lt"/>
                <a:ea typeface="宋体" charset="-122"/>
              </a:rPr>
              <a:t>UV resistance: after </a:t>
            </a:r>
            <a:r>
              <a:rPr lang="en-GB" altLang="zh-CN" sz="2000" b="1" dirty="0">
                <a:latin typeface="+mj-lt"/>
                <a:ea typeface="宋体" charset="-122"/>
              </a:rPr>
              <a:t>250 </a:t>
            </a:r>
            <a:r>
              <a:rPr lang="en-GB" altLang="zh-CN" sz="2000" dirty="0">
                <a:latin typeface="+mj-lt"/>
                <a:ea typeface="宋体" charset="-122"/>
              </a:rPr>
              <a:t>hours UV exposure: </a:t>
            </a:r>
            <a:r>
              <a:rPr lang="en-GB" altLang="zh-CN" sz="2000" b="1" dirty="0">
                <a:latin typeface="+mj-lt"/>
                <a:ea typeface="宋体" charset="-122"/>
              </a:rPr>
              <a:t>78%</a:t>
            </a:r>
            <a:r>
              <a:rPr lang="en-GB" altLang="zh-CN" sz="2000" dirty="0">
                <a:latin typeface="+mj-lt"/>
                <a:ea typeface="宋体" charset="-122"/>
              </a:rPr>
              <a:t> loss strength (Specification: after </a:t>
            </a:r>
            <a:r>
              <a:rPr lang="en-GB" altLang="zh-CN" sz="2000" b="1" dirty="0">
                <a:latin typeface="+mj-lt"/>
                <a:ea typeface="宋体" charset="-122"/>
              </a:rPr>
              <a:t>1500</a:t>
            </a:r>
            <a:r>
              <a:rPr lang="en-GB" altLang="zh-CN" sz="2000" dirty="0">
                <a:latin typeface="+mj-lt"/>
                <a:ea typeface="宋体" charset="-122"/>
              </a:rPr>
              <a:t> hours UV exposure: </a:t>
            </a:r>
            <a:r>
              <a:rPr lang="en-GB" altLang="zh-CN" sz="2000" b="1" dirty="0">
                <a:latin typeface="+mj-lt"/>
                <a:ea typeface="宋体" charset="-122"/>
              </a:rPr>
              <a:t>20 %</a:t>
            </a:r>
            <a:r>
              <a:rPr lang="en-GB" altLang="zh-CN" sz="2000" dirty="0">
                <a:latin typeface="+mj-lt"/>
                <a:ea typeface="宋体" charset="-122"/>
              </a:rPr>
              <a:t> loss strength maximum)</a:t>
            </a:r>
          </a:p>
          <a:p>
            <a:pPr algn="just"/>
            <a:endParaRPr lang="en-GB" altLang="zh-CN" sz="2000" dirty="0">
              <a:latin typeface="+mj-lt"/>
              <a:ea typeface="宋体" charset="-122"/>
            </a:endParaRPr>
          </a:p>
          <a:p>
            <a:pPr algn="just"/>
            <a:endParaRPr lang="en-GB" altLang="zh-CN" sz="2000" dirty="0">
              <a:latin typeface="+mj-lt"/>
              <a:ea typeface="宋体" charset="-122"/>
            </a:endParaRPr>
          </a:p>
          <a:p>
            <a:pPr algn="just"/>
            <a:endParaRPr lang="en-GB" altLang="zh-CN" sz="2000" dirty="0">
              <a:latin typeface="+mj-lt"/>
              <a:ea typeface="宋体" charset="-122"/>
            </a:endParaRPr>
          </a:p>
          <a:p>
            <a:pPr algn="just"/>
            <a:r>
              <a:rPr lang="en-GB" altLang="zh-CN" sz="2000" u="sng" dirty="0">
                <a:latin typeface="+mj-lt"/>
                <a:ea typeface="宋体" charset="-122"/>
              </a:rPr>
              <a:t>KITCHEN SET</a:t>
            </a:r>
          </a:p>
          <a:p>
            <a:pPr algn="just"/>
            <a:r>
              <a:rPr lang="en-GB" altLang="zh-CN" sz="2000" dirty="0">
                <a:latin typeface="+mj-lt"/>
                <a:ea typeface="宋体" charset="-122"/>
              </a:rPr>
              <a:t>Not food grade: chromium content is too low  and cadmium concentration is above the permissible limit.</a:t>
            </a:r>
          </a:p>
          <a:p>
            <a:pPr algn="just"/>
            <a:r>
              <a:rPr lang="en-US" sz="2000" dirty="0">
                <a:latin typeface="+mj-lt"/>
              </a:rPr>
              <a:t>Item will rust quickly because of poor protection by chromium.</a:t>
            </a: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Handles not suitable for the carrying and holding of frying pan (bending test fails at 1.5 kg. Specification: minimum requirements: 10 kg).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819" y="1333234"/>
            <a:ext cx="2245314" cy="1522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61" y="3464083"/>
            <a:ext cx="1756872" cy="1322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69" y="5301833"/>
            <a:ext cx="1757116" cy="1320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168" y="3839315"/>
            <a:ext cx="1441516" cy="1076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66" y="956122"/>
            <a:ext cx="2234291" cy="13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26" y="438451"/>
            <a:ext cx="9711267" cy="1143000"/>
          </a:xfrm>
        </p:spPr>
        <p:txBody>
          <a:bodyPr/>
          <a:lstStyle/>
          <a:p>
            <a:pPr algn="ctr"/>
            <a:r>
              <a:rPr lang="en-US" b="1" dirty="0"/>
              <a:t>ROLE OF QC IN NFI PROCUREMENT PROCESS</a:t>
            </a:r>
            <a:br>
              <a:rPr lang="en-US" dirty="0"/>
            </a:b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568" y="1581451"/>
            <a:ext cx="9711267" cy="5779960"/>
          </a:xfrm>
        </p:spPr>
        <p:txBody>
          <a:bodyPr/>
          <a:lstStyle/>
          <a:p>
            <a:pPr marL="0" indent="0">
              <a:buNone/>
            </a:pPr>
            <a:r>
              <a:rPr lang="en-GB" altLang="zh-CN" sz="2000" dirty="0">
                <a:solidFill>
                  <a:schemeClr val="tx1"/>
                </a:solidFill>
                <a:ea typeface="宋体" charset="-122"/>
              </a:rPr>
              <a:t>When purchasing locally the objective of QC  team in Logistics Centre is to support Buyers during the whole process (same approach as in GVA for international tenders):</a:t>
            </a:r>
          </a:p>
          <a:p>
            <a:pPr marL="0" indent="0">
              <a:buNone/>
            </a:pPr>
            <a:endParaRPr lang="en-GB" altLang="zh-CN" sz="2000" dirty="0">
              <a:solidFill>
                <a:schemeClr val="tx1"/>
              </a:solidFill>
              <a:ea typeface="宋体" charset="-122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Item specification development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Samples Analysis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Suppliers Assessment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Item testing at the time of receipt into the Warehouse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Corrective Action follow up</a:t>
            </a:r>
          </a:p>
          <a:p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olor F02 En">
  <a:themeElements>
    <a:clrScheme name="Color F02 En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lor F02 En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TOG QSE Oct 2016 1.0</Template>
  <TotalTime>1756</TotalTime>
  <Words>1294</Words>
  <Application>Microsoft Office PowerPoint</Application>
  <PresentationFormat>Widescreen</PresentationFormat>
  <Paragraphs>221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宋体</vt:lpstr>
      <vt:lpstr>Arial</vt:lpstr>
      <vt:lpstr>Calibri</vt:lpstr>
      <vt:lpstr>Tahoma</vt:lpstr>
      <vt:lpstr>Times New Roman</vt:lpstr>
      <vt:lpstr>Wingdings</vt:lpstr>
      <vt:lpstr>Wingdings 3</vt:lpstr>
      <vt:lpstr>Color F02 En</vt:lpstr>
      <vt:lpstr>QUALITY CONTROL FOR NFI</vt:lpstr>
      <vt:lpstr>Some key definitions </vt:lpstr>
      <vt:lpstr>Some key definitions </vt:lpstr>
      <vt:lpstr>Some key definitions </vt:lpstr>
      <vt:lpstr>Some key definitions </vt:lpstr>
      <vt:lpstr>Main Steps of the Procurement process </vt:lpstr>
      <vt:lpstr>PowerPoint Presentation</vt:lpstr>
      <vt:lpstr>PowerPoint Presentation</vt:lpstr>
      <vt:lpstr>ROLE OF QC IN NFI PROCUREMENT PROCESS </vt:lpstr>
      <vt:lpstr>Main Steps of the Procurement process (local purchase) </vt:lpstr>
      <vt:lpstr>SPECIFICATIONS DEVELOPMENT</vt:lpstr>
      <vt:lpstr>CHARACTERISTIC OF A GOOD SPECIFICATION</vt:lpstr>
      <vt:lpstr>SPECIFICATION DEVELOPMENT CHART</vt:lpstr>
      <vt:lpstr>IMPORTANCE OF SPECIFICATIONS</vt:lpstr>
      <vt:lpstr>Main Steps of the Procurement process (local purchase)  </vt:lpstr>
      <vt:lpstr>TENDER SAMPLES ANALYSIS AND EVALUATION</vt:lpstr>
      <vt:lpstr>QC SAMPLE ANALYSIS TABLE</vt:lpstr>
      <vt:lpstr>Main Steps of the Procurement process (local purchase)  </vt:lpstr>
      <vt:lpstr>SUPPLIER ASSESSMENT/VISIT PROCEDURE</vt:lpstr>
      <vt:lpstr>SUPPLIER ASSESSMENT/VISIT PROCEDURE Cont………</vt:lpstr>
      <vt:lpstr>PowerPoint Presentation</vt:lpstr>
      <vt:lpstr>Main Steps of the Procurement process (local purchase)  </vt:lpstr>
      <vt:lpstr>ITEM TESTING ON RECEIPT AT THE WAREHOUSE</vt:lpstr>
      <vt:lpstr>ACCEPTABLE QUALITY LEVEL(AQL) SAMPLING</vt:lpstr>
      <vt:lpstr>Documentation and sampling plan made according to ISO standard 2859</vt:lpstr>
      <vt:lpstr>PowerPoint Presentation</vt:lpstr>
      <vt:lpstr>PowerPoint Presentation</vt:lpstr>
      <vt:lpstr>PowerPoint Presentation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Wekesa Chonge</dc:creator>
  <cp:lastModifiedBy>Corinne TREHERNE</cp:lastModifiedBy>
  <cp:revision>97</cp:revision>
  <cp:lastPrinted>2016-12-05T12:12:28Z</cp:lastPrinted>
  <dcterms:created xsi:type="dcterms:W3CDTF">2016-11-16T07:35:32Z</dcterms:created>
  <dcterms:modified xsi:type="dcterms:W3CDTF">2016-12-06T14:35:06Z</dcterms:modified>
</cp:coreProperties>
</file>