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1" r:id="rId3"/>
    <p:sldId id="260" r:id="rId4"/>
    <p:sldId id="262" r:id="rId5"/>
    <p:sldId id="413" r:id="rId6"/>
    <p:sldId id="41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92BB9-1CB1-4C45-9694-C6F36B89D2E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1070D-418A-41B1-AAEF-2BED37552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3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2789-8168-4192-8FF4-FDFE2710A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C1459-3880-437B-B5D1-A203D74E6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6C9E1-BBAB-4BB1-BACB-39EF4D60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6A5-3A11-4B75-B37B-3DAF97057D8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0265B-A971-475E-96E0-B437E1EB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0399E-6BFA-462B-98FE-A196C01C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EBE7-0802-4BEF-857C-93E5E9D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7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DECC-D0D1-42E2-8D90-52CD2072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E6692-CE24-459F-A272-B14557EC7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0D247-FF17-4D05-A479-39D4E8A3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6A5-3A11-4B75-B37B-3DAF97057D8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7D66-7B2F-4CC6-8271-A05A1000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D1419-83FC-4C13-B0DA-B47E3F13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EBE7-0802-4BEF-857C-93E5E9D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2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823F4-E4E9-4FE8-B87A-B36190753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1FED0-6AA3-4DFF-B4C3-75FDF68E2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48036-A992-4BF3-9484-79B2E25E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6A5-3A11-4B75-B37B-3DAF97057D8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58C15-CF2A-4B51-8074-6D6AF803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B6FCA-539D-42AC-93F9-5CEADC79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EBE7-0802-4BEF-857C-93E5E9D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B122-6A87-4DC5-BD26-92870F08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7889-F34B-4219-89A3-089204D2F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DE859-F44E-4AD1-ADB4-212EF914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6A5-3A11-4B75-B37B-3DAF97057D8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BE3A1-A381-4F38-A951-5CDCBB3D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C14DA-17BE-46AA-AD49-4151E5F8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EBE7-0802-4BEF-857C-93E5E9D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1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030F-0EB5-4958-AEBF-CBEC146D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005A4-6A91-4EB4-8AA5-226DEA0AF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0D5E6-5DB2-43DB-96F1-520C8E8F2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6A5-3A11-4B75-B37B-3DAF97057D8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B7164-0BC1-42A4-83BB-9C9540FF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332B7-E225-4DD8-801F-0E363C1D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EBE7-0802-4BEF-857C-93E5E9D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3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7E500-D48F-4BF5-A3A0-5E24008F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1B31D-C98D-4192-B707-D798DEC3F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794F8-868D-431E-BA56-AEDEF9EDA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08C2D-4E1A-4B81-B94D-75AFB44DF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6A5-3A11-4B75-B37B-3DAF97057D8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44066-02C9-4E5B-B30B-39519EB6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6FD5E-047E-4BFA-9A83-CE3B502F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EBE7-0802-4BEF-857C-93E5E9D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1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2513-348A-4673-A33A-2FF3F4B9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0D07E-1833-43C2-97E7-08C2D4C35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6B41F-70E2-47D4-8DC2-A21E17740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8345F-DE86-42A4-98A0-FAB3B0181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424EF-7CE9-4E19-8BF8-D352C43F2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9DD61-C366-4D15-9EBB-7AB4961E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6A5-3A11-4B75-B37B-3DAF97057D8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B7787-8BBF-4F2D-A664-5174CB7B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DF7DA-94D4-42A6-ACE8-25CD6C53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EBE7-0802-4BEF-857C-93E5E9D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70BF-11ED-4176-B7E1-163843FC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00E12-0334-49FC-B81E-5298FA33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6A5-3A11-4B75-B37B-3DAF97057D8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7BEF0-6AC9-4F13-AB8C-5557B0C1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D13FF-345F-4885-BCBF-BB5D5AA4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EBE7-0802-4BEF-857C-93E5E9D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4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1B1D82-1BAA-456B-8660-B44A030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6A5-3A11-4B75-B37B-3DAF97057D8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069FC-0EA0-4E65-BC0A-FBA4722D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DC808-CDB3-4826-97EE-ABB002EE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EBE7-0802-4BEF-857C-93E5E9D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0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4F00C-8596-4D0E-B5B2-7C55269F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B3A0-8F8B-4802-BD90-63E29C858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03BFF-AD9F-45C8-AE9D-BF437B98B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5CFAF-0998-4291-B096-B4412053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6A5-3A11-4B75-B37B-3DAF97057D8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47C94-8C0E-4E50-BD1C-675AB2DC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8931F-D726-4817-B4AF-69947516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EBE7-0802-4BEF-857C-93E5E9D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9531-2809-4702-BD6F-96E4DA1A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DF0F1-726E-4302-B536-590BBF3B8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A8B09-6921-4D33-A531-7726DA46B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ADC05-444A-466F-8C1C-99482B7A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6A5-3A11-4B75-B37B-3DAF97057D8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C15DB-2F35-49C3-B942-7BD519B9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8A098-7822-48F3-93D3-C0AFF4CF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EBE7-0802-4BEF-857C-93E5E9D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7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C7006-323C-4CA9-805F-DB5530C1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22552-7E7A-40E5-8226-FE2F473D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2CDFC-1640-4CFF-8112-4074A7B59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D6A5-3A11-4B75-B37B-3DAF97057D8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174BA-3BE7-454D-BFDD-47E917123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EABF8-0678-4A43-9953-6CEDB4BB2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4EBE7-0802-4BEF-857C-93E5E9D7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heykoop@iom.int" TargetMode="External"/><Relationship Id="rId5" Type="http://schemas.openxmlformats.org/officeDocument/2006/relationships/hyperlink" Target="mailto:shelterprojects@sheltercluster.org" TargetMode="External"/><Relationship Id="rId4" Type="http://schemas.openxmlformats.org/officeDocument/2006/relationships/hyperlink" Target="http://www.shelterprojects.org/submi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view of a city&#10;&#10;Description automatically generated">
            <a:extLst>
              <a:ext uri="{FF2B5EF4-FFF2-40B4-BE49-F238E27FC236}">
                <a16:creationId xmlns:a16="http://schemas.microsoft.com/office/drawing/2014/main" id="{1FA3B7E7-B8A8-4163-BAD6-AA5F1A711F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75" y="0"/>
            <a:ext cx="11610125" cy="6858000"/>
          </a:xfrm>
          <a:prstGeom prst="rect">
            <a:avLst/>
          </a:prstGeom>
        </p:spPr>
      </p:pic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F5D969-47E4-45D8-BFF0-A4E166F8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r="8405"/>
          <a:stretch/>
        </p:blipFill>
        <p:spPr>
          <a:xfrm>
            <a:off x="0" y="-5427"/>
            <a:ext cx="819346" cy="6863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7CE865-8D47-4BB2-94C2-6DB9A4558E93}"/>
              </a:ext>
            </a:extLst>
          </p:cNvPr>
          <p:cNvSpPr/>
          <p:nvPr/>
        </p:nvSpPr>
        <p:spPr>
          <a:xfrm>
            <a:off x="7608694" y="3683822"/>
            <a:ext cx="45833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</a:t>
            </a:r>
            <a:r>
              <a:rPr lang="en-US" sz="3600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en-US" sz="3600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493BDF-9A0D-48A5-B828-18CB1A54772F}"/>
              </a:ext>
            </a:extLst>
          </p:cNvPr>
          <p:cNvSpPr/>
          <p:nvPr/>
        </p:nvSpPr>
        <p:spPr>
          <a:xfrm>
            <a:off x="1206546" y="4453263"/>
            <a:ext cx="10896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 of humanitarian shelter and settlement responses</a:t>
            </a:r>
          </a:p>
        </p:txBody>
      </p:sp>
      <p:pic>
        <p:nvPicPr>
          <p:cNvPr id="15" name="Picture 14" descr="A picture containing food, red&#10;&#10;Description automatically generated">
            <a:extLst>
              <a:ext uri="{FF2B5EF4-FFF2-40B4-BE49-F238E27FC236}">
                <a16:creationId xmlns:a16="http://schemas.microsoft.com/office/drawing/2014/main" id="{9D4F6640-7A65-4EA9-875F-A99396A45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17" y="219399"/>
            <a:ext cx="2730884" cy="5727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7EFFB-000B-4F8B-81B0-0D2F24D6AFF4}"/>
              </a:ext>
            </a:extLst>
          </p:cNvPr>
          <p:cNvSpPr/>
          <p:nvPr/>
        </p:nvSpPr>
        <p:spPr>
          <a:xfrm>
            <a:off x="9688073" y="6247850"/>
            <a:ext cx="269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Heykoop</a:t>
            </a:r>
          </a:p>
        </p:txBody>
      </p:sp>
    </p:spTree>
    <p:extLst>
      <p:ext uri="{BB962C8B-B14F-4D97-AF65-F5344CB8AC3E}">
        <p14:creationId xmlns:p14="http://schemas.microsoft.com/office/powerpoint/2010/main" val="94889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763EA2-A70B-4BA2-9283-72784F3F9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r="6575"/>
          <a:stretch/>
        </p:blipFill>
        <p:spPr>
          <a:xfrm>
            <a:off x="0" y="-5427"/>
            <a:ext cx="838200" cy="6863427"/>
          </a:xfrm>
          <a:prstGeom prst="rect">
            <a:avLst/>
          </a:prstGeom>
        </p:spPr>
      </p:pic>
      <p:pic>
        <p:nvPicPr>
          <p:cNvPr id="5" name="Picture 4" descr="A picture containing food, red&#10;&#10;Description automatically generated">
            <a:extLst>
              <a:ext uri="{FF2B5EF4-FFF2-40B4-BE49-F238E27FC236}">
                <a16:creationId xmlns:a16="http://schemas.microsoft.com/office/drawing/2014/main" id="{2FA2191E-EFAC-4829-B8D0-E2B68FD6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789" y="6486544"/>
            <a:ext cx="1771211" cy="37145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7F2CF1-E333-4FD5-A21E-AEDEC8853E65}"/>
              </a:ext>
            </a:extLst>
          </p:cNvPr>
          <p:cNvCxnSpPr/>
          <p:nvPr/>
        </p:nvCxnSpPr>
        <p:spPr>
          <a:xfrm>
            <a:off x="819346" y="6486544"/>
            <a:ext cx="11353800" cy="0"/>
          </a:xfrm>
          <a:prstGeom prst="line">
            <a:avLst/>
          </a:prstGeom>
          <a:ln>
            <a:solidFill>
              <a:srgbClr val="9021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ABCFD19-8422-42F5-B07B-E9C0D972D5F8}"/>
              </a:ext>
            </a:extLst>
          </p:cNvPr>
          <p:cNvSpPr/>
          <p:nvPr/>
        </p:nvSpPr>
        <p:spPr>
          <a:xfrm>
            <a:off x="1127776" y="2036803"/>
            <a:ext cx="78406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Compilation of case studies, now in its 7th edition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250 case studies and overviews, 80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Truly collaborative effort: over 400 contributors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objective: learning from past experiences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Building a body of evidence for the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audiences and uses (training, workshops, advocacy, informing strategy development, research)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Projects are presented anonymously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of thematic booklets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087611-54AB-4F76-AFCD-0A3A0C3718FE}"/>
              </a:ext>
            </a:extLst>
          </p:cNvPr>
          <p:cNvSpPr/>
          <p:nvPr/>
        </p:nvSpPr>
        <p:spPr>
          <a:xfrm>
            <a:off x="1130675" y="598408"/>
            <a:ext cx="5365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Shelter Projects?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7C442F-3877-42A0-BE95-2D0577A41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4" r="2912"/>
          <a:stretch/>
        </p:blipFill>
        <p:spPr>
          <a:xfrm>
            <a:off x="8918560" y="1404877"/>
            <a:ext cx="3004457" cy="45243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554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763EA2-A70B-4BA2-9283-72784F3F9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r="6575"/>
          <a:stretch/>
        </p:blipFill>
        <p:spPr>
          <a:xfrm>
            <a:off x="0" y="-5427"/>
            <a:ext cx="838200" cy="6863427"/>
          </a:xfrm>
          <a:prstGeom prst="rect">
            <a:avLst/>
          </a:prstGeom>
        </p:spPr>
      </p:pic>
      <p:pic>
        <p:nvPicPr>
          <p:cNvPr id="5" name="Picture 4" descr="A picture containing food, red&#10;&#10;Description automatically generated">
            <a:extLst>
              <a:ext uri="{FF2B5EF4-FFF2-40B4-BE49-F238E27FC236}">
                <a16:creationId xmlns:a16="http://schemas.microsoft.com/office/drawing/2014/main" id="{2FA2191E-EFAC-4829-B8D0-E2B68FD6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789" y="6486544"/>
            <a:ext cx="1771211" cy="37145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7F2CF1-E333-4FD5-A21E-AEDEC8853E65}"/>
              </a:ext>
            </a:extLst>
          </p:cNvPr>
          <p:cNvCxnSpPr/>
          <p:nvPr/>
        </p:nvCxnSpPr>
        <p:spPr>
          <a:xfrm>
            <a:off x="819346" y="6486544"/>
            <a:ext cx="11353800" cy="0"/>
          </a:xfrm>
          <a:prstGeom prst="line">
            <a:avLst/>
          </a:prstGeom>
          <a:ln>
            <a:solidFill>
              <a:srgbClr val="9021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C087611-54AB-4F76-AFCD-0A3A0C3718FE}"/>
              </a:ext>
            </a:extLst>
          </p:cNvPr>
          <p:cNvSpPr/>
          <p:nvPr/>
        </p:nvSpPr>
        <p:spPr>
          <a:xfrm>
            <a:off x="1284563" y="953081"/>
            <a:ext cx="5211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Projects Editions</a:t>
            </a:r>
          </a:p>
        </p:txBody>
      </p:sp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BD731EB-8E48-48E4-8B09-19F2D7877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" y="2467758"/>
            <a:ext cx="9111343" cy="2282094"/>
          </a:xfrm>
          <a:prstGeom prst="rect">
            <a:avLst/>
          </a:prstGeom>
        </p:spPr>
      </p:pic>
      <p:pic>
        <p:nvPicPr>
          <p:cNvPr id="15" name="Picture 14" descr="A picture containing food&#10;&#10;Description automatically generated">
            <a:extLst>
              <a:ext uri="{FF2B5EF4-FFF2-40B4-BE49-F238E27FC236}">
                <a16:creationId xmlns:a16="http://schemas.microsoft.com/office/drawing/2014/main" id="{EDD9A3C5-0DE5-4C48-B939-AC7B8A5B14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t="5328" r="5557" b="6323"/>
          <a:stretch/>
        </p:blipFill>
        <p:spPr>
          <a:xfrm>
            <a:off x="10236484" y="2264833"/>
            <a:ext cx="1502833" cy="2146300"/>
          </a:xfrm>
          <a:prstGeom prst="rect">
            <a:avLst/>
          </a:prstGeom>
          <a:ln w="57150">
            <a:solidFill>
              <a:srgbClr val="90211D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39C7F7-228F-4AE2-9DC0-FEA4195AA4A6}"/>
              </a:ext>
            </a:extLst>
          </p:cNvPr>
          <p:cNvSpPr txBox="1"/>
          <p:nvPr/>
        </p:nvSpPr>
        <p:spPr>
          <a:xfrm>
            <a:off x="10365599" y="1760768"/>
            <a:ext cx="1244601" cy="34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2017-2018</a:t>
            </a:r>
          </a:p>
        </p:txBody>
      </p:sp>
    </p:spTree>
    <p:extLst>
      <p:ext uri="{BB962C8B-B14F-4D97-AF65-F5344CB8AC3E}">
        <p14:creationId xmlns:p14="http://schemas.microsoft.com/office/powerpoint/2010/main" val="415580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763EA2-A70B-4BA2-9283-72784F3F9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r="6575"/>
          <a:stretch/>
        </p:blipFill>
        <p:spPr>
          <a:xfrm>
            <a:off x="0" y="-5427"/>
            <a:ext cx="838200" cy="6863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7F2CF1-E333-4FD5-A21E-AEDEC8853E65}"/>
              </a:ext>
            </a:extLst>
          </p:cNvPr>
          <p:cNvCxnSpPr/>
          <p:nvPr/>
        </p:nvCxnSpPr>
        <p:spPr>
          <a:xfrm>
            <a:off x="819346" y="6486544"/>
            <a:ext cx="11353800" cy="0"/>
          </a:xfrm>
          <a:prstGeom prst="line">
            <a:avLst/>
          </a:prstGeom>
          <a:ln>
            <a:solidFill>
              <a:srgbClr val="9021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C087611-54AB-4F76-AFCD-0A3A0C3718FE}"/>
              </a:ext>
            </a:extLst>
          </p:cNvPr>
          <p:cNvSpPr/>
          <p:nvPr/>
        </p:nvSpPr>
        <p:spPr>
          <a:xfrm>
            <a:off x="1330297" y="323218"/>
            <a:ext cx="3980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 Booklets</a:t>
            </a:r>
          </a:p>
        </p:txBody>
      </p:sp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B8DBFB6D-6D32-4EC6-AE5D-804FAA969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40" y="4544188"/>
            <a:ext cx="1188729" cy="1657208"/>
          </a:xfrm>
          <a:prstGeom prst="rect">
            <a:avLst/>
          </a:prstGeom>
          <a:ln w="38100">
            <a:solidFill>
              <a:srgbClr val="90211D"/>
            </a:solidFill>
          </a:ln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48AF32F-C0A3-40CD-A333-A8667D0DE6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r="1" b="2530"/>
          <a:stretch/>
        </p:blipFill>
        <p:spPr>
          <a:xfrm>
            <a:off x="5681740" y="1783819"/>
            <a:ext cx="1183862" cy="1670538"/>
          </a:xfrm>
          <a:prstGeom prst="rect">
            <a:avLst/>
          </a:prstGeom>
          <a:ln w="38100">
            <a:solidFill>
              <a:srgbClr val="90211D"/>
            </a:solidFill>
          </a:ln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D470DB-3CA4-4284-A4FA-A13CDDC582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1" b="2053"/>
          <a:stretch/>
        </p:blipFill>
        <p:spPr>
          <a:xfrm>
            <a:off x="7294565" y="1788063"/>
            <a:ext cx="1183862" cy="1666293"/>
          </a:xfrm>
          <a:prstGeom prst="rect">
            <a:avLst/>
          </a:prstGeom>
          <a:ln w="38100">
            <a:solidFill>
              <a:srgbClr val="90211D"/>
            </a:solidFill>
          </a:ln>
        </p:spPr>
      </p:pic>
      <p:pic>
        <p:nvPicPr>
          <p:cNvPr id="18" name="Picture 17" descr="A picture containing person, man, board, riding&#10;&#10;Description automatically generated">
            <a:extLst>
              <a:ext uri="{FF2B5EF4-FFF2-40B4-BE49-F238E27FC236}">
                <a16:creationId xmlns:a16="http://schemas.microsoft.com/office/drawing/2014/main" id="{82FC8A39-3768-43BA-8FB8-ECAA546B01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2499753" y="4573938"/>
            <a:ext cx="1207112" cy="1641286"/>
          </a:xfrm>
          <a:prstGeom prst="rect">
            <a:avLst/>
          </a:prstGeom>
          <a:ln w="38100">
            <a:solidFill>
              <a:srgbClr val="90211D"/>
            </a:solidFill>
          </a:ln>
        </p:spPr>
      </p:pic>
      <p:pic>
        <p:nvPicPr>
          <p:cNvPr id="20" name="Picture 19" descr="A picture containing person, man, woman, people&#10;&#10;Description automatically generated">
            <a:extLst>
              <a:ext uri="{FF2B5EF4-FFF2-40B4-BE49-F238E27FC236}">
                <a16:creationId xmlns:a16="http://schemas.microsoft.com/office/drawing/2014/main" id="{844E1845-7D14-4D3B-A984-9126CD363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10" y="1783917"/>
            <a:ext cx="1202724" cy="1670448"/>
          </a:xfrm>
          <a:prstGeom prst="rect">
            <a:avLst/>
          </a:prstGeom>
          <a:ln w="38100">
            <a:solidFill>
              <a:srgbClr val="90211D"/>
            </a:solidFill>
          </a:ln>
        </p:spPr>
      </p:pic>
      <p:pic>
        <p:nvPicPr>
          <p:cNvPr id="22" name="Picture 21" descr="A picture containing man, person, holding, standing&#10;&#10;Description automatically generated">
            <a:extLst>
              <a:ext uri="{FF2B5EF4-FFF2-40B4-BE49-F238E27FC236}">
                <a16:creationId xmlns:a16="http://schemas.microsoft.com/office/drawing/2014/main" id="{E08FBD9E-79B1-4B91-928F-7A0A7F1DBE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1" r="1" b="1471"/>
          <a:stretch/>
        </p:blipFill>
        <p:spPr>
          <a:xfrm>
            <a:off x="4089522" y="4572978"/>
            <a:ext cx="1207112" cy="1650524"/>
          </a:xfrm>
          <a:prstGeom prst="rect">
            <a:avLst/>
          </a:prstGeom>
          <a:ln w="38100">
            <a:solidFill>
              <a:srgbClr val="90211D"/>
            </a:solidFill>
          </a:ln>
        </p:spPr>
      </p:pic>
      <p:pic>
        <p:nvPicPr>
          <p:cNvPr id="24" name="Picture 23" descr="A picture containing photo, man, sign, different&#10;&#10;Description automatically generated">
            <a:extLst>
              <a:ext uri="{FF2B5EF4-FFF2-40B4-BE49-F238E27FC236}">
                <a16:creationId xmlns:a16="http://schemas.microsoft.com/office/drawing/2014/main" id="{E0210F5E-541C-4833-8F9F-B7A9FDD160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" r="1804"/>
          <a:stretch/>
        </p:blipFill>
        <p:spPr>
          <a:xfrm>
            <a:off x="8822286" y="4558015"/>
            <a:ext cx="1207112" cy="1665487"/>
          </a:xfrm>
          <a:prstGeom prst="rect">
            <a:avLst/>
          </a:prstGeom>
          <a:ln w="38100">
            <a:solidFill>
              <a:srgbClr val="90211D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925073-5589-48A2-9822-5FF1EEA32148}"/>
              </a:ext>
            </a:extLst>
          </p:cNvPr>
          <p:cNvSpPr txBox="1"/>
          <p:nvPr/>
        </p:nvSpPr>
        <p:spPr>
          <a:xfrm>
            <a:off x="2755681" y="4006142"/>
            <a:ext cx="1244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ASEAN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42A4F1-5AF1-46C9-A216-16CCA4D2D57D}"/>
              </a:ext>
            </a:extLst>
          </p:cNvPr>
          <p:cNvSpPr txBox="1"/>
          <p:nvPr/>
        </p:nvSpPr>
        <p:spPr>
          <a:xfrm>
            <a:off x="3807962" y="3973240"/>
            <a:ext cx="1778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East and Horn of Africa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C2D319-27CD-4D27-A0E5-06542D1D7886}"/>
              </a:ext>
            </a:extLst>
          </p:cNvPr>
          <p:cNvSpPr txBox="1"/>
          <p:nvPr/>
        </p:nvSpPr>
        <p:spPr>
          <a:xfrm>
            <a:off x="5629374" y="3970892"/>
            <a:ext cx="139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Middle East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97E3C6-D249-479A-83BD-5413FE943944}"/>
              </a:ext>
            </a:extLst>
          </p:cNvPr>
          <p:cNvSpPr txBox="1"/>
          <p:nvPr/>
        </p:nvSpPr>
        <p:spPr>
          <a:xfrm>
            <a:off x="4395084" y="1195978"/>
            <a:ext cx="1181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Cash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0733B-FDF1-462E-B3C4-3F30AEF10779}"/>
              </a:ext>
            </a:extLst>
          </p:cNvPr>
          <p:cNvSpPr txBox="1"/>
          <p:nvPr/>
        </p:nvSpPr>
        <p:spPr>
          <a:xfrm>
            <a:off x="7454480" y="1195978"/>
            <a:ext cx="88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Urban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EDB306-D907-47B4-B4B9-A114775728D7}"/>
              </a:ext>
            </a:extLst>
          </p:cNvPr>
          <p:cNvSpPr txBox="1"/>
          <p:nvPr/>
        </p:nvSpPr>
        <p:spPr>
          <a:xfrm>
            <a:off x="5638493" y="1195978"/>
            <a:ext cx="1555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Site Planning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BA3411-DB0D-4D27-8921-576CFC01D94F}"/>
              </a:ext>
            </a:extLst>
          </p:cNvPr>
          <p:cNvSpPr txBox="1"/>
          <p:nvPr/>
        </p:nvSpPr>
        <p:spPr>
          <a:xfrm>
            <a:off x="9060728" y="3970892"/>
            <a:ext cx="706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Haiti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CAF69-F784-47CD-B8A9-6B8C98CC6E5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051" b="1876"/>
          <a:stretch/>
        </p:blipFill>
        <p:spPr>
          <a:xfrm>
            <a:off x="7271315" y="4565243"/>
            <a:ext cx="1207112" cy="1658676"/>
          </a:xfrm>
          <a:prstGeom prst="rect">
            <a:avLst/>
          </a:prstGeom>
          <a:ln w="38100">
            <a:solidFill>
              <a:srgbClr val="90211D"/>
            </a:solidFill>
          </a:ln>
        </p:spPr>
      </p:pic>
      <p:pic>
        <p:nvPicPr>
          <p:cNvPr id="26" name="Picture 25" descr="A picture containing food, red&#10;&#10;Description automatically generated">
            <a:extLst>
              <a:ext uri="{FF2B5EF4-FFF2-40B4-BE49-F238E27FC236}">
                <a16:creationId xmlns:a16="http://schemas.microsoft.com/office/drawing/2014/main" id="{0E36C6FE-035A-437F-9F1C-93D3976E4C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789" y="6486544"/>
            <a:ext cx="1771211" cy="37145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A0097B3-DA56-4B9F-88E5-95B64F9D736A}"/>
              </a:ext>
            </a:extLst>
          </p:cNvPr>
          <p:cNvSpPr txBox="1"/>
          <p:nvPr/>
        </p:nvSpPr>
        <p:spPr>
          <a:xfrm>
            <a:off x="6954745" y="3958343"/>
            <a:ext cx="1778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Central and West Africa</a:t>
            </a:r>
          </a:p>
        </p:txBody>
      </p:sp>
    </p:spTree>
    <p:extLst>
      <p:ext uri="{BB962C8B-B14F-4D97-AF65-F5344CB8AC3E}">
        <p14:creationId xmlns:p14="http://schemas.microsoft.com/office/powerpoint/2010/main" val="229843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537A6F-C8E8-4B65-A242-77C390163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r="6575"/>
          <a:stretch/>
        </p:blipFill>
        <p:spPr>
          <a:xfrm>
            <a:off x="0" y="-5427"/>
            <a:ext cx="838200" cy="6863427"/>
          </a:xfrm>
        </p:spPr>
      </p:pic>
      <p:pic>
        <p:nvPicPr>
          <p:cNvPr id="11" name="Picture 10" descr="A picture containing food, red&#10;&#10;Description automatically generated">
            <a:extLst>
              <a:ext uri="{FF2B5EF4-FFF2-40B4-BE49-F238E27FC236}">
                <a16:creationId xmlns:a16="http://schemas.microsoft.com/office/drawing/2014/main" id="{D8E9653D-5B4D-4F5B-9833-81E6EC40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789" y="6486544"/>
            <a:ext cx="1771211" cy="3714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D16C62-8C46-446A-9821-B7B229302517}"/>
              </a:ext>
            </a:extLst>
          </p:cNvPr>
          <p:cNvCxnSpPr/>
          <p:nvPr/>
        </p:nvCxnSpPr>
        <p:spPr>
          <a:xfrm>
            <a:off x="819346" y="6486544"/>
            <a:ext cx="11353800" cy="0"/>
          </a:xfrm>
          <a:prstGeom prst="line">
            <a:avLst/>
          </a:prstGeom>
          <a:ln>
            <a:solidFill>
              <a:srgbClr val="9021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C3002AF-099E-4ACD-B09F-E2217CA4C8CC}"/>
              </a:ext>
            </a:extLst>
          </p:cNvPr>
          <p:cNvSpPr/>
          <p:nvPr/>
        </p:nvSpPr>
        <p:spPr>
          <a:xfrm>
            <a:off x="3940352" y="167167"/>
            <a:ext cx="508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www.shelterprojects.org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720E7-CF61-45AE-BFA8-C1780A090B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79" r="17767"/>
          <a:stretch/>
        </p:blipFill>
        <p:spPr>
          <a:xfrm>
            <a:off x="4851170" y="1075362"/>
            <a:ext cx="4290574" cy="3635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667DF5-C0EF-49CE-A6DD-3F02B98B9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170" y="4754676"/>
            <a:ext cx="3985774" cy="1532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A40F6D-FB9A-48DE-97F2-1CB806DD6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575" r="91151"/>
          <a:stretch/>
        </p:blipFill>
        <p:spPr>
          <a:xfrm>
            <a:off x="3582636" y="4691287"/>
            <a:ext cx="715433" cy="16459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A0FFCE-6D74-4132-B25D-9DAFCBDC86B1}"/>
              </a:ext>
            </a:extLst>
          </p:cNvPr>
          <p:cNvSpPr/>
          <p:nvPr/>
        </p:nvSpPr>
        <p:spPr>
          <a:xfrm>
            <a:off x="3582636" y="1067242"/>
            <a:ext cx="5846074" cy="5258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DC5457-8675-4DDA-BC5D-71C4A86FA8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1053"/>
          <a:stretch/>
        </p:blipFill>
        <p:spPr>
          <a:xfrm>
            <a:off x="3582637" y="1067242"/>
            <a:ext cx="715433" cy="3635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02036B-4819-41B5-9666-2E8BDAE7C3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35" r="71197" b="85550"/>
          <a:stretch/>
        </p:blipFill>
        <p:spPr>
          <a:xfrm>
            <a:off x="4338008" y="1118996"/>
            <a:ext cx="1524774" cy="5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4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763EA2-A70B-4BA2-9283-72784F3F9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r="6575"/>
          <a:stretch/>
        </p:blipFill>
        <p:spPr>
          <a:xfrm>
            <a:off x="0" y="-5427"/>
            <a:ext cx="838200" cy="6863427"/>
          </a:xfrm>
          <a:prstGeom prst="rect">
            <a:avLst/>
          </a:prstGeom>
        </p:spPr>
      </p:pic>
      <p:pic>
        <p:nvPicPr>
          <p:cNvPr id="5" name="Picture 4" descr="A picture containing food, red&#10;&#10;Description automatically generated">
            <a:extLst>
              <a:ext uri="{FF2B5EF4-FFF2-40B4-BE49-F238E27FC236}">
                <a16:creationId xmlns:a16="http://schemas.microsoft.com/office/drawing/2014/main" id="{2FA2191E-EFAC-4829-B8D0-E2B68FD6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789" y="6486544"/>
            <a:ext cx="1771211" cy="37145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7F2CF1-E333-4FD5-A21E-AEDEC8853E65}"/>
              </a:ext>
            </a:extLst>
          </p:cNvPr>
          <p:cNvCxnSpPr/>
          <p:nvPr/>
        </p:nvCxnSpPr>
        <p:spPr>
          <a:xfrm>
            <a:off x="819346" y="6486544"/>
            <a:ext cx="11353800" cy="0"/>
          </a:xfrm>
          <a:prstGeom prst="line">
            <a:avLst/>
          </a:prstGeom>
          <a:ln>
            <a:solidFill>
              <a:srgbClr val="9021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6386A09-9E4D-4919-A0CA-B03F6F19D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361" y="46688"/>
            <a:ext cx="5192199" cy="66501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3967A4-81C4-4B8A-A316-2E28E5E41B94}"/>
              </a:ext>
            </a:extLst>
          </p:cNvPr>
          <p:cNvSpPr/>
          <p:nvPr/>
        </p:nvSpPr>
        <p:spPr>
          <a:xfrm>
            <a:off x="3643807" y="210324"/>
            <a:ext cx="206478" cy="6486545"/>
          </a:xfrm>
          <a:prstGeom prst="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0D3B92-DEFA-49C1-A98F-3D1109DEF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168" y="4669274"/>
            <a:ext cx="4217222" cy="853485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1E2A7B-7D9A-406B-9A8E-0766E42E0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169" y="2232619"/>
            <a:ext cx="4217221" cy="1041753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29F937-64A4-4BC4-8BFB-7479F9371C8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850285" y="2753496"/>
            <a:ext cx="3759884" cy="17536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713FEB-D272-406A-9783-8486DE6FEC1A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850285" y="5096017"/>
            <a:ext cx="3759883" cy="90863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8BC1734-1242-4FDD-9E89-18463219EF87}"/>
              </a:ext>
            </a:extLst>
          </p:cNvPr>
          <p:cNvSpPr/>
          <p:nvPr/>
        </p:nvSpPr>
        <p:spPr>
          <a:xfrm>
            <a:off x="7610168" y="467471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inclusion</a:t>
            </a:r>
          </a:p>
        </p:txBody>
      </p:sp>
    </p:spTree>
    <p:extLst>
      <p:ext uri="{BB962C8B-B14F-4D97-AF65-F5344CB8AC3E}">
        <p14:creationId xmlns:p14="http://schemas.microsoft.com/office/powerpoint/2010/main" val="226909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763EA2-A70B-4BA2-9283-72784F3F9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r="6575"/>
          <a:stretch/>
        </p:blipFill>
        <p:spPr>
          <a:xfrm>
            <a:off x="0" y="-5427"/>
            <a:ext cx="838200" cy="6863427"/>
          </a:xfrm>
          <a:prstGeom prst="rect">
            <a:avLst/>
          </a:prstGeom>
        </p:spPr>
      </p:pic>
      <p:pic>
        <p:nvPicPr>
          <p:cNvPr id="5" name="Picture 4" descr="A picture containing food, red&#10;&#10;Description automatically generated">
            <a:extLst>
              <a:ext uri="{FF2B5EF4-FFF2-40B4-BE49-F238E27FC236}">
                <a16:creationId xmlns:a16="http://schemas.microsoft.com/office/drawing/2014/main" id="{2FA2191E-EFAC-4829-B8D0-E2B68FD6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789" y="6486544"/>
            <a:ext cx="1771211" cy="37145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7F2CF1-E333-4FD5-A21E-AEDEC8853E65}"/>
              </a:ext>
            </a:extLst>
          </p:cNvPr>
          <p:cNvCxnSpPr/>
          <p:nvPr/>
        </p:nvCxnSpPr>
        <p:spPr>
          <a:xfrm>
            <a:off x="819346" y="6486544"/>
            <a:ext cx="11353800" cy="0"/>
          </a:xfrm>
          <a:prstGeom prst="line">
            <a:avLst/>
          </a:prstGeom>
          <a:ln>
            <a:solidFill>
              <a:srgbClr val="9021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C087611-54AB-4F76-AFCD-0A3A0C3718FE}"/>
              </a:ext>
            </a:extLst>
          </p:cNvPr>
          <p:cNvSpPr/>
          <p:nvPr/>
        </p:nvSpPr>
        <p:spPr>
          <a:xfrm>
            <a:off x="1284563" y="920180"/>
            <a:ext cx="55538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ABSTRACTS! </a:t>
            </a:r>
          </a:p>
          <a:p>
            <a:r>
              <a:rPr lang="en-US" sz="2400" dirty="0">
                <a:solidFill>
                  <a:srgbClr val="902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(now closed but can make exceptions)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B03BA6-49A5-426C-9E2A-78EAD59BD4C4}"/>
              </a:ext>
            </a:extLst>
          </p:cNvPr>
          <p:cNvSpPr/>
          <p:nvPr/>
        </p:nvSpPr>
        <p:spPr>
          <a:xfrm>
            <a:off x="1284563" y="2221500"/>
            <a:ext cx="64149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you have projects that could be included as case studies in the next edition?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www.shelterprojects.org/submit.html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Get in touch: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shelterprojects@sheltercluster.org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lheykoop@iom.int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Low"/>
            <a:endParaRPr lang="en-US" sz="2400" dirty="0">
              <a:solidFill>
                <a:srgbClr val="9021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/>
            <a:endParaRPr lang="en-US" sz="2400" dirty="0">
              <a:solidFill>
                <a:srgbClr val="9021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81AC52-2164-415A-A5C8-FB3EAB281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726" y="626307"/>
            <a:ext cx="3811503" cy="53996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916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144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HEYKOOP Laura</dc:creator>
  <cp:lastModifiedBy>Marshall, Leeanne</cp:lastModifiedBy>
  <cp:revision>23</cp:revision>
  <dcterms:created xsi:type="dcterms:W3CDTF">2020-04-08T12:58:07Z</dcterms:created>
  <dcterms:modified xsi:type="dcterms:W3CDTF">2020-09-02T02:04:48Z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2020-09-01T12:49:46Z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baa84f7d-5e9e-44fe-aed5-0000dddfd3e4</vt:lpwstr>
  </property>
  <property fmtid="{D5CDD505-2E9C-101B-9397-08002B2CF9AE}" pid="8" name="MSIP_Label_2059aa38-f392-4105-be92-628035578272_ContentBits">
    <vt:lpwstr>0</vt:lpwstr>
  </property>
</Properties>
</file>