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3" r:id="rId9"/>
    <p:sldId id="265" r:id="rId10"/>
    <p:sldId id="266" r:id="rId11"/>
  </p:sldIdLst>
  <p:sldSz cx="9144000" cy="6858000" type="screen4x3"/>
  <p:notesSz cx="6867525" cy="99949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48">
          <p15:clr>
            <a:srgbClr val="A4A3A4"/>
          </p15:clr>
        </p15:guide>
        <p15:guide id="2" pos="216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1416"/>
    <a:srgbClr val="65B630"/>
    <a:srgbClr val="459FD5"/>
    <a:srgbClr val="0431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559" autoAdjust="0"/>
    <p:restoredTop sz="91297" autoAdjust="0"/>
  </p:normalViewPr>
  <p:slideViewPr>
    <p:cSldViewPr>
      <p:cViewPr varScale="1">
        <p:scale>
          <a:sx n="67" d="100"/>
          <a:sy n="67" d="100"/>
        </p:scale>
        <p:origin x="1926" y="60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834" y="-96"/>
      </p:cViewPr>
      <p:guideLst>
        <p:guide orient="horz" pos="3148"/>
        <p:guide pos="216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wynren01\Documents\5W_SC__2017_working_v18_RW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kraine%20Dropbox\Dropbox%20(United%20Nations%20HC)\Ukraine\01%20-%20Coordination%20management\02%20-%20TWIGs%20meetings\Winterization%202017-2018\Winterization%20Matrix%202017-2018\Winterization%20Coordination%20Matrix%202017-2018v10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kraine%20Dropbox\Dropbox%20(United%20Nations%20HC)\Ukraine\01%20-%20Coordination%20management\02%20-%20TWIGs%20meetings\Winterization%202017-2018\Winterization%20Matrix%202017-2018\Winterization%20Coordination%20Matrix%202017-2018v10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[5W_SC__2017_working_v18_RW.xlsx]Factsheet!PivotTable1</c:name>
    <c:fmtId val="3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dirty="0" smtClean="0"/>
              <a:t>Donetsk 5W Jan-Nov 2017</a:t>
            </a:r>
            <a:endParaRPr lang="en-GB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</c:pivotFmts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Factsheet!$B$6:$B$7</c:f>
              <c:strCache>
                <c:ptCount val="1"/>
                <c:pt idx="0">
                  <c:v>Adventist Development and Relief Agency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Factsheet!$A$8:$A$19</c:f>
              <c:strCache>
                <c:ptCount val="11"/>
                <c:pt idx="0">
                  <c:v>Cash for rent </c:v>
                </c:pt>
                <c:pt idx="1">
                  <c:v>Communal infrastructure basic repairs</c:v>
                </c:pt>
                <c:pt idx="2">
                  <c:v>Non Food items distribution</c:v>
                </c:pt>
                <c:pt idx="3">
                  <c:v>Shelter acute emergency repairs</c:v>
                </c:pt>
                <c:pt idx="4">
                  <c:v>Shelter heavy repairs</c:v>
                </c:pt>
                <c:pt idx="5">
                  <c:v>Shelter light repairs</c:v>
                </c:pt>
                <c:pt idx="6">
                  <c:v>Shelter medium repairs</c:v>
                </c:pt>
                <c:pt idx="7">
                  <c:v>Shelter reconstruction</c:v>
                </c:pt>
                <c:pt idx="8">
                  <c:v>Solid fuel &amp; heater</c:v>
                </c:pt>
                <c:pt idx="9">
                  <c:v>Winterization cash grant</c:v>
                </c:pt>
                <c:pt idx="10">
                  <c:v>Collective Center support/winterization</c:v>
                </c:pt>
              </c:strCache>
            </c:strRef>
          </c:cat>
          <c:val>
            <c:numRef>
              <c:f>Factsheet!$B$8:$B$19</c:f>
              <c:numCache>
                <c:formatCode>General</c:formatCode>
                <c:ptCount val="11"/>
                <c:pt idx="4" formatCode="0">
                  <c:v>1</c:v>
                </c:pt>
                <c:pt idx="6" formatCode="0">
                  <c:v>5</c:v>
                </c:pt>
                <c:pt idx="8" formatCode="0">
                  <c:v>1040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DBC-4F76-9C4E-6196FF4C8612}"/>
            </c:ext>
          </c:extLst>
        </c:ser>
        <c:ser>
          <c:idx val="1"/>
          <c:order val="1"/>
          <c:tx>
            <c:strRef>
              <c:f>Factsheet!$C$6:$C$7</c:f>
              <c:strCache>
                <c:ptCount val="1"/>
                <c:pt idx="0">
                  <c:v>arche noVA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Factsheet!$A$8:$A$19</c:f>
              <c:strCache>
                <c:ptCount val="11"/>
                <c:pt idx="0">
                  <c:v>Cash for rent </c:v>
                </c:pt>
                <c:pt idx="1">
                  <c:v>Communal infrastructure basic repairs</c:v>
                </c:pt>
                <c:pt idx="2">
                  <c:v>Non Food items distribution</c:v>
                </c:pt>
                <c:pt idx="3">
                  <c:v>Shelter acute emergency repairs</c:v>
                </c:pt>
                <c:pt idx="4">
                  <c:v>Shelter heavy repairs</c:v>
                </c:pt>
                <c:pt idx="5">
                  <c:v>Shelter light repairs</c:v>
                </c:pt>
                <c:pt idx="6">
                  <c:v>Shelter medium repairs</c:v>
                </c:pt>
                <c:pt idx="7">
                  <c:v>Shelter reconstruction</c:v>
                </c:pt>
                <c:pt idx="8">
                  <c:v>Solid fuel &amp; heater</c:v>
                </c:pt>
                <c:pt idx="9">
                  <c:v>Winterization cash grant</c:v>
                </c:pt>
                <c:pt idx="10">
                  <c:v>Collective Center support/winterization</c:v>
                </c:pt>
              </c:strCache>
            </c:strRef>
          </c:cat>
          <c:val>
            <c:numRef>
              <c:f>Factsheet!$C$8:$C$19</c:f>
              <c:numCache>
                <c:formatCode>0</c:formatCode>
                <c:ptCount val="11"/>
                <c:pt idx="1">
                  <c:v>3567.5</c:v>
                </c:pt>
                <c:pt idx="6">
                  <c:v>208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DBC-4F76-9C4E-6196FF4C8612}"/>
            </c:ext>
          </c:extLst>
        </c:ser>
        <c:ser>
          <c:idx val="2"/>
          <c:order val="2"/>
          <c:tx>
            <c:strRef>
              <c:f>Factsheet!$D$6:$D$7</c:f>
              <c:strCache>
                <c:ptCount val="1"/>
                <c:pt idx="0">
                  <c:v>Caritas Ukraine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Factsheet!$A$8:$A$19</c:f>
              <c:strCache>
                <c:ptCount val="11"/>
                <c:pt idx="0">
                  <c:v>Cash for rent </c:v>
                </c:pt>
                <c:pt idx="1">
                  <c:v>Communal infrastructure basic repairs</c:v>
                </c:pt>
                <c:pt idx="2">
                  <c:v>Non Food items distribution</c:v>
                </c:pt>
                <c:pt idx="3">
                  <c:v>Shelter acute emergency repairs</c:v>
                </c:pt>
                <c:pt idx="4">
                  <c:v>Shelter heavy repairs</c:v>
                </c:pt>
                <c:pt idx="5">
                  <c:v>Shelter light repairs</c:v>
                </c:pt>
                <c:pt idx="6">
                  <c:v>Shelter medium repairs</c:v>
                </c:pt>
                <c:pt idx="7">
                  <c:v>Shelter reconstruction</c:v>
                </c:pt>
                <c:pt idx="8">
                  <c:v>Solid fuel &amp; heater</c:v>
                </c:pt>
                <c:pt idx="9">
                  <c:v>Winterization cash grant</c:v>
                </c:pt>
                <c:pt idx="10">
                  <c:v>Collective Center support/winterization</c:v>
                </c:pt>
              </c:strCache>
            </c:strRef>
          </c:cat>
          <c:val>
            <c:numRef>
              <c:f>Factsheet!$D$8:$D$19</c:f>
              <c:numCache>
                <c:formatCode>General</c:formatCode>
                <c:ptCount val="11"/>
                <c:pt idx="6" formatCode="0">
                  <c:v>108</c:v>
                </c:pt>
                <c:pt idx="8" formatCode="0">
                  <c:v>15</c:v>
                </c:pt>
                <c:pt idx="9" formatCode="0">
                  <c:v>1626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DBC-4F76-9C4E-6196FF4C8612}"/>
            </c:ext>
          </c:extLst>
        </c:ser>
        <c:ser>
          <c:idx val="3"/>
          <c:order val="3"/>
          <c:tx>
            <c:strRef>
              <c:f>Factsheet!$E$6:$E$7</c:f>
              <c:strCache>
                <c:ptCount val="1"/>
                <c:pt idx="0">
                  <c:v>HelpAge International Ukraine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Factsheet!$A$8:$A$19</c:f>
              <c:strCache>
                <c:ptCount val="11"/>
                <c:pt idx="0">
                  <c:v>Cash for rent </c:v>
                </c:pt>
                <c:pt idx="1">
                  <c:v>Communal infrastructure basic repairs</c:v>
                </c:pt>
                <c:pt idx="2">
                  <c:v>Non Food items distribution</c:v>
                </c:pt>
                <c:pt idx="3">
                  <c:v>Shelter acute emergency repairs</c:v>
                </c:pt>
                <c:pt idx="4">
                  <c:v>Shelter heavy repairs</c:v>
                </c:pt>
                <c:pt idx="5">
                  <c:v>Shelter light repairs</c:v>
                </c:pt>
                <c:pt idx="6">
                  <c:v>Shelter medium repairs</c:v>
                </c:pt>
                <c:pt idx="7">
                  <c:v>Shelter reconstruction</c:v>
                </c:pt>
                <c:pt idx="8">
                  <c:v>Solid fuel &amp; heater</c:v>
                </c:pt>
                <c:pt idx="9">
                  <c:v>Winterization cash grant</c:v>
                </c:pt>
                <c:pt idx="10">
                  <c:v>Collective Center support/winterization</c:v>
                </c:pt>
              </c:strCache>
            </c:strRef>
          </c:cat>
          <c:val>
            <c:numRef>
              <c:f>Factsheet!$E$8:$E$19</c:f>
              <c:numCache>
                <c:formatCode>General</c:formatCode>
                <c:ptCount val="11"/>
                <c:pt idx="2" formatCode="0">
                  <c:v>474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DBC-4F76-9C4E-6196FF4C8612}"/>
            </c:ext>
          </c:extLst>
        </c:ser>
        <c:ser>
          <c:idx val="4"/>
          <c:order val="4"/>
          <c:tx>
            <c:strRef>
              <c:f>Factsheet!$F$6:$F$7</c:f>
              <c:strCache>
                <c:ptCount val="1"/>
                <c:pt idx="0">
                  <c:v>Hungarian Interchurch Aid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Factsheet!$A$8:$A$19</c:f>
              <c:strCache>
                <c:ptCount val="11"/>
                <c:pt idx="0">
                  <c:v>Cash for rent </c:v>
                </c:pt>
                <c:pt idx="1">
                  <c:v>Communal infrastructure basic repairs</c:v>
                </c:pt>
                <c:pt idx="2">
                  <c:v>Non Food items distribution</c:v>
                </c:pt>
                <c:pt idx="3">
                  <c:v>Shelter acute emergency repairs</c:v>
                </c:pt>
                <c:pt idx="4">
                  <c:v>Shelter heavy repairs</c:v>
                </c:pt>
                <c:pt idx="5">
                  <c:v>Shelter light repairs</c:v>
                </c:pt>
                <c:pt idx="6">
                  <c:v>Shelter medium repairs</c:v>
                </c:pt>
                <c:pt idx="7">
                  <c:v>Shelter reconstruction</c:v>
                </c:pt>
                <c:pt idx="8">
                  <c:v>Solid fuel &amp; heater</c:v>
                </c:pt>
                <c:pt idx="9">
                  <c:v>Winterization cash grant</c:v>
                </c:pt>
                <c:pt idx="10">
                  <c:v>Collective Center support/winterization</c:v>
                </c:pt>
              </c:strCache>
            </c:strRef>
          </c:cat>
          <c:val>
            <c:numRef>
              <c:f>Factsheet!$F$8:$F$19</c:f>
              <c:numCache>
                <c:formatCode>General</c:formatCode>
                <c:ptCount val="11"/>
                <c:pt idx="8" formatCode="0">
                  <c:v>235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DBC-4F76-9C4E-6196FF4C8612}"/>
            </c:ext>
          </c:extLst>
        </c:ser>
        <c:ser>
          <c:idx val="5"/>
          <c:order val="5"/>
          <c:tx>
            <c:strRef>
              <c:f>Factsheet!$G$6:$G$7</c:f>
              <c:strCache>
                <c:ptCount val="1"/>
                <c:pt idx="0">
                  <c:v>International Medical Corps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Factsheet!$A$8:$A$19</c:f>
              <c:strCache>
                <c:ptCount val="11"/>
                <c:pt idx="0">
                  <c:v>Cash for rent </c:v>
                </c:pt>
                <c:pt idx="1">
                  <c:v>Communal infrastructure basic repairs</c:v>
                </c:pt>
                <c:pt idx="2">
                  <c:v>Non Food items distribution</c:v>
                </c:pt>
                <c:pt idx="3">
                  <c:v>Shelter acute emergency repairs</c:v>
                </c:pt>
                <c:pt idx="4">
                  <c:v>Shelter heavy repairs</c:v>
                </c:pt>
                <c:pt idx="5">
                  <c:v>Shelter light repairs</c:v>
                </c:pt>
                <c:pt idx="6">
                  <c:v>Shelter medium repairs</c:v>
                </c:pt>
                <c:pt idx="7">
                  <c:v>Shelter reconstruction</c:v>
                </c:pt>
                <c:pt idx="8">
                  <c:v>Solid fuel &amp; heater</c:v>
                </c:pt>
                <c:pt idx="9">
                  <c:v>Winterization cash grant</c:v>
                </c:pt>
                <c:pt idx="10">
                  <c:v>Collective Center support/winterization</c:v>
                </c:pt>
              </c:strCache>
            </c:strRef>
          </c:cat>
          <c:val>
            <c:numRef>
              <c:f>Factsheet!$G$8:$G$19</c:f>
              <c:numCache>
                <c:formatCode>0</c:formatCode>
                <c:ptCount val="11"/>
                <c:pt idx="1">
                  <c:v>3447.5</c:v>
                </c:pt>
                <c:pt idx="8">
                  <c:v>33.333333333333336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DBC-4F76-9C4E-6196FF4C8612}"/>
            </c:ext>
          </c:extLst>
        </c:ser>
        <c:ser>
          <c:idx val="6"/>
          <c:order val="6"/>
          <c:tx>
            <c:strRef>
              <c:f>Factsheet!$H$6:$H$7</c:f>
              <c:strCache>
                <c:ptCount val="1"/>
                <c:pt idx="0">
                  <c:v>International Organization for Migration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Factsheet!$A$8:$A$19</c:f>
              <c:strCache>
                <c:ptCount val="11"/>
                <c:pt idx="0">
                  <c:v>Cash for rent </c:v>
                </c:pt>
                <c:pt idx="1">
                  <c:v>Communal infrastructure basic repairs</c:v>
                </c:pt>
                <c:pt idx="2">
                  <c:v>Non Food items distribution</c:v>
                </c:pt>
                <c:pt idx="3">
                  <c:v>Shelter acute emergency repairs</c:v>
                </c:pt>
                <c:pt idx="4">
                  <c:v>Shelter heavy repairs</c:v>
                </c:pt>
                <c:pt idx="5">
                  <c:v>Shelter light repairs</c:v>
                </c:pt>
                <c:pt idx="6">
                  <c:v>Shelter medium repairs</c:v>
                </c:pt>
                <c:pt idx="7">
                  <c:v>Shelter reconstruction</c:v>
                </c:pt>
                <c:pt idx="8">
                  <c:v>Solid fuel &amp; heater</c:v>
                </c:pt>
                <c:pt idx="9">
                  <c:v>Winterization cash grant</c:v>
                </c:pt>
                <c:pt idx="10">
                  <c:v>Collective Center support/winterization</c:v>
                </c:pt>
              </c:strCache>
            </c:strRef>
          </c:cat>
          <c:val>
            <c:numRef>
              <c:f>Factsheet!$H$8:$H$19</c:f>
              <c:numCache>
                <c:formatCode>General</c:formatCode>
                <c:ptCount val="11"/>
                <c:pt idx="2" formatCode="0">
                  <c:v>166.66666666666669</c:v>
                </c:pt>
                <c:pt idx="8" formatCode="0">
                  <c:v>168</c:v>
                </c:pt>
                <c:pt idx="10" formatCode="0">
                  <c:v>94.583333333333343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DBC-4F76-9C4E-6196FF4C8612}"/>
            </c:ext>
          </c:extLst>
        </c:ser>
        <c:ser>
          <c:idx val="7"/>
          <c:order val="7"/>
          <c:tx>
            <c:strRef>
              <c:f>Factsheet!$I$6:$I$7</c:f>
              <c:strCache>
                <c:ptCount val="1"/>
                <c:pt idx="0">
                  <c:v>Mercy Corps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Factsheet!$A$8:$A$19</c:f>
              <c:strCache>
                <c:ptCount val="11"/>
                <c:pt idx="0">
                  <c:v>Cash for rent </c:v>
                </c:pt>
                <c:pt idx="1">
                  <c:v>Communal infrastructure basic repairs</c:v>
                </c:pt>
                <c:pt idx="2">
                  <c:v>Non Food items distribution</c:v>
                </c:pt>
                <c:pt idx="3">
                  <c:v>Shelter acute emergency repairs</c:v>
                </c:pt>
                <c:pt idx="4">
                  <c:v>Shelter heavy repairs</c:v>
                </c:pt>
                <c:pt idx="5">
                  <c:v>Shelter light repairs</c:v>
                </c:pt>
                <c:pt idx="6">
                  <c:v>Shelter medium repairs</c:v>
                </c:pt>
                <c:pt idx="7">
                  <c:v>Shelter reconstruction</c:v>
                </c:pt>
                <c:pt idx="8">
                  <c:v>Solid fuel &amp; heater</c:v>
                </c:pt>
                <c:pt idx="9">
                  <c:v>Winterization cash grant</c:v>
                </c:pt>
                <c:pt idx="10">
                  <c:v>Collective Center support/winterization</c:v>
                </c:pt>
              </c:strCache>
            </c:strRef>
          </c:cat>
          <c:val>
            <c:numRef>
              <c:f>Factsheet!$I$8:$I$19</c:f>
              <c:numCache>
                <c:formatCode>General</c:formatCode>
                <c:ptCount val="11"/>
                <c:pt idx="2" formatCode="0">
                  <c:v>110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6DBC-4F76-9C4E-6196FF4C8612}"/>
            </c:ext>
          </c:extLst>
        </c:ser>
        <c:ser>
          <c:idx val="8"/>
          <c:order val="8"/>
          <c:tx>
            <c:strRef>
              <c:f>Factsheet!$J$6:$J$7</c:f>
              <c:strCache>
                <c:ptCount val="1"/>
                <c:pt idx="0">
                  <c:v>People In Need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Factsheet!$A$8:$A$19</c:f>
              <c:strCache>
                <c:ptCount val="11"/>
                <c:pt idx="0">
                  <c:v>Cash for rent </c:v>
                </c:pt>
                <c:pt idx="1">
                  <c:v>Communal infrastructure basic repairs</c:v>
                </c:pt>
                <c:pt idx="2">
                  <c:v>Non Food items distribution</c:v>
                </c:pt>
                <c:pt idx="3">
                  <c:v>Shelter acute emergency repairs</c:v>
                </c:pt>
                <c:pt idx="4">
                  <c:v>Shelter heavy repairs</c:v>
                </c:pt>
                <c:pt idx="5">
                  <c:v>Shelter light repairs</c:v>
                </c:pt>
                <c:pt idx="6">
                  <c:v>Shelter medium repairs</c:v>
                </c:pt>
                <c:pt idx="7">
                  <c:v>Shelter reconstruction</c:v>
                </c:pt>
                <c:pt idx="8">
                  <c:v>Solid fuel &amp; heater</c:v>
                </c:pt>
                <c:pt idx="9">
                  <c:v>Winterization cash grant</c:v>
                </c:pt>
                <c:pt idx="10">
                  <c:v>Collective Center support/winterization</c:v>
                </c:pt>
              </c:strCache>
            </c:strRef>
          </c:cat>
          <c:val>
            <c:numRef>
              <c:f>Factsheet!$J$8:$J$19</c:f>
              <c:numCache>
                <c:formatCode>0</c:formatCode>
                <c:ptCount val="11"/>
                <c:pt idx="0">
                  <c:v>956</c:v>
                </c:pt>
                <c:pt idx="1">
                  <c:v>180.83333333333334</c:v>
                </c:pt>
                <c:pt idx="2">
                  <c:v>0</c:v>
                </c:pt>
                <c:pt idx="4">
                  <c:v>191</c:v>
                </c:pt>
                <c:pt idx="5">
                  <c:v>1151</c:v>
                </c:pt>
                <c:pt idx="6">
                  <c:v>636</c:v>
                </c:pt>
                <c:pt idx="7">
                  <c:v>7</c:v>
                </c:pt>
                <c:pt idx="8">
                  <c:v>1168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DBC-4F76-9C4E-6196FF4C8612}"/>
            </c:ext>
          </c:extLst>
        </c:ser>
        <c:ser>
          <c:idx val="9"/>
          <c:order val="9"/>
          <c:tx>
            <c:strRef>
              <c:f>Factsheet!$K$6:$K$7</c:f>
              <c:strCache>
                <c:ptCount val="1"/>
                <c:pt idx="0">
                  <c:v>Save the Children International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Factsheet!$A$8:$A$19</c:f>
              <c:strCache>
                <c:ptCount val="11"/>
                <c:pt idx="0">
                  <c:v>Cash for rent </c:v>
                </c:pt>
                <c:pt idx="1">
                  <c:v>Communal infrastructure basic repairs</c:v>
                </c:pt>
                <c:pt idx="2">
                  <c:v>Non Food items distribution</c:v>
                </c:pt>
                <c:pt idx="3">
                  <c:v>Shelter acute emergency repairs</c:v>
                </c:pt>
                <c:pt idx="4">
                  <c:v>Shelter heavy repairs</c:v>
                </c:pt>
                <c:pt idx="5">
                  <c:v>Shelter light repairs</c:v>
                </c:pt>
                <c:pt idx="6">
                  <c:v>Shelter medium repairs</c:v>
                </c:pt>
                <c:pt idx="7">
                  <c:v>Shelter reconstruction</c:v>
                </c:pt>
                <c:pt idx="8">
                  <c:v>Solid fuel &amp; heater</c:v>
                </c:pt>
                <c:pt idx="9">
                  <c:v>Winterization cash grant</c:v>
                </c:pt>
                <c:pt idx="10">
                  <c:v>Collective Center support/winterization</c:v>
                </c:pt>
              </c:strCache>
            </c:strRef>
          </c:cat>
          <c:val>
            <c:numRef>
              <c:f>Factsheet!$K$8:$K$19</c:f>
              <c:numCache>
                <c:formatCode>General</c:formatCode>
                <c:ptCount val="11"/>
                <c:pt idx="2" formatCode="0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6DBC-4F76-9C4E-6196FF4C8612}"/>
            </c:ext>
          </c:extLst>
        </c:ser>
        <c:ser>
          <c:idx val="10"/>
          <c:order val="10"/>
          <c:tx>
            <c:strRef>
              <c:f>Factsheet!$L$6:$L$7</c:f>
              <c:strCache>
                <c:ptCount val="1"/>
                <c:pt idx="0">
                  <c:v>Save Ukraine Help Center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Factsheet!$A$8:$A$19</c:f>
              <c:strCache>
                <c:ptCount val="11"/>
                <c:pt idx="0">
                  <c:v>Cash for rent </c:v>
                </c:pt>
                <c:pt idx="1">
                  <c:v>Communal infrastructure basic repairs</c:v>
                </c:pt>
                <c:pt idx="2">
                  <c:v>Non Food items distribution</c:v>
                </c:pt>
                <c:pt idx="3">
                  <c:v>Shelter acute emergency repairs</c:v>
                </c:pt>
                <c:pt idx="4">
                  <c:v>Shelter heavy repairs</c:v>
                </c:pt>
                <c:pt idx="5">
                  <c:v>Shelter light repairs</c:v>
                </c:pt>
                <c:pt idx="6">
                  <c:v>Shelter medium repairs</c:v>
                </c:pt>
                <c:pt idx="7">
                  <c:v>Shelter reconstruction</c:v>
                </c:pt>
                <c:pt idx="8">
                  <c:v>Solid fuel &amp; heater</c:v>
                </c:pt>
                <c:pt idx="9">
                  <c:v>Winterization cash grant</c:v>
                </c:pt>
                <c:pt idx="10">
                  <c:v>Collective Center support/winterization</c:v>
                </c:pt>
              </c:strCache>
            </c:strRef>
          </c:cat>
          <c:val>
            <c:numRef>
              <c:f>Factsheet!$L$8:$L$19</c:f>
              <c:numCache>
                <c:formatCode>General</c:formatCode>
                <c:ptCount val="11"/>
                <c:pt idx="8" formatCode="0">
                  <c:v>200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DBC-4F76-9C4E-6196FF4C8612}"/>
            </c:ext>
          </c:extLst>
        </c:ser>
        <c:ser>
          <c:idx val="11"/>
          <c:order val="11"/>
          <c:tx>
            <c:strRef>
              <c:f>Factsheet!$M$6:$M$7</c:f>
              <c:strCache>
                <c:ptCount val="1"/>
                <c:pt idx="0">
                  <c:v>World Jewish Relief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Factsheet!$A$8:$A$19</c:f>
              <c:strCache>
                <c:ptCount val="11"/>
                <c:pt idx="0">
                  <c:v>Cash for rent </c:v>
                </c:pt>
                <c:pt idx="1">
                  <c:v>Communal infrastructure basic repairs</c:v>
                </c:pt>
                <c:pt idx="2">
                  <c:v>Non Food items distribution</c:v>
                </c:pt>
                <c:pt idx="3">
                  <c:v>Shelter acute emergency repairs</c:v>
                </c:pt>
                <c:pt idx="4">
                  <c:v>Shelter heavy repairs</c:v>
                </c:pt>
                <c:pt idx="5">
                  <c:v>Shelter light repairs</c:v>
                </c:pt>
                <c:pt idx="6">
                  <c:v>Shelter medium repairs</c:v>
                </c:pt>
                <c:pt idx="7">
                  <c:v>Shelter reconstruction</c:v>
                </c:pt>
                <c:pt idx="8">
                  <c:v>Solid fuel &amp; heater</c:v>
                </c:pt>
                <c:pt idx="9">
                  <c:v>Winterization cash grant</c:v>
                </c:pt>
                <c:pt idx="10">
                  <c:v>Collective Center support/winterization</c:v>
                </c:pt>
              </c:strCache>
            </c:strRef>
          </c:cat>
          <c:val>
            <c:numRef>
              <c:f>Factsheet!$M$8:$M$19</c:f>
              <c:numCache>
                <c:formatCode>General</c:formatCode>
                <c:ptCount val="11"/>
                <c:pt idx="2" formatCode="0">
                  <c:v>261.66666666666669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6DBC-4F76-9C4E-6196FF4C8612}"/>
            </c:ext>
          </c:extLst>
        </c:ser>
        <c:ser>
          <c:idx val="12"/>
          <c:order val="12"/>
          <c:tx>
            <c:strRef>
              <c:f>Factsheet!$N$6:$N$7</c:f>
              <c:strCache>
                <c:ptCount val="1"/>
                <c:pt idx="0">
                  <c:v>United Nations High Comissioner for Refugees</c:v>
                </c:pt>
              </c:strCache>
            </c:strRef>
          </c:tx>
          <c:spPr>
            <a:solidFill>
              <a:schemeClr val="accent1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Factsheet!$A$8:$A$19</c:f>
              <c:strCache>
                <c:ptCount val="11"/>
                <c:pt idx="0">
                  <c:v>Cash for rent </c:v>
                </c:pt>
                <c:pt idx="1">
                  <c:v>Communal infrastructure basic repairs</c:v>
                </c:pt>
                <c:pt idx="2">
                  <c:v>Non Food items distribution</c:v>
                </c:pt>
                <c:pt idx="3">
                  <c:v>Shelter acute emergency repairs</c:v>
                </c:pt>
                <c:pt idx="4">
                  <c:v>Shelter heavy repairs</c:v>
                </c:pt>
                <c:pt idx="5">
                  <c:v>Shelter light repairs</c:v>
                </c:pt>
                <c:pt idx="6">
                  <c:v>Shelter medium repairs</c:v>
                </c:pt>
                <c:pt idx="7">
                  <c:v>Shelter reconstruction</c:v>
                </c:pt>
                <c:pt idx="8">
                  <c:v>Solid fuel &amp; heater</c:v>
                </c:pt>
                <c:pt idx="9">
                  <c:v>Winterization cash grant</c:v>
                </c:pt>
                <c:pt idx="10">
                  <c:v>Collective Center support/winterization</c:v>
                </c:pt>
              </c:strCache>
            </c:strRef>
          </c:cat>
          <c:val>
            <c:numRef>
              <c:f>Factsheet!$N$8:$N$19</c:f>
              <c:numCache>
                <c:formatCode>General</c:formatCode>
                <c:ptCount val="11"/>
                <c:pt idx="2" formatCode="0">
                  <c:v>6198.8333333333339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6DBC-4F76-9C4E-6196FF4C8612}"/>
            </c:ext>
          </c:extLst>
        </c:ser>
        <c:ser>
          <c:idx val="13"/>
          <c:order val="13"/>
          <c:tx>
            <c:strRef>
              <c:f>Factsheet!$O$6:$O$7</c:f>
              <c:strCache>
                <c:ptCount val="1"/>
                <c:pt idx="0">
                  <c:v>Charity Association "Emmanuel"</c:v>
                </c:pt>
              </c:strCache>
            </c:strRef>
          </c:tx>
          <c:spPr>
            <a:solidFill>
              <a:schemeClr val="accent2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Factsheet!$A$8:$A$19</c:f>
              <c:strCache>
                <c:ptCount val="11"/>
                <c:pt idx="0">
                  <c:v>Cash for rent </c:v>
                </c:pt>
                <c:pt idx="1">
                  <c:v>Communal infrastructure basic repairs</c:v>
                </c:pt>
                <c:pt idx="2">
                  <c:v>Non Food items distribution</c:v>
                </c:pt>
                <c:pt idx="3">
                  <c:v>Shelter acute emergency repairs</c:v>
                </c:pt>
                <c:pt idx="4">
                  <c:v>Shelter heavy repairs</c:v>
                </c:pt>
                <c:pt idx="5">
                  <c:v>Shelter light repairs</c:v>
                </c:pt>
                <c:pt idx="6">
                  <c:v>Shelter medium repairs</c:v>
                </c:pt>
                <c:pt idx="7">
                  <c:v>Shelter reconstruction</c:v>
                </c:pt>
                <c:pt idx="8">
                  <c:v>Solid fuel &amp; heater</c:v>
                </c:pt>
                <c:pt idx="9">
                  <c:v>Winterization cash grant</c:v>
                </c:pt>
                <c:pt idx="10">
                  <c:v>Collective Center support/winterization</c:v>
                </c:pt>
              </c:strCache>
            </c:strRef>
          </c:cat>
          <c:val>
            <c:numRef>
              <c:f>Factsheet!$O$8:$O$19</c:f>
              <c:numCache>
                <c:formatCode>0</c:formatCode>
                <c:ptCount val="11"/>
                <c:pt idx="1">
                  <c:v>551.25</c:v>
                </c:pt>
                <c:pt idx="8">
                  <c:v>881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6DBC-4F76-9C4E-6196FF4C8612}"/>
            </c:ext>
          </c:extLst>
        </c:ser>
        <c:ser>
          <c:idx val="14"/>
          <c:order val="14"/>
          <c:tx>
            <c:strRef>
              <c:f>Factsheet!$P$6:$P$7</c:f>
              <c:strCache>
                <c:ptCount val="1"/>
                <c:pt idx="0">
                  <c:v>GIZ</c:v>
                </c:pt>
              </c:strCache>
            </c:strRef>
          </c:tx>
          <c:spPr>
            <a:solidFill>
              <a:schemeClr val="accent3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Factsheet!$A$8:$A$19</c:f>
              <c:strCache>
                <c:ptCount val="11"/>
                <c:pt idx="0">
                  <c:v>Cash for rent </c:v>
                </c:pt>
                <c:pt idx="1">
                  <c:v>Communal infrastructure basic repairs</c:v>
                </c:pt>
                <c:pt idx="2">
                  <c:v>Non Food items distribution</c:v>
                </c:pt>
                <c:pt idx="3">
                  <c:v>Shelter acute emergency repairs</c:v>
                </c:pt>
                <c:pt idx="4">
                  <c:v>Shelter heavy repairs</c:v>
                </c:pt>
                <c:pt idx="5">
                  <c:v>Shelter light repairs</c:v>
                </c:pt>
                <c:pt idx="6">
                  <c:v>Shelter medium repairs</c:v>
                </c:pt>
                <c:pt idx="7">
                  <c:v>Shelter reconstruction</c:v>
                </c:pt>
                <c:pt idx="8">
                  <c:v>Solid fuel &amp; heater</c:v>
                </c:pt>
                <c:pt idx="9">
                  <c:v>Winterization cash grant</c:v>
                </c:pt>
                <c:pt idx="10">
                  <c:v>Collective Center support/winterization</c:v>
                </c:pt>
              </c:strCache>
            </c:strRef>
          </c:cat>
          <c:val>
            <c:numRef>
              <c:f>Factsheet!$P$8:$P$19</c:f>
              <c:numCache>
                <c:formatCode>0</c:formatCode>
                <c:ptCount val="11"/>
                <c:pt idx="1">
                  <c:v>1977.9166666666667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6DBC-4F76-9C4E-6196FF4C8612}"/>
            </c:ext>
          </c:extLst>
        </c:ser>
        <c:ser>
          <c:idx val="15"/>
          <c:order val="15"/>
          <c:tx>
            <c:strRef>
              <c:f>Factsheet!$Q$6:$Q$7</c:f>
              <c:strCache>
                <c:ptCount val="1"/>
                <c:pt idx="0">
                  <c:v>UNHCR</c:v>
                </c:pt>
              </c:strCache>
            </c:strRef>
          </c:tx>
          <c:spPr>
            <a:solidFill>
              <a:schemeClr val="accent4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Factsheet!$A$8:$A$19</c:f>
              <c:strCache>
                <c:ptCount val="11"/>
                <c:pt idx="0">
                  <c:v>Cash for rent </c:v>
                </c:pt>
                <c:pt idx="1">
                  <c:v>Communal infrastructure basic repairs</c:v>
                </c:pt>
                <c:pt idx="2">
                  <c:v>Non Food items distribution</c:v>
                </c:pt>
                <c:pt idx="3">
                  <c:v>Shelter acute emergency repairs</c:v>
                </c:pt>
                <c:pt idx="4">
                  <c:v>Shelter heavy repairs</c:v>
                </c:pt>
                <c:pt idx="5">
                  <c:v>Shelter light repairs</c:v>
                </c:pt>
                <c:pt idx="6">
                  <c:v>Shelter medium repairs</c:v>
                </c:pt>
                <c:pt idx="7">
                  <c:v>Shelter reconstruction</c:v>
                </c:pt>
                <c:pt idx="8">
                  <c:v>Solid fuel &amp; heater</c:v>
                </c:pt>
                <c:pt idx="9">
                  <c:v>Winterization cash grant</c:v>
                </c:pt>
                <c:pt idx="10">
                  <c:v>Collective Center support/winterization</c:v>
                </c:pt>
              </c:strCache>
            </c:strRef>
          </c:cat>
          <c:val>
            <c:numRef>
              <c:f>Factsheet!$Q$8:$Q$19</c:f>
              <c:numCache>
                <c:formatCode>General</c:formatCode>
                <c:ptCount val="11"/>
                <c:pt idx="2" formatCode="0">
                  <c:v>4347.916666666667</c:v>
                </c:pt>
                <c:pt idx="3" formatCode="0">
                  <c:v>529</c:v>
                </c:pt>
                <c:pt idx="8" formatCode="0">
                  <c:v>2275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6DBC-4F76-9C4E-6196FF4C86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955374576"/>
        <c:axId val="955378512"/>
      </c:barChart>
      <c:catAx>
        <c:axId val="9553745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55378512"/>
        <c:crosses val="autoZero"/>
        <c:auto val="1"/>
        <c:lblAlgn val="ctr"/>
        <c:lblOffset val="100"/>
        <c:noMultiLvlLbl val="0"/>
      </c:catAx>
      <c:valAx>
        <c:axId val="9553785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553745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[Winterization Coordination Matrix 2017-2018v10.xlsx]Sheet11!PivotTable41</c:name>
    <c:fmtId val="12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Donetsk Updates Winterization 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ivotFmts>
      <c:pivotFmt>
        <c:idx val="0"/>
        <c:spPr>
          <a:solidFill>
            <a:srgbClr val="00B050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rgbClr val="00B0F0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rgbClr val="FFFF00"/>
          </a:solidFill>
          <a:ln>
            <a:noFill/>
          </a:ln>
          <a:effectLst/>
        </c:spPr>
        <c:marker>
          <c:symbol val="none"/>
        </c:marker>
      </c:pivotFmt>
      <c:pivotFmt>
        <c:idx val="3"/>
        <c:spPr>
          <a:solidFill>
            <a:srgbClr val="00B050"/>
          </a:solidFill>
          <a:ln>
            <a:noFill/>
          </a:ln>
          <a:effectLst/>
        </c:spPr>
        <c:marker>
          <c:symbol val="none"/>
        </c:marker>
      </c:pivotFmt>
      <c:pivotFmt>
        <c:idx val="4"/>
        <c:spPr>
          <a:solidFill>
            <a:srgbClr val="00B0F0"/>
          </a:solidFill>
          <a:ln>
            <a:noFill/>
          </a:ln>
          <a:effectLst/>
        </c:spPr>
        <c:marker>
          <c:symbol val="none"/>
        </c:marker>
      </c:pivotFmt>
      <c:pivotFmt>
        <c:idx val="5"/>
        <c:spPr>
          <a:solidFill>
            <a:srgbClr val="FFFF00"/>
          </a:solidFill>
          <a:ln>
            <a:noFill/>
          </a:ln>
          <a:effectLst/>
        </c:spPr>
        <c:marker>
          <c:symbol val="none"/>
        </c:marker>
      </c:pivotFmt>
      <c:pivotFmt>
        <c:idx val="6"/>
        <c:spPr>
          <a:solidFill>
            <a:srgbClr val="00B050"/>
          </a:solidFill>
          <a:ln>
            <a:noFill/>
          </a:ln>
          <a:effectLst/>
        </c:spPr>
        <c:marker>
          <c:symbol val="none"/>
        </c:marker>
      </c:pivotFmt>
      <c:pivotFmt>
        <c:idx val="7"/>
        <c:spPr>
          <a:solidFill>
            <a:srgbClr val="00B0F0"/>
          </a:solidFill>
          <a:ln>
            <a:noFill/>
          </a:ln>
          <a:effectLst/>
        </c:spPr>
        <c:marker>
          <c:symbol val="none"/>
        </c:marker>
      </c:pivotFmt>
      <c:pivotFmt>
        <c:idx val="8"/>
        <c:spPr>
          <a:solidFill>
            <a:srgbClr val="FFFF00"/>
          </a:solidFill>
          <a:ln>
            <a:noFill/>
          </a:ln>
          <a:effectLst/>
        </c:spPr>
        <c:marker>
          <c:symbol val="none"/>
        </c:marker>
      </c:pivotFmt>
    </c:pivotFmts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Sheet11!$C$372:$C$373</c:f>
              <c:strCache>
                <c:ptCount val="1"/>
                <c:pt idx="0">
                  <c:v>Completed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multiLvlStrRef>
              <c:f>Sheet11!$A$374:$B$382</c:f>
              <c:multiLvlStrCache>
                <c:ptCount val="8"/>
                <c:lvl>
                  <c:pt idx="0">
                    <c:v>in-kind</c:v>
                  </c:pt>
                  <c:pt idx="1">
                    <c:v>conditional cash</c:v>
                  </c:pt>
                  <c:pt idx="2">
                    <c:v>in-kind</c:v>
                  </c:pt>
                  <c:pt idx="3">
                    <c:v>mixed modality</c:v>
                  </c:pt>
                  <c:pt idx="4">
                    <c:v>unconditional cash</c:v>
                  </c:pt>
                  <c:pt idx="5">
                    <c:v>conditional cash</c:v>
                  </c:pt>
                  <c:pt idx="6">
                    <c:v>in-kind</c:v>
                  </c:pt>
                  <c:pt idx="7">
                    <c:v>in-kind</c:v>
                  </c:pt>
                </c:lvl>
                <c:lvl>
                  <c:pt idx="0">
                    <c:v>Communal Facilities and Infrastructure</c:v>
                  </c:pt>
                  <c:pt idx="1">
                    <c:v>Heating</c:v>
                  </c:pt>
                  <c:pt idx="5">
                    <c:v>Personal Insulation</c:v>
                  </c:pt>
                  <c:pt idx="7">
                    <c:v>Shelter Insulation</c:v>
                  </c:pt>
                </c:lvl>
              </c:multiLvlStrCache>
            </c:multiLvlStrRef>
          </c:cat>
          <c:val>
            <c:numRef>
              <c:f>Sheet11!$C$374:$C$382</c:f>
              <c:numCache>
                <c:formatCode>General</c:formatCode>
                <c:ptCount val="8"/>
                <c:pt idx="0">
                  <c:v>1261</c:v>
                </c:pt>
                <c:pt idx="2">
                  <c:v>1046</c:v>
                </c:pt>
                <c:pt idx="4">
                  <c:v>15</c:v>
                </c:pt>
                <c:pt idx="5">
                  <c:v>274</c:v>
                </c:pt>
                <c:pt idx="6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CB8-405B-92C1-A983FEA92A1D}"/>
            </c:ext>
          </c:extLst>
        </c:ser>
        <c:ser>
          <c:idx val="1"/>
          <c:order val="1"/>
          <c:tx>
            <c:strRef>
              <c:f>Sheet11!$D$372:$D$373</c:f>
              <c:strCache>
                <c:ptCount val="1"/>
                <c:pt idx="0">
                  <c:v>Ongoing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multiLvlStrRef>
              <c:f>Sheet11!$A$374:$B$382</c:f>
              <c:multiLvlStrCache>
                <c:ptCount val="8"/>
                <c:lvl>
                  <c:pt idx="0">
                    <c:v>in-kind</c:v>
                  </c:pt>
                  <c:pt idx="1">
                    <c:v>conditional cash</c:v>
                  </c:pt>
                  <c:pt idx="2">
                    <c:v>in-kind</c:v>
                  </c:pt>
                  <c:pt idx="3">
                    <c:v>mixed modality</c:v>
                  </c:pt>
                  <c:pt idx="4">
                    <c:v>unconditional cash</c:v>
                  </c:pt>
                  <c:pt idx="5">
                    <c:v>conditional cash</c:v>
                  </c:pt>
                  <c:pt idx="6">
                    <c:v>in-kind</c:v>
                  </c:pt>
                  <c:pt idx="7">
                    <c:v>in-kind</c:v>
                  </c:pt>
                </c:lvl>
                <c:lvl>
                  <c:pt idx="0">
                    <c:v>Communal Facilities and Infrastructure</c:v>
                  </c:pt>
                  <c:pt idx="1">
                    <c:v>Heating</c:v>
                  </c:pt>
                  <c:pt idx="5">
                    <c:v>Personal Insulation</c:v>
                  </c:pt>
                  <c:pt idx="7">
                    <c:v>Shelter Insulation</c:v>
                  </c:pt>
                </c:lvl>
              </c:multiLvlStrCache>
            </c:multiLvlStrRef>
          </c:cat>
          <c:val>
            <c:numRef>
              <c:f>Sheet11!$D$374:$D$382</c:f>
              <c:numCache>
                <c:formatCode>General</c:formatCode>
                <c:ptCount val="8"/>
                <c:pt idx="0">
                  <c:v>430</c:v>
                </c:pt>
                <c:pt idx="1">
                  <c:v>31</c:v>
                </c:pt>
                <c:pt idx="2">
                  <c:v>253</c:v>
                </c:pt>
                <c:pt idx="3">
                  <c:v>2417</c:v>
                </c:pt>
                <c:pt idx="4">
                  <c:v>949</c:v>
                </c:pt>
                <c:pt idx="5">
                  <c:v>1086</c:v>
                </c:pt>
                <c:pt idx="7">
                  <c:v>1164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CB8-405B-92C1-A983FEA92A1D}"/>
            </c:ext>
          </c:extLst>
        </c:ser>
        <c:ser>
          <c:idx val="2"/>
          <c:order val="2"/>
          <c:tx>
            <c:strRef>
              <c:f>Sheet11!$E$372:$E$373</c:f>
              <c:strCache>
                <c:ptCount val="1"/>
                <c:pt idx="0">
                  <c:v>Planned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cat>
            <c:multiLvlStrRef>
              <c:f>Sheet11!$A$374:$B$382</c:f>
              <c:multiLvlStrCache>
                <c:ptCount val="8"/>
                <c:lvl>
                  <c:pt idx="0">
                    <c:v>in-kind</c:v>
                  </c:pt>
                  <c:pt idx="1">
                    <c:v>conditional cash</c:v>
                  </c:pt>
                  <c:pt idx="2">
                    <c:v>in-kind</c:v>
                  </c:pt>
                  <c:pt idx="3">
                    <c:v>mixed modality</c:v>
                  </c:pt>
                  <c:pt idx="4">
                    <c:v>unconditional cash</c:v>
                  </c:pt>
                  <c:pt idx="5">
                    <c:v>conditional cash</c:v>
                  </c:pt>
                  <c:pt idx="6">
                    <c:v>in-kind</c:v>
                  </c:pt>
                  <c:pt idx="7">
                    <c:v>in-kind</c:v>
                  </c:pt>
                </c:lvl>
                <c:lvl>
                  <c:pt idx="0">
                    <c:v>Communal Facilities and Infrastructure</c:v>
                  </c:pt>
                  <c:pt idx="1">
                    <c:v>Heating</c:v>
                  </c:pt>
                  <c:pt idx="5">
                    <c:v>Personal Insulation</c:v>
                  </c:pt>
                  <c:pt idx="7">
                    <c:v>Shelter Insulation</c:v>
                  </c:pt>
                </c:lvl>
              </c:multiLvlStrCache>
            </c:multiLvlStrRef>
          </c:cat>
          <c:val>
            <c:numRef>
              <c:f>Sheet11!$E$374:$E$382</c:f>
              <c:numCache>
                <c:formatCode>General</c:formatCode>
                <c:ptCount val="8"/>
                <c:pt idx="7">
                  <c:v>400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CB8-405B-92C1-A983FEA92A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445942352"/>
        <c:axId val="445939072"/>
      </c:barChart>
      <c:catAx>
        <c:axId val="445942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5939072"/>
        <c:crosses val="autoZero"/>
        <c:auto val="1"/>
        <c:lblAlgn val="ctr"/>
        <c:lblOffset val="100"/>
        <c:noMultiLvlLbl val="0"/>
      </c:catAx>
      <c:valAx>
        <c:axId val="445939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59423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600" dirty="0"/>
              <a:t>Status of Winterization Activities</a:t>
            </a:r>
          </a:p>
        </c:rich>
      </c:tx>
      <c:layout>
        <c:manualLayout>
          <c:xMode val="edge"/>
          <c:yMode val="edge"/>
          <c:x val="0.21190266841644798"/>
          <c:y val="5.092592592592592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Sheet11!$H$321</c:f>
              <c:strCache>
                <c:ptCount val="1"/>
                <c:pt idx="0">
                  <c:v>Completed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strRef>
              <c:f>Sheet11!$I$320:$J$320</c:f>
              <c:strCache>
                <c:ptCount val="2"/>
                <c:pt idx="0">
                  <c:v>GCA</c:v>
                </c:pt>
                <c:pt idx="1">
                  <c:v>NGCA</c:v>
                </c:pt>
              </c:strCache>
            </c:strRef>
          </c:cat>
          <c:val>
            <c:numRef>
              <c:f>Sheet11!$I$321:$J$321</c:f>
              <c:numCache>
                <c:formatCode>General</c:formatCode>
                <c:ptCount val="2"/>
                <c:pt idx="0" formatCode="0">
                  <c:v>11559.833333333332</c:v>
                </c:pt>
                <c:pt idx="1">
                  <c:v>341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F57-460F-A601-F0A47BBC39E0}"/>
            </c:ext>
          </c:extLst>
        </c:ser>
        <c:ser>
          <c:idx val="1"/>
          <c:order val="1"/>
          <c:tx>
            <c:strRef>
              <c:f>Sheet11!$H$322</c:f>
              <c:strCache>
                <c:ptCount val="1"/>
                <c:pt idx="0">
                  <c:v>Ongoing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cat>
            <c:strRef>
              <c:f>Sheet11!$I$320:$J$320</c:f>
              <c:strCache>
                <c:ptCount val="2"/>
                <c:pt idx="0">
                  <c:v>GCA</c:v>
                </c:pt>
                <c:pt idx="1">
                  <c:v>NGCA</c:v>
                </c:pt>
              </c:strCache>
            </c:strRef>
          </c:cat>
          <c:val>
            <c:numRef>
              <c:f>Sheet11!$I$322:$J$322</c:f>
              <c:numCache>
                <c:formatCode>General</c:formatCode>
                <c:ptCount val="2"/>
                <c:pt idx="0" formatCode="0">
                  <c:v>7414</c:v>
                </c:pt>
                <c:pt idx="1">
                  <c:v>7500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F57-460F-A601-F0A47BBC39E0}"/>
            </c:ext>
          </c:extLst>
        </c:ser>
        <c:ser>
          <c:idx val="2"/>
          <c:order val="2"/>
          <c:tx>
            <c:strRef>
              <c:f>Sheet11!$H$323</c:f>
              <c:strCache>
                <c:ptCount val="1"/>
                <c:pt idx="0">
                  <c:v>Planned</c:v>
                </c:pt>
              </c:strCache>
            </c:strRef>
          </c:tx>
          <c:spPr>
            <a:solidFill>
              <a:srgbClr val="B27273"/>
            </a:solidFill>
            <a:ln>
              <a:noFill/>
            </a:ln>
            <a:effectLst/>
          </c:spPr>
          <c:invertIfNegative val="0"/>
          <c:cat>
            <c:strRef>
              <c:f>Sheet11!$I$320:$J$320</c:f>
              <c:strCache>
                <c:ptCount val="2"/>
                <c:pt idx="0">
                  <c:v>GCA</c:v>
                </c:pt>
                <c:pt idx="1">
                  <c:v>NGCA</c:v>
                </c:pt>
              </c:strCache>
            </c:strRef>
          </c:cat>
          <c:val>
            <c:numRef>
              <c:f>Sheet11!$I$323:$J$323</c:f>
              <c:numCache>
                <c:formatCode>General</c:formatCode>
                <c:ptCount val="2"/>
                <c:pt idx="0" formatCode="0">
                  <c:v>2700</c:v>
                </c:pt>
                <c:pt idx="1">
                  <c:v>1000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F57-460F-A601-F0A47BBC39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53085952"/>
        <c:axId val="853086936"/>
      </c:barChart>
      <c:catAx>
        <c:axId val="853085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3086936"/>
        <c:crosses val="autoZero"/>
        <c:auto val="1"/>
        <c:lblAlgn val="ctr"/>
        <c:lblOffset val="100"/>
        <c:noMultiLvlLbl val="0"/>
      </c:catAx>
      <c:valAx>
        <c:axId val="853086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30859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Modality of Implementation GCA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Sheet11!$G$280</c:f>
              <c:strCache>
                <c:ptCount val="1"/>
                <c:pt idx="0">
                  <c:v>GCA 2017-2018</c:v>
                </c:pt>
              </c:strCache>
            </c:strRef>
          </c:tx>
          <c:spPr>
            <a:solidFill>
              <a:srgbClr val="7F1416"/>
            </a:solidFill>
            <a:ln>
              <a:noFill/>
            </a:ln>
            <a:effectLst/>
          </c:spPr>
          <c:invertIfNegative val="0"/>
          <c:cat>
            <c:strRef>
              <c:f>Sheet11!$F$281:$F$284</c:f>
              <c:strCache>
                <c:ptCount val="4"/>
                <c:pt idx="0">
                  <c:v>conditional cash</c:v>
                </c:pt>
                <c:pt idx="1">
                  <c:v>in-kind</c:v>
                </c:pt>
                <c:pt idx="2">
                  <c:v>mixed modality</c:v>
                </c:pt>
                <c:pt idx="3">
                  <c:v>unconditional cash</c:v>
                </c:pt>
              </c:strCache>
            </c:strRef>
          </c:cat>
          <c:val>
            <c:numRef>
              <c:f>Sheet11!$G$281:$G$284</c:f>
              <c:numCache>
                <c:formatCode>0%</c:formatCode>
                <c:ptCount val="4"/>
                <c:pt idx="0">
                  <c:v>0.11428571428571428</c:v>
                </c:pt>
                <c:pt idx="1">
                  <c:v>0.7142857142857143</c:v>
                </c:pt>
                <c:pt idx="2">
                  <c:v>7.5324675324675322E-2</c:v>
                </c:pt>
                <c:pt idx="3">
                  <c:v>9.6103896103896108E-2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5A4-4A55-871E-02ABD0308B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745096304"/>
        <c:axId val="745096632"/>
      </c:barChart>
      <c:catAx>
        <c:axId val="7450963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45096632"/>
        <c:crosses val="autoZero"/>
        <c:auto val="1"/>
        <c:lblAlgn val="ctr"/>
        <c:lblOffset val="100"/>
        <c:noMultiLvlLbl val="0"/>
      </c:catAx>
      <c:valAx>
        <c:axId val="745096632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4509630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5928" cy="499745"/>
          </a:xfrm>
          <a:prstGeom prst="rect">
            <a:avLst/>
          </a:prstGeom>
        </p:spPr>
        <p:txBody>
          <a:bodyPr vert="horz" lIns="96350" tIns="48175" rIns="96350" bIns="48175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0008" y="0"/>
            <a:ext cx="2975928" cy="499745"/>
          </a:xfrm>
          <a:prstGeom prst="rect">
            <a:avLst/>
          </a:prstGeom>
        </p:spPr>
        <p:txBody>
          <a:bodyPr vert="horz" lIns="96350" tIns="48175" rIns="96350" bIns="48175" rtlCol="0"/>
          <a:lstStyle>
            <a:lvl1pPr algn="r">
              <a:defRPr sz="1300"/>
            </a:lvl1pPr>
          </a:lstStyle>
          <a:p>
            <a:fld id="{12381A15-447F-4DD4-BE92-B6C845C6DFBC}" type="datetimeFigureOut">
              <a:rPr lang="en-GB" smtClean="0"/>
              <a:t>20.12.17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93420"/>
            <a:ext cx="2975928" cy="499745"/>
          </a:xfrm>
          <a:prstGeom prst="rect">
            <a:avLst/>
          </a:prstGeom>
        </p:spPr>
        <p:txBody>
          <a:bodyPr vert="horz" lIns="96350" tIns="48175" rIns="96350" bIns="48175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0008" y="9493420"/>
            <a:ext cx="2975928" cy="499745"/>
          </a:xfrm>
          <a:prstGeom prst="rect">
            <a:avLst/>
          </a:prstGeom>
        </p:spPr>
        <p:txBody>
          <a:bodyPr vert="horz" lIns="96350" tIns="48175" rIns="96350" bIns="48175" rtlCol="0" anchor="b"/>
          <a:lstStyle>
            <a:lvl1pPr algn="r">
              <a:defRPr sz="1300"/>
            </a:lvl1pPr>
          </a:lstStyle>
          <a:p>
            <a:fld id="{6774B565-FA1E-4D79-963C-08C1D37076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60238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5928" cy="499745"/>
          </a:xfrm>
          <a:prstGeom prst="rect">
            <a:avLst/>
          </a:prstGeom>
        </p:spPr>
        <p:txBody>
          <a:bodyPr vert="horz" lIns="96350" tIns="48175" rIns="96350" bIns="48175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0008" y="0"/>
            <a:ext cx="2975928" cy="499745"/>
          </a:xfrm>
          <a:prstGeom prst="rect">
            <a:avLst/>
          </a:prstGeom>
        </p:spPr>
        <p:txBody>
          <a:bodyPr vert="horz" lIns="96350" tIns="48175" rIns="96350" bIns="48175" rtlCol="0"/>
          <a:lstStyle>
            <a:lvl1pPr algn="r">
              <a:defRPr sz="1300"/>
            </a:lvl1pPr>
          </a:lstStyle>
          <a:p>
            <a:fld id="{7642051B-1B52-401F-AE1C-323DF4C20EDD}" type="datetimeFigureOut">
              <a:rPr lang="en-GB" smtClean="0"/>
              <a:t>20.12.17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5038" y="749300"/>
            <a:ext cx="4997450" cy="3748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50" tIns="48175" rIns="96350" bIns="48175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6753" y="4747578"/>
            <a:ext cx="5494020" cy="4497705"/>
          </a:xfrm>
          <a:prstGeom prst="rect">
            <a:avLst/>
          </a:prstGeom>
        </p:spPr>
        <p:txBody>
          <a:bodyPr vert="horz" lIns="96350" tIns="48175" rIns="96350" bIns="4817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93420"/>
            <a:ext cx="2975928" cy="499745"/>
          </a:xfrm>
          <a:prstGeom prst="rect">
            <a:avLst/>
          </a:prstGeom>
        </p:spPr>
        <p:txBody>
          <a:bodyPr vert="horz" lIns="96350" tIns="48175" rIns="96350" bIns="48175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0008" y="9493420"/>
            <a:ext cx="2975928" cy="499745"/>
          </a:xfrm>
          <a:prstGeom prst="rect">
            <a:avLst/>
          </a:prstGeom>
        </p:spPr>
        <p:txBody>
          <a:bodyPr vert="horz" lIns="96350" tIns="48175" rIns="96350" bIns="48175" rtlCol="0" anchor="b"/>
          <a:lstStyle>
            <a:lvl1pPr algn="r">
              <a:defRPr sz="1300"/>
            </a:lvl1pPr>
          </a:lstStyle>
          <a:p>
            <a:fld id="{712D3970-3CF0-432F-B2B8-46278E180B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338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1844824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70176"/>
            <a:ext cx="6400800" cy="127099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39413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22535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8934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60641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88260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9163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3214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6587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944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1170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2024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pSp>
        <p:nvGrpSpPr>
          <p:cNvPr id="31" name="Group 30"/>
          <p:cNvGrpSpPr/>
          <p:nvPr/>
        </p:nvGrpSpPr>
        <p:grpSpPr>
          <a:xfrm>
            <a:off x="3527884" y="6298867"/>
            <a:ext cx="2088232" cy="400110"/>
            <a:chOff x="3671392" y="6341258"/>
            <a:chExt cx="1908720" cy="400110"/>
          </a:xfrm>
        </p:grpSpPr>
        <p:pic>
          <p:nvPicPr>
            <p:cNvPr id="2049" name="Picture 3" descr="Logo-small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1392" y="6381328"/>
              <a:ext cx="360040" cy="3154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3"/>
            <p:cNvSpPr>
              <a:spLocks noChangeArrowheads="1"/>
            </p:cNvSpPr>
            <p:nvPr/>
          </p:nvSpPr>
          <p:spPr bwMode="auto">
            <a:xfrm>
              <a:off x="3995936" y="6341258"/>
              <a:ext cx="1584176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800" b="1" i="0" u="none" strike="noStrike" cap="none" normalizeH="0" baseline="0" dirty="0" smtClean="0">
                  <a:ln>
                    <a:noFill/>
                  </a:ln>
                  <a:solidFill>
                    <a:srgbClr val="7F1416"/>
                  </a:solidFill>
                  <a:effectLst/>
                  <a:latin typeface="Verdana" pitchFamily="34" charset="0"/>
                  <a:ea typeface="Times New Roman" pitchFamily="18" charset="0"/>
                  <a:cs typeface="Times New Roman" pitchFamily="18" charset="0"/>
                </a:rPr>
                <a:t>Ukraine Shelter Cluster</a:t>
              </a:r>
              <a:endParaRPr kumimoji="0" lang="en-GB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600" b="0" i="0" u="none" strike="noStrike" cap="none" normalizeH="0" baseline="0" dirty="0" smtClean="0">
                  <a:ln>
                    <a:noFill/>
                  </a:ln>
                  <a:solidFill>
                    <a:srgbClr val="7F1416"/>
                  </a:solidFill>
                  <a:effectLst/>
                  <a:latin typeface="Verdana" pitchFamily="34" charset="0"/>
                  <a:ea typeface="Times New Roman" pitchFamily="18" charset="0"/>
                  <a:cs typeface="Times New Roman" pitchFamily="18" charset="0"/>
                </a:rPr>
                <a:t>ShelterCluster.org</a:t>
              </a:r>
              <a:endParaRPr kumimoji="0" lang="en-GB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600" b="0" i="0" u="none" strike="noStrike" cap="none" normalizeH="0" baseline="0" dirty="0" smtClean="0">
                  <a:ln>
                    <a:noFill/>
                  </a:ln>
                  <a:solidFill>
                    <a:srgbClr val="595959"/>
                  </a:solidFill>
                  <a:effectLst/>
                  <a:latin typeface="Verdana" pitchFamily="34" charset="0"/>
                  <a:ea typeface="Times New Roman" pitchFamily="18" charset="0"/>
                  <a:cs typeface="Times New Roman" pitchFamily="18" charset="0"/>
                </a:rPr>
                <a:t>Coordinating Humanitarian Shelter</a:t>
              </a:r>
              <a:endPara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0" y="0"/>
            <a:ext cx="9144000" cy="116632"/>
          </a:xfrm>
          <a:prstGeom prst="rect">
            <a:avLst/>
          </a:prstGeom>
          <a:solidFill>
            <a:srgbClr val="7F1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9144000" cy="116632"/>
          </a:xfrm>
          <a:prstGeom prst="rect">
            <a:avLst/>
          </a:prstGeom>
          <a:solidFill>
            <a:srgbClr val="7F1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0" y="6741368"/>
            <a:ext cx="1836000" cy="116632"/>
          </a:xfrm>
          <a:prstGeom prst="rect">
            <a:avLst/>
          </a:prstGeom>
          <a:solidFill>
            <a:srgbClr val="0431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836000" y="6741368"/>
            <a:ext cx="1836000" cy="116632"/>
          </a:xfrm>
          <a:prstGeom prst="rect">
            <a:avLst/>
          </a:prstGeom>
          <a:solidFill>
            <a:srgbClr val="459F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672000" y="6741368"/>
            <a:ext cx="1836000" cy="116632"/>
          </a:xfrm>
          <a:prstGeom prst="rect">
            <a:avLst/>
          </a:prstGeom>
          <a:solidFill>
            <a:srgbClr val="7F1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508000" y="6741368"/>
            <a:ext cx="1836000" cy="116632"/>
          </a:xfrm>
          <a:prstGeom prst="rect">
            <a:avLst/>
          </a:prstGeom>
          <a:solidFill>
            <a:srgbClr val="459F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326256" y="6741368"/>
            <a:ext cx="1836000" cy="116632"/>
          </a:xfrm>
          <a:prstGeom prst="rect">
            <a:avLst/>
          </a:prstGeom>
          <a:solidFill>
            <a:srgbClr val="0431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104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rgbClr val="04314C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7F1416"/>
        </a:buClr>
        <a:buFont typeface="Wingdings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7F1416"/>
        </a:buClr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7F1416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7F1416"/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7F1416"/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Subnational Cluster Meeting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/>
              <a:t>20th December</a:t>
            </a:r>
          </a:p>
          <a:p>
            <a:r>
              <a:rPr lang="en-US" b="1" dirty="0" smtClean="0"/>
              <a:t>Sloviansk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135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Global Shelter and WASH Cluster Position Paper on Cash and Markets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493096"/>
          </a:xfrm>
        </p:spPr>
        <p:txBody>
          <a:bodyPr>
            <a:normAutofit fontScale="62500" lnSpcReduction="20000"/>
          </a:bodyPr>
          <a:lstStyle/>
          <a:p>
            <a:r>
              <a:rPr lang="en-GB" dirty="0" smtClean="0"/>
              <a:t>Common commitment to scale up use of cash transfers </a:t>
            </a:r>
          </a:p>
          <a:p>
            <a:r>
              <a:rPr lang="en-GB" dirty="0" smtClean="0"/>
              <a:t>More opportunities for collaboration between cash and markets community and WASH/Shelter specialists </a:t>
            </a:r>
          </a:p>
          <a:p>
            <a:r>
              <a:rPr lang="en-GB" dirty="0" smtClean="0"/>
              <a:t>More resources to develop required cash transfer and market sector skills</a:t>
            </a:r>
          </a:p>
          <a:p>
            <a:r>
              <a:rPr lang="en-GB" dirty="0" smtClean="0"/>
              <a:t>Technical support from cash and market specialists and development actors to enable WASH and Shelter actors to implement cash projects at scale </a:t>
            </a:r>
          </a:p>
          <a:p>
            <a:r>
              <a:rPr lang="en-GB" dirty="0" smtClean="0"/>
              <a:t>Guidance in developing M&amp;E frameworks to examine short and long-term implication of cash transfer and market-based programming on detailed technical outcomes  </a:t>
            </a:r>
          </a:p>
          <a:p>
            <a:r>
              <a:rPr lang="en-GB" dirty="0" smtClean="0"/>
              <a:t>Broader sectoral collaboration at global and country levels both in the sector and in cash working groups </a:t>
            </a:r>
          </a:p>
          <a:p>
            <a:r>
              <a:rPr lang="en-GB" dirty="0" smtClean="0"/>
              <a:t>Recognition from cash and donors that developing this expertise in WASH and Shelter specific markets requires time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6548" y="5925250"/>
            <a:ext cx="5050904" cy="898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766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Action Points from Last Meeting</a:t>
            </a:r>
            <a:endParaRPr lang="en-GB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2965711"/>
              </p:ext>
            </p:extLst>
          </p:nvPr>
        </p:nvGraphicFramePr>
        <p:xfrm>
          <a:off x="755575" y="1349376"/>
          <a:ext cx="7632849" cy="4747663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2544283">
                  <a:extLst>
                    <a:ext uri="{9D8B030D-6E8A-4147-A177-3AD203B41FA5}">
                      <a16:colId xmlns:a16="http://schemas.microsoft.com/office/drawing/2014/main" val="4008293595"/>
                    </a:ext>
                  </a:extLst>
                </a:gridCol>
                <a:gridCol w="2544283">
                  <a:extLst>
                    <a:ext uri="{9D8B030D-6E8A-4147-A177-3AD203B41FA5}">
                      <a16:colId xmlns:a16="http://schemas.microsoft.com/office/drawing/2014/main" val="3121532717"/>
                    </a:ext>
                  </a:extLst>
                </a:gridCol>
                <a:gridCol w="2544283">
                  <a:extLst>
                    <a:ext uri="{9D8B030D-6E8A-4147-A177-3AD203B41FA5}">
                      <a16:colId xmlns:a16="http://schemas.microsoft.com/office/drawing/2014/main" val="3975058066"/>
                    </a:ext>
                  </a:extLst>
                </a:gridCol>
              </a:tblGrid>
              <a:tr h="5143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Action Point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Who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By when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89848015"/>
                  </a:ext>
                </a:extLst>
              </a:tr>
              <a:tr h="10523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Agencies to update Specific BoQ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Agencies conducting Structural Repairs and Reconstruction Projects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Before next cluster meeting- Precision post meeting: ICRC provided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09509015"/>
                  </a:ext>
                </a:extLst>
              </a:tr>
              <a:tr h="15904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Cluster to provide specific mapping products on gap analysis for winterization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Subnational Cluster meeting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After meeting- Precision post meeting: Done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25415591"/>
                  </a:ext>
                </a:extLst>
              </a:tr>
              <a:tr h="15904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Updates on damage database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PUAMI provide specific addresses from their report and agencies to update their activities in line with the 5W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Before next cluster meeting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349048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68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November Factsheet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512" y="1417638"/>
            <a:ext cx="4388520" cy="1524533"/>
          </a:xfrm>
        </p:spPr>
        <p:txBody>
          <a:bodyPr>
            <a:normAutofit fontScale="85000" lnSpcReduction="10000"/>
          </a:bodyPr>
          <a:lstStyle/>
          <a:p>
            <a:r>
              <a:rPr lang="en-GB" sz="2000" dirty="0" smtClean="0"/>
              <a:t>Training on Damage Database for local authorities</a:t>
            </a:r>
          </a:p>
          <a:p>
            <a:r>
              <a:rPr lang="en-GB" sz="2000" dirty="0" smtClean="0"/>
              <a:t>TWIG on Structural and Reconstruction</a:t>
            </a:r>
          </a:p>
          <a:p>
            <a:r>
              <a:rPr lang="en-GB" sz="2000" dirty="0" smtClean="0"/>
              <a:t>HRP 2018 Shelter/NFI specific update</a:t>
            </a:r>
          </a:p>
          <a:p>
            <a:r>
              <a:rPr lang="en-GB" sz="2000" dirty="0" smtClean="0"/>
              <a:t>Upcoming Winterization New Year Update</a:t>
            </a:r>
            <a:endParaRPr lang="en-GB" sz="2000" dirty="0"/>
          </a:p>
        </p:txBody>
      </p:sp>
      <p:pic>
        <p:nvPicPr>
          <p:cNvPr id="10" name="Picture 9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4687" y="1211161"/>
            <a:ext cx="3414395" cy="1731010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86" y="3184639"/>
            <a:ext cx="4647977" cy="31526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0701" y="3150532"/>
            <a:ext cx="3383768" cy="3186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984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442821"/>
            <a:ext cx="4019710" cy="5684325"/>
          </a:xfrm>
          <a:prstGeom prst="rect">
            <a:avLst/>
          </a:prstGeom>
        </p:spPr>
      </p:pic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0315540"/>
              </p:ext>
            </p:extLst>
          </p:nvPr>
        </p:nvGraphicFramePr>
        <p:xfrm>
          <a:off x="107503" y="404664"/>
          <a:ext cx="4608513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00545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Damage Database Updates Donetsk</a:t>
            </a:r>
            <a:endParaRPr lang="en-GB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5195" y="1052736"/>
            <a:ext cx="3653610" cy="5166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983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Donetsk Winterization</a:t>
            </a:r>
            <a:endParaRPr lang="en-GB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8518079"/>
              </p:ext>
            </p:extLst>
          </p:nvPr>
        </p:nvGraphicFramePr>
        <p:xfrm>
          <a:off x="827584" y="1417638"/>
          <a:ext cx="7704856" cy="45316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02199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1536" y="3144236"/>
            <a:ext cx="4104456" cy="32140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188640"/>
            <a:ext cx="7812360" cy="2955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513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32656"/>
            <a:ext cx="4060188" cy="5741565"/>
          </a:xfrm>
          <a:prstGeom prst="rect">
            <a:avLst/>
          </a:prstGeom>
        </p:spPr>
      </p:pic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6185912"/>
              </p:ext>
            </p:extLst>
          </p:nvPr>
        </p:nvGraphicFramePr>
        <p:xfrm>
          <a:off x="216024" y="206084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10295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60648"/>
            <a:ext cx="4218827" cy="5965899"/>
          </a:xfrm>
          <a:prstGeom prst="rect">
            <a:avLst/>
          </a:prstGeom>
        </p:spPr>
      </p:pic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7104652"/>
              </p:ext>
            </p:extLst>
          </p:nvPr>
        </p:nvGraphicFramePr>
        <p:xfrm>
          <a:off x="0" y="764704"/>
          <a:ext cx="4667250" cy="2800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28628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helter Cluster Powerpoint Template V 1 0 - MYN">
  <a:themeElements>
    <a:clrScheme name="Shelter Cluster 3 Soft">
      <a:dk1>
        <a:sysClr val="windowText" lastClr="000000"/>
      </a:dk1>
      <a:lt1>
        <a:sysClr val="window" lastClr="FFFFFF"/>
      </a:lt1>
      <a:dk2>
        <a:srgbClr val="04314C"/>
      </a:dk2>
      <a:lt2>
        <a:srgbClr val="F6F6F6"/>
      </a:lt2>
      <a:accent1>
        <a:srgbClr val="365A70"/>
      </a:accent1>
      <a:accent2>
        <a:srgbClr val="FFC133"/>
      </a:accent2>
      <a:accent3>
        <a:srgbClr val="994345"/>
      </a:accent3>
      <a:accent4>
        <a:srgbClr val="84C559"/>
      </a:accent4>
      <a:accent5>
        <a:srgbClr val="FD3333"/>
      </a:accent5>
      <a:accent6>
        <a:srgbClr val="459FD5"/>
      </a:accent6>
      <a:hlink>
        <a:srgbClr val="994345"/>
      </a:hlink>
      <a:folHlink>
        <a:srgbClr val="7030A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6848</TotalTime>
  <Words>250</Words>
  <Application>Microsoft Office PowerPoint</Application>
  <PresentationFormat>On-screen Show (4:3)</PresentationFormat>
  <Paragraphs>35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Times New Roman</vt:lpstr>
      <vt:lpstr>Verdana</vt:lpstr>
      <vt:lpstr>Wingdings</vt:lpstr>
      <vt:lpstr>Shelter Cluster Powerpoint Template V 1 0 - MYN</vt:lpstr>
      <vt:lpstr>Subnational Cluster Meeting</vt:lpstr>
      <vt:lpstr>Action Points from Last Meeting</vt:lpstr>
      <vt:lpstr>November Factsheet</vt:lpstr>
      <vt:lpstr>PowerPoint Presentation</vt:lpstr>
      <vt:lpstr>Damage Database Updates Donetsk</vt:lpstr>
      <vt:lpstr>Donetsk Winterization</vt:lpstr>
      <vt:lpstr>PowerPoint Presentation</vt:lpstr>
      <vt:lpstr>PowerPoint Presentation</vt:lpstr>
      <vt:lpstr>PowerPoint Presentation</vt:lpstr>
      <vt:lpstr>Global Shelter and WASH Cluster Position Paper on Cash and Markets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</dc:creator>
  <cp:lastModifiedBy>Wynveen Reneé</cp:lastModifiedBy>
  <cp:revision>75</cp:revision>
  <cp:lastPrinted>2013-03-26T11:03:47Z</cp:lastPrinted>
  <dcterms:created xsi:type="dcterms:W3CDTF">2013-08-07T15:00:29Z</dcterms:created>
  <dcterms:modified xsi:type="dcterms:W3CDTF">2017-12-20T10:16:44Z</dcterms:modified>
</cp:coreProperties>
</file>