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3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45"/>
  </p:notesMasterIdLst>
  <p:sldIdLst>
    <p:sldId id="259" r:id="rId2"/>
    <p:sldId id="260" r:id="rId3"/>
    <p:sldId id="404" r:id="rId4"/>
    <p:sldId id="405" r:id="rId5"/>
    <p:sldId id="406" r:id="rId6"/>
    <p:sldId id="384" r:id="rId7"/>
    <p:sldId id="407" r:id="rId8"/>
    <p:sldId id="426" r:id="rId9"/>
    <p:sldId id="428" r:id="rId10"/>
    <p:sldId id="408" r:id="rId11"/>
    <p:sldId id="430" r:id="rId12"/>
    <p:sldId id="431" r:id="rId13"/>
    <p:sldId id="432" r:id="rId14"/>
    <p:sldId id="433" r:id="rId15"/>
    <p:sldId id="434" r:id="rId16"/>
    <p:sldId id="409" r:id="rId17"/>
    <p:sldId id="398" r:id="rId18"/>
    <p:sldId id="424" r:id="rId19"/>
    <p:sldId id="397" r:id="rId20"/>
    <p:sldId id="415" r:id="rId21"/>
    <p:sldId id="391" r:id="rId22"/>
    <p:sldId id="429" r:id="rId23"/>
    <p:sldId id="437" r:id="rId24"/>
    <p:sldId id="438" r:id="rId25"/>
    <p:sldId id="439" r:id="rId26"/>
    <p:sldId id="453" r:id="rId27"/>
    <p:sldId id="454" r:id="rId28"/>
    <p:sldId id="451" r:id="rId29"/>
    <p:sldId id="443" r:id="rId30"/>
    <p:sldId id="452" r:id="rId31"/>
    <p:sldId id="446" r:id="rId32"/>
    <p:sldId id="386" r:id="rId33"/>
    <p:sldId id="414" r:id="rId34"/>
    <p:sldId id="381" r:id="rId35"/>
    <p:sldId id="402" r:id="rId36"/>
    <p:sldId id="403" r:id="rId37"/>
    <p:sldId id="393" r:id="rId38"/>
    <p:sldId id="457" r:id="rId39"/>
    <p:sldId id="394" r:id="rId40"/>
    <p:sldId id="413" r:id="rId41"/>
    <p:sldId id="281" r:id="rId42"/>
    <p:sldId id="282" r:id="rId43"/>
    <p:sldId id="34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1412"/>
    <a:srgbClr val="00336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9" autoAdjust="0"/>
    <p:restoredTop sz="94667" autoAdjust="0"/>
  </p:normalViewPr>
  <p:slideViewPr>
    <p:cSldViewPr snapToGrid="0" snapToObjects="1">
      <p:cViewPr>
        <p:scale>
          <a:sx n="70" d="100"/>
          <a:sy n="70" d="100"/>
        </p:scale>
        <p:origin x="-1232" y="-568"/>
      </p:cViewPr>
      <p:guideLst>
        <p:guide orient="horz" pos="2160"/>
        <p:guide pos="2880"/>
      </p:guideLst>
    </p:cSldViewPr>
  </p:slideViewPr>
  <p:outlineViewPr>
    <p:cViewPr>
      <p:scale>
        <a:sx n="33" d="100"/>
        <a:sy n="33" d="100"/>
      </p:scale>
      <p:origin x="0" y="15516"/>
    </p:cViewPr>
  </p:outlineViewPr>
  <p:notesTextViewPr>
    <p:cViewPr>
      <p:scale>
        <a:sx n="100" d="100"/>
        <a:sy n="100" d="100"/>
      </p:scale>
      <p:origin x="0" y="0"/>
    </p:cViewPr>
  </p:notesTextViewPr>
  <p:sorterViewPr>
    <p:cViewPr>
      <p:scale>
        <a:sx n="66" d="100"/>
        <a:sy n="66" d="100"/>
      </p:scale>
      <p:origin x="0" y="563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47" Type="http://schemas.openxmlformats.org/officeDocument/2006/relationships/presProps" Target="presProps.xml"/><Relationship Id="rId21" Type="http://schemas.openxmlformats.org/officeDocument/2006/relationships/slide" Target="slides/slide20.xml"/><Relationship Id="rId50" Type="http://schemas.openxmlformats.org/officeDocument/2006/relationships/tableStyles" Target="tableStyles.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32" Type="http://schemas.openxmlformats.org/officeDocument/2006/relationships/slide" Target="slides/slide31.xml"/><Relationship Id="rId11" Type="http://schemas.openxmlformats.org/officeDocument/2006/relationships/slide" Target="slides/slide10.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slide" Target="slides/slide43.xml"/><Relationship Id="rId52" Type="http://schemas.openxmlformats.org/officeDocument/2006/relationships/customXml" Target="../customXml/item2.xml"/><Relationship Id="rId48"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slide" Target="slides/slide34.xml"/><Relationship Id="rId14" Type="http://schemas.openxmlformats.org/officeDocument/2006/relationships/slide" Target="slides/slide13.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46" Type="http://schemas.openxmlformats.org/officeDocument/2006/relationships/printerSettings" Target="printerSettings/printerSettings1.bin"/><Relationship Id="rId25" Type="http://schemas.openxmlformats.org/officeDocument/2006/relationships/slide" Target="slides/slide24.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49"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5"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70FA6F-E5A5-8848-A180-0C1231759F5A}" type="doc">
      <dgm:prSet loTypeId="urn:microsoft.com/office/officeart/2005/8/layout/hList6" loCatId="" qsTypeId="urn:microsoft.com/office/officeart/2005/8/quickstyle/simple4" qsCatId="simple" csTypeId="urn:microsoft.com/office/officeart/2005/8/colors/accent4_5" csCatId="accent4" phldr="1"/>
      <dgm:spPr/>
      <dgm:t>
        <a:bodyPr/>
        <a:lstStyle/>
        <a:p>
          <a:endParaRPr lang="en-US"/>
        </a:p>
      </dgm:t>
    </dgm:pt>
    <dgm:pt modelId="{431EE719-1FDD-A542-BF4F-3292DA3DD747}">
      <dgm:prSet phldrT="[Text]" custT="1"/>
      <dgm:spPr>
        <a:solidFill>
          <a:schemeClr val="tx2">
            <a:lumMod val="60000"/>
            <a:lumOff val="40000"/>
            <a:alpha val="90000"/>
          </a:schemeClr>
        </a:solidFill>
      </dgm:spPr>
      <dgm:t>
        <a:bodyPr/>
        <a:lstStyle/>
        <a:p>
          <a:r>
            <a:rPr lang="en-US" sz="2700" dirty="0" smtClean="0">
              <a:solidFill>
                <a:srgbClr val="000000"/>
              </a:solidFill>
              <a:latin typeface="Calibri"/>
              <a:cs typeface="Calibri"/>
            </a:rPr>
            <a:t>Instruments</a:t>
          </a:r>
          <a:endParaRPr lang="en-US" sz="2700" dirty="0">
            <a:solidFill>
              <a:srgbClr val="000000"/>
            </a:solidFill>
            <a:latin typeface="Calibri"/>
            <a:cs typeface="Calibri"/>
          </a:endParaRPr>
        </a:p>
      </dgm:t>
    </dgm:pt>
    <dgm:pt modelId="{FDE83048-EA59-E64F-BA91-775F53A765A4}" type="parTrans" cxnId="{845EFA29-06B8-0C43-A27B-7EFA3E01A0DF}">
      <dgm:prSet/>
      <dgm:spPr/>
      <dgm:t>
        <a:bodyPr/>
        <a:lstStyle/>
        <a:p>
          <a:endParaRPr lang="en-US"/>
        </a:p>
      </dgm:t>
    </dgm:pt>
    <dgm:pt modelId="{F00B192C-7E7A-104A-A983-BDB17CEE8AAD}" type="sibTrans" cxnId="{845EFA29-06B8-0C43-A27B-7EFA3E01A0DF}">
      <dgm:prSet/>
      <dgm:spPr/>
      <dgm:t>
        <a:bodyPr/>
        <a:lstStyle/>
        <a:p>
          <a:endParaRPr lang="en-US"/>
        </a:p>
      </dgm:t>
    </dgm:pt>
    <dgm:pt modelId="{0B2D3545-91BD-D040-BDAE-72D337B27C1B}">
      <dgm:prSet phldrT="[Text]" custT="1"/>
      <dgm:spPr>
        <a:solidFill>
          <a:schemeClr val="tx2">
            <a:lumMod val="60000"/>
            <a:lumOff val="40000"/>
            <a:alpha val="90000"/>
          </a:schemeClr>
        </a:solidFill>
      </dgm:spPr>
      <dgm:t>
        <a:bodyPr/>
        <a:lstStyle/>
        <a:p>
          <a:r>
            <a:rPr lang="en-US" sz="2000" dirty="0" smtClean="0">
              <a:solidFill>
                <a:srgbClr val="000000"/>
              </a:solidFill>
              <a:latin typeface="Calibri"/>
              <a:cs typeface="Calibri"/>
            </a:rPr>
            <a:t>Cash</a:t>
          </a:r>
          <a:endParaRPr lang="en-US" sz="2000" dirty="0">
            <a:solidFill>
              <a:srgbClr val="000000"/>
            </a:solidFill>
            <a:latin typeface="Calibri"/>
            <a:cs typeface="Calibri"/>
          </a:endParaRPr>
        </a:p>
      </dgm:t>
    </dgm:pt>
    <dgm:pt modelId="{CBB42516-197A-3248-B369-4E229708E033}" type="parTrans" cxnId="{CB898DD5-D15E-4C46-9AF6-3064916FFF17}">
      <dgm:prSet/>
      <dgm:spPr/>
      <dgm:t>
        <a:bodyPr/>
        <a:lstStyle/>
        <a:p>
          <a:endParaRPr lang="en-US"/>
        </a:p>
      </dgm:t>
    </dgm:pt>
    <dgm:pt modelId="{7F491905-4264-ED45-A1E9-1D4138455681}" type="sibTrans" cxnId="{CB898DD5-D15E-4C46-9AF6-3064916FFF17}">
      <dgm:prSet/>
      <dgm:spPr/>
      <dgm:t>
        <a:bodyPr/>
        <a:lstStyle/>
        <a:p>
          <a:endParaRPr lang="en-US"/>
        </a:p>
      </dgm:t>
    </dgm:pt>
    <dgm:pt modelId="{7B1D9017-4477-2847-B3F8-ACB5D4C82D44}">
      <dgm:prSet phldrT="[Text]" custT="1"/>
      <dgm:spPr>
        <a:solidFill>
          <a:schemeClr val="tx2">
            <a:lumMod val="60000"/>
            <a:lumOff val="40000"/>
            <a:alpha val="90000"/>
          </a:schemeClr>
        </a:solidFill>
      </dgm:spPr>
      <dgm:t>
        <a:bodyPr/>
        <a:lstStyle/>
        <a:p>
          <a:r>
            <a:rPr lang="en-US" sz="2000" dirty="0" smtClean="0">
              <a:solidFill>
                <a:srgbClr val="000000"/>
              </a:solidFill>
              <a:latin typeface="Calibri"/>
              <a:cs typeface="Calibri"/>
            </a:rPr>
            <a:t>Scratch card</a:t>
          </a:r>
          <a:endParaRPr lang="en-US" sz="2000" dirty="0">
            <a:solidFill>
              <a:srgbClr val="000000"/>
            </a:solidFill>
            <a:latin typeface="Calibri"/>
            <a:cs typeface="Calibri"/>
          </a:endParaRPr>
        </a:p>
      </dgm:t>
    </dgm:pt>
    <dgm:pt modelId="{62AA22F2-B4D9-D644-AF01-9599C2936757}" type="parTrans" cxnId="{58424D90-04AA-284B-8F04-6FCE7B3261C1}">
      <dgm:prSet/>
      <dgm:spPr/>
      <dgm:t>
        <a:bodyPr/>
        <a:lstStyle/>
        <a:p>
          <a:endParaRPr lang="en-US"/>
        </a:p>
      </dgm:t>
    </dgm:pt>
    <dgm:pt modelId="{6B30F73E-A12A-FF4B-A07D-4D91D8EB24BA}" type="sibTrans" cxnId="{58424D90-04AA-284B-8F04-6FCE7B3261C1}">
      <dgm:prSet/>
      <dgm:spPr/>
      <dgm:t>
        <a:bodyPr/>
        <a:lstStyle/>
        <a:p>
          <a:endParaRPr lang="en-US"/>
        </a:p>
      </dgm:t>
    </dgm:pt>
    <dgm:pt modelId="{02D24839-9A65-F245-A16F-1988F1FCCD80}">
      <dgm:prSet phldrT="[Text]"/>
      <dgm:spPr>
        <a:solidFill>
          <a:schemeClr val="tx2">
            <a:lumMod val="40000"/>
            <a:lumOff val="60000"/>
            <a:alpha val="70000"/>
          </a:schemeClr>
        </a:solidFill>
      </dgm:spPr>
      <dgm:t>
        <a:bodyPr/>
        <a:lstStyle/>
        <a:p>
          <a:r>
            <a:rPr lang="en-US" dirty="0" smtClean="0">
              <a:solidFill>
                <a:srgbClr val="000000"/>
              </a:solidFill>
              <a:latin typeface="Calibri"/>
              <a:cs typeface="Calibri"/>
            </a:rPr>
            <a:t>Device</a:t>
          </a:r>
          <a:endParaRPr lang="en-US" dirty="0">
            <a:solidFill>
              <a:srgbClr val="000000"/>
            </a:solidFill>
            <a:latin typeface="Calibri"/>
            <a:cs typeface="Calibri"/>
          </a:endParaRPr>
        </a:p>
      </dgm:t>
    </dgm:pt>
    <dgm:pt modelId="{178D3710-558B-2D48-83F9-FBF7FE1C6409}" type="parTrans" cxnId="{52F59F0B-668F-EC45-A0E3-9ED2F46A1CCA}">
      <dgm:prSet/>
      <dgm:spPr/>
      <dgm:t>
        <a:bodyPr/>
        <a:lstStyle/>
        <a:p>
          <a:endParaRPr lang="en-US"/>
        </a:p>
      </dgm:t>
    </dgm:pt>
    <dgm:pt modelId="{E8BDE65A-3E75-9C47-9FAC-3C5BF45B26D0}" type="sibTrans" cxnId="{52F59F0B-668F-EC45-A0E3-9ED2F46A1CCA}">
      <dgm:prSet/>
      <dgm:spPr/>
      <dgm:t>
        <a:bodyPr/>
        <a:lstStyle/>
        <a:p>
          <a:endParaRPr lang="en-US"/>
        </a:p>
      </dgm:t>
    </dgm:pt>
    <dgm:pt modelId="{4487CC06-A741-8D4A-B51D-63D8C7FD8D6C}">
      <dgm:prSet phldrT="[Text]"/>
      <dgm:spPr>
        <a:solidFill>
          <a:schemeClr val="tx2">
            <a:lumMod val="40000"/>
            <a:lumOff val="60000"/>
            <a:alpha val="70000"/>
          </a:schemeClr>
        </a:solidFill>
      </dgm:spPr>
      <dgm:t>
        <a:bodyPr/>
        <a:lstStyle/>
        <a:p>
          <a:r>
            <a:rPr lang="en-US" dirty="0" smtClean="0">
              <a:solidFill>
                <a:srgbClr val="000000"/>
              </a:solidFill>
              <a:latin typeface="Calibri"/>
              <a:cs typeface="Calibri"/>
            </a:rPr>
            <a:t>ATM</a:t>
          </a:r>
          <a:endParaRPr lang="en-US" dirty="0">
            <a:solidFill>
              <a:srgbClr val="000000"/>
            </a:solidFill>
            <a:latin typeface="Calibri"/>
            <a:cs typeface="Calibri"/>
          </a:endParaRPr>
        </a:p>
      </dgm:t>
    </dgm:pt>
    <dgm:pt modelId="{94CEA7A1-1DD8-C64F-AC9C-476973920919}" type="parTrans" cxnId="{46778D7E-FC17-694D-897F-B6FB8FD36763}">
      <dgm:prSet/>
      <dgm:spPr/>
      <dgm:t>
        <a:bodyPr/>
        <a:lstStyle/>
        <a:p>
          <a:endParaRPr lang="en-US"/>
        </a:p>
      </dgm:t>
    </dgm:pt>
    <dgm:pt modelId="{60546237-3E66-0C4B-9C5C-2B41E056491A}" type="sibTrans" cxnId="{46778D7E-FC17-694D-897F-B6FB8FD36763}">
      <dgm:prSet/>
      <dgm:spPr/>
      <dgm:t>
        <a:bodyPr/>
        <a:lstStyle/>
        <a:p>
          <a:endParaRPr lang="en-US"/>
        </a:p>
      </dgm:t>
    </dgm:pt>
    <dgm:pt modelId="{DEDE3FEC-2EE6-1646-BCCC-8DAD3E07361B}">
      <dgm:prSet phldrT="[Text]"/>
      <dgm:spPr>
        <a:solidFill>
          <a:schemeClr val="tx2">
            <a:lumMod val="40000"/>
            <a:lumOff val="60000"/>
            <a:alpha val="70000"/>
          </a:schemeClr>
        </a:solidFill>
      </dgm:spPr>
      <dgm:t>
        <a:bodyPr/>
        <a:lstStyle/>
        <a:p>
          <a:r>
            <a:rPr lang="en-US" dirty="0" smtClean="0">
              <a:solidFill>
                <a:srgbClr val="000000"/>
              </a:solidFill>
              <a:latin typeface="Calibri"/>
              <a:cs typeface="Calibri"/>
            </a:rPr>
            <a:t>PDA/PC</a:t>
          </a:r>
          <a:endParaRPr lang="en-US" dirty="0">
            <a:solidFill>
              <a:srgbClr val="000000"/>
            </a:solidFill>
            <a:latin typeface="Calibri"/>
            <a:cs typeface="Calibri"/>
          </a:endParaRPr>
        </a:p>
      </dgm:t>
    </dgm:pt>
    <dgm:pt modelId="{0946A396-945A-8A48-98C9-279577507610}" type="parTrans" cxnId="{87C42371-E6D8-6843-8E2C-C49D58524B4E}">
      <dgm:prSet/>
      <dgm:spPr/>
      <dgm:t>
        <a:bodyPr/>
        <a:lstStyle/>
        <a:p>
          <a:endParaRPr lang="en-US"/>
        </a:p>
      </dgm:t>
    </dgm:pt>
    <dgm:pt modelId="{75372055-89BC-6B48-8C1C-0985961A9249}" type="sibTrans" cxnId="{87C42371-E6D8-6843-8E2C-C49D58524B4E}">
      <dgm:prSet/>
      <dgm:spPr/>
      <dgm:t>
        <a:bodyPr/>
        <a:lstStyle/>
        <a:p>
          <a:endParaRPr lang="en-US"/>
        </a:p>
      </dgm:t>
    </dgm:pt>
    <dgm:pt modelId="{150816B9-70FC-C74B-B73B-14A767040FE1}">
      <dgm:prSet phldrT="[Text]"/>
      <dgm:spPr>
        <a:solidFill>
          <a:schemeClr val="tx2">
            <a:lumMod val="20000"/>
            <a:lumOff val="80000"/>
            <a:alpha val="50000"/>
          </a:schemeClr>
        </a:solidFill>
      </dgm:spPr>
      <dgm:t>
        <a:bodyPr/>
        <a:lstStyle/>
        <a:p>
          <a:r>
            <a:rPr lang="en-US" dirty="0" smtClean="0">
              <a:solidFill>
                <a:schemeClr val="tx1"/>
              </a:solidFill>
              <a:latin typeface="Calibri"/>
              <a:cs typeface="Calibri"/>
            </a:rPr>
            <a:t>Channels</a:t>
          </a:r>
          <a:endParaRPr lang="en-US" dirty="0">
            <a:solidFill>
              <a:schemeClr val="tx1"/>
            </a:solidFill>
            <a:latin typeface="Calibri"/>
            <a:cs typeface="Calibri"/>
          </a:endParaRPr>
        </a:p>
      </dgm:t>
    </dgm:pt>
    <dgm:pt modelId="{B6C96D3B-5379-D441-A3D0-E627F69427CE}" type="parTrans" cxnId="{5F1544C3-8E6F-1142-9B1A-9FE639CC3189}">
      <dgm:prSet/>
      <dgm:spPr/>
      <dgm:t>
        <a:bodyPr/>
        <a:lstStyle/>
        <a:p>
          <a:endParaRPr lang="en-US"/>
        </a:p>
      </dgm:t>
    </dgm:pt>
    <dgm:pt modelId="{C8D4C018-532F-9D4C-BF5C-9A81FCB78A40}" type="sibTrans" cxnId="{5F1544C3-8E6F-1142-9B1A-9FE639CC3189}">
      <dgm:prSet/>
      <dgm:spPr/>
      <dgm:t>
        <a:bodyPr/>
        <a:lstStyle/>
        <a:p>
          <a:endParaRPr lang="en-US"/>
        </a:p>
      </dgm:t>
    </dgm:pt>
    <dgm:pt modelId="{6CC3F4B4-6C9B-0E46-A72B-7FD3F5615378}">
      <dgm:prSet phldrT="[Text]"/>
      <dgm:spPr>
        <a:solidFill>
          <a:schemeClr val="tx2">
            <a:lumMod val="20000"/>
            <a:lumOff val="80000"/>
            <a:alpha val="50000"/>
          </a:schemeClr>
        </a:solidFill>
      </dgm:spPr>
      <dgm:t>
        <a:bodyPr/>
        <a:lstStyle/>
        <a:p>
          <a:r>
            <a:rPr lang="en-US" dirty="0" smtClean="0">
              <a:solidFill>
                <a:schemeClr val="tx1"/>
              </a:solidFill>
              <a:latin typeface="Calibri"/>
              <a:cs typeface="Calibri"/>
            </a:rPr>
            <a:t>Mobile banks</a:t>
          </a:r>
          <a:endParaRPr lang="en-US" dirty="0">
            <a:solidFill>
              <a:schemeClr val="tx1"/>
            </a:solidFill>
            <a:latin typeface="Calibri"/>
            <a:cs typeface="Calibri"/>
          </a:endParaRPr>
        </a:p>
      </dgm:t>
    </dgm:pt>
    <dgm:pt modelId="{F04F3F89-6BC0-9349-8732-49233E9E0132}" type="parTrans" cxnId="{453EF2A7-00D6-2347-B593-E2DF87A74716}">
      <dgm:prSet/>
      <dgm:spPr/>
      <dgm:t>
        <a:bodyPr/>
        <a:lstStyle/>
        <a:p>
          <a:endParaRPr lang="en-US"/>
        </a:p>
      </dgm:t>
    </dgm:pt>
    <dgm:pt modelId="{5D475811-2C5F-1442-AF5C-46BFE97E8FBC}" type="sibTrans" cxnId="{453EF2A7-00D6-2347-B593-E2DF87A74716}">
      <dgm:prSet/>
      <dgm:spPr/>
      <dgm:t>
        <a:bodyPr/>
        <a:lstStyle/>
        <a:p>
          <a:endParaRPr lang="en-US"/>
        </a:p>
      </dgm:t>
    </dgm:pt>
    <dgm:pt modelId="{308C2E8D-2696-424B-BF29-CFFCA3983E08}">
      <dgm:prSet phldrT="[Text]"/>
      <dgm:spPr>
        <a:solidFill>
          <a:schemeClr val="tx2">
            <a:lumMod val="20000"/>
            <a:lumOff val="80000"/>
            <a:alpha val="50000"/>
          </a:schemeClr>
        </a:solidFill>
      </dgm:spPr>
      <dgm:t>
        <a:bodyPr/>
        <a:lstStyle/>
        <a:p>
          <a:r>
            <a:rPr lang="en-US" dirty="0" smtClean="0">
              <a:solidFill>
                <a:schemeClr val="tx1"/>
              </a:solidFill>
              <a:latin typeface="Calibri"/>
              <a:cs typeface="Calibri"/>
            </a:rPr>
            <a:t>Internet</a:t>
          </a:r>
          <a:endParaRPr lang="en-US" dirty="0">
            <a:solidFill>
              <a:schemeClr val="tx1"/>
            </a:solidFill>
            <a:latin typeface="Calibri"/>
            <a:cs typeface="Calibri"/>
          </a:endParaRPr>
        </a:p>
      </dgm:t>
    </dgm:pt>
    <dgm:pt modelId="{44A1206B-EA61-1B40-9A45-51A92FA526AF}" type="parTrans" cxnId="{14E02571-6C8A-FA4F-A080-0471301266CB}">
      <dgm:prSet/>
      <dgm:spPr/>
      <dgm:t>
        <a:bodyPr/>
        <a:lstStyle/>
        <a:p>
          <a:endParaRPr lang="en-US"/>
        </a:p>
      </dgm:t>
    </dgm:pt>
    <dgm:pt modelId="{42D98C20-9086-3049-9FB4-8B86DAED650C}" type="sibTrans" cxnId="{14E02571-6C8A-FA4F-A080-0471301266CB}">
      <dgm:prSet/>
      <dgm:spPr/>
      <dgm:t>
        <a:bodyPr/>
        <a:lstStyle/>
        <a:p>
          <a:endParaRPr lang="en-US"/>
        </a:p>
      </dgm:t>
    </dgm:pt>
    <dgm:pt modelId="{C8253B81-9079-4F45-9973-1FED33B7900B}">
      <dgm:prSet phldrT="[Text]" custT="1"/>
      <dgm:spPr>
        <a:solidFill>
          <a:schemeClr val="tx2">
            <a:lumMod val="60000"/>
            <a:lumOff val="40000"/>
            <a:alpha val="90000"/>
          </a:schemeClr>
        </a:solidFill>
      </dgm:spPr>
      <dgm:t>
        <a:bodyPr/>
        <a:lstStyle/>
        <a:p>
          <a:r>
            <a:rPr lang="en-US" sz="2000" dirty="0" err="1" smtClean="0">
              <a:solidFill>
                <a:srgbClr val="000000"/>
              </a:solidFill>
              <a:latin typeface="Calibri"/>
              <a:cs typeface="Calibri"/>
            </a:rPr>
            <a:t>Cheque</a:t>
          </a:r>
          <a:endParaRPr lang="en-US" sz="2000" dirty="0">
            <a:solidFill>
              <a:srgbClr val="000000"/>
            </a:solidFill>
            <a:latin typeface="Calibri"/>
            <a:cs typeface="Calibri"/>
          </a:endParaRPr>
        </a:p>
      </dgm:t>
    </dgm:pt>
    <dgm:pt modelId="{C3A7DC4B-93C0-D54B-BD5C-144545D36F85}" type="parTrans" cxnId="{AA32EA82-D755-964C-9119-66082EF88AA6}">
      <dgm:prSet/>
      <dgm:spPr/>
      <dgm:t>
        <a:bodyPr/>
        <a:lstStyle/>
        <a:p>
          <a:endParaRPr lang="en-US"/>
        </a:p>
      </dgm:t>
    </dgm:pt>
    <dgm:pt modelId="{2F74D0DB-9560-BD4C-A87E-164BCC1BE586}" type="sibTrans" cxnId="{AA32EA82-D755-964C-9119-66082EF88AA6}">
      <dgm:prSet/>
      <dgm:spPr/>
      <dgm:t>
        <a:bodyPr/>
        <a:lstStyle/>
        <a:p>
          <a:endParaRPr lang="en-US"/>
        </a:p>
      </dgm:t>
    </dgm:pt>
    <dgm:pt modelId="{662B9B17-3F64-E24D-82EF-1A40956A1B79}">
      <dgm:prSet phldrT="[Text]" custT="1"/>
      <dgm:spPr>
        <a:solidFill>
          <a:schemeClr val="tx2">
            <a:lumMod val="60000"/>
            <a:lumOff val="40000"/>
            <a:alpha val="90000"/>
          </a:schemeClr>
        </a:solidFill>
      </dgm:spPr>
      <dgm:t>
        <a:bodyPr/>
        <a:lstStyle/>
        <a:p>
          <a:r>
            <a:rPr lang="en-US" sz="2000" dirty="0" smtClean="0">
              <a:solidFill>
                <a:srgbClr val="000000"/>
              </a:solidFill>
              <a:latin typeface="Calibri"/>
              <a:cs typeface="Calibri"/>
            </a:rPr>
            <a:t>Money Order</a:t>
          </a:r>
          <a:endParaRPr lang="en-US" sz="2000" dirty="0">
            <a:solidFill>
              <a:srgbClr val="000000"/>
            </a:solidFill>
            <a:latin typeface="Calibri"/>
            <a:cs typeface="Calibri"/>
          </a:endParaRPr>
        </a:p>
      </dgm:t>
    </dgm:pt>
    <dgm:pt modelId="{7F4E5D2B-0492-3244-9C9C-885A88BC22C4}" type="parTrans" cxnId="{D38612D1-CD0F-3D43-91B3-5E6ADF457E96}">
      <dgm:prSet/>
      <dgm:spPr/>
      <dgm:t>
        <a:bodyPr/>
        <a:lstStyle/>
        <a:p>
          <a:endParaRPr lang="en-US"/>
        </a:p>
      </dgm:t>
    </dgm:pt>
    <dgm:pt modelId="{16BC9F82-480C-7849-A640-D492B8F05E19}" type="sibTrans" cxnId="{D38612D1-CD0F-3D43-91B3-5E6ADF457E96}">
      <dgm:prSet/>
      <dgm:spPr/>
      <dgm:t>
        <a:bodyPr/>
        <a:lstStyle/>
        <a:p>
          <a:endParaRPr lang="en-US"/>
        </a:p>
      </dgm:t>
    </dgm:pt>
    <dgm:pt modelId="{F0356AF9-6170-CC41-82CC-C08A6827D8E7}">
      <dgm:prSet phldrT="[Text]" custT="1"/>
      <dgm:spPr>
        <a:solidFill>
          <a:schemeClr val="tx2">
            <a:lumMod val="60000"/>
            <a:lumOff val="40000"/>
            <a:alpha val="90000"/>
          </a:schemeClr>
        </a:solidFill>
      </dgm:spPr>
      <dgm:t>
        <a:bodyPr/>
        <a:lstStyle/>
        <a:p>
          <a:r>
            <a:rPr lang="en-US" sz="2000" dirty="0" smtClean="0">
              <a:solidFill>
                <a:srgbClr val="000000"/>
              </a:solidFill>
              <a:latin typeface="Calibri"/>
              <a:cs typeface="Calibri"/>
            </a:rPr>
            <a:t>Paper Voucher</a:t>
          </a:r>
          <a:endParaRPr lang="en-US" sz="2000" dirty="0">
            <a:solidFill>
              <a:srgbClr val="000000"/>
            </a:solidFill>
            <a:latin typeface="Calibri"/>
            <a:cs typeface="Calibri"/>
          </a:endParaRPr>
        </a:p>
      </dgm:t>
    </dgm:pt>
    <dgm:pt modelId="{B700D1D7-C4D5-594B-BD8E-2A08F0C66049}" type="parTrans" cxnId="{AA767410-F992-AD42-8BE5-00539EB71043}">
      <dgm:prSet/>
      <dgm:spPr/>
      <dgm:t>
        <a:bodyPr/>
        <a:lstStyle/>
        <a:p>
          <a:endParaRPr lang="en-US"/>
        </a:p>
      </dgm:t>
    </dgm:pt>
    <dgm:pt modelId="{35291AC0-8B1D-114D-9E75-95189430300F}" type="sibTrans" cxnId="{AA767410-F992-AD42-8BE5-00539EB71043}">
      <dgm:prSet/>
      <dgm:spPr/>
      <dgm:t>
        <a:bodyPr/>
        <a:lstStyle/>
        <a:p>
          <a:endParaRPr lang="en-US"/>
        </a:p>
      </dgm:t>
    </dgm:pt>
    <dgm:pt modelId="{0B7BE3ED-5DBC-F344-9F74-CAC5BF492E38}">
      <dgm:prSet phldrT="[Text]"/>
      <dgm:spPr>
        <a:solidFill>
          <a:schemeClr val="tx2">
            <a:lumMod val="60000"/>
            <a:lumOff val="40000"/>
            <a:alpha val="90000"/>
          </a:schemeClr>
        </a:solidFill>
      </dgm:spPr>
      <dgm:t>
        <a:bodyPr/>
        <a:lstStyle/>
        <a:p>
          <a:endParaRPr lang="en-US" sz="1500" dirty="0"/>
        </a:p>
      </dgm:t>
    </dgm:pt>
    <dgm:pt modelId="{3AB2F8F3-C5B3-5A4D-9C91-7C384669D548}" type="parTrans" cxnId="{E95CCDD1-D95E-7D4D-81B0-E97463CE6C4E}">
      <dgm:prSet/>
      <dgm:spPr/>
      <dgm:t>
        <a:bodyPr/>
        <a:lstStyle/>
        <a:p>
          <a:endParaRPr lang="en-US"/>
        </a:p>
      </dgm:t>
    </dgm:pt>
    <dgm:pt modelId="{5BAF1EB9-8D46-B84C-9C4B-9AECB85034BA}" type="sibTrans" cxnId="{E95CCDD1-D95E-7D4D-81B0-E97463CE6C4E}">
      <dgm:prSet/>
      <dgm:spPr/>
      <dgm:t>
        <a:bodyPr/>
        <a:lstStyle/>
        <a:p>
          <a:endParaRPr lang="en-US"/>
        </a:p>
      </dgm:t>
    </dgm:pt>
    <dgm:pt modelId="{F5E80203-BA80-B64A-8F27-B66C81E47C5A}">
      <dgm:prSet phldrT="[Text]" custT="1"/>
      <dgm:spPr>
        <a:solidFill>
          <a:schemeClr val="tx2">
            <a:lumMod val="60000"/>
            <a:lumOff val="40000"/>
            <a:alpha val="90000"/>
          </a:schemeClr>
        </a:solidFill>
      </dgm:spPr>
      <dgm:t>
        <a:bodyPr/>
        <a:lstStyle/>
        <a:p>
          <a:r>
            <a:rPr lang="en-US" sz="2000" dirty="0" smtClean="0">
              <a:solidFill>
                <a:srgbClr val="000000"/>
              </a:solidFill>
              <a:latin typeface="Calibri"/>
              <a:cs typeface="Calibri"/>
            </a:rPr>
            <a:t>Mobile phone</a:t>
          </a:r>
          <a:endParaRPr lang="en-US" sz="2000" dirty="0">
            <a:solidFill>
              <a:srgbClr val="000000"/>
            </a:solidFill>
            <a:latin typeface="Calibri"/>
            <a:cs typeface="Calibri"/>
          </a:endParaRPr>
        </a:p>
      </dgm:t>
    </dgm:pt>
    <dgm:pt modelId="{3ECBBD10-0D05-484F-BF8B-354D5F37A950}" type="parTrans" cxnId="{B5EEE526-A7E6-964B-AB7E-7521B36698CD}">
      <dgm:prSet/>
      <dgm:spPr/>
      <dgm:t>
        <a:bodyPr/>
        <a:lstStyle/>
        <a:p>
          <a:endParaRPr lang="en-US"/>
        </a:p>
      </dgm:t>
    </dgm:pt>
    <dgm:pt modelId="{2FCDC262-A9F1-504C-B47B-61E02FC000FC}" type="sibTrans" cxnId="{B5EEE526-A7E6-964B-AB7E-7521B36698CD}">
      <dgm:prSet/>
      <dgm:spPr/>
      <dgm:t>
        <a:bodyPr/>
        <a:lstStyle/>
        <a:p>
          <a:endParaRPr lang="en-US"/>
        </a:p>
      </dgm:t>
    </dgm:pt>
    <dgm:pt modelId="{6A6B4539-2CA5-CA40-B393-B4D33A576D55}">
      <dgm:prSet phldrT="[Text]" custT="1"/>
      <dgm:spPr>
        <a:solidFill>
          <a:schemeClr val="tx2">
            <a:lumMod val="60000"/>
            <a:lumOff val="40000"/>
            <a:alpha val="90000"/>
          </a:schemeClr>
        </a:solidFill>
      </dgm:spPr>
      <dgm:t>
        <a:bodyPr/>
        <a:lstStyle/>
        <a:p>
          <a:r>
            <a:rPr lang="en-US" sz="2000" dirty="0" smtClean="0">
              <a:solidFill>
                <a:srgbClr val="000000"/>
              </a:solidFill>
              <a:latin typeface="Calibri"/>
              <a:cs typeface="Calibri"/>
            </a:rPr>
            <a:t>Smart card</a:t>
          </a:r>
          <a:endParaRPr lang="en-US" sz="2000" dirty="0">
            <a:solidFill>
              <a:srgbClr val="000000"/>
            </a:solidFill>
            <a:latin typeface="Calibri"/>
            <a:cs typeface="Calibri"/>
          </a:endParaRPr>
        </a:p>
      </dgm:t>
    </dgm:pt>
    <dgm:pt modelId="{2CE6A672-2771-C244-97DF-DD9C81595769}" type="parTrans" cxnId="{BBB0DAC1-30E8-F849-9524-92A1DD16E0E2}">
      <dgm:prSet/>
      <dgm:spPr/>
      <dgm:t>
        <a:bodyPr/>
        <a:lstStyle/>
        <a:p>
          <a:endParaRPr lang="en-US"/>
        </a:p>
      </dgm:t>
    </dgm:pt>
    <dgm:pt modelId="{A8810642-B5C3-DA49-9548-D0A00A16584E}" type="sibTrans" cxnId="{BBB0DAC1-30E8-F849-9524-92A1DD16E0E2}">
      <dgm:prSet/>
      <dgm:spPr/>
      <dgm:t>
        <a:bodyPr/>
        <a:lstStyle/>
        <a:p>
          <a:endParaRPr lang="en-US"/>
        </a:p>
      </dgm:t>
    </dgm:pt>
    <dgm:pt modelId="{2B771A41-7D9D-F946-9F2E-32B1A0911AD3}">
      <dgm:prSet phldrT="[Text]"/>
      <dgm:spPr>
        <a:solidFill>
          <a:schemeClr val="tx2">
            <a:lumMod val="40000"/>
            <a:lumOff val="60000"/>
            <a:alpha val="70000"/>
          </a:schemeClr>
        </a:solidFill>
      </dgm:spPr>
      <dgm:t>
        <a:bodyPr/>
        <a:lstStyle/>
        <a:p>
          <a:r>
            <a:rPr lang="en-US" dirty="0" smtClean="0">
              <a:solidFill>
                <a:srgbClr val="000000"/>
              </a:solidFill>
              <a:latin typeface="Calibri"/>
              <a:cs typeface="Calibri"/>
            </a:rPr>
            <a:t>Shops</a:t>
          </a:r>
          <a:endParaRPr lang="en-US" dirty="0">
            <a:solidFill>
              <a:srgbClr val="000000"/>
            </a:solidFill>
            <a:latin typeface="Calibri"/>
            <a:cs typeface="Calibri"/>
          </a:endParaRPr>
        </a:p>
      </dgm:t>
    </dgm:pt>
    <dgm:pt modelId="{D3749CBE-411F-784A-A8A3-EBAEFF3E0C05}" type="parTrans" cxnId="{19F328E1-F309-5249-A3D0-07172AF82C5E}">
      <dgm:prSet/>
      <dgm:spPr/>
      <dgm:t>
        <a:bodyPr/>
        <a:lstStyle/>
        <a:p>
          <a:endParaRPr lang="en-US"/>
        </a:p>
      </dgm:t>
    </dgm:pt>
    <dgm:pt modelId="{70DE1FDD-71FF-794A-80BC-FAE313273801}" type="sibTrans" cxnId="{19F328E1-F309-5249-A3D0-07172AF82C5E}">
      <dgm:prSet/>
      <dgm:spPr/>
      <dgm:t>
        <a:bodyPr/>
        <a:lstStyle/>
        <a:p>
          <a:endParaRPr lang="en-US"/>
        </a:p>
      </dgm:t>
    </dgm:pt>
    <dgm:pt modelId="{F4F97C44-3A02-D745-BFC1-49CFB600DB35}">
      <dgm:prSet phldrT="[Text]"/>
      <dgm:spPr>
        <a:solidFill>
          <a:schemeClr val="tx2">
            <a:lumMod val="40000"/>
            <a:lumOff val="60000"/>
            <a:alpha val="70000"/>
          </a:schemeClr>
        </a:solidFill>
      </dgm:spPr>
      <dgm:t>
        <a:bodyPr/>
        <a:lstStyle/>
        <a:p>
          <a:r>
            <a:rPr lang="en-US" dirty="0" err="1" smtClean="0">
              <a:solidFill>
                <a:srgbClr val="000000"/>
              </a:solidFill>
              <a:latin typeface="Calibri"/>
              <a:cs typeface="Calibri"/>
            </a:rPr>
            <a:t>PoS</a:t>
          </a:r>
          <a:r>
            <a:rPr lang="en-US" dirty="0" smtClean="0">
              <a:solidFill>
                <a:srgbClr val="000000"/>
              </a:solidFill>
              <a:latin typeface="Calibri"/>
              <a:cs typeface="Calibri"/>
            </a:rPr>
            <a:t> Device</a:t>
          </a:r>
          <a:endParaRPr lang="en-US" dirty="0">
            <a:solidFill>
              <a:srgbClr val="000000"/>
            </a:solidFill>
            <a:latin typeface="Calibri"/>
            <a:cs typeface="Calibri"/>
          </a:endParaRPr>
        </a:p>
      </dgm:t>
    </dgm:pt>
    <dgm:pt modelId="{13AA337F-ADFE-3142-B252-1D03E36FB809}" type="parTrans" cxnId="{69DEB2C4-7EDC-7546-A6E2-EE0A55D1C74F}">
      <dgm:prSet/>
      <dgm:spPr/>
      <dgm:t>
        <a:bodyPr/>
        <a:lstStyle/>
        <a:p>
          <a:endParaRPr lang="en-US"/>
        </a:p>
      </dgm:t>
    </dgm:pt>
    <dgm:pt modelId="{CFFF0B06-BCBD-F64E-94B2-938199541D1D}" type="sibTrans" cxnId="{69DEB2C4-7EDC-7546-A6E2-EE0A55D1C74F}">
      <dgm:prSet/>
      <dgm:spPr/>
      <dgm:t>
        <a:bodyPr/>
        <a:lstStyle/>
        <a:p>
          <a:endParaRPr lang="en-US"/>
        </a:p>
      </dgm:t>
    </dgm:pt>
    <dgm:pt modelId="{0D826A24-3245-E749-80C9-F7BE3E37A0C7}">
      <dgm:prSet phldrT="[Text]"/>
      <dgm:spPr>
        <a:solidFill>
          <a:schemeClr val="tx2">
            <a:lumMod val="40000"/>
            <a:lumOff val="60000"/>
            <a:alpha val="70000"/>
          </a:schemeClr>
        </a:solidFill>
      </dgm:spPr>
      <dgm:t>
        <a:bodyPr/>
        <a:lstStyle/>
        <a:p>
          <a:r>
            <a:rPr lang="en-US" dirty="0" smtClean="0">
              <a:solidFill>
                <a:srgbClr val="000000"/>
              </a:solidFill>
              <a:latin typeface="Calibri"/>
              <a:cs typeface="Calibri"/>
            </a:rPr>
            <a:t>Mobile phones</a:t>
          </a:r>
          <a:endParaRPr lang="en-US" dirty="0">
            <a:solidFill>
              <a:srgbClr val="000000"/>
            </a:solidFill>
            <a:latin typeface="Calibri"/>
            <a:cs typeface="Calibri"/>
          </a:endParaRPr>
        </a:p>
      </dgm:t>
    </dgm:pt>
    <dgm:pt modelId="{27085ACE-8369-8343-8706-8DD4A307FE72}" type="parTrans" cxnId="{CF20148A-6FFF-5A49-A5E3-F8739D2EA9FE}">
      <dgm:prSet/>
      <dgm:spPr/>
      <dgm:t>
        <a:bodyPr/>
        <a:lstStyle/>
        <a:p>
          <a:endParaRPr lang="en-US"/>
        </a:p>
      </dgm:t>
    </dgm:pt>
    <dgm:pt modelId="{C5B6EBB8-BDFC-C945-945F-D587E500B648}" type="sibTrans" cxnId="{CF20148A-6FFF-5A49-A5E3-F8739D2EA9FE}">
      <dgm:prSet/>
      <dgm:spPr/>
      <dgm:t>
        <a:bodyPr/>
        <a:lstStyle/>
        <a:p>
          <a:endParaRPr lang="en-US"/>
        </a:p>
      </dgm:t>
    </dgm:pt>
    <dgm:pt modelId="{C048F310-9971-AE47-863E-5974E75D84B6}">
      <dgm:prSet phldrT="[Text]"/>
      <dgm:spPr>
        <a:solidFill>
          <a:schemeClr val="tx2">
            <a:lumMod val="20000"/>
            <a:lumOff val="80000"/>
            <a:alpha val="50000"/>
          </a:schemeClr>
        </a:solidFill>
      </dgm:spPr>
      <dgm:t>
        <a:bodyPr/>
        <a:lstStyle/>
        <a:p>
          <a:r>
            <a:rPr lang="en-US" dirty="0" smtClean="0">
              <a:solidFill>
                <a:schemeClr val="tx1"/>
              </a:solidFill>
              <a:latin typeface="Calibri"/>
              <a:cs typeface="Calibri"/>
            </a:rPr>
            <a:t>Banks</a:t>
          </a:r>
          <a:endParaRPr lang="en-US" dirty="0">
            <a:solidFill>
              <a:schemeClr val="tx1"/>
            </a:solidFill>
            <a:latin typeface="Calibri"/>
            <a:cs typeface="Calibri"/>
          </a:endParaRPr>
        </a:p>
      </dgm:t>
    </dgm:pt>
    <dgm:pt modelId="{2C131D05-A9E6-C84C-B864-A5989139A575}" type="parTrans" cxnId="{4B3E413E-DE2E-6D49-8731-850767C24D97}">
      <dgm:prSet/>
      <dgm:spPr/>
      <dgm:t>
        <a:bodyPr/>
        <a:lstStyle/>
        <a:p>
          <a:endParaRPr lang="en-US"/>
        </a:p>
      </dgm:t>
    </dgm:pt>
    <dgm:pt modelId="{76BB2430-0695-1A44-8E80-BDD425450C6A}" type="sibTrans" cxnId="{4B3E413E-DE2E-6D49-8731-850767C24D97}">
      <dgm:prSet/>
      <dgm:spPr/>
      <dgm:t>
        <a:bodyPr/>
        <a:lstStyle/>
        <a:p>
          <a:endParaRPr lang="en-US"/>
        </a:p>
      </dgm:t>
    </dgm:pt>
    <dgm:pt modelId="{A2B95BA1-D3BA-004B-9146-F323D72536D5}">
      <dgm:prSet phldrT="[Text]"/>
      <dgm:spPr>
        <a:solidFill>
          <a:schemeClr val="tx2">
            <a:lumMod val="20000"/>
            <a:lumOff val="80000"/>
            <a:alpha val="50000"/>
          </a:schemeClr>
        </a:solidFill>
      </dgm:spPr>
      <dgm:t>
        <a:bodyPr/>
        <a:lstStyle/>
        <a:p>
          <a:r>
            <a:rPr lang="en-US" dirty="0" smtClean="0">
              <a:solidFill>
                <a:schemeClr val="tx1"/>
              </a:solidFill>
              <a:latin typeface="Calibri"/>
              <a:cs typeface="Calibri"/>
            </a:rPr>
            <a:t>Merchant/agent</a:t>
          </a:r>
          <a:endParaRPr lang="en-US" dirty="0">
            <a:solidFill>
              <a:schemeClr val="tx1"/>
            </a:solidFill>
            <a:latin typeface="Calibri"/>
            <a:cs typeface="Calibri"/>
          </a:endParaRPr>
        </a:p>
      </dgm:t>
    </dgm:pt>
    <dgm:pt modelId="{A7F5BFE7-6EAC-2848-B699-ECE3CBEC3D82}" type="parTrans" cxnId="{AACD7A51-DCC0-F840-A0D3-48547FF249C6}">
      <dgm:prSet/>
      <dgm:spPr/>
      <dgm:t>
        <a:bodyPr/>
        <a:lstStyle/>
        <a:p>
          <a:endParaRPr lang="en-US"/>
        </a:p>
      </dgm:t>
    </dgm:pt>
    <dgm:pt modelId="{D28D0EF9-9B01-E943-8075-B1A8ECC28A73}" type="sibTrans" cxnId="{AACD7A51-DCC0-F840-A0D3-48547FF249C6}">
      <dgm:prSet/>
      <dgm:spPr/>
      <dgm:t>
        <a:bodyPr/>
        <a:lstStyle/>
        <a:p>
          <a:endParaRPr lang="en-US"/>
        </a:p>
      </dgm:t>
    </dgm:pt>
    <dgm:pt modelId="{CF7012C6-6D3A-A64F-B967-79CECE673D91}">
      <dgm:prSet phldrT="[Text]"/>
      <dgm:spPr>
        <a:solidFill>
          <a:schemeClr val="tx2">
            <a:lumMod val="20000"/>
            <a:lumOff val="80000"/>
            <a:alpha val="50000"/>
          </a:schemeClr>
        </a:solidFill>
      </dgm:spPr>
      <dgm:t>
        <a:bodyPr/>
        <a:lstStyle/>
        <a:p>
          <a:endParaRPr lang="en-US" dirty="0"/>
        </a:p>
      </dgm:t>
    </dgm:pt>
    <dgm:pt modelId="{36A934F0-6F61-AB49-B43F-7A63D62BF102}" type="parTrans" cxnId="{C1561FFC-2239-C94B-97EA-73187884831D}">
      <dgm:prSet/>
      <dgm:spPr/>
      <dgm:t>
        <a:bodyPr/>
        <a:lstStyle/>
        <a:p>
          <a:endParaRPr lang="en-US"/>
        </a:p>
      </dgm:t>
    </dgm:pt>
    <dgm:pt modelId="{2D9DDD3A-EA63-7649-9111-ACC7A3875017}" type="sibTrans" cxnId="{C1561FFC-2239-C94B-97EA-73187884831D}">
      <dgm:prSet/>
      <dgm:spPr/>
      <dgm:t>
        <a:bodyPr/>
        <a:lstStyle/>
        <a:p>
          <a:endParaRPr lang="en-US"/>
        </a:p>
      </dgm:t>
    </dgm:pt>
    <dgm:pt modelId="{816BAC1F-E121-C54C-BA8D-82C0E4013154}">
      <dgm:prSet phldrT="[Text]"/>
      <dgm:spPr>
        <a:solidFill>
          <a:schemeClr val="tx2">
            <a:lumMod val="20000"/>
            <a:lumOff val="80000"/>
            <a:alpha val="50000"/>
          </a:schemeClr>
        </a:solidFill>
      </dgm:spPr>
      <dgm:t>
        <a:bodyPr/>
        <a:lstStyle/>
        <a:p>
          <a:r>
            <a:rPr lang="en-US" dirty="0" smtClean="0">
              <a:solidFill>
                <a:schemeClr val="tx1"/>
              </a:solidFill>
              <a:latin typeface="Calibri"/>
              <a:cs typeface="Calibri"/>
            </a:rPr>
            <a:t>SIM</a:t>
          </a:r>
          <a:endParaRPr lang="en-US" dirty="0">
            <a:solidFill>
              <a:schemeClr val="tx1"/>
            </a:solidFill>
            <a:latin typeface="Calibri"/>
            <a:cs typeface="Calibri"/>
          </a:endParaRPr>
        </a:p>
      </dgm:t>
    </dgm:pt>
    <dgm:pt modelId="{DE10F66B-71EC-E34D-A036-F78214498996}" type="parTrans" cxnId="{1C2B5606-8AB6-0E41-9C5D-0FA6643B6C8E}">
      <dgm:prSet/>
      <dgm:spPr/>
      <dgm:t>
        <a:bodyPr/>
        <a:lstStyle/>
        <a:p>
          <a:endParaRPr lang="en-US"/>
        </a:p>
      </dgm:t>
    </dgm:pt>
    <dgm:pt modelId="{7640E857-BA90-A34A-893B-98D35C4353E2}" type="sibTrans" cxnId="{1C2B5606-8AB6-0E41-9C5D-0FA6643B6C8E}">
      <dgm:prSet/>
      <dgm:spPr/>
      <dgm:t>
        <a:bodyPr/>
        <a:lstStyle/>
        <a:p>
          <a:endParaRPr lang="en-US"/>
        </a:p>
      </dgm:t>
    </dgm:pt>
    <dgm:pt modelId="{AAC6528A-6759-7248-8E97-FAC032619ABE}" type="pres">
      <dgm:prSet presAssocID="{1070FA6F-E5A5-8848-A180-0C1231759F5A}" presName="Name0" presStyleCnt="0">
        <dgm:presLayoutVars>
          <dgm:dir/>
          <dgm:resizeHandles val="exact"/>
        </dgm:presLayoutVars>
      </dgm:prSet>
      <dgm:spPr/>
      <dgm:t>
        <a:bodyPr/>
        <a:lstStyle/>
        <a:p>
          <a:endParaRPr lang="en-US"/>
        </a:p>
      </dgm:t>
    </dgm:pt>
    <dgm:pt modelId="{E329E1CC-5A08-C440-94FE-1F9E76756726}" type="pres">
      <dgm:prSet presAssocID="{431EE719-1FDD-A542-BF4F-3292DA3DD747}" presName="node" presStyleLbl="node1" presStyleIdx="0" presStyleCnt="3">
        <dgm:presLayoutVars>
          <dgm:bulletEnabled val="1"/>
        </dgm:presLayoutVars>
      </dgm:prSet>
      <dgm:spPr/>
      <dgm:t>
        <a:bodyPr/>
        <a:lstStyle/>
        <a:p>
          <a:endParaRPr lang="en-US"/>
        </a:p>
      </dgm:t>
    </dgm:pt>
    <dgm:pt modelId="{40CCCDAD-EB09-8D48-90B1-AA63FB277B15}" type="pres">
      <dgm:prSet presAssocID="{F00B192C-7E7A-104A-A983-BDB17CEE8AAD}" presName="sibTrans" presStyleCnt="0"/>
      <dgm:spPr/>
    </dgm:pt>
    <dgm:pt modelId="{B02B97E4-4728-D74E-B8DC-F10C4C92DED0}" type="pres">
      <dgm:prSet presAssocID="{02D24839-9A65-F245-A16F-1988F1FCCD80}" presName="node" presStyleLbl="node1" presStyleIdx="1" presStyleCnt="3">
        <dgm:presLayoutVars>
          <dgm:bulletEnabled val="1"/>
        </dgm:presLayoutVars>
      </dgm:prSet>
      <dgm:spPr/>
      <dgm:t>
        <a:bodyPr/>
        <a:lstStyle/>
        <a:p>
          <a:endParaRPr lang="en-US"/>
        </a:p>
      </dgm:t>
    </dgm:pt>
    <dgm:pt modelId="{6793644B-1482-FA47-A9FD-5A89F20969AF}" type="pres">
      <dgm:prSet presAssocID="{E8BDE65A-3E75-9C47-9FAC-3C5BF45B26D0}" presName="sibTrans" presStyleCnt="0"/>
      <dgm:spPr/>
    </dgm:pt>
    <dgm:pt modelId="{5D611BBF-49BF-BA40-9320-F3EA17655D86}" type="pres">
      <dgm:prSet presAssocID="{150816B9-70FC-C74B-B73B-14A767040FE1}" presName="node" presStyleLbl="node1" presStyleIdx="2" presStyleCnt="3">
        <dgm:presLayoutVars>
          <dgm:bulletEnabled val="1"/>
        </dgm:presLayoutVars>
      </dgm:prSet>
      <dgm:spPr/>
      <dgm:t>
        <a:bodyPr/>
        <a:lstStyle/>
        <a:p>
          <a:endParaRPr lang="en-US"/>
        </a:p>
      </dgm:t>
    </dgm:pt>
  </dgm:ptLst>
  <dgm:cxnLst>
    <dgm:cxn modelId="{CB898DD5-D15E-4C46-9AF6-3064916FFF17}" srcId="{431EE719-1FDD-A542-BF4F-3292DA3DD747}" destId="{0B2D3545-91BD-D040-BDAE-72D337B27C1B}" srcOrd="0" destOrd="0" parTransId="{CBB42516-197A-3248-B369-4E229708E033}" sibTransId="{7F491905-4264-ED45-A1E9-1D4138455681}"/>
    <dgm:cxn modelId="{0C813269-A96F-924C-BA47-C41028678781}" type="presOf" srcId="{6CC3F4B4-6C9B-0E46-A72B-7FD3F5615378}" destId="{5D611BBF-49BF-BA40-9320-F3EA17655D86}" srcOrd="0" destOrd="2" presId="urn:microsoft.com/office/officeart/2005/8/layout/hList6"/>
    <dgm:cxn modelId="{19F328E1-F309-5249-A3D0-07172AF82C5E}" srcId="{02D24839-9A65-F245-A16F-1988F1FCCD80}" destId="{2B771A41-7D9D-F946-9F2E-32B1A0911AD3}" srcOrd="2" destOrd="0" parTransId="{D3749CBE-411F-784A-A8A3-EBAEFF3E0C05}" sibTransId="{70DE1FDD-71FF-794A-80BC-FAE313273801}"/>
    <dgm:cxn modelId="{B4E09E3F-A848-AB4C-9E20-60FD79DDD1CD}" type="presOf" srcId="{7B1D9017-4477-2847-B3F8-ACB5D4C82D44}" destId="{E329E1CC-5A08-C440-94FE-1F9E76756726}" srcOrd="0" destOrd="5" presId="urn:microsoft.com/office/officeart/2005/8/layout/hList6"/>
    <dgm:cxn modelId="{4B3E413E-DE2E-6D49-8731-850767C24D97}" srcId="{150816B9-70FC-C74B-B73B-14A767040FE1}" destId="{C048F310-9971-AE47-863E-5974E75D84B6}" srcOrd="0" destOrd="0" parTransId="{2C131D05-A9E6-C84C-B864-A5989139A575}" sibTransId="{76BB2430-0695-1A44-8E80-BDD425450C6A}"/>
    <dgm:cxn modelId="{3A2E3696-DDEC-CA40-8D03-5212AFABE4C9}" type="presOf" srcId="{0B7BE3ED-5DBC-F344-9F74-CAC5BF492E38}" destId="{E329E1CC-5A08-C440-94FE-1F9E76756726}" srcOrd="0" destOrd="8" presId="urn:microsoft.com/office/officeart/2005/8/layout/hList6"/>
    <dgm:cxn modelId="{B5EEE526-A7E6-964B-AB7E-7521B36698CD}" srcId="{431EE719-1FDD-A542-BF4F-3292DA3DD747}" destId="{F5E80203-BA80-B64A-8F27-B66C81E47C5A}" srcOrd="5" destOrd="0" parTransId="{3ECBBD10-0D05-484F-BF8B-354D5F37A950}" sibTransId="{2FCDC262-A9F1-504C-B47B-61E02FC000FC}"/>
    <dgm:cxn modelId="{EE50BC29-1B76-2246-891C-45C2276218DC}" type="presOf" srcId="{02D24839-9A65-F245-A16F-1988F1FCCD80}" destId="{B02B97E4-4728-D74E-B8DC-F10C4C92DED0}" srcOrd="0" destOrd="0" presId="urn:microsoft.com/office/officeart/2005/8/layout/hList6"/>
    <dgm:cxn modelId="{F72126DE-B56A-1F4B-89B6-059EE9D5CF7F}" type="presOf" srcId="{2B771A41-7D9D-F946-9F2E-32B1A0911AD3}" destId="{B02B97E4-4728-D74E-B8DC-F10C4C92DED0}" srcOrd="0" destOrd="3" presId="urn:microsoft.com/office/officeart/2005/8/layout/hList6"/>
    <dgm:cxn modelId="{E95CCDD1-D95E-7D4D-81B0-E97463CE6C4E}" srcId="{431EE719-1FDD-A542-BF4F-3292DA3DD747}" destId="{0B7BE3ED-5DBC-F344-9F74-CAC5BF492E38}" srcOrd="7" destOrd="0" parTransId="{3AB2F8F3-C5B3-5A4D-9C91-7C384669D548}" sibTransId="{5BAF1EB9-8D46-B84C-9C4B-9AECB85034BA}"/>
    <dgm:cxn modelId="{A2B0ECBA-DB29-AB46-A61C-69D2F2BA9277}" type="presOf" srcId="{431EE719-1FDD-A542-BF4F-3292DA3DD747}" destId="{E329E1CC-5A08-C440-94FE-1F9E76756726}" srcOrd="0" destOrd="0" presId="urn:microsoft.com/office/officeart/2005/8/layout/hList6"/>
    <dgm:cxn modelId="{AA767410-F992-AD42-8BE5-00539EB71043}" srcId="{431EE719-1FDD-A542-BF4F-3292DA3DD747}" destId="{F0356AF9-6170-CC41-82CC-C08A6827D8E7}" srcOrd="3" destOrd="0" parTransId="{B700D1D7-C4D5-594B-BD8E-2A08F0C66049}" sibTransId="{35291AC0-8B1D-114D-9E75-95189430300F}"/>
    <dgm:cxn modelId="{FB1B8CEF-93B3-5943-AA79-6C5E343ADB6B}" type="presOf" srcId="{A2B95BA1-D3BA-004B-9146-F323D72536D5}" destId="{5D611BBF-49BF-BA40-9320-F3EA17655D86}" srcOrd="0" destOrd="4" presId="urn:microsoft.com/office/officeart/2005/8/layout/hList6"/>
    <dgm:cxn modelId="{58424D90-04AA-284B-8F04-6FCE7B3261C1}" srcId="{431EE719-1FDD-A542-BF4F-3292DA3DD747}" destId="{7B1D9017-4477-2847-B3F8-ACB5D4C82D44}" srcOrd="4" destOrd="0" parTransId="{62AA22F2-B4D9-D644-AF01-9599C2936757}" sibTransId="{6B30F73E-A12A-FF4B-A07D-4D91D8EB24BA}"/>
    <dgm:cxn modelId="{87C42371-E6D8-6843-8E2C-C49D58524B4E}" srcId="{02D24839-9A65-F245-A16F-1988F1FCCD80}" destId="{DEDE3FEC-2EE6-1646-BCCC-8DAD3E07361B}" srcOrd="1" destOrd="0" parTransId="{0946A396-945A-8A48-98C9-279577507610}" sibTransId="{75372055-89BC-6B48-8C1C-0985961A9249}"/>
    <dgm:cxn modelId="{4E2A319B-E29C-1D44-AB40-6AF5E0EC6F0D}" type="presOf" srcId="{0B2D3545-91BD-D040-BDAE-72D337B27C1B}" destId="{E329E1CC-5A08-C440-94FE-1F9E76756726}" srcOrd="0" destOrd="1" presId="urn:microsoft.com/office/officeart/2005/8/layout/hList6"/>
    <dgm:cxn modelId="{A3AD46F8-D62E-624E-A034-C1710044A958}" type="presOf" srcId="{CF7012C6-6D3A-A64F-B967-79CECE673D91}" destId="{5D611BBF-49BF-BA40-9320-F3EA17655D86}" srcOrd="0" destOrd="6" presId="urn:microsoft.com/office/officeart/2005/8/layout/hList6"/>
    <dgm:cxn modelId="{DD2B8875-344F-1B47-8135-836C825797A4}" type="presOf" srcId="{308C2E8D-2696-424B-BF29-CFFCA3983E08}" destId="{5D611BBF-49BF-BA40-9320-F3EA17655D86}" srcOrd="0" destOrd="3" presId="urn:microsoft.com/office/officeart/2005/8/layout/hList6"/>
    <dgm:cxn modelId="{46778D7E-FC17-694D-897F-B6FB8FD36763}" srcId="{02D24839-9A65-F245-A16F-1988F1FCCD80}" destId="{4487CC06-A741-8D4A-B51D-63D8C7FD8D6C}" srcOrd="0" destOrd="0" parTransId="{94CEA7A1-1DD8-C64F-AC9C-476973920919}" sibTransId="{60546237-3E66-0C4B-9C5C-2B41E056491A}"/>
    <dgm:cxn modelId="{B2474E37-7C2D-B746-882F-6DA6CB8D914A}" type="presOf" srcId="{0D826A24-3245-E749-80C9-F7BE3E37A0C7}" destId="{B02B97E4-4728-D74E-B8DC-F10C4C92DED0}" srcOrd="0" destOrd="5" presId="urn:microsoft.com/office/officeart/2005/8/layout/hList6"/>
    <dgm:cxn modelId="{5F1544C3-8E6F-1142-9B1A-9FE639CC3189}" srcId="{1070FA6F-E5A5-8848-A180-0C1231759F5A}" destId="{150816B9-70FC-C74B-B73B-14A767040FE1}" srcOrd="2" destOrd="0" parTransId="{B6C96D3B-5379-D441-A3D0-E627F69427CE}" sibTransId="{C8D4C018-532F-9D4C-BF5C-9A81FCB78A40}"/>
    <dgm:cxn modelId="{356DAD7F-7547-D645-83D5-36E68CC9B2D6}" type="presOf" srcId="{4487CC06-A741-8D4A-B51D-63D8C7FD8D6C}" destId="{B02B97E4-4728-D74E-B8DC-F10C4C92DED0}" srcOrd="0" destOrd="1" presId="urn:microsoft.com/office/officeart/2005/8/layout/hList6"/>
    <dgm:cxn modelId="{041CD1AE-3DBA-5F44-8EF1-4773AC944E40}" type="presOf" srcId="{F5E80203-BA80-B64A-8F27-B66C81E47C5A}" destId="{E329E1CC-5A08-C440-94FE-1F9E76756726}" srcOrd="0" destOrd="6" presId="urn:microsoft.com/office/officeart/2005/8/layout/hList6"/>
    <dgm:cxn modelId="{CF20148A-6FFF-5A49-A5E3-F8739D2EA9FE}" srcId="{02D24839-9A65-F245-A16F-1988F1FCCD80}" destId="{0D826A24-3245-E749-80C9-F7BE3E37A0C7}" srcOrd="4" destOrd="0" parTransId="{27085ACE-8369-8343-8706-8DD4A307FE72}" sibTransId="{C5B6EBB8-BDFC-C945-945F-D587E500B648}"/>
    <dgm:cxn modelId="{AA32EA82-D755-964C-9119-66082EF88AA6}" srcId="{431EE719-1FDD-A542-BF4F-3292DA3DD747}" destId="{C8253B81-9079-4F45-9973-1FED33B7900B}" srcOrd="1" destOrd="0" parTransId="{C3A7DC4B-93C0-D54B-BD5C-144545D36F85}" sibTransId="{2F74D0DB-9560-BD4C-A87E-164BCC1BE586}"/>
    <dgm:cxn modelId="{72E0B1C3-C21E-B549-989E-3D918E6C0E43}" type="presOf" srcId="{6A6B4539-2CA5-CA40-B393-B4D33A576D55}" destId="{E329E1CC-5A08-C440-94FE-1F9E76756726}" srcOrd="0" destOrd="7" presId="urn:microsoft.com/office/officeart/2005/8/layout/hList6"/>
    <dgm:cxn modelId="{AACD7A51-DCC0-F840-A0D3-48547FF249C6}" srcId="{150816B9-70FC-C74B-B73B-14A767040FE1}" destId="{A2B95BA1-D3BA-004B-9146-F323D72536D5}" srcOrd="3" destOrd="0" parTransId="{A7F5BFE7-6EAC-2848-B699-ECE3CBEC3D82}" sibTransId="{D28D0EF9-9B01-E943-8075-B1A8ECC28A73}"/>
    <dgm:cxn modelId="{C4553537-CD2C-AE45-8604-45FC146BFEE1}" type="presOf" srcId="{C048F310-9971-AE47-863E-5974E75D84B6}" destId="{5D611BBF-49BF-BA40-9320-F3EA17655D86}" srcOrd="0" destOrd="1" presId="urn:microsoft.com/office/officeart/2005/8/layout/hList6"/>
    <dgm:cxn modelId="{B074B440-8443-1D45-923E-9CEAF7632D87}" type="presOf" srcId="{816BAC1F-E121-C54C-BA8D-82C0E4013154}" destId="{5D611BBF-49BF-BA40-9320-F3EA17655D86}" srcOrd="0" destOrd="5" presId="urn:microsoft.com/office/officeart/2005/8/layout/hList6"/>
    <dgm:cxn modelId="{56262C94-9F11-3C42-A941-9A8C98F36C6F}" type="presOf" srcId="{DEDE3FEC-2EE6-1646-BCCC-8DAD3E07361B}" destId="{B02B97E4-4728-D74E-B8DC-F10C4C92DED0}" srcOrd="0" destOrd="2" presId="urn:microsoft.com/office/officeart/2005/8/layout/hList6"/>
    <dgm:cxn modelId="{0EBD4B35-2EDB-C44E-B833-90917602E817}" type="presOf" srcId="{662B9B17-3F64-E24D-82EF-1A40956A1B79}" destId="{E329E1CC-5A08-C440-94FE-1F9E76756726}" srcOrd="0" destOrd="3" presId="urn:microsoft.com/office/officeart/2005/8/layout/hList6"/>
    <dgm:cxn modelId="{C1561FFC-2239-C94B-97EA-73187884831D}" srcId="{150816B9-70FC-C74B-B73B-14A767040FE1}" destId="{CF7012C6-6D3A-A64F-B967-79CECE673D91}" srcOrd="5" destOrd="0" parTransId="{36A934F0-6F61-AB49-B43F-7A63D62BF102}" sibTransId="{2D9DDD3A-EA63-7649-9111-ACC7A3875017}"/>
    <dgm:cxn modelId="{81B43335-2BAC-CF4E-BEC5-1316451A1EE1}" type="presOf" srcId="{F4F97C44-3A02-D745-BFC1-49CFB600DB35}" destId="{B02B97E4-4728-D74E-B8DC-F10C4C92DED0}" srcOrd="0" destOrd="4" presId="urn:microsoft.com/office/officeart/2005/8/layout/hList6"/>
    <dgm:cxn modelId="{6BCD8A8D-4A9E-464F-9543-AC69EB7E58AE}" type="presOf" srcId="{1070FA6F-E5A5-8848-A180-0C1231759F5A}" destId="{AAC6528A-6759-7248-8E97-FAC032619ABE}" srcOrd="0" destOrd="0" presId="urn:microsoft.com/office/officeart/2005/8/layout/hList6"/>
    <dgm:cxn modelId="{AA518348-2536-7645-B7BF-4AAC73116C47}" type="presOf" srcId="{C8253B81-9079-4F45-9973-1FED33B7900B}" destId="{E329E1CC-5A08-C440-94FE-1F9E76756726}" srcOrd="0" destOrd="2" presId="urn:microsoft.com/office/officeart/2005/8/layout/hList6"/>
    <dgm:cxn modelId="{2A919546-9FBF-9741-8B11-A350491C8CD8}" type="presOf" srcId="{150816B9-70FC-C74B-B73B-14A767040FE1}" destId="{5D611BBF-49BF-BA40-9320-F3EA17655D86}" srcOrd="0" destOrd="0" presId="urn:microsoft.com/office/officeart/2005/8/layout/hList6"/>
    <dgm:cxn modelId="{B46AE2E9-3F45-E745-92C1-27E59FBFD999}" type="presOf" srcId="{F0356AF9-6170-CC41-82CC-C08A6827D8E7}" destId="{E329E1CC-5A08-C440-94FE-1F9E76756726}" srcOrd="0" destOrd="4" presId="urn:microsoft.com/office/officeart/2005/8/layout/hList6"/>
    <dgm:cxn modelId="{69DEB2C4-7EDC-7546-A6E2-EE0A55D1C74F}" srcId="{02D24839-9A65-F245-A16F-1988F1FCCD80}" destId="{F4F97C44-3A02-D745-BFC1-49CFB600DB35}" srcOrd="3" destOrd="0" parTransId="{13AA337F-ADFE-3142-B252-1D03E36FB809}" sibTransId="{CFFF0B06-BCBD-F64E-94B2-938199541D1D}"/>
    <dgm:cxn modelId="{52F59F0B-668F-EC45-A0E3-9ED2F46A1CCA}" srcId="{1070FA6F-E5A5-8848-A180-0C1231759F5A}" destId="{02D24839-9A65-F245-A16F-1988F1FCCD80}" srcOrd="1" destOrd="0" parTransId="{178D3710-558B-2D48-83F9-FBF7FE1C6409}" sibTransId="{E8BDE65A-3E75-9C47-9FAC-3C5BF45B26D0}"/>
    <dgm:cxn modelId="{845EFA29-06B8-0C43-A27B-7EFA3E01A0DF}" srcId="{1070FA6F-E5A5-8848-A180-0C1231759F5A}" destId="{431EE719-1FDD-A542-BF4F-3292DA3DD747}" srcOrd="0" destOrd="0" parTransId="{FDE83048-EA59-E64F-BA91-775F53A765A4}" sibTransId="{F00B192C-7E7A-104A-A983-BDB17CEE8AAD}"/>
    <dgm:cxn modelId="{14E02571-6C8A-FA4F-A080-0471301266CB}" srcId="{150816B9-70FC-C74B-B73B-14A767040FE1}" destId="{308C2E8D-2696-424B-BF29-CFFCA3983E08}" srcOrd="2" destOrd="0" parTransId="{44A1206B-EA61-1B40-9A45-51A92FA526AF}" sibTransId="{42D98C20-9086-3049-9FB4-8B86DAED650C}"/>
    <dgm:cxn modelId="{1C2B5606-8AB6-0E41-9C5D-0FA6643B6C8E}" srcId="{150816B9-70FC-C74B-B73B-14A767040FE1}" destId="{816BAC1F-E121-C54C-BA8D-82C0E4013154}" srcOrd="4" destOrd="0" parTransId="{DE10F66B-71EC-E34D-A036-F78214498996}" sibTransId="{7640E857-BA90-A34A-893B-98D35C4353E2}"/>
    <dgm:cxn modelId="{D38612D1-CD0F-3D43-91B3-5E6ADF457E96}" srcId="{431EE719-1FDD-A542-BF4F-3292DA3DD747}" destId="{662B9B17-3F64-E24D-82EF-1A40956A1B79}" srcOrd="2" destOrd="0" parTransId="{7F4E5D2B-0492-3244-9C9C-885A88BC22C4}" sibTransId="{16BC9F82-480C-7849-A640-D492B8F05E19}"/>
    <dgm:cxn modelId="{453EF2A7-00D6-2347-B593-E2DF87A74716}" srcId="{150816B9-70FC-C74B-B73B-14A767040FE1}" destId="{6CC3F4B4-6C9B-0E46-A72B-7FD3F5615378}" srcOrd="1" destOrd="0" parTransId="{F04F3F89-6BC0-9349-8732-49233E9E0132}" sibTransId="{5D475811-2C5F-1442-AF5C-46BFE97E8FBC}"/>
    <dgm:cxn modelId="{BBB0DAC1-30E8-F849-9524-92A1DD16E0E2}" srcId="{431EE719-1FDD-A542-BF4F-3292DA3DD747}" destId="{6A6B4539-2CA5-CA40-B393-B4D33A576D55}" srcOrd="6" destOrd="0" parTransId="{2CE6A672-2771-C244-97DF-DD9C81595769}" sibTransId="{A8810642-B5C3-DA49-9548-D0A00A16584E}"/>
    <dgm:cxn modelId="{DA44C51F-A7E3-184D-BE4E-F7ED51365984}" type="presParOf" srcId="{AAC6528A-6759-7248-8E97-FAC032619ABE}" destId="{E329E1CC-5A08-C440-94FE-1F9E76756726}" srcOrd="0" destOrd="0" presId="urn:microsoft.com/office/officeart/2005/8/layout/hList6"/>
    <dgm:cxn modelId="{8A6400E3-0DAE-BA42-A82E-9EDEB54B2927}" type="presParOf" srcId="{AAC6528A-6759-7248-8E97-FAC032619ABE}" destId="{40CCCDAD-EB09-8D48-90B1-AA63FB277B15}" srcOrd="1" destOrd="0" presId="urn:microsoft.com/office/officeart/2005/8/layout/hList6"/>
    <dgm:cxn modelId="{4E14DD15-ECE0-794E-A237-AEFDF8F70017}" type="presParOf" srcId="{AAC6528A-6759-7248-8E97-FAC032619ABE}" destId="{B02B97E4-4728-D74E-B8DC-F10C4C92DED0}" srcOrd="2" destOrd="0" presId="urn:microsoft.com/office/officeart/2005/8/layout/hList6"/>
    <dgm:cxn modelId="{9E42A525-F883-DF45-BFB8-B53296BD8368}" type="presParOf" srcId="{AAC6528A-6759-7248-8E97-FAC032619ABE}" destId="{6793644B-1482-FA47-A9FD-5A89F20969AF}" srcOrd="3" destOrd="0" presId="urn:microsoft.com/office/officeart/2005/8/layout/hList6"/>
    <dgm:cxn modelId="{F98A887B-4AC2-A142-9877-D5128B77D9E5}" type="presParOf" srcId="{AAC6528A-6759-7248-8E97-FAC032619ABE}" destId="{5D611BBF-49BF-BA40-9320-F3EA17655D8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9E1CC-5A08-C440-94FE-1F9E76756726}">
      <dsp:nvSpPr>
        <dsp:cNvPr id="0" name=""/>
        <dsp:cNvSpPr/>
      </dsp:nvSpPr>
      <dsp:spPr>
        <a:xfrm rot="16200000">
          <a:off x="-1008839" y="1009763"/>
          <a:ext cx="4422869" cy="2403341"/>
        </a:xfrm>
        <a:prstGeom prst="flowChartManualOperation">
          <a:avLst/>
        </a:prstGeom>
        <a:solidFill>
          <a:schemeClr val="tx2">
            <a:lumMod val="60000"/>
            <a:lumOff val="40000"/>
            <a:alpha val="9000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1450" bIns="0" numCol="1" spcCol="1270" anchor="t" anchorCtr="0">
          <a:noAutofit/>
        </a:bodyPr>
        <a:lstStyle/>
        <a:p>
          <a:pPr lvl="0" algn="l" defTabSz="1200150">
            <a:lnSpc>
              <a:spcPct val="90000"/>
            </a:lnSpc>
            <a:spcBef>
              <a:spcPct val="0"/>
            </a:spcBef>
            <a:spcAft>
              <a:spcPct val="35000"/>
            </a:spcAft>
          </a:pPr>
          <a:r>
            <a:rPr lang="en-US" sz="2700" kern="1200" dirty="0" smtClean="0">
              <a:solidFill>
                <a:srgbClr val="000000"/>
              </a:solidFill>
              <a:latin typeface="Calibri"/>
              <a:cs typeface="Calibri"/>
            </a:rPr>
            <a:t>Instruments</a:t>
          </a:r>
          <a:endParaRPr lang="en-US" sz="270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kern="1200" dirty="0" smtClean="0">
              <a:solidFill>
                <a:srgbClr val="000000"/>
              </a:solidFill>
              <a:latin typeface="Calibri"/>
              <a:cs typeface="Calibri"/>
            </a:rPr>
            <a:t>Cash</a:t>
          </a:r>
          <a:endParaRPr lang="en-US" sz="200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kern="1200" dirty="0" err="1" smtClean="0">
              <a:solidFill>
                <a:srgbClr val="000000"/>
              </a:solidFill>
              <a:latin typeface="Calibri"/>
              <a:cs typeface="Calibri"/>
            </a:rPr>
            <a:t>Cheque</a:t>
          </a:r>
          <a:endParaRPr lang="en-US" sz="200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kern="1200" dirty="0" smtClean="0">
              <a:solidFill>
                <a:srgbClr val="000000"/>
              </a:solidFill>
              <a:latin typeface="Calibri"/>
              <a:cs typeface="Calibri"/>
            </a:rPr>
            <a:t>Money Order</a:t>
          </a:r>
          <a:endParaRPr lang="en-US" sz="200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kern="1200" dirty="0" smtClean="0">
              <a:solidFill>
                <a:srgbClr val="000000"/>
              </a:solidFill>
              <a:latin typeface="Calibri"/>
              <a:cs typeface="Calibri"/>
            </a:rPr>
            <a:t>Paper Voucher</a:t>
          </a:r>
          <a:endParaRPr lang="en-US" sz="200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kern="1200" dirty="0" smtClean="0">
              <a:solidFill>
                <a:srgbClr val="000000"/>
              </a:solidFill>
              <a:latin typeface="Calibri"/>
              <a:cs typeface="Calibri"/>
            </a:rPr>
            <a:t>Scratch card</a:t>
          </a:r>
          <a:endParaRPr lang="en-US" sz="200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kern="1200" dirty="0" smtClean="0">
              <a:solidFill>
                <a:srgbClr val="000000"/>
              </a:solidFill>
              <a:latin typeface="Calibri"/>
              <a:cs typeface="Calibri"/>
            </a:rPr>
            <a:t>Mobile phone</a:t>
          </a:r>
          <a:endParaRPr lang="en-US" sz="200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kern="1200" dirty="0" smtClean="0">
              <a:solidFill>
                <a:srgbClr val="000000"/>
              </a:solidFill>
              <a:latin typeface="Calibri"/>
              <a:cs typeface="Calibri"/>
            </a:rPr>
            <a:t>Smart card</a:t>
          </a:r>
          <a:endParaRPr lang="en-US" sz="2000" kern="1200" dirty="0">
            <a:solidFill>
              <a:srgbClr val="000000"/>
            </a:solidFill>
            <a:latin typeface="Calibri"/>
            <a:cs typeface="Calibri"/>
          </a:endParaRPr>
        </a:p>
        <a:p>
          <a:pPr marL="114300" lvl="1" indent="-114300" algn="l" defTabSz="666750">
            <a:lnSpc>
              <a:spcPct val="90000"/>
            </a:lnSpc>
            <a:spcBef>
              <a:spcPct val="0"/>
            </a:spcBef>
            <a:spcAft>
              <a:spcPct val="15000"/>
            </a:spcAft>
            <a:buChar char="••"/>
          </a:pPr>
          <a:endParaRPr lang="en-US" sz="1500" kern="1200" dirty="0"/>
        </a:p>
      </dsp:txBody>
      <dsp:txXfrm rot="5400000">
        <a:off x="925" y="884573"/>
        <a:ext cx="2403341" cy="2653721"/>
      </dsp:txXfrm>
    </dsp:sp>
    <dsp:sp modelId="{B02B97E4-4728-D74E-B8DC-F10C4C92DED0}">
      <dsp:nvSpPr>
        <dsp:cNvPr id="0" name=""/>
        <dsp:cNvSpPr/>
      </dsp:nvSpPr>
      <dsp:spPr>
        <a:xfrm rot="16200000">
          <a:off x="1574753" y="1009763"/>
          <a:ext cx="4422869" cy="2403341"/>
        </a:xfrm>
        <a:prstGeom prst="flowChartManualOperation">
          <a:avLst/>
        </a:prstGeom>
        <a:solidFill>
          <a:schemeClr val="tx2">
            <a:lumMod val="40000"/>
            <a:lumOff val="60000"/>
            <a:alpha val="7000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2863" bIns="0" numCol="1" spcCol="1270" anchor="t" anchorCtr="0">
          <a:noAutofit/>
        </a:bodyPr>
        <a:lstStyle/>
        <a:p>
          <a:pPr lvl="0" algn="l" defTabSz="1200150">
            <a:lnSpc>
              <a:spcPct val="90000"/>
            </a:lnSpc>
            <a:spcBef>
              <a:spcPct val="0"/>
            </a:spcBef>
            <a:spcAft>
              <a:spcPct val="35000"/>
            </a:spcAft>
          </a:pPr>
          <a:r>
            <a:rPr lang="en-US" sz="2700" kern="1200" dirty="0" smtClean="0">
              <a:solidFill>
                <a:srgbClr val="000000"/>
              </a:solidFill>
              <a:latin typeface="Calibri"/>
              <a:cs typeface="Calibri"/>
            </a:rPr>
            <a:t>Device</a:t>
          </a:r>
          <a:endParaRPr lang="en-US" sz="2700" kern="1200" dirty="0">
            <a:solidFill>
              <a:srgbClr val="000000"/>
            </a:solidFill>
            <a:latin typeface="Calibri"/>
            <a:cs typeface="Calibri"/>
          </a:endParaRPr>
        </a:p>
        <a:p>
          <a:pPr marL="228600" lvl="1" indent="-228600" algn="l" defTabSz="933450">
            <a:lnSpc>
              <a:spcPct val="90000"/>
            </a:lnSpc>
            <a:spcBef>
              <a:spcPct val="0"/>
            </a:spcBef>
            <a:spcAft>
              <a:spcPct val="15000"/>
            </a:spcAft>
            <a:buChar char="••"/>
          </a:pPr>
          <a:r>
            <a:rPr lang="en-US" sz="2100" kern="1200" dirty="0" smtClean="0">
              <a:solidFill>
                <a:srgbClr val="000000"/>
              </a:solidFill>
              <a:latin typeface="Calibri"/>
              <a:cs typeface="Calibri"/>
            </a:rPr>
            <a:t>ATM</a:t>
          </a:r>
          <a:endParaRPr lang="en-US" sz="2100" kern="1200" dirty="0">
            <a:solidFill>
              <a:srgbClr val="000000"/>
            </a:solidFill>
            <a:latin typeface="Calibri"/>
            <a:cs typeface="Calibri"/>
          </a:endParaRPr>
        </a:p>
        <a:p>
          <a:pPr marL="228600" lvl="1" indent="-228600" algn="l" defTabSz="933450">
            <a:lnSpc>
              <a:spcPct val="90000"/>
            </a:lnSpc>
            <a:spcBef>
              <a:spcPct val="0"/>
            </a:spcBef>
            <a:spcAft>
              <a:spcPct val="15000"/>
            </a:spcAft>
            <a:buChar char="••"/>
          </a:pPr>
          <a:r>
            <a:rPr lang="en-US" sz="2100" kern="1200" dirty="0" smtClean="0">
              <a:solidFill>
                <a:srgbClr val="000000"/>
              </a:solidFill>
              <a:latin typeface="Calibri"/>
              <a:cs typeface="Calibri"/>
            </a:rPr>
            <a:t>PDA/PC</a:t>
          </a:r>
          <a:endParaRPr lang="en-US" sz="2100" kern="1200" dirty="0">
            <a:solidFill>
              <a:srgbClr val="000000"/>
            </a:solidFill>
            <a:latin typeface="Calibri"/>
            <a:cs typeface="Calibri"/>
          </a:endParaRPr>
        </a:p>
        <a:p>
          <a:pPr marL="228600" lvl="1" indent="-228600" algn="l" defTabSz="933450">
            <a:lnSpc>
              <a:spcPct val="90000"/>
            </a:lnSpc>
            <a:spcBef>
              <a:spcPct val="0"/>
            </a:spcBef>
            <a:spcAft>
              <a:spcPct val="15000"/>
            </a:spcAft>
            <a:buChar char="••"/>
          </a:pPr>
          <a:r>
            <a:rPr lang="en-US" sz="2100" kern="1200" dirty="0" smtClean="0">
              <a:solidFill>
                <a:srgbClr val="000000"/>
              </a:solidFill>
              <a:latin typeface="Calibri"/>
              <a:cs typeface="Calibri"/>
            </a:rPr>
            <a:t>Shops</a:t>
          </a:r>
          <a:endParaRPr lang="en-US" sz="2100" kern="1200" dirty="0">
            <a:solidFill>
              <a:srgbClr val="000000"/>
            </a:solidFill>
            <a:latin typeface="Calibri"/>
            <a:cs typeface="Calibri"/>
          </a:endParaRPr>
        </a:p>
        <a:p>
          <a:pPr marL="228600" lvl="1" indent="-228600" algn="l" defTabSz="933450">
            <a:lnSpc>
              <a:spcPct val="90000"/>
            </a:lnSpc>
            <a:spcBef>
              <a:spcPct val="0"/>
            </a:spcBef>
            <a:spcAft>
              <a:spcPct val="15000"/>
            </a:spcAft>
            <a:buChar char="••"/>
          </a:pPr>
          <a:r>
            <a:rPr lang="en-US" sz="2100" kern="1200" dirty="0" err="1" smtClean="0">
              <a:solidFill>
                <a:srgbClr val="000000"/>
              </a:solidFill>
              <a:latin typeface="Calibri"/>
              <a:cs typeface="Calibri"/>
            </a:rPr>
            <a:t>PoS</a:t>
          </a:r>
          <a:r>
            <a:rPr lang="en-US" sz="2100" kern="1200" dirty="0" smtClean="0">
              <a:solidFill>
                <a:srgbClr val="000000"/>
              </a:solidFill>
              <a:latin typeface="Calibri"/>
              <a:cs typeface="Calibri"/>
            </a:rPr>
            <a:t> Device</a:t>
          </a:r>
          <a:endParaRPr lang="en-US" sz="2100" kern="1200" dirty="0">
            <a:solidFill>
              <a:srgbClr val="000000"/>
            </a:solidFill>
            <a:latin typeface="Calibri"/>
            <a:cs typeface="Calibri"/>
          </a:endParaRPr>
        </a:p>
        <a:p>
          <a:pPr marL="228600" lvl="1" indent="-228600" algn="l" defTabSz="933450">
            <a:lnSpc>
              <a:spcPct val="90000"/>
            </a:lnSpc>
            <a:spcBef>
              <a:spcPct val="0"/>
            </a:spcBef>
            <a:spcAft>
              <a:spcPct val="15000"/>
            </a:spcAft>
            <a:buChar char="••"/>
          </a:pPr>
          <a:r>
            <a:rPr lang="en-US" sz="2100" kern="1200" dirty="0" smtClean="0">
              <a:solidFill>
                <a:srgbClr val="000000"/>
              </a:solidFill>
              <a:latin typeface="Calibri"/>
              <a:cs typeface="Calibri"/>
            </a:rPr>
            <a:t>Mobile phones</a:t>
          </a:r>
          <a:endParaRPr lang="en-US" sz="2100" kern="1200" dirty="0">
            <a:solidFill>
              <a:srgbClr val="000000"/>
            </a:solidFill>
            <a:latin typeface="Calibri"/>
            <a:cs typeface="Calibri"/>
          </a:endParaRPr>
        </a:p>
      </dsp:txBody>
      <dsp:txXfrm rot="5400000">
        <a:off x="2584517" y="884573"/>
        <a:ext cx="2403341" cy="2653721"/>
      </dsp:txXfrm>
    </dsp:sp>
    <dsp:sp modelId="{5D611BBF-49BF-BA40-9320-F3EA17655D86}">
      <dsp:nvSpPr>
        <dsp:cNvPr id="0" name=""/>
        <dsp:cNvSpPr/>
      </dsp:nvSpPr>
      <dsp:spPr>
        <a:xfrm rot="16200000">
          <a:off x="4158346" y="1009763"/>
          <a:ext cx="4422869" cy="2403341"/>
        </a:xfrm>
        <a:prstGeom prst="flowChartManualOperation">
          <a:avLst/>
        </a:prstGeom>
        <a:solidFill>
          <a:schemeClr val="tx2">
            <a:lumMod val="20000"/>
            <a:lumOff val="80000"/>
            <a:alpha val="5000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2863" bIns="0" numCol="1" spcCol="1270" anchor="t" anchorCtr="0">
          <a:noAutofit/>
        </a:bodyPr>
        <a:lstStyle/>
        <a:p>
          <a:pPr lvl="0" algn="l" defTabSz="1200150">
            <a:lnSpc>
              <a:spcPct val="90000"/>
            </a:lnSpc>
            <a:spcBef>
              <a:spcPct val="0"/>
            </a:spcBef>
            <a:spcAft>
              <a:spcPct val="35000"/>
            </a:spcAft>
          </a:pPr>
          <a:r>
            <a:rPr lang="en-US" sz="2700" kern="1200" dirty="0" smtClean="0">
              <a:solidFill>
                <a:schemeClr val="tx1"/>
              </a:solidFill>
              <a:latin typeface="Calibri"/>
              <a:cs typeface="Calibri"/>
            </a:rPr>
            <a:t>Channels</a:t>
          </a:r>
          <a:endParaRPr lang="en-US" sz="2700" kern="1200" dirty="0">
            <a:solidFill>
              <a:schemeClr val="tx1"/>
            </a:solidFill>
            <a:latin typeface="Calibri"/>
            <a:cs typeface="Calibri"/>
          </a:endParaRPr>
        </a:p>
        <a:p>
          <a:pPr marL="228600" lvl="1" indent="-228600" algn="l" defTabSz="933450">
            <a:lnSpc>
              <a:spcPct val="90000"/>
            </a:lnSpc>
            <a:spcBef>
              <a:spcPct val="0"/>
            </a:spcBef>
            <a:spcAft>
              <a:spcPct val="15000"/>
            </a:spcAft>
            <a:buChar char="••"/>
          </a:pPr>
          <a:r>
            <a:rPr lang="en-US" sz="2100" kern="1200" dirty="0" smtClean="0">
              <a:solidFill>
                <a:schemeClr val="tx1"/>
              </a:solidFill>
              <a:latin typeface="Calibri"/>
              <a:cs typeface="Calibri"/>
            </a:rPr>
            <a:t>Banks</a:t>
          </a:r>
          <a:endParaRPr lang="en-US" sz="2100" kern="1200" dirty="0">
            <a:solidFill>
              <a:schemeClr val="tx1"/>
            </a:solidFill>
            <a:latin typeface="Calibri"/>
            <a:cs typeface="Calibri"/>
          </a:endParaRPr>
        </a:p>
        <a:p>
          <a:pPr marL="228600" lvl="1" indent="-228600" algn="l" defTabSz="933450">
            <a:lnSpc>
              <a:spcPct val="90000"/>
            </a:lnSpc>
            <a:spcBef>
              <a:spcPct val="0"/>
            </a:spcBef>
            <a:spcAft>
              <a:spcPct val="15000"/>
            </a:spcAft>
            <a:buChar char="••"/>
          </a:pPr>
          <a:r>
            <a:rPr lang="en-US" sz="2100" kern="1200" dirty="0" smtClean="0">
              <a:solidFill>
                <a:schemeClr val="tx1"/>
              </a:solidFill>
              <a:latin typeface="Calibri"/>
              <a:cs typeface="Calibri"/>
            </a:rPr>
            <a:t>Mobile banks</a:t>
          </a:r>
          <a:endParaRPr lang="en-US" sz="2100" kern="1200" dirty="0">
            <a:solidFill>
              <a:schemeClr val="tx1"/>
            </a:solidFill>
            <a:latin typeface="Calibri"/>
            <a:cs typeface="Calibri"/>
          </a:endParaRPr>
        </a:p>
        <a:p>
          <a:pPr marL="228600" lvl="1" indent="-228600" algn="l" defTabSz="933450">
            <a:lnSpc>
              <a:spcPct val="90000"/>
            </a:lnSpc>
            <a:spcBef>
              <a:spcPct val="0"/>
            </a:spcBef>
            <a:spcAft>
              <a:spcPct val="15000"/>
            </a:spcAft>
            <a:buChar char="••"/>
          </a:pPr>
          <a:r>
            <a:rPr lang="en-US" sz="2100" kern="1200" dirty="0" smtClean="0">
              <a:solidFill>
                <a:schemeClr val="tx1"/>
              </a:solidFill>
              <a:latin typeface="Calibri"/>
              <a:cs typeface="Calibri"/>
            </a:rPr>
            <a:t>Internet</a:t>
          </a:r>
          <a:endParaRPr lang="en-US" sz="2100" kern="1200" dirty="0">
            <a:solidFill>
              <a:schemeClr val="tx1"/>
            </a:solidFill>
            <a:latin typeface="Calibri"/>
            <a:cs typeface="Calibri"/>
          </a:endParaRPr>
        </a:p>
        <a:p>
          <a:pPr marL="228600" lvl="1" indent="-228600" algn="l" defTabSz="933450">
            <a:lnSpc>
              <a:spcPct val="90000"/>
            </a:lnSpc>
            <a:spcBef>
              <a:spcPct val="0"/>
            </a:spcBef>
            <a:spcAft>
              <a:spcPct val="15000"/>
            </a:spcAft>
            <a:buChar char="••"/>
          </a:pPr>
          <a:r>
            <a:rPr lang="en-US" sz="2100" kern="1200" dirty="0" smtClean="0">
              <a:solidFill>
                <a:schemeClr val="tx1"/>
              </a:solidFill>
              <a:latin typeface="Calibri"/>
              <a:cs typeface="Calibri"/>
            </a:rPr>
            <a:t>Merchant/agent</a:t>
          </a:r>
          <a:endParaRPr lang="en-US" sz="2100" kern="1200" dirty="0">
            <a:solidFill>
              <a:schemeClr val="tx1"/>
            </a:solidFill>
            <a:latin typeface="Calibri"/>
            <a:cs typeface="Calibri"/>
          </a:endParaRPr>
        </a:p>
        <a:p>
          <a:pPr marL="228600" lvl="1" indent="-228600" algn="l" defTabSz="933450">
            <a:lnSpc>
              <a:spcPct val="90000"/>
            </a:lnSpc>
            <a:spcBef>
              <a:spcPct val="0"/>
            </a:spcBef>
            <a:spcAft>
              <a:spcPct val="15000"/>
            </a:spcAft>
            <a:buChar char="••"/>
          </a:pPr>
          <a:r>
            <a:rPr lang="en-US" sz="2100" kern="1200" dirty="0" smtClean="0">
              <a:solidFill>
                <a:schemeClr val="tx1"/>
              </a:solidFill>
              <a:latin typeface="Calibri"/>
              <a:cs typeface="Calibri"/>
            </a:rPr>
            <a:t>SIM</a:t>
          </a:r>
          <a:endParaRPr lang="en-US" sz="2100" kern="1200" dirty="0">
            <a:solidFill>
              <a:schemeClr val="tx1"/>
            </a:solidFill>
            <a:latin typeface="Calibri"/>
            <a:cs typeface="Calibri"/>
          </a:endParaRPr>
        </a:p>
        <a:p>
          <a:pPr marL="228600" lvl="1" indent="-228600" algn="l" defTabSz="933450">
            <a:lnSpc>
              <a:spcPct val="90000"/>
            </a:lnSpc>
            <a:spcBef>
              <a:spcPct val="0"/>
            </a:spcBef>
            <a:spcAft>
              <a:spcPct val="15000"/>
            </a:spcAft>
            <a:buChar char="••"/>
          </a:pPr>
          <a:endParaRPr lang="en-US" sz="2100" kern="1200" dirty="0"/>
        </a:p>
      </dsp:txBody>
      <dsp:txXfrm rot="5400000">
        <a:off x="5168110" y="884573"/>
        <a:ext cx="2403341" cy="265372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ACDB4-5E8E-914C-A197-2CEE016E5C3F}" type="datetimeFigureOut">
              <a:rPr lang="en-US" smtClean="0"/>
              <a:pPr/>
              <a:t>25/03/2012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FE16F8-AC6A-C341-8AC7-ADCBB14BBFF5}" type="slidenum">
              <a:rPr lang="en-US" smtClean="0"/>
              <a:pPr/>
              <a:t>‹#›</a:t>
            </a:fld>
            <a:endParaRPr lang="en-US"/>
          </a:p>
        </p:txBody>
      </p:sp>
    </p:spTree>
    <p:extLst>
      <p:ext uri="{BB962C8B-B14F-4D97-AF65-F5344CB8AC3E}">
        <p14:creationId xmlns:p14="http://schemas.microsoft.com/office/powerpoint/2010/main" val="3471441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r>
              <a:rPr lang="en-GB" dirty="0" smtClean="0">
                <a:cs typeface="+mn-cs"/>
              </a:rPr>
              <a:t>There is growing experience with cash based responses and more all the time. Wide variety of contexts – all types of emergencies, many different ways of giving people money and many different actors involved</a:t>
            </a:r>
          </a:p>
          <a:p>
            <a:pPr eaLnBrk="1" hangingPunct="1">
              <a:lnSpc>
                <a:spcPct val="90000"/>
              </a:lnSpc>
              <a:defRPr/>
            </a:pPr>
            <a:endParaRPr lang="en-GB" dirty="0" smtClean="0">
              <a:cs typeface="+mn-cs"/>
            </a:endParaRPr>
          </a:p>
          <a:p>
            <a:pPr eaLnBrk="1" hangingPunct="1">
              <a:lnSpc>
                <a:spcPct val="90000"/>
              </a:lnSpc>
              <a:defRPr/>
            </a:pPr>
            <a:r>
              <a:rPr lang="en-GB" dirty="0" smtClean="0">
                <a:cs typeface="+mn-cs"/>
              </a:rPr>
              <a:t>Cash grants, cash for work, conditional cash transfers, community grants, vouchers for seeds, livestock, shelter.</a:t>
            </a:r>
          </a:p>
          <a:p>
            <a:pPr eaLnBrk="1" hangingPunct="1">
              <a:defRPr/>
            </a:pPr>
            <a:r>
              <a:rPr lang="en-GB" dirty="0" smtClean="0">
                <a:cs typeface="+mn-cs"/>
              </a:rPr>
              <a:t>The experience reviewed so far suggests that cash programmes can be effective and they have been largely positively evaluated.</a:t>
            </a:r>
          </a:p>
          <a:p>
            <a:pPr eaLnBrk="1" hangingPunct="1">
              <a:defRPr/>
            </a:pPr>
            <a:endParaRPr lang="en-GB" dirty="0" smtClean="0">
              <a:cs typeface="+mn-cs"/>
            </a:endParaRPr>
          </a:p>
          <a:p>
            <a:pPr eaLnBrk="1" hangingPunct="1">
              <a:defRPr/>
            </a:pPr>
            <a:r>
              <a:rPr lang="en-GB" dirty="0" smtClean="0">
                <a:cs typeface="+mn-cs"/>
              </a:rPr>
              <a:t>Often they have been seen as more cost effective, allowing people greater choice and dignity, creating greater multiplier effects in local economies</a:t>
            </a:r>
          </a:p>
          <a:p>
            <a:pPr eaLnBrk="1" hangingPunct="1">
              <a:defRPr/>
            </a:pPr>
            <a:r>
              <a:rPr lang="en-GB" dirty="0" smtClean="0">
                <a:cs typeface="+mn-cs"/>
              </a:rPr>
              <a:t>And the fears about cash have not been realised. Use has not been anti-social, people have spent the money sensibly, women have been able to have a say in how the money is used, it has been possible to deliver it safely and there have not been major problems of security or corruption. Innovations around use of remittance systems.</a:t>
            </a:r>
          </a:p>
          <a:p>
            <a:pPr eaLnBrk="1" hangingPunct="1">
              <a:defRPr/>
            </a:pPr>
            <a:endParaRPr lang="en-GB" dirty="0" smtClean="0">
              <a:cs typeface="+mn-cs"/>
            </a:endParaRPr>
          </a:p>
          <a:p>
            <a:pPr eaLnBrk="1" hangingPunct="1">
              <a:defRPr/>
            </a:pPr>
            <a:r>
              <a:rPr lang="en-GB" dirty="0" smtClean="0">
                <a:cs typeface="+mn-cs"/>
              </a:rPr>
              <a:t>Some caveats – firstly most evaluations are positive – need for more rigorous research. Not often implemented on a large scale – questions about both inflationary impact and capacity (</a:t>
            </a:r>
            <a:r>
              <a:rPr lang="en-GB" dirty="0" err="1" smtClean="0">
                <a:cs typeface="+mn-cs"/>
              </a:rPr>
              <a:t>e.g</a:t>
            </a:r>
            <a:r>
              <a:rPr lang="en-GB" dirty="0" smtClean="0">
                <a:cs typeface="+mn-cs"/>
              </a:rPr>
              <a:t> Ethiopia safety nets). And times when it will not be appropriate – when markets are disrupted, inflationary effects are likely or insecurity is too high.</a:t>
            </a:r>
          </a:p>
          <a:p>
            <a:pPr eaLnBrk="1" hangingPunct="1">
              <a:defRPr/>
            </a:pPr>
            <a:endParaRPr lang="en-GB" dirty="0" smtClean="0">
              <a:cs typeface="+mn-cs"/>
            </a:endParaRPr>
          </a:p>
          <a:p>
            <a:pPr eaLnBrk="1" hangingPunct="1">
              <a:defRPr/>
            </a:pPr>
            <a:r>
              <a:rPr lang="en-GB" dirty="0" smtClean="0">
                <a:cs typeface="+mn-cs"/>
              </a:rPr>
              <a:t>Often seen as an alternative but can also be complementary to in-kind approaches.</a:t>
            </a:r>
          </a:p>
          <a:p>
            <a:pPr eaLnBrk="1" hangingPunct="1">
              <a:lnSpc>
                <a:spcPct val="90000"/>
              </a:lnSpc>
              <a:defRPr/>
            </a:pPr>
            <a:endParaRPr lang="en-GB" dirty="0" smtClean="0">
              <a:cs typeface="+mn-cs"/>
            </a:endParaRPr>
          </a:p>
          <a:p>
            <a:pPr eaLnBrk="1" hangingPunct="1">
              <a:lnSpc>
                <a:spcPct val="90000"/>
              </a:lnSpc>
              <a:defRPr/>
            </a:pPr>
            <a:endParaRPr lang="en-GB" dirty="0" smtClean="0">
              <a:cs typeface="+mn-cs"/>
            </a:endParaRPr>
          </a:p>
          <a:p>
            <a:pPr eaLnBrk="1" hangingPunct="1">
              <a:lnSpc>
                <a:spcPct val="90000"/>
              </a:lnSpc>
              <a:defRPr/>
            </a:pPr>
            <a:r>
              <a:rPr lang="en-GB" dirty="0" smtClean="0">
                <a:cs typeface="+mn-cs"/>
              </a:rPr>
              <a:t>Ethiopia, Somalia, Kenya, cash playing a role in the Tsunami response, DRC, Ingushetia, Mongolia, Gujarat, Mozambique floods, Afghanistan</a:t>
            </a:r>
          </a:p>
          <a:p>
            <a:pPr eaLnBrk="1" hangingPunct="1">
              <a:lnSpc>
                <a:spcPct val="90000"/>
              </a:lnSpc>
              <a:defRPr/>
            </a:pPr>
            <a:endParaRPr lang="en-GB" dirty="0" smtClean="0">
              <a:cs typeface="+mn-cs"/>
            </a:endParaRPr>
          </a:p>
          <a:p>
            <a:pPr eaLnBrk="1" hangingPunct="1">
              <a:lnSpc>
                <a:spcPct val="90000"/>
              </a:lnSpc>
              <a:defRPr/>
            </a:pPr>
            <a:r>
              <a:rPr lang="en-GB" dirty="0" smtClean="0">
                <a:cs typeface="+mn-cs"/>
              </a:rPr>
              <a:t>But still marginal and small scale compared to in-kind assistance – standardised responses – food aid, shelter, NFIs</a:t>
            </a:r>
          </a:p>
          <a:p>
            <a:pPr eaLnBrk="1" hangingPunct="1">
              <a:lnSpc>
                <a:spcPct val="90000"/>
              </a:lnSpc>
              <a:defRPr/>
            </a:pPr>
            <a:endParaRPr lang="en-GB" dirty="0" smtClean="0">
              <a:cs typeface="+mn-cs"/>
            </a:endParaRPr>
          </a:p>
          <a:p>
            <a:pPr eaLnBrk="1" hangingPunct="1">
              <a:lnSpc>
                <a:spcPct val="90000"/>
              </a:lnSpc>
              <a:defRPr/>
            </a:pPr>
            <a:r>
              <a:rPr lang="en-GB" dirty="0" smtClean="0">
                <a:cs typeface="+mn-cs"/>
              </a:rPr>
              <a:t>Although of course the vast majority of in-kind distributions are in fact a mixture of cash and in-kind assistance because people sell part of what they are given.</a:t>
            </a:r>
          </a:p>
          <a:p>
            <a:pPr eaLnBrk="1" hangingPunct="1">
              <a:lnSpc>
                <a:spcPct val="90000"/>
              </a:lnSpc>
              <a:defRPr/>
            </a:pPr>
            <a:endParaRPr lang="en-GB" dirty="0" smtClean="0">
              <a:cs typeface="+mn-cs"/>
            </a:endParaRPr>
          </a:p>
          <a:p>
            <a:pPr eaLnBrk="1" hangingPunct="1">
              <a:lnSpc>
                <a:spcPct val="90000"/>
              </a:lnSpc>
              <a:defRPr/>
            </a:pPr>
            <a:r>
              <a:rPr lang="en-GB" dirty="0" smtClean="0">
                <a:cs typeface="+mn-cs"/>
              </a:rPr>
              <a:t>Growing interest and experience with cash is coming from 2 directions – use in emergency relief by aid agencies and growing interest in the use of cash in social protection programmes – pensions, conditional cash transfers in Latin America – pilot programmes in southern Africa</a:t>
            </a:r>
          </a:p>
          <a:p>
            <a:pPr eaLnBrk="1" hangingPunct="1">
              <a:lnSpc>
                <a:spcPct val="90000"/>
              </a:lnSpc>
              <a:defRPr/>
            </a:pPr>
            <a:endParaRPr lang="en-GB" dirty="0" smtClean="0">
              <a:cs typeface="+mn-cs"/>
            </a:endParaRPr>
          </a:p>
          <a:p>
            <a:pPr eaLnBrk="1" hangingPunct="1">
              <a:defRPr/>
            </a:pPr>
            <a:r>
              <a:rPr lang="en-GB" dirty="0" smtClean="0">
                <a:cs typeface="+mn-cs"/>
              </a:rPr>
              <a:t>Given this largely positive response and strong theoretical case why so much scepticism and reluctance. Cash is peculiarly threatening in all sorts of interesting ways – institutionally, organisationally and in terms of attitudes.</a:t>
            </a:r>
          </a:p>
          <a:p>
            <a:pPr eaLnBrk="1" hangingPunct="1">
              <a:defRPr/>
            </a:pPr>
            <a:endParaRPr lang="en-GB" dirty="0" smtClean="0">
              <a:cs typeface="+mn-cs"/>
            </a:endParaRPr>
          </a:p>
          <a:p>
            <a:pPr eaLnBrk="1" hangingPunct="1">
              <a:defRPr/>
            </a:pPr>
            <a:r>
              <a:rPr lang="en-GB" dirty="0" smtClean="0">
                <a:cs typeface="+mn-cs"/>
              </a:rPr>
              <a:t>Certainly a potential threat to the role of food aid and the current international food aid system. But also I’ll argue an opportunity which I’ll come back to.</a:t>
            </a:r>
          </a:p>
          <a:p>
            <a:pPr eaLnBrk="1" hangingPunct="1">
              <a:defRPr/>
            </a:pPr>
            <a:endParaRPr lang="en-GB" dirty="0" smtClean="0">
              <a:cs typeface="+mn-cs"/>
            </a:endParaRPr>
          </a:p>
          <a:p>
            <a:pPr eaLnBrk="1" hangingPunct="1">
              <a:defRPr/>
            </a:pPr>
            <a:r>
              <a:rPr lang="en-GB" dirty="0" smtClean="0">
                <a:cs typeface="+mn-cs"/>
              </a:rPr>
              <a:t>Also, a more fundamental threat to how we construct what we do – rather than deciding what people need – cash implies handing over power, control and responsibility to people to decide themselves. </a:t>
            </a:r>
          </a:p>
          <a:p>
            <a:pPr eaLnBrk="1" hangingPunct="1">
              <a:defRPr/>
            </a:pPr>
            <a:endParaRPr lang="en-GB" dirty="0" smtClean="0">
              <a:cs typeface="+mn-cs"/>
            </a:endParaRPr>
          </a:p>
          <a:p>
            <a:pPr eaLnBrk="1" hangingPunct="1">
              <a:defRPr/>
            </a:pPr>
            <a:r>
              <a:rPr lang="en-GB" dirty="0" smtClean="0">
                <a:cs typeface="+mn-cs"/>
              </a:rPr>
              <a:t>Also interesting signs of governments seeing a shift to cash as part of an assertion of greater control – Afghan government and the more cash less kind paper, Ethiopia government and PSNP process and Tsunami affected governments.</a:t>
            </a:r>
          </a:p>
          <a:p>
            <a:pPr eaLnBrk="1" hangingPunct="1">
              <a:defRPr/>
            </a:pPr>
            <a:endParaRPr lang="en-GB" dirty="0" smtClean="0">
              <a:cs typeface="+mn-cs"/>
            </a:endParaRPr>
          </a:p>
          <a:p>
            <a:pPr eaLnBrk="1" hangingPunct="1">
              <a:lnSpc>
                <a:spcPct val="90000"/>
              </a:lnSpc>
              <a:defRPr/>
            </a:pPr>
            <a:endParaRPr lang="en-GB" dirty="0" smtClean="0">
              <a:cs typeface="+mn-cs"/>
            </a:endParaRPr>
          </a:p>
          <a:p>
            <a:endParaRPr lang="en-US" dirty="0"/>
          </a:p>
        </p:txBody>
      </p:sp>
      <p:sp>
        <p:nvSpPr>
          <p:cNvPr id="4" name="Slide Number Placeholder 3"/>
          <p:cNvSpPr>
            <a:spLocks noGrp="1"/>
          </p:cNvSpPr>
          <p:nvPr>
            <p:ph type="sldNum" sz="quarter" idx="10"/>
          </p:nvPr>
        </p:nvSpPr>
        <p:spPr/>
        <p:txBody>
          <a:bodyPr/>
          <a:lstStyle/>
          <a:p>
            <a:fld id="{CFFE16F8-AC6A-C341-8AC7-ADCBB14BBFF5}" type="slidenum">
              <a:rPr lang="en-US" smtClean="0"/>
              <a:pPr/>
              <a:t>6</a:t>
            </a:fld>
            <a:endParaRPr lang="en-US"/>
          </a:p>
        </p:txBody>
      </p:sp>
    </p:spTree>
    <p:extLst>
      <p:ext uri="{BB962C8B-B14F-4D97-AF65-F5344CB8AC3E}">
        <p14:creationId xmlns:p14="http://schemas.microsoft.com/office/powerpoint/2010/main" val="3028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E16F8-AC6A-C341-8AC7-ADCBB14BBFF5}" type="slidenum">
              <a:rPr lang="en-US" smtClean="0"/>
              <a:pPr/>
              <a:t>18</a:t>
            </a:fld>
            <a:endParaRPr lang="en-US"/>
          </a:p>
        </p:txBody>
      </p:sp>
    </p:spTree>
    <p:extLst>
      <p:ext uri="{BB962C8B-B14F-4D97-AF65-F5344CB8AC3E}">
        <p14:creationId xmlns:p14="http://schemas.microsoft.com/office/powerpoint/2010/main" val="420925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GB" dirty="0" smtClean="0"/>
              <a:t>Click to edit Master title style</a:t>
            </a:r>
            <a:endParaRPr dirty="0"/>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2800" kern="1200">
                <a:solidFill>
                  <a:srgbClr val="000000"/>
                </a:solidFill>
                <a:latin typeface="Calibri"/>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dirty="0"/>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a:xfrm>
            <a:off x="8789894" y="6569075"/>
            <a:ext cx="457200" cy="365125"/>
          </a:xfrm>
          <a:prstGeom prst="rect">
            <a:avLst/>
          </a:prstGeom>
        </p:spPr>
        <p:txBody>
          <a:bodyPr/>
          <a:lstStyle>
            <a:lvl1pPr>
              <a:defRPr>
                <a:latin typeface="Calibri"/>
              </a:defRPr>
            </a:lvl1pPr>
          </a:lstStyle>
          <a:p>
            <a:fld id="{38237106-F2ED-405E-BC33-CC3CF426205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4000" kern="1200">
                <a:solidFill>
                  <a:schemeClr val="bg1"/>
                </a:solidFill>
                <a:latin typeface="Calibri"/>
                <a:ea typeface="+mj-ea"/>
                <a:cs typeface="+mj-cs"/>
              </a:defRPr>
            </a:lvl1pPr>
          </a:lstStyle>
          <a:p>
            <a:r>
              <a:rPr lang="en-GB" dirty="0" smtClean="0"/>
              <a:t>Click to edit Master title style</a:t>
            </a:r>
            <a:endParaRPr dirty="0"/>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2800" kern="1200">
                <a:solidFill>
                  <a:schemeClr val="tx1">
                    <a:lumMod val="65000"/>
                    <a:lumOff val="35000"/>
                  </a:schemeClr>
                </a:solidFill>
                <a:latin typeface="Calibri"/>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GB" dirty="0" smtClean="0"/>
              <a:t>Click to edit Master text styles</a:t>
            </a:r>
          </a:p>
        </p:txBody>
      </p:sp>
      <p:sp>
        <p:nvSpPr>
          <p:cNvPr id="6" name="Footer Placeholder 5"/>
          <p:cNvSpPr>
            <a:spLocks noGrp="1"/>
          </p:cNvSpPr>
          <p:nvPr>
            <p:ph type="ftr" sz="quarter" idx="11"/>
          </p:nvPr>
        </p:nvSpPr>
        <p:spPr/>
        <p:txBody>
          <a:bodyPr/>
          <a:lstStyle>
            <a:lvl1pPr>
              <a:defRPr>
                <a:solidFill>
                  <a:srgbClr val="CC2127"/>
                </a:solidFill>
              </a:defRPr>
            </a:lvl1pPr>
          </a:lstStyle>
          <a:p>
            <a:endParaRPr lang="en-US" dirty="0"/>
          </a:p>
        </p:txBody>
      </p:sp>
      <p:sp>
        <p:nvSpPr>
          <p:cNvPr id="7" name="Slide Number Placeholder 6"/>
          <p:cNvSpPr>
            <a:spLocks noGrp="1"/>
          </p:cNvSpPr>
          <p:nvPr>
            <p:ph type="sldNum" sz="quarter" idx="12"/>
          </p:nvPr>
        </p:nvSpPr>
        <p:spPr>
          <a:xfrm>
            <a:off x="8789894" y="6569075"/>
            <a:ext cx="457200" cy="365125"/>
          </a:xfrm>
          <a:prstGeom prst="rect">
            <a:avLst/>
          </a:prstGeom>
        </p:spPr>
        <p:txBody>
          <a:bodyPr/>
          <a:lstStyle>
            <a:lvl1pPr>
              <a:defRPr>
                <a:latin typeface="Calibri"/>
              </a:defRPr>
            </a:lvl1pPr>
          </a:lstStyle>
          <a:p>
            <a:pPr algn="ctr"/>
            <a:fld id="{F0C94032-CD4C-4C25-B0C2-CEC720522D92}" type="slidenum">
              <a:rPr lang="en-US" smtClean="0"/>
              <a:pPr algn="ctr"/>
              <a:t>‹#›</a:t>
            </a:fld>
            <a:endParaRPr lang="en-US" sz="28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800"/>
            </a:lvl1pPr>
          </a:lstStyle>
          <a:p>
            <a:r>
              <a:rPr lang="en-GB" dirty="0" smtClean="0"/>
              <a:t>Click to edit Master title style</a:t>
            </a:r>
            <a:endParaRPr dirty="0"/>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2400" kern="1200">
                <a:solidFill>
                  <a:schemeClr val="tx1">
                    <a:lumMod val="65000"/>
                    <a:lumOff val="35000"/>
                  </a:schemeClr>
                </a:solidFill>
                <a:latin typeface="Calibri"/>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dirty="0"/>
          </a:p>
        </p:txBody>
      </p:sp>
      <p:sp>
        <p:nvSpPr>
          <p:cNvPr id="5" name="Footer Placeholder 4"/>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3200"/>
            </a:lvl1pPr>
          </a:lstStyle>
          <a:p>
            <a:r>
              <a:rPr lang="en-GB" dirty="0" smtClean="0"/>
              <a:t>Click to edit Master title style</a:t>
            </a:r>
            <a:endParaRPr dirty="0"/>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2800" kern="1200">
                <a:solidFill>
                  <a:schemeClr val="tx1">
                    <a:lumMod val="65000"/>
                    <a:lumOff val="35000"/>
                  </a:schemeClr>
                </a:solidFill>
                <a:latin typeface="Calibri"/>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dirty="0"/>
          </a:p>
        </p:txBody>
      </p:sp>
      <p:sp>
        <p:nvSpPr>
          <p:cNvPr id="5" name="Footer Placeholder 4"/>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GB"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3600"/>
            </a:lvl1pPr>
          </a:lstStyle>
          <a:p>
            <a:r>
              <a:rPr lang="en-GB" dirty="0" smtClean="0"/>
              <a:t>Click to edit Master title style</a:t>
            </a:r>
            <a:endParaRPr dirty="0"/>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2800" kern="1200">
                <a:solidFill>
                  <a:schemeClr val="tx1">
                    <a:lumMod val="65000"/>
                    <a:lumOff val="35000"/>
                  </a:schemeClr>
                </a:solidFill>
                <a:latin typeface="Calibri"/>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dirty="0"/>
          </a:p>
        </p:txBody>
      </p:sp>
      <p:sp>
        <p:nvSpPr>
          <p:cNvPr id="5" name="Footer Placeholder 4"/>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GB"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GB"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dirty="0"/>
          </a:p>
        </p:txBody>
      </p:sp>
      <p:sp>
        <p:nvSpPr>
          <p:cNvPr id="3" name="Content Placeholder 2"/>
          <p:cNvSpPr>
            <a:spLocks noGrp="1"/>
          </p:cNvSpPr>
          <p:nvPr>
            <p:ph idx="1"/>
          </p:nvPr>
        </p:nvSpPr>
        <p:spPr/>
        <p:txBody>
          <a:bodyPr/>
          <a:lstStyle>
            <a:lvl1pPr>
              <a:defRPr sz="2800"/>
            </a:lvl1pPr>
            <a:lvl2pPr>
              <a:defRPr sz="2400"/>
            </a:lvl2pPr>
            <a:lvl3pPr>
              <a:defRPr sz="2000"/>
            </a:lvl3pPr>
            <a:lvl5pPr>
              <a:defRPr/>
            </a:lvl5pPr>
          </a:lstStyle>
          <a:p>
            <a:pPr lvl="0"/>
            <a:r>
              <a:rPr lang="en-GB" dirty="0" smtClean="0"/>
              <a:t>Click to edit Master text styles</a:t>
            </a:r>
          </a:p>
          <a:p>
            <a:pPr lvl="1"/>
            <a:r>
              <a:rPr lang="en-GB" dirty="0" smtClean="0"/>
              <a:t>Second level</a:t>
            </a:r>
          </a:p>
          <a:p>
            <a:pPr lvl="2"/>
            <a:r>
              <a:rPr lang="en-GB" dirty="0" smtClean="0"/>
              <a:t>Third level</a:t>
            </a:r>
          </a:p>
        </p:txBody>
      </p:sp>
      <p:sp>
        <p:nvSpPr>
          <p:cNvPr id="4" name="Date Placeholder 3"/>
          <p:cNvSpPr>
            <a:spLocks noGrp="1"/>
          </p:cNvSpPr>
          <p:nvPr>
            <p:ph type="dt" sz="half" idx="10"/>
          </p:nvPr>
        </p:nvSpPr>
        <p:spPr>
          <a:xfrm>
            <a:off x="6580094" y="188259"/>
            <a:ext cx="2133600" cy="365125"/>
          </a:xfrm>
          <a:prstGeom prst="rect">
            <a:avLst/>
          </a:prstGeom>
        </p:spPr>
        <p:txBody>
          <a:bodyPr/>
          <a:lstStyle>
            <a:lvl1pPr>
              <a:defRPr>
                <a:latin typeface="Calibri"/>
              </a:defRPr>
            </a:lvl1pPr>
          </a:lstStyle>
          <a:p>
            <a:fld id="{23A271A1-F6D6-438B-A432-4747EE7ECD40}" type="datetimeFigureOut">
              <a:rPr lang="en-US" smtClean="0"/>
              <a:pPr/>
              <a:t>25/03/2012</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8789894" y="6569075"/>
            <a:ext cx="457200" cy="365125"/>
          </a:xfrm>
          <a:prstGeom prst="rect">
            <a:avLst/>
          </a:prstGeom>
        </p:spPr>
        <p:txBody>
          <a:bodyPr/>
          <a:lstStyle>
            <a:lvl1pPr>
              <a:defRPr>
                <a:latin typeface="Calibri"/>
              </a:defRPr>
            </a:lvl1pPr>
          </a:lstStyle>
          <a:p>
            <a:fld id="{F0C94032-CD4C-4C25-B0C2-CEC720522D92}" type="slidenum">
              <a:rPr lang="en-US" smtClean="0"/>
              <a:pPr/>
              <a:t>‹#›</a:t>
            </a:fld>
            <a:endParaRPr 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GB" dirty="0" smtClean="0"/>
              <a:t>Click to edit Master title style</a:t>
            </a:r>
            <a:endParaRPr dirty="0"/>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normAutofit/>
          </a:bodyPr>
          <a:lstStyle>
            <a:lvl1pPr marL="0" indent="0" algn="l" defTabSz="914400" rtl="0" eaLnBrk="1" latinLnBrk="0" hangingPunct="1">
              <a:spcBef>
                <a:spcPts val="300"/>
              </a:spcBef>
              <a:buNone/>
              <a:defRPr sz="2800" kern="1200">
                <a:solidFill>
                  <a:schemeClr val="tx1">
                    <a:lumMod val="65000"/>
                    <a:lumOff val="35000"/>
                  </a:schemeClr>
                </a:solidFill>
                <a:latin typeface="Calibri"/>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dirty="0"/>
          </a:p>
        </p:txBody>
      </p:sp>
      <p:sp>
        <p:nvSpPr>
          <p:cNvPr id="5" name="Footer Placeholder 4"/>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4000" kern="1200">
                <a:solidFill>
                  <a:schemeClr val="bg1"/>
                </a:solidFill>
                <a:latin typeface="Calibri"/>
                <a:ea typeface="+mj-ea"/>
                <a:cs typeface="+mj-cs"/>
              </a:defRPr>
            </a:lvl1pPr>
          </a:lstStyle>
          <a:p>
            <a:r>
              <a:rPr lang="en-GB" dirty="0" smtClean="0"/>
              <a:t>Click to edit Master title style</a:t>
            </a:r>
            <a:endParaRPr dirty="0"/>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2800" kern="1200">
                <a:solidFill>
                  <a:schemeClr val="tx1">
                    <a:lumMod val="65000"/>
                    <a:lumOff val="35000"/>
                  </a:schemeClr>
                </a:solidFill>
                <a:latin typeface="Calibri"/>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789894" y="6569075"/>
            <a:ext cx="457200" cy="365125"/>
          </a:xfrm>
          <a:prstGeom prst="rect">
            <a:avLst/>
          </a:prstGeom>
        </p:spPr>
        <p:txBody>
          <a:bodyPr/>
          <a:lstStyle>
            <a:lvl1pPr>
              <a:defRPr>
                <a:latin typeface="Calibri"/>
              </a:defRPr>
            </a:lvl1pPr>
          </a:lstStyle>
          <a:p>
            <a:pPr algn="ctr"/>
            <a:fld id="{F0C94032-CD4C-4C25-B0C2-CEC720522D92}" type="slidenum">
              <a:rPr lang="en-US" smtClean="0"/>
              <a:pPr algn="ctr"/>
              <a:t>‹#›</a:t>
            </a:fld>
            <a:endParaRPr lang="en-US" sz="2400"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dirty="0"/>
          </a:p>
        </p:txBody>
      </p:sp>
      <p:sp>
        <p:nvSpPr>
          <p:cNvPr id="3" name="Content Placeholder 2"/>
          <p:cNvSpPr>
            <a:spLocks noGrp="1"/>
          </p:cNvSpPr>
          <p:nvPr>
            <p:ph sz="half" idx="1"/>
          </p:nvPr>
        </p:nvSpPr>
        <p:spPr>
          <a:xfrm>
            <a:off x="1117600" y="2595563"/>
            <a:ext cx="3566160" cy="3681412"/>
          </a:xfrm>
        </p:spPr>
        <p:txBody>
          <a:bodyPr>
            <a:normAutofit/>
          </a:bodyPr>
          <a:lstStyle>
            <a:lvl1pPr>
              <a:defRPr sz="24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dirty="0" smtClean="0"/>
              <a:t>Click to edit Master text styles</a:t>
            </a:r>
          </a:p>
          <a:p>
            <a:pPr lvl="1"/>
            <a:r>
              <a:rPr lang="en-GB" dirty="0" smtClean="0"/>
              <a:t>Second level</a:t>
            </a:r>
          </a:p>
        </p:txBody>
      </p:sp>
      <p:sp>
        <p:nvSpPr>
          <p:cNvPr id="4" name="Content Placeholder 3"/>
          <p:cNvSpPr>
            <a:spLocks noGrp="1"/>
          </p:cNvSpPr>
          <p:nvPr>
            <p:ph sz="half" idx="2"/>
          </p:nvPr>
        </p:nvSpPr>
        <p:spPr>
          <a:xfrm>
            <a:off x="5147534" y="2595563"/>
            <a:ext cx="3566160" cy="3681412"/>
          </a:xfrm>
        </p:spPr>
        <p:txBody>
          <a:bodyPr>
            <a:normAutofit/>
          </a:bodyPr>
          <a:lstStyle>
            <a:lvl1pPr>
              <a:defRPr sz="24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dirty="0" smtClean="0"/>
              <a:t>Click to edit Master text styles</a:t>
            </a:r>
          </a:p>
          <a:p>
            <a:pPr lvl="1"/>
            <a:r>
              <a:rPr lang="en-GB" dirty="0" smtClean="0"/>
              <a:t>Second level</a:t>
            </a:r>
          </a:p>
        </p:txBody>
      </p:sp>
      <p:sp>
        <p:nvSpPr>
          <p:cNvPr id="6" name="Footer Placeholder 5"/>
          <p:cNvSpPr>
            <a:spLocks noGrp="1"/>
          </p:cNvSpPr>
          <p:nvPr>
            <p:ph type="ftr" sz="quarter" idx="11"/>
          </p:nvPr>
        </p:nvSpPr>
        <p:spPr/>
        <p:txBody>
          <a:bodyPr/>
          <a:lstStyle>
            <a:lvl1pPr>
              <a:defRPr>
                <a:solidFill>
                  <a:srgbClr val="CC2127"/>
                </a:solidFill>
              </a:defRPr>
            </a:lvl1pPr>
          </a:lstStyle>
          <a:p>
            <a:endParaRPr lang="en-US" dirty="0"/>
          </a:p>
        </p:txBody>
      </p:sp>
      <p:sp>
        <p:nvSpPr>
          <p:cNvPr id="7" name="Slide Number Placeholder 6"/>
          <p:cNvSpPr>
            <a:spLocks noGrp="1"/>
          </p:cNvSpPr>
          <p:nvPr>
            <p:ph type="sldNum" sz="quarter" idx="12"/>
          </p:nvPr>
        </p:nvSpPr>
        <p:spPr>
          <a:xfrm>
            <a:off x="8789894" y="6569075"/>
            <a:ext cx="457200" cy="365125"/>
          </a:xfrm>
          <a:prstGeom prst="rect">
            <a:avLst/>
          </a:prstGeom>
        </p:spPr>
        <p:txBody>
          <a:bodyPr/>
          <a:lstStyle>
            <a:lvl1pPr>
              <a:defRPr>
                <a:latin typeface="Calibri"/>
              </a:defRPr>
            </a:lvl1pPr>
          </a:lstStyle>
          <a:p>
            <a:pPr algn="ctr"/>
            <a:fld id="{F0C94032-CD4C-4C25-B0C2-CEC720522D92}" type="slidenum">
              <a:rPr lang="en-US" smtClean="0"/>
              <a:pPr algn="ct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dirty="0"/>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8" name="Footer Placeholder 7"/>
          <p:cNvSpPr>
            <a:spLocks noGrp="1"/>
          </p:cNvSpPr>
          <p:nvPr>
            <p:ph type="ftr" sz="quarter" idx="11"/>
          </p:nvPr>
        </p:nvSpPr>
        <p:spPr>
          <a:xfrm>
            <a:off x="1120588" y="188259"/>
            <a:ext cx="2895600" cy="365125"/>
          </a:xfrm>
        </p:spPr>
        <p:txBody>
          <a:bodyPr/>
          <a:lstStyle>
            <a:lvl1pPr>
              <a:defRPr>
                <a:solidFill>
                  <a:srgbClr val="CC2127"/>
                </a:solidFill>
              </a:defRPr>
            </a:lvl1pPr>
          </a:lstStyle>
          <a:p>
            <a:endParaRPr lang="en-US" dirty="0"/>
          </a:p>
        </p:txBody>
      </p:sp>
      <p:sp>
        <p:nvSpPr>
          <p:cNvPr id="9" name="Slide Number Placeholder 8"/>
          <p:cNvSpPr>
            <a:spLocks noGrp="1"/>
          </p:cNvSpPr>
          <p:nvPr>
            <p:ph type="sldNum" sz="quarter" idx="12"/>
          </p:nvPr>
        </p:nvSpPr>
        <p:spPr>
          <a:xfrm>
            <a:off x="8789894" y="6569075"/>
            <a:ext cx="457200" cy="365125"/>
          </a:xfrm>
          <a:prstGeom prst="rect">
            <a:avLst/>
          </a:prstGeom>
        </p:spPr>
        <p:txBody>
          <a:bodyPr/>
          <a:lstStyle>
            <a:lvl1pPr>
              <a:defRPr>
                <a:latin typeface="Calibri"/>
              </a:defRPr>
            </a:lvl1pPr>
          </a:lstStyle>
          <a:p>
            <a:pPr algn="ctr"/>
            <a:fld id="{F0C94032-CD4C-4C25-B0C2-CEC720522D92}" type="slidenum">
              <a:rPr lang="en-US" smtClean="0"/>
              <a:pPr algn="ctr"/>
              <a:t>‹#›</a:t>
            </a:fld>
            <a:endParaRPr lang="en-US" dirty="0"/>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dirty="0"/>
          </a:p>
        </p:txBody>
      </p:sp>
      <p:sp>
        <p:nvSpPr>
          <p:cNvPr id="4" name="Footer Placeholder 3"/>
          <p:cNvSpPr>
            <a:spLocks noGrp="1"/>
          </p:cNvSpPr>
          <p:nvPr>
            <p:ph type="ftr" sz="quarter" idx="11"/>
          </p:nvPr>
        </p:nvSpPr>
        <p:spPr/>
        <p:txBody>
          <a:bodyPr/>
          <a:lstStyle>
            <a:lvl1pPr>
              <a:defRPr>
                <a:solidFill>
                  <a:srgbClr val="CC2127"/>
                </a:solidFill>
              </a:defRPr>
            </a:lvl1pPr>
          </a:lstStyle>
          <a:p>
            <a:endParaRPr lang="en-US" dirty="0"/>
          </a:p>
        </p:txBody>
      </p:sp>
      <p:sp>
        <p:nvSpPr>
          <p:cNvPr id="5" name="Slide Number Placeholder 4"/>
          <p:cNvSpPr>
            <a:spLocks noGrp="1"/>
          </p:cNvSpPr>
          <p:nvPr>
            <p:ph type="sldNum" sz="quarter" idx="12"/>
          </p:nvPr>
        </p:nvSpPr>
        <p:spPr>
          <a:xfrm>
            <a:off x="8789894" y="6569075"/>
            <a:ext cx="457200" cy="365125"/>
          </a:xfrm>
          <a:prstGeom prst="rect">
            <a:avLst/>
          </a:prstGeom>
        </p:spPr>
        <p:txBody>
          <a:bodyPr/>
          <a:lstStyle>
            <a:lvl1pPr>
              <a:defRPr>
                <a:latin typeface="Calibri"/>
              </a:defRPr>
            </a:lvl1pPr>
          </a:lstStyle>
          <a:p>
            <a:fld id="{F0C94032-CD4C-4C25-B0C2-CEC720522D92}" type="slidenum">
              <a:rPr lang="en-US" smtClean="0"/>
              <a:pPr/>
              <a:t>‹#›</a:t>
            </a:fld>
            <a:endParaRPr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89894" y="6569075"/>
            <a:ext cx="457200" cy="365125"/>
          </a:xfrm>
          <a:prstGeom prst="rect">
            <a:avLst/>
          </a:prstGeom>
        </p:spPr>
        <p:txBody>
          <a:bodyPr/>
          <a:lstStyle>
            <a:lvl1pPr>
              <a:defRPr>
                <a:latin typeface="Calibri"/>
              </a:defRPr>
            </a:lvl1pPr>
          </a:lstStyle>
          <a:p>
            <a:fld id="{F0C94032-CD4C-4C25-B0C2-CEC720522D92}" type="slidenum">
              <a:rPr lang="en-US" smtClean="0"/>
              <a:pPr/>
              <a:t>‹#›</a:t>
            </a:fld>
            <a:endParaRPr lang="en-US" dirty="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4000" kern="1200">
                <a:solidFill>
                  <a:schemeClr val="bg1"/>
                </a:solidFill>
                <a:latin typeface="Calibri"/>
                <a:ea typeface="+mj-ea"/>
                <a:cs typeface="+mj-cs"/>
              </a:defRPr>
            </a:lvl1pPr>
          </a:lstStyle>
          <a:p>
            <a:r>
              <a:rPr lang="en-GB" dirty="0" smtClean="0"/>
              <a:t>Click to edit Master title style</a:t>
            </a:r>
            <a:endParaRPr dirty="0"/>
          </a:p>
        </p:txBody>
      </p:sp>
      <p:sp>
        <p:nvSpPr>
          <p:cNvPr id="3" name="Content Placeholder 2"/>
          <p:cNvSpPr>
            <a:spLocks noGrp="1"/>
          </p:cNvSpPr>
          <p:nvPr>
            <p:ph idx="1"/>
          </p:nvPr>
        </p:nvSpPr>
        <p:spPr>
          <a:xfrm>
            <a:off x="5147534" y="2590800"/>
            <a:ext cx="3566160" cy="3686175"/>
          </a:xfrm>
        </p:spPr>
        <p:txBody>
          <a:bodyPr/>
          <a:lstStyle>
            <a:lvl1pPr>
              <a:defRPr sz="22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2400" kern="1200">
                <a:solidFill>
                  <a:schemeClr val="tx1"/>
                </a:solidFill>
                <a:latin typeface="Calibri"/>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8789894" y="6569075"/>
            <a:ext cx="457200" cy="365125"/>
          </a:xfrm>
          <a:prstGeom prst="rect">
            <a:avLst/>
          </a:prstGeom>
        </p:spPr>
        <p:txBody>
          <a:bodyPr/>
          <a:lstStyle>
            <a:lvl1pPr>
              <a:defRPr>
                <a:latin typeface="Calibri"/>
              </a:defRPr>
            </a:lvl1pPr>
          </a:lstStyle>
          <a:p>
            <a:fld id="{F0C94032-CD4C-4C25-B0C2-CEC720522D92}" type="slidenum">
              <a:rPr lang="en-US" smtClean="0"/>
              <a:pPr/>
              <a:t>‹#›</a:t>
            </a:fld>
            <a:endParaRPr lang="en-US"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GB" dirty="0" smtClean="0"/>
              <a:t>Click to edit Master title style</a:t>
            </a:r>
            <a:endParaRPr dirty="0"/>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800">
                <a:solidFill>
                  <a:schemeClr val="tx1">
                    <a:lumMod val="65000"/>
                    <a:lumOff val="35000"/>
                  </a:schemeClr>
                </a:solidFill>
                <a:latin typeface="Calibri"/>
              </a:defRPr>
            </a:lvl1pPr>
          </a:lstStyle>
          <a:p>
            <a:pPr algn="r"/>
            <a:endParaRPr lang="en-US" dirty="0">
              <a:solidFill>
                <a:schemeClr val="tx2"/>
              </a:solidFill>
            </a:endParaRPr>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a:endParaRP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xStyles>
    <p:titleStyle>
      <a:lvl1pPr marL="0" indent="0" algn="l" defTabSz="914400" rtl="0" eaLnBrk="1" latinLnBrk="0" hangingPunct="1">
        <a:spcBef>
          <a:spcPct val="0"/>
        </a:spcBef>
        <a:buNone/>
        <a:defRPr sz="4000" kern="1200">
          <a:solidFill>
            <a:schemeClr val="bg1"/>
          </a:solidFill>
          <a:latin typeface="Calibri"/>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Calibri"/>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Calibri"/>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Calibri"/>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Calibri"/>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Calibri"/>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jpeg"/><Relationship Id="rId5" Type="http://schemas.openxmlformats.org/officeDocument/2006/relationships/image" Target="../media/image4.gif"/><Relationship Id="rId6"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gif"/></Relationships>
</file>

<file path=ppt/slides/_rels/slide43.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35.gif"/><Relationship Id="rId5" Type="http://schemas.openxmlformats.org/officeDocument/2006/relationships/image" Target="../media/image36.gif"/><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Case for using Cash</a:t>
            </a:r>
            <a:endParaRPr lang="en-US" sz="4400" dirty="0"/>
          </a:p>
        </p:txBody>
      </p:sp>
      <p:sp>
        <p:nvSpPr>
          <p:cNvPr id="3" name="Text Placeholder 2"/>
          <p:cNvSpPr>
            <a:spLocks noGrp="1"/>
          </p:cNvSpPr>
          <p:nvPr>
            <p:ph type="body" idx="1"/>
          </p:nvPr>
        </p:nvSpPr>
        <p:spPr/>
        <p:txBody>
          <a:bodyPr>
            <a:normAutofit/>
          </a:bodyPr>
          <a:lstStyle/>
          <a:p>
            <a:endParaRPr lang="en-US" sz="3600" dirty="0">
              <a:solidFill>
                <a:schemeClr val="tx1"/>
              </a:solidFill>
            </a:endParaRPr>
          </a:p>
        </p:txBody>
      </p:sp>
      <p:pic>
        <p:nvPicPr>
          <p:cNvPr id="4" name="Picture 3" descr="images-2.jpeg"/>
          <p:cNvPicPr>
            <a:picLocks noChangeAspect="1"/>
          </p:cNvPicPr>
          <p:nvPr/>
        </p:nvPicPr>
        <p:blipFill>
          <a:blip r:embed="rId2" cstate="print"/>
          <a:stretch>
            <a:fillRect/>
          </a:stretch>
        </p:blipFill>
        <p:spPr>
          <a:xfrm>
            <a:off x="6878320" y="764839"/>
            <a:ext cx="2529840" cy="2435560"/>
          </a:xfrm>
          <a:prstGeom prst="rect">
            <a:avLst/>
          </a:prstGeom>
        </p:spPr>
      </p:pic>
      <p:pic>
        <p:nvPicPr>
          <p:cNvPr id="5" name="Picture 4" descr="oxfam-logo.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0769" y="1123263"/>
            <a:ext cx="1883431" cy="1760800"/>
          </a:xfrm>
          <a:prstGeom prst="rect">
            <a:avLst/>
          </a:prstGeom>
        </p:spPr>
      </p:pic>
      <p:pic>
        <p:nvPicPr>
          <p:cNvPr id="6" name="Picture 5" descr="IFR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6359" y="1337733"/>
            <a:ext cx="2110343" cy="1406895"/>
          </a:xfrm>
          <a:prstGeom prst="rect">
            <a:avLst/>
          </a:prstGeom>
        </p:spPr>
      </p:pic>
      <p:pic>
        <p:nvPicPr>
          <p:cNvPr id="7" name="Picture 6" descr="logo_ECHO_EN(4).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123263"/>
            <a:ext cx="2218267" cy="1959828"/>
          </a:xfrm>
          <a:prstGeom prst="rect">
            <a:avLst/>
          </a:prstGeom>
        </p:spPr>
      </p:pic>
      <p:pic>
        <p:nvPicPr>
          <p:cNvPr id="8" name="Picture 7" descr="Mail Attachment.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8083" y="341313"/>
            <a:ext cx="3238500" cy="638175"/>
          </a:xfrm>
          <a:prstGeom prst="rect">
            <a:avLst/>
          </a:prstGeom>
        </p:spPr>
      </p:pic>
    </p:spTree>
    <p:extLst>
      <p:ext uri="{BB962C8B-B14F-4D97-AF65-F5344CB8AC3E}">
        <p14:creationId xmlns:p14="http://schemas.microsoft.com/office/powerpoint/2010/main" val="21708871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transfers – key message</a:t>
            </a:r>
            <a:endParaRPr lang="en-US" dirty="0"/>
          </a:p>
        </p:txBody>
      </p:sp>
      <p:sp>
        <p:nvSpPr>
          <p:cNvPr id="3" name="Content Placeholder 2"/>
          <p:cNvSpPr>
            <a:spLocks noGrp="1"/>
          </p:cNvSpPr>
          <p:nvPr>
            <p:ph sz="half" idx="1"/>
          </p:nvPr>
        </p:nvSpPr>
        <p:spPr>
          <a:xfrm>
            <a:off x="1388554" y="2038256"/>
            <a:ext cx="3418114" cy="4238719"/>
          </a:xfrm>
          <a:solidFill>
            <a:schemeClr val="accent1">
              <a:lumMod val="60000"/>
              <a:lumOff val="40000"/>
            </a:schemeClr>
          </a:solidFill>
        </p:spPr>
        <p:txBody>
          <a:bodyPr/>
          <a:lstStyle/>
          <a:p>
            <a:pPr marL="544513" indent="-544513"/>
            <a:endParaRPr lang="en-US" sz="2800" dirty="0" smtClean="0">
              <a:solidFill>
                <a:schemeClr val="bg1"/>
              </a:solidFill>
            </a:endParaRPr>
          </a:p>
          <a:p>
            <a:pPr marL="544513" indent="-544513"/>
            <a:r>
              <a:rPr lang="en-US" sz="2800" dirty="0" smtClean="0">
                <a:solidFill>
                  <a:schemeClr val="bg1"/>
                </a:solidFill>
              </a:rPr>
              <a:t>A </a:t>
            </a:r>
            <a:r>
              <a:rPr lang="en-US" sz="2800" dirty="0">
                <a:solidFill>
                  <a:schemeClr val="bg1"/>
                </a:solidFill>
              </a:rPr>
              <a:t>new tool, rather than </a:t>
            </a:r>
            <a:r>
              <a:rPr lang="en-US" sz="2800" dirty="0" smtClean="0">
                <a:solidFill>
                  <a:schemeClr val="bg1"/>
                </a:solidFill>
              </a:rPr>
              <a:t>a new approach</a:t>
            </a:r>
            <a:endParaRPr lang="en-US" sz="2800" dirty="0">
              <a:solidFill>
                <a:schemeClr val="bg1"/>
              </a:solidFill>
            </a:endParaRPr>
          </a:p>
          <a:p>
            <a:pPr marL="544513" indent="-544513"/>
            <a:r>
              <a:rPr lang="en-US" sz="2800" dirty="0">
                <a:solidFill>
                  <a:schemeClr val="bg1"/>
                </a:solidFill>
              </a:rPr>
              <a:t>Needs to be considered within </a:t>
            </a:r>
            <a:r>
              <a:rPr lang="en-US" sz="2800" dirty="0" smtClean="0">
                <a:solidFill>
                  <a:schemeClr val="bg1"/>
                </a:solidFill>
              </a:rPr>
              <a:t>a </a:t>
            </a:r>
            <a:r>
              <a:rPr lang="en-US" sz="2800" dirty="0">
                <a:solidFill>
                  <a:schemeClr val="bg1"/>
                </a:solidFill>
              </a:rPr>
              <a:t>context</a:t>
            </a:r>
          </a:p>
          <a:p>
            <a:endParaRPr lang="en-US" dirty="0"/>
          </a:p>
        </p:txBody>
      </p:sp>
      <p:pic>
        <p:nvPicPr>
          <p:cNvPr id="5" name="Content Placeholder 4" descr="BGD_20100616_WFP-GMB_Akash_0296.JPG"/>
          <p:cNvPicPr>
            <a:picLocks noGrp="1" noChangeAspect="1"/>
          </p:cNvPicPr>
          <p:nvPr>
            <p:ph sz="half" idx="2"/>
          </p:nvPr>
        </p:nvPicPr>
        <p:blipFill>
          <a:blip r:embed="rId2">
            <a:extLst>
              <a:ext uri="{28A0092B-C50C-407E-A947-70E740481C1C}">
                <a14:useLocalDpi xmlns:a14="http://schemas.microsoft.com/office/drawing/2010/main" val="0"/>
              </a:ext>
            </a:extLst>
          </a:blip>
          <a:srcRect l="17662" r="17662"/>
          <a:stretch>
            <a:fillRect/>
          </a:stretch>
        </p:blipFill>
        <p:spPr>
          <a:xfrm>
            <a:off x="4806668" y="2037095"/>
            <a:ext cx="4107145" cy="4239880"/>
          </a:xfrm>
        </p:spPr>
      </p:pic>
      <p:sp>
        <p:nvSpPr>
          <p:cNvPr id="6" name="TextBox 5"/>
          <p:cNvSpPr txBox="1"/>
          <p:nvPr/>
        </p:nvSpPr>
        <p:spPr>
          <a:xfrm>
            <a:off x="7256825" y="6261707"/>
            <a:ext cx="1466847" cy="307777"/>
          </a:xfrm>
          <a:prstGeom prst="rect">
            <a:avLst/>
          </a:prstGeom>
          <a:noFill/>
        </p:spPr>
        <p:txBody>
          <a:bodyPr wrap="none" rtlCol="0">
            <a:spAutoFit/>
          </a:bodyPr>
          <a:lstStyle/>
          <a:p>
            <a:r>
              <a:rPr lang="en-US" sz="1400" i="1" dirty="0" smtClean="0">
                <a:latin typeface="Calibri"/>
              </a:rPr>
              <a:t>WFP/GMB </a:t>
            </a:r>
            <a:r>
              <a:rPr lang="en-US" sz="1400" i="1" dirty="0" err="1" smtClean="0">
                <a:latin typeface="Calibri"/>
              </a:rPr>
              <a:t>Akash</a:t>
            </a:r>
            <a:endParaRPr lang="en-US" sz="1400" i="1" dirty="0">
              <a:latin typeface="Calibri"/>
            </a:endParaRPr>
          </a:p>
        </p:txBody>
      </p:sp>
    </p:spTree>
    <p:extLst>
      <p:ext uri="{BB962C8B-B14F-4D97-AF65-F5344CB8AC3E}">
        <p14:creationId xmlns:p14="http://schemas.microsoft.com/office/powerpoint/2010/main" val="2740710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Perceptions</a:t>
            </a:r>
            <a:endParaRPr lang="en-US" dirty="0"/>
          </a:p>
        </p:txBody>
      </p:sp>
      <p:sp>
        <p:nvSpPr>
          <p:cNvPr id="3" name="Subtitle 2"/>
          <p:cNvSpPr>
            <a:spLocks noGrp="1"/>
          </p:cNvSpPr>
          <p:nvPr>
            <p:ph type="subTitle" idx="1"/>
          </p:nvPr>
        </p:nvSpPr>
        <p:spPr/>
        <p:txBody>
          <a:bodyPr/>
          <a:lstStyle/>
          <a:p>
            <a:endParaRPr lang="en-US"/>
          </a:p>
        </p:txBody>
      </p:sp>
      <p:pic>
        <p:nvPicPr>
          <p:cNvPr id="8" name="Content Placeholder 11" descr="05race.loot2.jpg"/>
          <p:cNvPicPr>
            <a:picLocks noChangeAspect="1"/>
          </p:cNvPicPr>
          <p:nvPr/>
        </p:nvPicPr>
        <p:blipFill>
          <a:blip r:embed="rId2">
            <a:extLst>
              <a:ext uri="{28A0092B-C50C-407E-A947-70E740481C1C}">
                <a14:useLocalDpi xmlns:a14="http://schemas.microsoft.com/office/drawing/2010/main" val="0"/>
              </a:ext>
            </a:extLst>
          </a:blip>
          <a:srcRect t="5742" b="5742"/>
          <a:stretch>
            <a:fillRect/>
          </a:stretch>
        </p:blipFill>
        <p:spPr>
          <a:xfrm>
            <a:off x="1169646" y="397871"/>
            <a:ext cx="3657600" cy="4627563"/>
          </a:xfrm>
          <a:prstGeom prst="rect">
            <a:avLst/>
          </a:prstGeom>
        </p:spPr>
      </p:pic>
      <p:pic>
        <p:nvPicPr>
          <p:cNvPr id="9" name="Content Placeholder 4" descr="05race.loot1.jpg"/>
          <p:cNvPicPr>
            <a:picLocks noChangeAspect="1"/>
          </p:cNvPicPr>
          <p:nvPr/>
        </p:nvPicPr>
        <p:blipFill>
          <a:blip r:embed="rId3">
            <a:extLst>
              <a:ext uri="{28A0092B-C50C-407E-A947-70E740481C1C}">
                <a14:useLocalDpi xmlns:a14="http://schemas.microsoft.com/office/drawing/2010/main" val="0"/>
              </a:ext>
            </a:extLst>
          </a:blip>
          <a:srcRect t="1563" b="1563"/>
          <a:stretch>
            <a:fillRect/>
          </a:stretch>
        </p:blipFill>
        <p:spPr>
          <a:xfrm>
            <a:off x="4827246" y="397871"/>
            <a:ext cx="4088154" cy="4627563"/>
          </a:xfrm>
          <a:prstGeom prst="rect">
            <a:avLst/>
          </a:prstGeom>
        </p:spPr>
      </p:pic>
    </p:spTree>
    <p:extLst>
      <p:ext uri="{BB962C8B-B14F-4D97-AF65-F5344CB8AC3E}">
        <p14:creationId xmlns:p14="http://schemas.microsoft.com/office/powerpoint/2010/main" val="387765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914400" y="3034553"/>
            <a:ext cx="8001000" cy="3489077"/>
          </a:xfrm>
          <a:solidFill>
            <a:srgbClr val="75A1B7"/>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GB" sz="4000" i="1" dirty="0" smtClean="0">
                <a:solidFill>
                  <a:schemeClr val="bg1"/>
                </a:solidFill>
              </a:rPr>
              <a:t>“Cash </a:t>
            </a:r>
            <a:r>
              <a:rPr lang="en-GB" sz="4000" i="1" dirty="0">
                <a:solidFill>
                  <a:schemeClr val="bg1"/>
                </a:solidFill>
              </a:rPr>
              <a:t>transfer is being </a:t>
            </a:r>
            <a:r>
              <a:rPr lang="en-GB" sz="4000" i="1" dirty="0" smtClean="0">
                <a:solidFill>
                  <a:schemeClr val="bg1"/>
                </a:solidFill>
              </a:rPr>
              <a:t>considered because </a:t>
            </a:r>
            <a:r>
              <a:rPr lang="en-GB" sz="4000" i="1" dirty="0">
                <a:solidFill>
                  <a:schemeClr val="bg1"/>
                </a:solidFill>
              </a:rPr>
              <a:t>it is new and </a:t>
            </a:r>
            <a:r>
              <a:rPr lang="en-GB" sz="4000" i="1" dirty="0" smtClean="0">
                <a:solidFill>
                  <a:schemeClr val="bg1"/>
                </a:solidFill>
              </a:rPr>
              <a:t>fashionable</a:t>
            </a:r>
            <a:r>
              <a:rPr lang="en-GB" sz="4000" i="1" dirty="0">
                <a:solidFill>
                  <a:schemeClr val="bg1"/>
                </a:solidFill>
              </a:rPr>
              <a:t> </a:t>
            </a:r>
            <a:r>
              <a:rPr lang="en-GB" sz="4000" i="1" dirty="0" smtClean="0">
                <a:solidFill>
                  <a:schemeClr val="bg1"/>
                </a:solidFill>
              </a:rPr>
              <a:t>however it is not suitable for the shelter sector because of the high technical component needed.”</a:t>
            </a:r>
            <a:endParaRPr lang="en-US" sz="4000" i="1" dirty="0">
              <a:solidFill>
                <a:schemeClr val="bg1"/>
              </a:solidFill>
            </a:endParaRPr>
          </a:p>
        </p:txBody>
      </p:sp>
      <p:sp>
        <p:nvSpPr>
          <p:cNvPr id="4" name="Oval 3"/>
          <p:cNvSpPr/>
          <p:nvPr/>
        </p:nvSpPr>
        <p:spPr>
          <a:xfrm>
            <a:off x="1148443" y="1718309"/>
            <a:ext cx="687614" cy="1258113"/>
          </a:xfrm>
          <a:prstGeom prst="ellipse">
            <a:avLst/>
          </a:prstGeom>
          <a:solidFill>
            <a:srgbClr val="A3C0C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148443" y="2144615"/>
            <a:ext cx="687614" cy="769441"/>
          </a:xfrm>
          <a:prstGeom prst="rect">
            <a:avLst/>
          </a:prstGeom>
          <a:noFill/>
        </p:spPr>
        <p:txBody>
          <a:bodyPr wrap="square" rtlCol="0">
            <a:spAutoFit/>
          </a:bodyPr>
          <a:lstStyle/>
          <a:p>
            <a:pPr algn="ctr"/>
            <a:r>
              <a:rPr lang="en-US" sz="4400" dirty="0" smtClean="0">
                <a:solidFill>
                  <a:srgbClr val="336699"/>
                </a:solidFill>
              </a:rPr>
              <a:t>1</a:t>
            </a:r>
            <a:endParaRPr lang="en-US" sz="4400" dirty="0">
              <a:solidFill>
                <a:srgbClr val="336699"/>
              </a:solidFill>
            </a:endParaRPr>
          </a:p>
        </p:txBody>
      </p:sp>
    </p:spTree>
    <p:extLst>
      <p:ext uri="{BB962C8B-B14F-4D97-AF65-F5344CB8AC3E}">
        <p14:creationId xmlns:p14="http://schemas.microsoft.com/office/powerpoint/2010/main" val="16845739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a:t>
            </a:r>
            <a:endParaRPr lang="en-US" dirty="0"/>
          </a:p>
        </p:txBody>
      </p:sp>
      <p:sp>
        <p:nvSpPr>
          <p:cNvPr id="3" name="Subtitle 2"/>
          <p:cNvSpPr>
            <a:spLocks noGrp="1"/>
          </p:cNvSpPr>
          <p:nvPr>
            <p:ph type="subTitle" idx="1"/>
          </p:nvPr>
        </p:nvSpPr>
        <p:spPr>
          <a:xfrm>
            <a:off x="914400" y="3034553"/>
            <a:ext cx="8001000" cy="3475429"/>
          </a:xfrm>
          <a:solidFill>
            <a:srgbClr val="75A1B7"/>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endParaRPr lang="en-GB" sz="3600" i="1" dirty="0" smtClean="0">
              <a:solidFill>
                <a:schemeClr val="bg1"/>
              </a:solidFill>
            </a:endParaRPr>
          </a:p>
          <a:p>
            <a:r>
              <a:rPr lang="en-GB" sz="3600" i="1" dirty="0" smtClean="0">
                <a:solidFill>
                  <a:schemeClr val="bg1"/>
                </a:solidFill>
              </a:rPr>
              <a:t>“It </a:t>
            </a:r>
            <a:r>
              <a:rPr lang="en-GB" sz="3600" i="1" dirty="0">
                <a:solidFill>
                  <a:schemeClr val="bg1"/>
                </a:solidFill>
              </a:rPr>
              <a:t>is not possible to implement cash transfer, as part of an emergency intervention, in contexts of conflict</a:t>
            </a:r>
            <a:r>
              <a:rPr lang="en-GB" sz="3600" i="1" dirty="0" smtClean="0">
                <a:solidFill>
                  <a:schemeClr val="bg1"/>
                </a:solidFill>
              </a:rPr>
              <a:t>.” </a:t>
            </a:r>
            <a:endParaRPr lang="en-US" sz="3600" i="1" dirty="0">
              <a:solidFill>
                <a:schemeClr val="bg1"/>
              </a:solidFill>
            </a:endParaRPr>
          </a:p>
        </p:txBody>
      </p:sp>
      <p:sp>
        <p:nvSpPr>
          <p:cNvPr id="4" name="Oval 3"/>
          <p:cNvSpPr/>
          <p:nvPr/>
        </p:nvSpPr>
        <p:spPr>
          <a:xfrm>
            <a:off x="1148443" y="1718309"/>
            <a:ext cx="687614" cy="1258113"/>
          </a:xfrm>
          <a:prstGeom prst="ellipse">
            <a:avLst/>
          </a:prstGeom>
          <a:solidFill>
            <a:srgbClr val="A3C0C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148443" y="2144615"/>
            <a:ext cx="687614" cy="769441"/>
          </a:xfrm>
          <a:prstGeom prst="rect">
            <a:avLst/>
          </a:prstGeom>
          <a:noFill/>
        </p:spPr>
        <p:txBody>
          <a:bodyPr wrap="square" rtlCol="0">
            <a:spAutoFit/>
          </a:bodyPr>
          <a:lstStyle/>
          <a:p>
            <a:pPr algn="ctr"/>
            <a:r>
              <a:rPr lang="en-US" sz="4400" dirty="0">
                <a:solidFill>
                  <a:srgbClr val="336699"/>
                </a:solidFill>
              </a:rPr>
              <a:t>2</a:t>
            </a:r>
          </a:p>
        </p:txBody>
      </p:sp>
    </p:spTree>
    <p:extLst>
      <p:ext uri="{BB962C8B-B14F-4D97-AF65-F5344CB8AC3E}">
        <p14:creationId xmlns:p14="http://schemas.microsoft.com/office/powerpoint/2010/main" val="11570822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a:t>
            </a:r>
            <a:endParaRPr lang="en-US" dirty="0"/>
          </a:p>
        </p:txBody>
      </p:sp>
      <p:sp>
        <p:nvSpPr>
          <p:cNvPr id="3" name="Subtitle 2"/>
          <p:cNvSpPr>
            <a:spLocks noGrp="1"/>
          </p:cNvSpPr>
          <p:nvPr>
            <p:ph type="subTitle" idx="1"/>
          </p:nvPr>
        </p:nvSpPr>
        <p:spPr>
          <a:xfrm>
            <a:off x="914400" y="3034553"/>
            <a:ext cx="8001000" cy="3475429"/>
          </a:xfrm>
          <a:solidFill>
            <a:srgbClr val="75A1B7"/>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endParaRPr lang="en-GB" sz="3600" i="1" dirty="0" smtClean="0">
              <a:solidFill>
                <a:schemeClr val="bg1"/>
              </a:solidFill>
            </a:endParaRPr>
          </a:p>
          <a:p>
            <a:r>
              <a:rPr lang="en-GB" sz="3600" i="1" dirty="0" smtClean="0">
                <a:solidFill>
                  <a:schemeClr val="bg1"/>
                </a:solidFill>
              </a:rPr>
              <a:t>“It </a:t>
            </a:r>
            <a:r>
              <a:rPr lang="en-GB" sz="3600" i="1" dirty="0">
                <a:solidFill>
                  <a:schemeClr val="bg1"/>
                </a:solidFill>
              </a:rPr>
              <a:t>is </a:t>
            </a:r>
            <a:r>
              <a:rPr lang="en-GB" sz="3600" i="1" dirty="0" smtClean="0">
                <a:solidFill>
                  <a:schemeClr val="bg1"/>
                </a:solidFill>
              </a:rPr>
              <a:t>more cost effective to meet shelter needs through cash than in-kind assistance.” </a:t>
            </a:r>
            <a:endParaRPr lang="en-US" sz="3600" i="1" dirty="0">
              <a:solidFill>
                <a:schemeClr val="bg1"/>
              </a:solidFill>
            </a:endParaRPr>
          </a:p>
        </p:txBody>
      </p:sp>
      <p:sp>
        <p:nvSpPr>
          <p:cNvPr id="4" name="Oval 3"/>
          <p:cNvSpPr/>
          <p:nvPr/>
        </p:nvSpPr>
        <p:spPr>
          <a:xfrm>
            <a:off x="1148443" y="1718309"/>
            <a:ext cx="687614" cy="1258113"/>
          </a:xfrm>
          <a:prstGeom prst="ellipse">
            <a:avLst/>
          </a:prstGeom>
          <a:solidFill>
            <a:srgbClr val="A3C0C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148443" y="2144615"/>
            <a:ext cx="687614" cy="769441"/>
          </a:xfrm>
          <a:prstGeom prst="rect">
            <a:avLst/>
          </a:prstGeom>
          <a:noFill/>
        </p:spPr>
        <p:txBody>
          <a:bodyPr wrap="square" rtlCol="0">
            <a:spAutoFit/>
          </a:bodyPr>
          <a:lstStyle/>
          <a:p>
            <a:pPr algn="ctr"/>
            <a:r>
              <a:rPr lang="en-US" sz="4400" dirty="0">
                <a:solidFill>
                  <a:srgbClr val="336699"/>
                </a:solidFill>
              </a:rPr>
              <a:t>3</a:t>
            </a:r>
          </a:p>
        </p:txBody>
      </p:sp>
    </p:spTree>
    <p:extLst>
      <p:ext uri="{BB962C8B-B14F-4D97-AF65-F5344CB8AC3E}">
        <p14:creationId xmlns:p14="http://schemas.microsoft.com/office/powerpoint/2010/main" val="38212295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a:t>
            </a:r>
            <a:endParaRPr lang="en-US" dirty="0"/>
          </a:p>
        </p:txBody>
      </p:sp>
      <p:sp>
        <p:nvSpPr>
          <p:cNvPr id="3" name="Subtitle 2"/>
          <p:cNvSpPr>
            <a:spLocks noGrp="1"/>
          </p:cNvSpPr>
          <p:nvPr>
            <p:ph type="subTitle" idx="1"/>
          </p:nvPr>
        </p:nvSpPr>
        <p:spPr>
          <a:xfrm>
            <a:off x="914400" y="3034554"/>
            <a:ext cx="8001000" cy="3516372"/>
          </a:xfrm>
          <a:solidFill>
            <a:srgbClr val="75A1B7"/>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endParaRPr lang="en-US" sz="3600" i="1" dirty="0" smtClean="0">
              <a:solidFill>
                <a:schemeClr val="bg1"/>
              </a:solidFill>
            </a:endParaRPr>
          </a:p>
          <a:p>
            <a:r>
              <a:rPr lang="en-US" sz="3600" i="1" dirty="0" smtClean="0">
                <a:solidFill>
                  <a:schemeClr val="bg1"/>
                </a:solidFill>
              </a:rPr>
              <a:t>“Cash </a:t>
            </a:r>
            <a:r>
              <a:rPr lang="en-US" sz="3600" i="1" dirty="0">
                <a:solidFill>
                  <a:schemeClr val="bg1"/>
                </a:solidFill>
              </a:rPr>
              <a:t>is more likely to </a:t>
            </a:r>
            <a:r>
              <a:rPr lang="en-US" sz="3600" i="1" dirty="0" smtClean="0">
                <a:solidFill>
                  <a:schemeClr val="bg1"/>
                </a:solidFill>
              </a:rPr>
              <a:t>lead to anti-social use than </a:t>
            </a:r>
            <a:r>
              <a:rPr lang="en-US" sz="3600" i="1" dirty="0">
                <a:solidFill>
                  <a:schemeClr val="bg1"/>
                </a:solidFill>
              </a:rPr>
              <a:t>in-kind </a:t>
            </a:r>
            <a:r>
              <a:rPr lang="en-US" sz="3600" i="1" dirty="0" smtClean="0">
                <a:solidFill>
                  <a:schemeClr val="bg1"/>
                </a:solidFill>
              </a:rPr>
              <a:t>assistance.”</a:t>
            </a:r>
            <a:endParaRPr lang="en-GB" sz="3600" i="1" dirty="0">
              <a:solidFill>
                <a:schemeClr val="bg1"/>
              </a:solidFill>
            </a:endParaRPr>
          </a:p>
        </p:txBody>
      </p:sp>
      <p:sp>
        <p:nvSpPr>
          <p:cNvPr id="4" name="Oval 3"/>
          <p:cNvSpPr/>
          <p:nvPr/>
        </p:nvSpPr>
        <p:spPr>
          <a:xfrm>
            <a:off x="1148443" y="1718309"/>
            <a:ext cx="687614" cy="1258113"/>
          </a:xfrm>
          <a:prstGeom prst="ellipse">
            <a:avLst/>
          </a:prstGeom>
          <a:solidFill>
            <a:srgbClr val="A3C0C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148443" y="2144615"/>
            <a:ext cx="687614" cy="769441"/>
          </a:xfrm>
          <a:prstGeom prst="rect">
            <a:avLst/>
          </a:prstGeom>
          <a:noFill/>
        </p:spPr>
        <p:txBody>
          <a:bodyPr wrap="square" rtlCol="0">
            <a:spAutoFit/>
          </a:bodyPr>
          <a:lstStyle/>
          <a:p>
            <a:pPr algn="ctr"/>
            <a:r>
              <a:rPr lang="en-US" sz="4400" dirty="0">
                <a:solidFill>
                  <a:srgbClr val="336699"/>
                </a:solidFill>
              </a:rPr>
              <a:t>4</a:t>
            </a:r>
          </a:p>
        </p:txBody>
      </p:sp>
    </p:spTree>
    <p:extLst>
      <p:ext uri="{BB962C8B-B14F-4D97-AF65-F5344CB8AC3E}">
        <p14:creationId xmlns:p14="http://schemas.microsoft.com/office/powerpoint/2010/main" val="35047207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Why use cash transfer?</a:t>
            </a:r>
            <a:endParaRPr lang="en-US" dirty="0"/>
          </a:p>
        </p:txBody>
      </p:sp>
      <p:sp>
        <p:nvSpPr>
          <p:cNvPr id="3" name="Subtitle 2"/>
          <p:cNvSpPr>
            <a:spLocks noGrp="1"/>
          </p:cNvSpPr>
          <p:nvPr>
            <p:ph type="subTitle" idx="1"/>
          </p:nvPr>
        </p:nvSpPr>
        <p:spPr>
          <a:xfrm>
            <a:off x="1360714" y="5943600"/>
            <a:ext cx="7554686" cy="914400"/>
          </a:xfrm>
        </p:spPr>
        <p:txBody>
          <a:bodyPr/>
          <a:lstStyle/>
          <a:p>
            <a:endParaRPr lang="en-US"/>
          </a:p>
        </p:txBody>
      </p:sp>
      <p:pic>
        <p:nvPicPr>
          <p:cNvPr id="7" name="Picture 6" descr="AFG_20110626_WFP-Diego_Fernandez_02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714" y="0"/>
            <a:ext cx="7523630" cy="5015753"/>
          </a:xfrm>
          <a:prstGeom prst="rect">
            <a:avLst/>
          </a:prstGeom>
        </p:spPr>
      </p:pic>
      <p:sp>
        <p:nvSpPr>
          <p:cNvPr id="8" name="TextBox 7"/>
          <p:cNvSpPr txBox="1"/>
          <p:nvPr/>
        </p:nvSpPr>
        <p:spPr>
          <a:xfrm rot="16200000">
            <a:off x="370595" y="3958018"/>
            <a:ext cx="1742638" cy="307777"/>
          </a:xfrm>
          <a:prstGeom prst="rect">
            <a:avLst/>
          </a:prstGeom>
          <a:noFill/>
        </p:spPr>
        <p:txBody>
          <a:bodyPr wrap="none" rtlCol="0">
            <a:spAutoFit/>
          </a:bodyPr>
          <a:lstStyle/>
          <a:p>
            <a:r>
              <a:rPr lang="en-US" sz="1400" i="1" dirty="0" err="1" smtClean="0">
                <a:latin typeface="Calibri"/>
              </a:rPr>
              <a:t>WFPDiego</a:t>
            </a:r>
            <a:r>
              <a:rPr lang="en-US" sz="1400" i="1" dirty="0" smtClean="0">
                <a:latin typeface="Calibri"/>
              </a:rPr>
              <a:t> </a:t>
            </a:r>
            <a:r>
              <a:rPr lang="en-US" sz="1400" i="1" dirty="0" err="1" smtClean="0">
                <a:latin typeface="Calibri"/>
              </a:rPr>
              <a:t>fernandez</a:t>
            </a:r>
            <a:endParaRPr lang="en-US" sz="1400" i="1" dirty="0" smtClean="0">
              <a:latin typeface="Calibri"/>
            </a:endParaRPr>
          </a:p>
        </p:txBody>
      </p:sp>
    </p:spTree>
    <p:extLst>
      <p:ext uri="{BB962C8B-B14F-4D97-AF65-F5344CB8AC3E}">
        <p14:creationId xmlns:p14="http://schemas.microsoft.com/office/powerpoint/2010/main" val="1928613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1123856"/>
            <a:ext cx="9802813" cy="914400"/>
          </a:xfrm>
        </p:spPr>
        <p:txBody>
          <a:bodyPr/>
          <a:lstStyle/>
          <a:p>
            <a:r>
              <a:rPr lang="en-US" dirty="0" smtClean="0"/>
              <a:t>Using cash transfer can provide…</a:t>
            </a:r>
            <a:endParaRPr lang="en-US" dirty="0"/>
          </a:p>
        </p:txBody>
      </p:sp>
      <p:sp>
        <p:nvSpPr>
          <p:cNvPr id="3" name="Content Placeholder 2"/>
          <p:cNvSpPr>
            <a:spLocks noGrp="1"/>
          </p:cNvSpPr>
          <p:nvPr>
            <p:ph sz="half" idx="1"/>
          </p:nvPr>
        </p:nvSpPr>
        <p:spPr>
          <a:xfrm>
            <a:off x="709669" y="2305661"/>
            <a:ext cx="4239342" cy="4017430"/>
          </a:xfrm>
        </p:spPr>
        <p:txBody>
          <a:bodyPr>
            <a:noAutofit/>
          </a:bodyPr>
          <a:lstStyle/>
          <a:p>
            <a:r>
              <a:rPr lang="en-GB" dirty="0"/>
              <a:t>Dignity</a:t>
            </a:r>
          </a:p>
          <a:p>
            <a:r>
              <a:rPr lang="en-GB" dirty="0"/>
              <a:t>Flexibility and choice</a:t>
            </a:r>
          </a:p>
          <a:p>
            <a:r>
              <a:rPr lang="en-GB" dirty="0" smtClean="0"/>
              <a:t>Cost efficient </a:t>
            </a:r>
            <a:r>
              <a:rPr lang="en-GB" dirty="0"/>
              <a:t>for </a:t>
            </a:r>
            <a:r>
              <a:rPr lang="en-GB" dirty="0" smtClean="0"/>
              <a:t>agencies and </a:t>
            </a:r>
            <a:r>
              <a:rPr lang="en-GB" dirty="0" err="1" smtClean="0"/>
              <a:t>beneficiairies</a:t>
            </a:r>
            <a:endParaRPr lang="en-GB" dirty="0" smtClean="0"/>
          </a:p>
          <a:p>
            <a:r>
              <a:rPr lang="en-GB" dirty="0" smtClean="0"/>
              <a:t>Multiplier </a:t>
            </a:r>
            <a:r>
              <a:rPr lang="en-GB" dirty="0"/>
              <a:t>effects and link with recovery</a:t>
            </a:r>
          </a:p>
          <a:p>
            <a:r>
              <a:rPr lang="en-GB" dirty="0"/>
              <a:t>Support or </a:t>
            </a:r>
            <a:r>
              <a:rPr lang="en-GB" dirty="0" smtClean="0"/>
              <a:t>revitalise </a:t>
            </a:r>
            <a:r>
              <a:rPr lang="en-GB" dirty="0"/>
              <a:t>local trade and economic recovery</a:t>
            </a:r>
          </a:p>
        </p:txBody>
      </p:sp>
      <p:sp>
        <p:nvSpPr>
          <p:cNvPr id="6" name="TextBox 5"/>
          <p:cNvSpPr txBox="1"/>
          <p:nvPr/>
        </p:nvSpPr>
        <p:spPr>
          <a:xfrm>
            <a:off x="6850344" y="6276975"/>
            <a:ext cx="1626922" cy="307777"/>
          </a:xfrm>
          <a:prstGeom prst="rect">
            <a:avLst/>
          </a:prstGeom>
          <a:noFill/>
        </p:spPr>
        <p:txBody>
          <a:bodyPr wrap="none" rtlCol="0">
            <a:spAutoFit/>
          </a:bodyPr>
          <a:lstStyle/>
          <a:p>
            <a:r>
              <a:rPr lang="en-US" sz="1400" i="1" dirty="0" smtClean="0">
                <a:latin typeface="Calibri"/>
              </a:rPr>
              <a:t>WFP/Judith Schuler</a:t>
            </a:r>
            <a:endParaRPr lang="en-US" sz="1400" i="1" dirty="0">
              <a:latin typeface="Calibri"/>
            </a:endParaRPr>
          </a:p>
        </p:txBody>
      </p:sp>
      <p:pic>
        <p:nvPicPr>
          <p:cNvPr id="7" name="Content Placeholder 6" descr="ETH_200909_WFP-Judith_Schuler_0169.jpg"/>
          <p:cNvPicPr>
            <a:picLocks noGrp="1" noChangeAspect="1"/>
          </p:cNvPicPr>
          <p:nvPr>
            <p:ph sz="half" idx="2"/>
          </p:nvPr>
        </p:nvPicPr>
        <p:blipFill>
          <a:blip r:embed="rId2">
            <a:extLst>
              <a:ext uri="{28A0092B-C50C-407E-A947-70E740481C1C}">
                <a14:useLocalDpi xmlns:a14="http://schemas.microsoft.com/office/drawing/2010/main" val="0"/>
              </a:ext>
            </a:extLst>
          </a:blip>
          <a:srcRect t="15354" b="15354"/>
          <a:stretch>
            <a:fillRect/>
          </a:stretch>
        </p:blipFill>
        <p:spPr/>
      </p:pic>
    </p:spTree>
    <p:extLst>
      <p:ext uri="{BB962C8B-B14F-4D97-AF65-F5344CB8AC3E}">
        <p14:creationId xmlns:p14="http://schemas.microsoft.com/office/powerpoint/2010/main" val="3948544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8913813" cy="1174844"/>
          </a:xfrm>
        </p:spPr>
        <p:txBody>
          <a:bodyPr>
            <a:normAutofit fontScale="90000"/>
          </a:bodyPr>
          <a:lstStyle/>
          <a:p>
            <a:r>
              <a:rPr lang="en-US" dirty="0" smtClean="0"/>
              <a:t>Other examples of benefits of cash-based shelter responses</a:t>
            </a:r>
            <a:endParaRPr lang="en-US" dirty="0"/>
          </a:p>
        </p:txBody>
      </p:sp>
      <p:sp>
        <p:nvSpPr>
          <p:cNvPr id="3" name="Content Placeholder 2"/>
          <p:cNvSpPr>
            <a:spLocks noGrp="1"/>
          </p:cNvSpPr>
          <p:nvPr>
            <p:ph idx="1"/>
          </p:nvPr>
        </p:nvSpPr>
        <p:spPr>
          <a:xfrm>
            <a:off x="1114423" y="2298701"/>
            <a:ext cx="7799389" cy="4196442"/>
          </a:xfrm>
          <a:solidFill>
            <a:srgbClr val="75A1B7"/>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buClr>
                <a:srgbClr val="B71412"/>
              </a:buClr>
              <a:buFont typeface="Wingdings" charset="2"/>
              <a:buChar char="§"/>
            </a:pPr>
            <a:r>
              <a:rPr lang="en-US" sz="2400" dirty="0" smtClean="0">
                <a:latin typeface="Calibri"/>
              </a:rPr>
              <a:t>Support community solidarity</a:t>
            </a:r>
            <a:r>
              <a:rPr lang="en-US" sz="2400" dirty="0">
                <a:latin typeface="Calibri"/>
              </a:rPr>
              <a:t> </a:t>
            </a:r>
            <a:r>
              <a:rPr lang="en-US" sz="2400" dirty="0" smtClean="0">
                <a:latin typeface="Calibri"/>
              </a:rPr>
              <a:t>through recompensing host families</a:t>
            </a:r>
          </a:p>
          <a:p>
            <a:pPr>
              <a:buClr>
                <a:srgbClr val="B71412"/>
              </a:buClr>
              <a:buFont typeface="Wingdings" charset="2"/>
              <a:buChar char="§"/>
            </a:pPr>
            <a:r>
              <a:rPr lang="en-US" sz="2400" dirty="0" smtClean="0">
                <a:latin typeface="Calibri"/>
              </a:rPr>
              <a:t>Encourages people out of camps </a:t>
            </a:r>
          </a:p>
          <a:p>
            <a:pPr>
              <a:buClr>
                <a:srgbClr val="B71412"/>
              </a:buClr>
              <a:buFont typeface="Wingdings" charset="2"/>
              <a:buChar char="§"/>
            </a:pPr>
            <a:r>
              <a:rPr lang="en-US" sz="2400" dirty="0" smtClean="0">
                <a:latin typeface="Calibri"/>
              </a:rPr>
              <a:t>Choice </a:t>
            </a:r>
            <a:r>
              <a:rPr lang="en-US" sz="2400" dirty="0">
                <a:latin typeface="Calibri"/>
              </a:rPr>
              <a:t>in materials or </a:t>
            </a:r>
            <a:r>
              <a:rPr lang="en-US" sz="2400" dirty="0" err="1">
                <a:latin typeface="Calibri"/>
              </a:rPr>
              <a:t>labour</a:t>
            </a:r>
            <a:r>
              <a:rPr lang="en-US" sz="2400" dirty="0">
                <a:latin typeface="Calibri"/>
              </a:rPr>
              <a:t> to build temporary shelter, rebuild or repair permanent </a:t>
            </a:r>
            <a:r>
              <a:rPr lang="en-US" sz="2400" dirty="0" smtClean="0">
                <a:latin typeface="Calibri"/>
              </a:rPr>
              <a:t>housing</a:t>
            </a:r>
          </a:p>
          <a:p>
            <a:pPr>
              <a:buClr>
                <a:srgbClr val="B71412"/>
              </a:buClr>
              <a:buFont typeface="Wingdings" charset="2"/>
              <a:buChar char="§"/>
            </a:pPr>
            <a:r>
              <a:rPr lang="en-US" sz="2400" dirty="0">
                <a:latin typeface="Calibri"/>
              </a:rPr>
              <a:t>Avoid contractor-driven </a:t>
            </a:r>
            <a:r>
              <a:rPr lang="en-US" sz="2400" dirty="0" smtClean="0">
                <a:latin typeface="Calibri"/>
              </a:rPr>
              <a:t>reconstruction</a:t>
            </a:r>
          </a:p>
          <a:p>
            <a:pPr>
              <a:buClr>
                <a:srgbClr val="B71412"/>
              </a:buClr>
              <a:buFont typeface="Wingdings" charset="2"/>
              <a:buChar char="§"/>
            </a:pPr>
            <a:r>
              <a:rPr lang="en-US" sz="2400" dirty="0">
                <a:latin typeface="Calibri"/>
              </a:rPr>
              <a:t>Families or individuals get a bank account, often with no administration fee</a:t>
            </a:r>
          </a:p>
          <a:p>
            <a:pPr>
              <a:buClr>
                <a:srgbClr val="B71412"/>
              </a:buClr>
              <a:buFont typeface="Wingdings" charset="2"/>
              <a:buChar char="§"/>
            </a:pPr>
            <a:endParaRPr lang="en-US" sz="2400" dirty="0">
              <a:latin typeface="Calibri"/>
            </a:endParaRPr>
          </a:p>
        </p:txBody>
      </p:sp>
    </p:spTree>
    <p:extLst>
      <p:ext uri="{BB962C8B-B14F-4D97-AF65-F5344CB8AC3E}">
        <p14:creationId xmlns:p14="http://schemas.microsoft.com/office/powerpoint/2010/main" val="1649730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 for considering cash</a:t>
            </a:r>
            <a:endParaRPr lang="en-US" dirty="0"/>
          </a:p>
        </p:txBody>
      </p:sp>
      <p:sp>
        <p:nvSpPr>
          <p:cNvPr id="3" name="Content Placeholder 2"/>
          <p:cNvSpPr>
            <a:spLocks noGrp="1"/>
          </p:cNvSpPr>
          <p:nvPr>
            <p:ph idx="1"/>
          </p:nvPr>
        </p:nvSpPr>
        <p:spPr>
          <a:xfrm>
            <a:off x="1114424" y="2038257"/>
            <a:ext cx="7610476" cy="3967030"/>
          </a:xfrm>
          <a:solidFill>
            <a:srgbClr val="A3C0CF"/>
          </a:solidFill>
        </p:spPr>
        <p:txBody>
          <a:bodyPr>
            <a:normAutofit/>
          </a:bodyPr>
          <a:lstStyle/>
          <a:p>
            <a:r>
              <a:rPr lang="en-US" sz="2200" dirty="0" smtClean="0"/>
              <a:t>Analysis of:</a:t>
            </a:r>
          </a:p>
          <a:p>
            <a:pPr lvl="1"/>
            <a:r>
              <a:rPr lang="en-US" sz="2000" dirty="0"/>
              <a:t>L</a:t>
            </a:r>
            <a:r>
              <a:rPr lang="en-US" sz="2000" dirty="0" smtClean="0"/>
              <a:t>ocal and regional </a:t>
            </a:r>
            <a:r>
              <a:rPr lang="en-US" sz="2000" dirty="0"/>
              <a:t>market </a:t>
            </a:r>
            <a:r>
              <a:rPr lang="en-US" sz="2000" dirty="0" smtClean="0"/>
              <a:t>systems</a:t>
            </a:r>
          </a:p>
          <a:p>
            <a:pPr lvl="1"/>
            <a:r>
              <a:rPr lang="en-US" sz="2000" dirty="0"/>
              <a:t>A</a:t>
            </a:r>
            <a:r>
              <a:rPr lang="en-US" sz="2000" dirty="0" smtClean="0"/>
              <a:t>vailable </a:t>
            </a:r>
            <a:r>
              <a:rPr lang="en-US" sz="2000" dirty="0"/>
              <a:t>delivery </a:t>
            </a:r>
            <a:r>
              <a:rPr lang="en-US" sz="2000" dirty="0" smtClean="0"/>
              <a:t>mechanisms</a:t>
            </a:r>
          </a:p>
          <a:p>
            <a:pPr lvl="1"/>
            <a:r>
              <a:rPr lang="en-US" sz="2000" dirty="0"/>
              <a:t>C</a:t>
            </a:r>
            <a:r>
              <a:rPr lang="en-US" sz="2000" dirty="0" smtClean="0"/>
              <a:t>ost</a:t>
            </a:r>
            <a:r>
              <a:rPr lang="en-US" sz="2000" dirty="0"/>
              <a:t>-efficiency </a:t>
            </a:r>
            <a:r>
              <a:rPr lang="en-US" sz="2000" dirty="0" smtClean="0"/>
              <a:t>and effectiveness</a:t>
            </a:r>
          </a:p>
          <a:p>
            <a:pPr lvl="1"/>
            <a:r>
              <a:rPr lang="en-US" sz="2000" dirty="0"/>
              <a:t>T</a:t>
            </a:r>
            <a:r>
              <a:rPr lang="en-US" sz="2000" dirty="0" smtClean="0"/>
              <a:t>he </a:t>
            </a:r>
            <a:r>
              <a:rPr lang="en-US" sz="2000" dirty="0"/>
              <a:t>prevailing security situation </a:t>
            </a:r>
          </a:p>
          <a:p>
            <a:pPr lvl="1"/>
            <a:r>
              <a:rPr lang="en-US" sz="2000" dirty="0" smtClean="0"/>
              <a:t>The </a:t>
            </a:r>
            <a:r>
              <a:rPr lang="en-US" sz="2000" dirty="0"/>
              <a:t>beneficiaries' acceptance </a:t>
            </a:r>
            <a:r>
              <a:rPr lang="en-US" sz="2000" dirty="0" smtClean="0"/>
              <a:t>of cash </a:t>
            </a:r>
            <a:r>
              <a:rPr lang="en-US" sz="2000" dirty="0"/>
              <a:t>and/or vouchers as transfer modality.</a:t>
            </a:r>
          </a:p>
          <a:p>
            <a:r>
              <a:rPr lang="en-US" sz="2200" dirty="0" smtClean="0"/>
              <a:t>Good </a:t>
            </a:r>
            <a:r>
              <a:rPr lang="en-US" sz="2200" dirty="0"/>
              <a:t>coordination among implementers </a:t>
            </a:r>
            <a:r>
              <a:rPr lang="en-US" sz="2200" dirty="0" smtClean="0"/>
              <a:t>and </a:t>
            </a:r>
            <a:r>
              <a:rPr lang="en-US" sz="2200" dirty="0"/>
              <a:t>support from donors, </a:t>
            </a:r>
            <a:r>
              <a:rPr lang="en-US" sz="2200" dirty="0" smtClean="0"/>
              <a:t>governments and </a:t>
            </a:r>
            <a:r>
              <a:rPr lang="en-US" sz="2200" dirty="0"/>
              <a:t>local authorities in deploying </a:t>
            </a:r>
            <a:r>
              <a:rPr lang="en-US" sz="2200" dirty="0" smtClean="0"/>
              <a:t>CTPs.</a:t>
            </a:r>
          </a:p>
        </p:txBody>
      </p:sp>
    </p:spTree>
    <p:extLst>
      <p:ext uri="{BB962C8B-B14F-4D97-AF65-F5344CB8AC3E}">
        <p14:creationId xmlns:p14="http://schemas.microsoft.com/office/powerpoint/2010/main" val="136127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t>
            </a:r>
            <a:endParaRPr lang="en-US" dirty="0"/>
          </a:p>
        </p:txBody>
      </p:sp>
      <p:sp>
        <p:nvSpPr>
          <p:cNvPr id="3" name="Content Placeholder 2"/>
          <p:cNvSpPr>
            <a:spLocks noGrp="1"/>
          </p:cNvSpPr>
          <p:nvPr>
            <p:ph idx="1"/>
          </p:nvPr>
        </p:nvSpPr>
        <p:spPr>
          <a:xfrm>
            <a:off x="518160" y="2357120"/>
            <a:ext cx="4368800" cy="4165600"/>
          </a:xfrm>
          <a:prstGeom prst="roundRect">
            <a:avLst/>
          </a:prstGeom>
          <a:solidFill>
            <a:srgbClr val="75A1B7"/>
          </a:solidFill>
        </p:spPr>
        <p:style>
          <a:lnRef idx="3">
            <a:schemeClr val="lt1"/>
          </a:lnRef>
          <a:fillRef idx="1">
            <a:schemeClr val="accent1"/>
          </a:fillRef>
          <a:effectRef idx="1">
            <a:schemeClr val="accent1"/>
          </a:effectRef>
          <a:fontRef idx="minor">
            <a:schemeClr val="lt1"/>
          </a:fontRef>
        </p:style>
        <p:txBody>
          <a:bodyPr>
            <a:normAutofit/>
          </a:bodyPr>
          <a:lstStyle/>
          <a:p>
            <a:pPr marL="0" indent="0" algn="ctr">
              <a:lnSpc>
                <a:spcPct val="170000"/>
              </a:lnSpc>
              <a:buNone/>
            </a:pPr>
            <a:r>
              <a:rPr lang="en-GB" dirty="0">
                <a:latin typeface="Calibri"/>
              </a:rPr>
              <a:t>To </a:t>
            </a:r>
            <a:r>
              <a:rPr lang="en-GB" dirty="0" smtClean="0">
                <a:latin typeface="Calibri"/>
              </a:rPr>
              <a:t>present the case for considering using cash transfer as a modality in emergency response</a:t>
            </a:r>
            <a:endParaRPr lang="en-GB" dirty="0">
              <a:latin typeface="Calibri"/>
            </a:endParaRPr>
          </a:p>
        </p:txBody>
      </p:sp>
      <p:pic>
        <p:nvPicPr>
          <p:cNvPr id="4" name="Picture 3" descr="affinity_shelter_white.gif"/>
          <p:cNvPicPr>
            <a:picLocks noChangeAspect="1"/>
          </p:cNvPicPr>
          <p:nvPr/>
        </p:nvPicPr>
        <p:blipFill>
          <a:blip r:embed="rId2" cstate="print"/>
          <a:stretch>
            <a:fillRect/>
          </a:stretch>
        </p:blipFill>
        <p:spPr>
          <a:xfrm rot="20848732">
            <a:off x="5312627" y="3076741"/>
            <a:ext cx="3613842" cy="24032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84037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 for considering cash</a:t>
            </a:r>
          </a:p>
        </p:txBody>
      </p:sp>
      <p:sp>
        <p:nvSpPr>
          <p:cNvPr id="3" name="Content Placeholder 2"/>
          <p:cNvSpPr>
            <a:spLocks noGrp="1"/>
          </p:cNvSpPr>
          <p:nvPr>
            <p:ph idx="1"/>
          </p:nvPr>
        </p:nvSpPr>
        <p:spPr>
          <a:xfrm>
            <a:off x="1114424" y="2039389"/>
            <a:ext cx="7610476" cy="4201754"/>
          </a:xfrm>
          <a:solidFill>
            <a:schemeClr val="accent1">
              <a:lumMod val="40000"/>
              <a:lumOff val="60000"/>
            </a:schemeClr>
          </a:solidFill>
        </p:spPr>
        <p:txBody>
          <a:bodyPr>
            <a:normAutofit/>
          </a:bodyPr>
          <a:lstStyle/>
          <a:p>
            <a:r>
              <a:rPr lang="en-US" dirty="0" smtClean="0"/>
              <a:t>Political and community acceptance</a:t>
            </a:r>
          </a:p>
          <a:p>
            <a:r>
              <a:rPr lang="en-US" dirty="0" smtClean="0"/>
              <a:t>Availability </a:t>
            </a:r>
            <a:r>
              <a:rPr lang="en-US" dirty="0"/>
              <a:t>of well-functioning and reliable financial service </a:t>
            </a:r>
            <a:r>
              <a:rPr lang="en-US" dirty="0" smtClean="0"/>
              <a:t>providers</a:t>
            </a:r>
            <a:endParaRPr lang="en-US" dirty="0"/>
          </a:p>
          <a:p>
            <a:r>
              <a:rPr lang="en-US" dirty="0"/>
              <a:t>Institutional capacity</a:t>
            </a:r>
          </a:p>
          <a:p>
            <a:r>
              <a:rPr lang="en-US" dirty="0" smtClean="0"/>
              <a:t>The </a:t>
            </a:r>
            <a:r>
              <a:rPr lang="en-US" dirty="0"/>
              <a:t>presence of qualified staff who can be quickly </a:t>
            </a:r>
            <a:r>
              <a:rPr lang="en-US" dirty="0" err="1" smtClean="0"/>
              <a:t>mobilised</a:t>
            </a:r>
            <a:endParaRPr lang="en-US" dirty="0"/>
          </a:p>
          <a:p>
            <a:r>
              <a:rPr lang="en-GB" dirty="0" smtClean="0">
                <a:ea typeface="ＭＳ Ｐゴシック" charset="0"/>
                <a:cs typeface="ＭＳ Ｐゴシック" charset="0"/>
              </a:rPr>
              <a:t>A </a:t>
            </a:r>
            <a:r>
              <a:rPr lang="en-GB" dirty="0">
                <a:ea typeface="ＭＳ Ｐゴシック" charset="0"/>
                <a:cs typeface="ＭＳ Ｐゴシック" charset="0"/>
              </a:rPr>
              <a:t>reliable recipient identification system</a:t>
            </a:r>
            <a:endParaRPr lang="en-US" dirty="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2551207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Specifics of cash and shelter</a:t>
            </a:r>
            <a:endParaRPr lang="en-US" dirty="0"/>
          </a:p>
        </p:txBody>
      </p:sp>
      <p:sp>
        <p:nvSpPr>
          <p:cNvPr id="3" name="Subtitle 2"/>
          <p:cNvSpPr>
            <a:spLocks noGrp="1"/>
          </p:cNvSpPr>
          <p:nvPr>
            <p:ph type="subTitle" idx="1"/>
          </p:nvPr>
        </p:nvSpPr>
        <p:spPr/>
        <p:txBody>
          <a:bodyPr/>
          <a:lstStyle/>
          <a:p>
            <a:endParaRPr lang="en-US"/>
          </a:p>
        </p:txBody>
      </p:sp>
      <p:pic>
        <p:nvPicPr>
          <p:cNvPr id="5" name="Picture Placeholder 4" descr="WV_Dadaab_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659" b="13659"/>
          <a:stretch>
            <a:fillRect/>
          </a:stretch>
        </p:blipFill>
        <p:spPr/>
      </p:pic>
    </p:spTree>
    <p:extLst>
      <p:ext uri="{BB962C8B-B14F-4D97-AF65-F5344CB8AC3E}">
        <p14:creationId xmlns:p14="http://schemas.microsoft.com/office/powerpoint/2010/main" val="426005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key issues</a:t>
            </a:r>
            <a:endParaRPr lang="en-US" dirty="0"/>
          </a:p>
        </p:txBody>
      </p:sp>
      <p:sp>
        <p:nvSpPr>
          <p:cNvPr id="3" name="Content Placeholder 2"/>
          <p:cNvSpPr>
            <a:spLocks noGrp="1"/>
          </p:cNvSpPr>
          <p:nvPr>
            <p:ph sz="half" idx="1"/>
          </p:nvPr>
        </p:nvSpPr>
        <p:spPr>
          <a:xfrm>
            <a:off x="1117600" y="2595563"/>
            <a:ext cx="2692400" cy="3681412"/>
          </a:xfrm>
        </p:spPr>
        <p:txBody>
          <a:bodyPr/>
          <a:lstStyle/>
          <a:p>
            <a:pPr marL="544513" indent="-544513"/>
            <a:r>
              <a:rPr lang="en-US" sz="3200" dirty="0"/>
              <a:t>Scale</a:t>
            </a:r>
          </a:p>
          <a:p>
            <a:pPr marL="544513" indent="-544513"/>
            <a:r>
              <a:rPr lang="en-US" sz="3200" dirty="0"/>
              <a:t>Quality assurance</a:t>
            </a:r>
          </a:p>
          <a:p>
            <a:pPr marL="544513" indent="-544513"/>
            <a:r>
              <a:rPr lang="en-US" sz="3200" dirty="0"/>
              <a:t>Risk</a:t>
            </a:r>
          </a:p>
          <a:p>
            <a:endParaRPr lang="en-US" dirty="0"/>
          </a:p>
        </p:txBody>
      </p:sp>
      <p:pic>
        <p:nvPicPr>
          <p:cNvPr id="6" name="Content Placeholder 5" descr="elhrabotsml.jpg"/>
          <p:cNvPicPr>
            <a:picLocks noGrp="1" noChangeAspect="1"/>
          </p:cNvPicPr>
          <p:nvPr>
            <p:ph sz="half" idx="2"/>
          </p:nvPr>
        </p:nvPicPr>
        <p:blipFill>
          <a:blip r:embed="rId2">
            <a:extLst>
              <a:ext uri="{28A0092B-C50C-407E-A947-70E740481C1C}">
                <a14:useLocalDpi xmlns:a14="http://schemas.microsoft.com/office/drawing/2010/main" val="0"/>
              </a:ext>
            </a:extLst>
          </a:blip>
          <a:srcRect l="1958" r="1958"/>
          <a:stretch>
            <a:fillRect/>
          </a:stretch>
        </p:blipFill>
        <p:spPr>
          <a:xfrm>
            <a:off x="4010025" y="2595563"/>
            <a:ext cx="4703763" cy="3681412"/>
          </a:xfrm>
        </p:spPr>
      </p:pic>
    </p:spTree>
    <p:extLst>
      <p:ext uri="{BB962C8B-B14F-4D97-AF65-F5344CB8AC3E}">
        <p14:creationId xmlns:p14="http://schemas.microsoft.com/office/powerpoint/2010/main" val="963461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studies</a:t>
            </a:r>
            <a:endParaRPr lang="en-US" dirty="0"/>
          </a:p>
        </p:txBody>
      </p:sp>
      <p:sp>
        <p:nvSpPr>
          <p:cNvPr id="3" name="Subtitle 2"/>
          <p:cNvSpPr>
            <a:spLocks noGrp="1"/>
          </p:cNvSpPr>
          <p:nvPr>
            <p:ph type="subTitle" idx="1"/>
          </p:nvPr>
        </p:nvSpPr>
        <p:spPr/>
        <p:txBody>
          <a:bodyPr/>
          <a:lstStyle/>
          <a:p>
            <a:endParaRPr lang="en-US"/>
          </a:p>
        </p:txBody>
      </p:sp>
      <p:pic>
        <p:nvPicPr>
          <p:cNvPr id="8" name="Picture Placeholder 7" descr="Fire-Emergency-Shelter-Sign-S-1538G.gi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333" b="16333"/>
          <a:stretch>
            <a:fillRect/>
          </a:stretch>
        </p:blipFill>
        <p:spPr/>
      </p:pic>
    </p:spTree>
    <p:extLst>
      <p:ext uri="{BB962C8B-B14F-4D97-AF65-F5344CB8AC3E}">
        <p14:creationId xmlns:p14="http://schemas.microsoft.com/office/powerpoint/2010/main" val="1912851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856" y="1123856"/>
            <a:ext cx="9657670" cy="914400"/>
          </a:xfrm>
        </p:spPr>
        <p:txBody>
          <a:bodyPr/>
          <a:lstStyle/>
          <a:p>
            <a:r>
              <a:rPr lang="en-US" dirty="0" smtClean="0"/>
              <a:t>Cash for hosting families (SDC)</a:t>
            </a:r>
            <a:endParaRPr lang="en-US" dirty="0"/>
          </a:p>
        </p:txBody>
      </p:sp>
      <p:pic>
        <p:nvPicPr>
          <p:cNvPr id="6" name="Content Placeholder 5" descr="11ACEH_wideweb__430x258.jpg"/>
          <p:cNvPicPr>
            <a:picLocks noGrp="1" noChangeAspect="1"/>
          </p:cNvPicPr>
          <p:nvPr>
            <p:ph sz="half" idx="2"/>
          </p:nvPr>
        </p:nvPicPr>
        <p:blipFill>
          <a:blip r:embed="rId2" cstate="print"/>
          <a:stretch>
            <a:fillRect/>
          </a:stretch>
        </p:blipFill>
        <p:spPr>
          <a:xfrm>
            <a:off x="3045125" y="2033287"/>
            <a:ext cx="5868688" cy="4392346"/>
          </a:xfrm>
          <a:prstGeom prst="rect">
            <a:avLst/>
          </a:prstGeom>
          <a:noFill/>
          <a:ln>
            <a:noFill/>
          </a:ln>
        </p:spPr>
      </p:pic>
      <p:sp>
        <p:nvSpPr>
          <p:cNvPr id="3" name="Content Placeholder 2"/>
          <p:cNvSpPr>
            <a:spLocks noGrp="1"/>
          </p:cNvSpPr>
          <p:nvPr>
            <p:ph sz="half" idx="1"/>
          </p:nvPr>
        </p:nvSpPr>
        <p:spPr>
          <a:xfrm>
            <a:off x="447040" y="2033287"/>
            <a:ext cx="3444439" cy="4392346"/>
          </a:xfrm>
          <a:solidFill>
            <a:schemeClr val="bg2">
              <a:lumMod val="20000"/>
              <a:lumOff val="80000"/>
            </a:schemeClr>
          </a:solidFill>
        </p:spPr>
        <p:txBody>
          <a:bodyPr>
            <a:normAutofit fontScale="85000" lnSpcReduction="20000"/>
          </a:bodyPr>
          <a:lstStyle/>
          <a:p>
            <a:pPr marL="0" indent="0">
              <a:lnSpc>
                <a:spcPct val="160000"/>
              </a:lnSpc>
              <a:buNone/>
            </a:pPr>
            <a:r>
              <a:rPr lang="en-US" sz="2800" b="1" dirty="0" smtClean="0">
                <a:solidFill>
                  <a:srgbClr val="C00000"/>
                </a:solidFill>
              </a:rPr>
              <a:t>Aceh 2005</a:t>
            </a:r>
          </a:p>
          <a:p>
            <a:pPr marL="0" indent="0">
              <a:buNone/>
            </a:pPr>
            <a:r>
              <a:rPr lang="en-US" dirty="0" smtClean="0">
                <a:solidFill>
                  <a:schemeClr val="tx1"/>
                </a:solidFill>
              </a:rPr>
              <a:t>In </a:t>
            </a:r>
            <a:r>
              <a:rPr lang="en-US" dirty="0">
                <a:solidFill>
                  <a:schemeClr val="tx1"/>
                </a:solidFill>
              </a:rPr>
              <a:t>Aceh, SDC distributed cash to 7,000 families hosting displaced people in Banda Aceh and Aceh </a:t>
            </a:r>
            <a:r>
              <a:rPr lang="en-US" dirty="0" err="1">
                <a:solidFill>
                  <a:schemeClr val="tx1"/>
                </a:solidFill>
              </a:rPr>
              <a:t>Besar</a:t>
            </a:r>
            <a:r>
              <a:rPr lang="en-US" dirty="0">
                <a:solidFill>
                  <a:schemeClr val="tx1"/>
                </a:solidFill>
              </a:rPr>
              <a:t>, giving them a one-off cash payment of IDR900,000 (around $100</a:t>
            </a:r>
            <a:r>
              <a:rPr lang="en-US" dirty="0" smtClean="0">
                <a:solidFill>
                  <a:schemeClr val="tx1"/>
                </a:solidFill>
              </a:rPr>
              <a:t>). </a:t>
            </a:r>
            <a:r>
              <a:rPr lang="en-US" dirty="0">
                <a:solidFill>
                  <a:schemeClr val="tx1"/>
                </a:solidFill>
              </a:rPr>
              <a:t>Payments were made through an Indonesian bank, and were collected by beneficiaries at their local branch. </a:t>
            </a:r>
            <a:r>
              <a:rPr lang="en-US" dirty="0" smtClean="0">
                <a:solidFill>
                  <a:schemeClr val="tx1"/>
                </a:solidFill>
              </a:rPr>
              <a:t>The </a:t>
            </a:r>
            <a:r>
              <a:rPr lang="en-US" dirty="0">
                <a:solidFill>
                  <a:schemeClr val="tx1"/>
                </a:solidFill>
              </a:rPr>
              <a:t>most common purchases among host families were electricity and food; guest families spent most on food</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41008689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Complementary </a:t>
            </a:r>
            <a:r>
              <a:rPr lang="en-US" dirty="0" err="1" smtClean="0"/>
              <a:t>programme</a:t>
            </a:r>
            <a:r>
              <a:rPr lang="en-US" dirty="0" smtClean="0"/>
              <a:t> (IFRC)</a:t>
            </a:r>
            <a:endParaRPr lang="en-US" dirty="0"/>
          </a:p>
        </p:txBody>
      </p:sp>
      <p:pic>
        <p:nvPicPr>
          <p:cNvPr id="8" name="Content Placeholder 7" descr="images-5.jpeg"/>
          <p:cNvPicPr>
            <a:picLocks noGrp="1" noChangeAspect="1"/>
          </p:cNvPicPr>
          <p:nvPr>
            <p:ph sz="half" idx="2"/>
          </p:nvPr>
        </p:nvPicPr>
        <p:blipFill>
          <a:blip r:embed="rId2" cstate="print"/>
          <a:srcRect r="16504"/>
          <a:stretch>
            <a:fillRect/>
          </a:stretch>
        </p:blipFill>
        <p:spPr>
          <a:xfrm>
            <a:off x="3447733" y="2038256"/>
            <a:ext cx="5466080" cy="4356895"/>
          </a:xfrm>
        </p:spPr>
      </p:pic>
      <p:sp>
        <p:nvSpPr>
          <p:cNvPr id="3" name="Content Placeholder 2"/>
          <p:cNvSpPr>
            <a:spLocks noGrp="1"/>
          </p:cNvSpPr>
          <p:nvPr>
            <p:ph sz="half" idx="1"/>
          </p:nvPr>
        </p:nvSpPr>
        <p:spPr>
          <a:xfrm>
            <a:off x="572453" y="2042572"/>
            <a:ext cx="2875280" cy="4361211"/>
          </a:xfrm>
          <a:solidFill>
            <a:schemeClr val="bg2">
              <a:lumMod val="20000"/>
              <a:lumOff val="80000"/>
            </a:schemeClr>
          </a:solidFill>
        </p:spPr>
        <p:txBody>
          <a:bodyPr>
            <a:normAutofit/>
          </a:bodyPr>
          <a:lstStyle/>
          <a:p>
            <a:pPr marL="0" indent="0">
              <a:lnSpc>
                <a:spcPct val="150000"/>
              </a:lnSpc>
              <a:buNone/>
            </a:pPr>
            <a:r>
              <a:rPr lang="en-GB" b="1" dirty="0" smtClean="0">
                <a:solidFill>
                  <a:srgbClr val="C00000"/>
                </a:solidFill>
              </a:rPr>
              <a:t>Bangladesh 2007</a:t>
            </a:r>
            <a:endParaRPr lang="en-GB" dirty="0">
              <a:solidFill>
                <a:srgbClr val="C00000"/>
              </a:solidFill>
            </a:endParaRPr>
          </a:p>
          <a:p>
            <a:pPr marL="0" indent="0">
              <a:buNone/>
            </a:pPr>
            <a:r>
              <a:rPr lang="en-GB" sz="2000" dirty="0">
                <a:solidFill>
                  <a:schemeClr val="tx1"/>
                </a:solidFill>
              </a:rPr>
              <a:t>In the aftermath </a:t>
            </a:r>
            <a:r>
              <a:rPr lang="en-GB" sz="2000" dirty="0" smtClean="0">
                <a:solidFill>
                  <a:schemeClr val="tx1"/>
                </a:solidFill>
              </a:rPr>
              <a:t>Cyclone </a:t>
            </a:r>
            <a:r>
              <a:rPr lang="en-GB" sz="2000" dirty="0" err="1" smtClean="0">
                <a:solidFill>
                  <a:schemeClr val="tx1"/>
                </a:solidFill>
              </a:rPr>
              <a:t>Sidr</a:t>
            </a:r>
            <a:r>
              <a:rPr lang="en-GB" sz="2000" dirty="0" smtClean="0">
                <a:solidFill>
                  <a:schemeClr val="tx1"/>
                </a:solidFill>
              </a:rPr>
              <a:t>, IFRC provided standard</a:t>
            </a:r>
            <a:r>
              <a:rPr lang="en-GB" sz="2000" dirty="0">
                <a:solidFill>
                  <a:schemeClr val="tx1"/>
                </a:solidFill>
              </a:rPr>
              <a:t>, disaster resistant core shelters, along with a cash grant to buy additional materials to further increase the size of </a:t>
            </a:r>
            <a:r>
              <a:rPr lang="en-GB" sz="2000" dirty="0" smtClean="0">
                <a:solidFill>
                  <a:schemeClr val="tx1"/>
                </a:solidFill>
              </a:rPr>
              <a:t>beneficiaries’ </a:t>
            </a:r>
            <a:r>
              <a:rPr lang="en-GB" sz="2000" dirty="0">
                <a:solidFill>
                  <a:schemeClr val="tx1"/>
                </a:solidFill>
              </a:rPr>
              <a:t>homes </a:t>
            </a:r>
            <a:r>
              <a:rPr lang="en-GB" sz="2000" dirty="0" smtClean="0">
                <a:solidFill>
                  <a:schemeClr val="tx1"/>
                </a:solidFill>
              </a:rPr>
              <a:t>as well as cash grants to strengthen and repair homes.</a:t>
            </a:r>
            <a:endParaRPr lang="en-GB" sz="2000" dirty="0">
              <a:solidFill>
                <a:schemeClr val="tx1"/>
              </a:solidFill>
            </a:endParaRPr>
          </a:p>
        </p:txBody>
      </p:sp>
    </p:spTree>
    <p:extLst>
      <p:ext uri="{BB962C8B-B14F-4D97-AF65-F5344CB8AC3E}">
        <p14:creationId xmlns:p14="http://schemas.microsoft.com/office/powerpoint/2010/main" val="16018078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menu of options - Haiti</a:t>
            </a:r>
            <a:endParaRPr lang="en-US" dirty="0"/>
          </a:p>
        </p:txBody>
      </p:sp>
      <p:pic>
        <p:nvPicPr>
          <p:cNvPr id="5" name="Picture 4" descr="images-7.jpeg"/>
          <p:cNvPicPr>
            <a:picLocks noChangeAspect="1"/>
          </p:cNvPicPr>
          <p:nvPr/>
        </p:nvPicPr>
        <p:blipFill>
          <a:blip r:embed="rId2" cstate="print"/>
          <a:stretch>
            <a:fillRect/>
          </a:stretch>
        </p:blipFill>
        <p:spPr>
          <a:xfrm>
            <a:off x="3021731" y="2038256"/>
            <a:ext cx="5889513" cy="4417134"/>
          </a:xfrm>
          <a:prstGeom prst="rect">
            <a:avLst/>
          </a:prstGeom>
        </p:spPr>
      </p:pic>
      <p:sp>
        <p:nvSpPr>
          <p:cNvPr id="3" name="Content Placeholder 2"/>
          <p:cNvSpPr>
            <a:spLocks noGrp="1"/>
          </p:cNvSpPr>
          <p:nvPr>
            <p:ph sz="half" idx="1"/>
          </p:nvPr>
        </p:nvSpPr>
        <p:spPr>
          <a:xfrm>
            <a:off x="568961" y="2038255"/>
            <a:ext cx="3730084" cy="4417135"/>
          </a:xfrm>
          <a:solidFill>
            <a:schemeClr val="bg2">
              <a:lumMod val="20000"/>
              <a:lumOff val="80000"/>
            </a:schemeClr>
          </a:solidFill>
        </p:spPr>
        <p:txBody>
          <a:bodyPr>
            <a:noAutofit/>
          </a:bodyPr>
          <a:lstStyle/>
          <a:p>
            <a:pPr>
              <a:spcBef>
                <a:spcPts val="0"/>
              </a:spcBef>
            </a:pPr>
            <a:endParaRPr lang="en-US" sz="2000" dirty="0" smtClean="0"/>
          </a:p>
          <a:p>
            <a:pPr marL="0" indent="0">
              <a:spcBef>
                <a:spcPts val="0"/>
              </a:spcBef>
              <a:buNone/>
            </a:pPr>
            <a:r>
              <a:rPr lang="en-US" b="1" dirty="0" smtClean="0">
                <a:solidFill>
                  <a:srgbClr val="C00000"/>
                </a:solidFill>
              </a:rPr>
              <a:t>Haiti, 2010</a:t>
            </a:r>
          </a:p>
          <a:p>
            <a:pPr marL="0" indent="0">
              <a:spcBef>
                <a:spcPts val="0"/>
              </a:spcBef>
              <a:buNone/>
            </a:pPr>
            <a:endParaRPr lang="en-US" sz="2000" b="1" dirty="0" smtClean="0"/>
          </a:p>
          <a:p>
            <a:pPr marL="0" indent="0">
              <a:spcBef>
                <a:spcPts val="0"/>
              </a:spcBef>
              <a:buNone/>
            </a:pPr>
            <a:r>
              <a:rPr lang="en-US" sz="2200" dirty="0" smtClean="0"/>
              <a:t>After </a:t>
            </a:r>
            <a:r>
              <a:rPr lang="en-US" sz="2200" dirty="0"/>
              <a:t>the </a:t>
            </a:r>
            <a:r>
              <a:rPr lang="en-US" sz="2200" dirty="0" smtClean="0"/>
              <a:t>earthquake the IFRC set up </a:t>
            </a:r>
            <a:r>
              <a:rPr lang="en-GB" sz="2200" dirty="0" smtClean="0"/>
              <a:t>one </a:t>
            </a:r>
            <a:r>
              <a:rPr lang="en-GB" sz="2200" dirty="0"/>
              <a:t>of the few </a:t>
            </a:r>
            <a:r>
              <a:rPr lang="en-GB" sz="2200" dirty="0" smtClean="0"/>
              <a:t>cash programmes combining shelter </a:t>
            </a:r>
            <a:r>
              <a:rPr lang="en-GB" sz="2200" dirty="0"/>
              <a:t>and livelihoods </a:t>
            </a:r>
            <a:r>
              <a:rPr lang="en-GB" sz="2200" dirty="0" smtClean="0"/>
              <a:t>and </a:t>
            </a:r>
            <a:r>
              <a:rPr lang="en-GB" sz="2200" dirty="0"/>
              <a:t>providing people with multiple </a:t>
            </a:r>
            <a:r>
              <a:rPr lang="en-GB" sz="2200" dirty="0" smtClean="0"/>
              <a:t>choices with the objective of supporting households in </a:t>
            </a:r>
            <a:r>
              <a:rPr lang="en-GB" sz="2200" dirty="0"/>
              <a:t>returning to their places of origin or finding a shelter solution outside of the </a:t>
            </a:r>
            <a:r>
              <a:rPr lang="en-GB" sz="2200" dirty="0" smtClean="0"/>
              <a:t>camp.  </a:t>
            </a:r>
          </a:p>
        </p:txBody>
      </p:sp>
    </p:spTree>
    <p:extLst>
      <p:ext uri="{BB962C8B-B14F-4D97-AF65-F5344CB8AC3E}">
        <p14:creationId xmlns:p14="http://schemas.microsoft.com/office/powerpoint/2010/main" val="37159745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menu of options - Haiti</a:t>
            </a:r>
          </a:p>
        </p:txBody>
      </p:sp>
      <p:pic>
        <p:nvPicPr>
          <p:cNvPr id="5" name="Picture 4" descr="images-7.jpeg"/>
          <p:cNvPicPr>
            <a:picLocks noChangeAspect="1"/>
          </p:cNvPicPr>
          <p:nvPr/>
        </p:nvPicPr>
        <p:blipFill>
          <a:blip r:embed="rId2" cstate="print"/>
          <a:stretch>
            <a:fillRect/>
          </a:stretch>
        </p:blipFill>
        <p:spPr>
          <a:xfrm flipH="1">
            <a:off x="2643835" y="2030389"/>
            <a:ext cx="6269976" cy="4177371"/>
          </a:xfrm>
          <a:prstGeom prst="rect">
            <a:avLst/>
          </a:prstGeom>
        </p:spPr>
      </p:pic>
      <p:sp>
        <p:nvSpPr>
          <p:cNvPr id="3" name="Content Placeholder 2"/>
          <p:cNvSpPr>
            <a:spLocks noGrp="1"/>
          </p:cNvSpPr>
          <p:nvPr>
            <p:ph sz="half" idx="1"/>
          </p:nvPr>
        </p:nvSpPr>
        <p:spPr>
          <a:xfrm>
            <a:off x="584199" y="2038256"/>
            <a:ext cx="4099561" cy="4169504"/>
          </a:xfrm>
          <a:solidFill>
            <a:schemeClr val="bg2">
              <a:lumMod val="20000"/>
              <a:lumOff val="80000"/>
            </a:schemeClr>
          </a:solidFill>
        </p:spPr>
        <p:txBody>
          <a:bodyPr>
            <a:noAutofit/>
          </a:bodyPr>
          <a:lstStyle/>
          <a:p>
            <a:pPr marL="0" indent="0">
              <a:spcBef>
                <a:spcPts val="0"/>
              </a:spcBef>
              <a:buNone/>
            </a:pPr>
            <a:r>
              <a:rPr lang="en-US" b="1" dirty="0" smtClean="0">
                <a:solidFill>
                  <a:srgbClr val="C00000"/>
                </a:solidFill>
              </a:rPr>
              <a:t>Haiti, 2010</a:t>
            </a:r>
          </a:p>
          <a:p>
            <a:pPr marL="0" indent="0">
              <a:spcBef>
                <a:spcPts val="0"/>
              </a:spcBef>
              <a:buNone/>
            </a:pPr>
            <a:endParaRPr lang="en-US" sz="2000" b="1" dirty="0" smtClean="0"/>
          </a:p>
          <a:p>
            <a:pPr marL="0" indent="0">
              <a:spcBef>
                <a:spcPts val="0"/>
              </a:spcBef>
              <a:buNone/>
            </a:pPr>
            <a:r>
              <a:rPr lang="en-GB" sz="2000" dirty="0" smtClean="0"/>
              <a:t>It consisted of a </a:t>
            </a:r>
            <a:r>
              <a:rPr lang="en-GB" sz="2000" dirty="0"/>
              <a:t>menu of options that people can decide from, combining a conditional grant for rents to an unconditional grant for setting up small business and restarting lives in and out of the </a:t>
            </a:r>
            <a:r>
              <a:rPr lang="en-GB" sz="2000" dirty="0" smtClean="0"/>
              <a:t>cities.</a:t>
            </a:r>
          </a:p>
          <a:p>
            <a:pPr marL="0" indent="0">
              <a:spcBef>
                <a:spcPts val="0"/>
              </a:spcBef>
              <a:buNone/>
            </a:pPr>
            <a:endParaRPr lang="en-GB" sz="2000" dirty="0"/>
          </a:p>
          <a:p>
            <a:pPr marL="0" indent="0">
              <a:spcBef>
                <a:spcPts val="0"/>
              </a:spcBef>
              <a:buNone/>
            </a:pPr>
            <a:r>
              <a:rPr lang="en-GB" sz="2000" dirty="0" smtClean="0"/>
              <a:t>Monitoring costs made up more than 60% of the project costs as each rental grant had to be individually monitored.</a:t>
            </a:r>
            <a:endParaRPr lang="en-GB" sz="2000" dirty="0"/>
          </a:p>
        </p:txBody>
      </p:sp>
    </p:spTree>
    <p:extLst>
      <p:ext uri="{BB962C8B-B14F-4D97-AF65-F5344CB8AC3E}">
        <p14:creationId xmlns:p14="http://schemas.microsoft.com/office/powerpoint/2010/main" val="15142589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429" y="667512"/>
            <a:ext cx="9604829" cy="914400"/>
          </a:xfrm>
        </p:spPr>
        <p:txBody>
          <a:bodyPr/>
          <a:lstStyle/>
          <a:p>
            <a:r>
              <a:rPr lang="en-US" dirty="0" smtClean="0"/>
              <a:t>Cash grants (CARE)</a:t>
            </a:r>
            <a:endParaRPr lang="en-US" dirty="0"/>
          </a:p>
        </p:txBody>
      </p:sp>
      <p:pic>
        <p:nvPicPr>
          <p:cNvPr id="6" name="Picture 5" descr="53095scr.jpg"/>
          <p:cNvPicPr>
            <a:picLocks noChangeAspect="1"/>
          </p:cNvPicPr>
          <p:nvPr/>
        </p:nvPicPr>
        <p:blipFill>
          <a:blip r:embed="rId2" cstate="print"/>
          <a:stretch>
            <a:fillRect/>
          </a:stretch>
        </p:blipFill>
        <p:spPr>
          <a:xfrm>
            <a:off x="2322287" y="1596425"/>
            <a:ext cx="6593114" cy="4944835"/>
          </a:xfrm>
          <a:prstGeom prst="rect">
            <a:avLst/>
          </a:prstGeom>
        </p:spPr>
      </p:pic>
      <p:sp>
        <p:nvSpPr>
          <p:cNvPr id="4" name="Text Placeholder 3"/>
          <p:cNvSpPr>
            <a:spLocks noGrp="1"/>
          </p:cNvSpPr>
          <p:nvPr>
            <p:ph type="body" sz="half" idx="2"/>
          </p:nvPr>
        </p:nvSpPr>
        <p:spPr>
          <a:xfrm>
            <a:off x="326571" y="1581912"/>
            <a:ext cx="3513909" cy="4959349"/>
          </a:xfrm>
        </p:spPr>
        <p:txBody>
          <a:bodyPr>
            <a:normAutofit fontScale="92500" lnSpcReduction="10000"/>
          </a:bodyPr>
          <a:lstStyle/>
          <a:p>
            <a:r>
              <a:rPr lang="en-GB" b="1" dirty="0" smtClean="0">
                <a:solidFill>
                  <a:srgbClr val="C00000"/>
                </a:solidFill>
              </a:rPr>
              <a:t>Sumatra earthquake, 2010</a:t>
            </a:r>
            <a:endParaRPr lang="en-GB" b="1" dirty="0">
              <a:solidFill>
                <a:srgbClr val="C00000"/>
              </a:solidFill>
            </a:endParaRPr>
          </a:p>
          <a:p>
            <a:r>
              <a:rPr lang="en-GB" sz="1800" dirty="0" smtClean="0"/>
              <a:t>After the earthquake CARE Indonesia provided cash grants to kick start construction</a:t>
            </a:r>
            <a:r>
              <a:rPr lang="en-GB" sz="1800" dirty="0"/>
              <a:t>, </a:t>
            </a:r>
            <a:r>
              <a:rPr lang="en-GB" sz="1800" dirty="0" smtClean="0"/>
              <a:t>and therefore did </a:t>
            </a:r>
            <a:r>
              <a:rPr lang="en-GB" sz="1800" dirty="0"/>
              <a:t>not provide complete funds for </a:t>
            </a:r>
            <a:r>
              <a:rPr lang="en-GB" sz="1800" dirty="0" smtClean="0"/>
              <a:t>reconstruction. The grant (US 220.00) </a:t>
            </a:r>
            <a:r>
              <a:rPr lang="en-GB" sz="1800" dirty="0"/>
              <a:t>could be spent on either labour or </a:t>
            </a:r>
            <a:r>
              <a:rPr lang="en-GB" sz="1800" dirty="0" smtClean="0"/>
              <a:t>materials.</a:t>
            </a:r>
            <a:endParaRPr lang="en-GB" sz="1800" dirty="0"/>
          </a:p>
          <a:p>
            <a:r>
              <a:rPr lang="en-GB" sz="1800" dirty="0" smtClean="0"/>
              <a:t>People could build however they wanted according to guidelines (four basic designs) provided during training and widely available posters. </a:t>
            </a:r>
            <a:endParaRPr lang="en-GB" sz="1800" dirty="0"/>
          </a:p>
        </p:txBody>
      </p:sp>
    </p:spTree>
    <p:extLst>
      <p:ext uri="{BB962C8B-B14F-4D97-AF65-F5344CB8AC3E}">
        <p14:creationId xmlns:p14="http://schemas.microsoft.com/office/powerpoint/2010/main" val="40730005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Vouchers (PRC)</a:t>
            </a:r>
            <a:endParaRPr lang="en-US" dirty="0"/>
          </a:p>
        </p:txBody>
      </p:sp>
      <p:pic>
        <p:nvPicPr>
          <p:cNvPr id="5" name="Picture 4" descr="48888.jpg"/>
          <p:cNvPicPr>
            <a:picLocks noChangeAspect="1"/>
          </p:cNvPicPr>
          <p:nvPr/>
        </p:nvPicPr>
        <p:blipFill>
          <a:blip r:embed="rId2" cstate="print"/>
          <a:srcRect r="26367"/>
          <a:stretch>
            <a:fillRect/>
          </a:stretch>
        </p:blipFill>
        <p:spPr>
          <a:xfrm>
            <a:off x="4035312" y="2039109"/>
            <a:ext cx="4880088" cy="4382223"/>
          </a:xfrm>
          <a:prstGeom prst="rect">
            <a:avLst/>
          </a:prstGeom>
        </p:spPr>
      </p:pic>
      <p:sp>
        <p:nvSpPr>
          <p:cNvPr id="4" name="Text Placeholder 3"/>
          <p:cNvSpPr>
            <a:spLocks noGrp="1"/>
          </p:cNvSpPr>
          <p:nvPr>
            <p:ph type="body" sz="half" idx="2"/>
          </p:nvPr>
        </p:nvSpPr>
        <p:spPr>
          <a:xfrm>
            <a:off x="469152" y="2039111"/>
            <a:ext cx="3566160" cy="4382222"/>
          </a:xfrm>
        </p:spPr>
        <p:txBody>
          <a:bodyPr>
            <a:noAutofit/>
          </a:bodyPr>
          <a:lstStyle/>
          <a:p>
            <a:r>
              <a:rPr lang="en-GB" sz="3100" b="1" dirty="0" smtClean="0">
                <a:solidFill>
                  <a:srgbClr val="C00000"/>
                </a:solidFill>
              </a:rPr>
              <a:t>Philippines, 2009 and 2010</a:t>
            </a:r>
            <a:endParaRPr lang="en-GB" sz="3100" b="1" dirty="0">
              <a:solidFill>
                <a:srgbClr val="C00000"/>
              </a:solidFill>
            </a:endParaRPr>
          </a:p>
          <a:p>
            <a:r>
              <a:rPr lang="en-GB" sz="1600" dirty="0"/>
              <a:t>In response to </a:t>
            </a:r>
            <a:r>
              <a:rPr lang="en-GB" sz="1600" dirty="0" smtClean="0"/>
              <a:t>typhoons in 2009 and 2010 the Red Cross provided shelter materials for repairs and construction of shelters through </a:t>
            </a:r>
            <a:r>
              <a:rPr lang="en-GB" sz="1600" dirty="0"/>
              <a:t>a commodity </a:t>
            </a:r>
            <a:r>
              <a:rPr lang="en-GB" sz="1600" dirty="0" smtClean="0"/>
              <a:t>based voucher </a:t>
            </a:r>
            <a:r>
              <a:rPr lang="en-GB" sz="1600" dirty="0"/>
              <a:t>system, with each household allocated the equivalent of USD $ 190.00 worth of materials. </a:t>
            </a:r>
            <a:r>
              <a:rPr lang="en-US" sz="1600" dirty="0" smtClean="0"/>
              <a:t>P</a:t>
            </a:r>
            <a:r>
              <a:rPr lang="en-GB" sz="1600" dirty="0" smtClean="0"/>
              <a:t>re</a:t>
            </a:r>
            <a:r>
              <a:rPr lang="en-GB" sz="1600" dirty="0"/>
              <a:t>-selected </a:t>
            </a:r>
            <a:r>
              <a:rPr lang="en-GB" sz="1600" dirty="0" smtClean="0"/>
              <a:t>suppliers </a:t>
            </a:r>
            <a:r>
              <a:rPr lang="en-GB" sz="1600" dirty="0"/>
              <a:t>ensured a swift and effective implementation of early recovery activities. </a:t>
            </a:r>
            <a:endParaRPr lang="en-GB" sz="1600" dirty="0" smtClean="0"/>
          </a:p>
        </p:txBody>
      </p:sp>
    </p:spTree>
    <p:extLst>
      <p:ext uri="{BB962C8B-B14F-4D97-AF65-F5344CB8AC3E}">
        <p14:creationId xmlns:p14="http://schemas.microsoft.com/office/powerpoint/2010/main" val="31153968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components</a:t>
            </a:r>
            <a:endParaRPr lang="en-US" dirty="0"/>
          </a:p>
        </p:txBody>
      </p:sp>
      <p:sp>
        <p:nvSpPr>
          <p:cNvPr id="3" name="Content Placeholder 2"/>
          <p:cNvSpPr>
            <a:spLocks noGrp="1"/>
          </p:cNvSpPr>
          <p:nvPr>
            <p:ph idx="1"/>
          </p:nvPr>
        </p:nvSpPr>
        <p:spPr/>
        <p:txBody>
          <a:bodyPr>
            <a:normAutofit/>
          </a:bodyPr>
          <a:lstStyle/>
          <a:p>
            <a:pPr marL="544513" indent="-544513"/>
            <a:r>
              <a:rPr lang="en-US" dirty="0" smtClean="0"/>
              <a:t>Introductions</a:t>
            </a:r>
          </a:p>
          <a:p>
            <a:pPr marL="544513" indent="-544513"/>
            <a:r>
              <a:rPr lang="en-US" dirty="0" smtClean="0"/>
              <a:t>What is it?</a:t>
            </a:r>
          </a:p>
          <a:p>
            <a:pPr marL="544513" indent="-544513"/>
            <a:r>
              <a:rPr lang="en-US" dirty="0" smtClean="0"/>
              <a:t>Perceptions</a:t>
            </a:r>
          </a:p>
          <a:p>
            <a:pPr marL="544513" indent="-544513"/>
            <a:r>
              <a:rPr lang="en-US" dirty="0" smtClean="0"/>
              <a:t>Why use it?</a:t>
            </a:r>
          </a:p>
          <a:p>
            <a:pPr marL="544513" indent="-544513"/>
            <a:r>
              <a:rPr lang="en-US" dirty="0" smtClean="0"/>
              <a:t>Specifics of cash and shelter</a:t>
            </a:r>
          </a:p>
        </p:txBody>
      </p:sp>
    </p:spTree>
    <p:extLst>
      <p:ext uri="{BB962C8B-B14F-4D97-AF65-F5344CB8AC3E}">
        <p14:creationId xmlns:p14="http://schemas.microsoft.com/office/powerpoint/2010/main" val="3462793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Pre-paid debit cards (CRC)</a:t>
            </a:r>
            <a:endParaRPr lang="en-US" dirty="0"/>
          </a:p>
        </p:txBody>
      </p:sp>
      <p:pic>
        <p:nvPicPr>
          <p:cNvPr id="7" name="Immagine 5" descr="hile earthquake aftermath"/>
          <p:cNvPicPr>
            <a:picLocks noChangeAspect="1"/>
          </p:cNvPicPr>
          <p:nvPr/>
        </p:nvPicPr>
        <p:blipFill>
          <a:blip r:embed="rId2" cstate="print"/>
          <a:srcRect/>
          <a:stretch>
            <a:fillRect/>
          </a:stretch>
        </p:blipFill>
        <p:spPr bwMode="auto">
          <a:xfrm>
            <a:off x="2574645" y="2039111"/>
            <a:ext cx="6340755" cy="4224528"/>
          </a:xfrm>
          <a:prstGeom prst="rect">
            <a:avLst/>
          </a:prstGeom>
          <a:noFill/>
          <a:ln w="9525">
            <a:noFill/>
            <a:miter lim="800000"/>
            <a:headEnd/>
            <a:tailEnd/>
          </a:ln>
        </p:spPr>
      </p:pic>
      <p:sp>
        <p:nvSpPr>
          <p:cNvPr id="4" name="Text Placeholder 3"/>
          <p:cNvSpPr>
            <a:spLocks noGrp="1"/>
          </p:cNvSpPr>
          <p:nvPr>
            <p:ph type="body" sz="half" idx="2"/>
          </p:nvPr>
        </p:nvSpPr>
        <p:spPr>
          <a:xfrm>
            <a:off x="469151" y="2039111"/>
            <a:ext cx="3788949" cy="4224528"/>
          </a:xfrm>
        </p:spPr>
        <p:txBody>
          <a:bodyPr>
            <a:normAutofit fontScale="85000" lnSpcReduction="10000"/>
          </a:bodyPr>
          <a:lstStyle/>
          <a:p>
            <a:r>
              <a:rPr lang="en-GB" sz="2800" b="1" dirty="0">
                <a:solidFill>
                  <a:srgbClr val="C00000"/>
                </a:solidFill>
              </a:rPr>
              <a:t>Chile 2010</a:t>
            </a:r>
          </a:p>
          <a:p>
            <a:r>
              <a:rPr lang="en-GB" dirty="0"/>
              <a:t>In response to the 2010 earthquake, the Chilean Red Cross (CRC) launched its ‘</a:t>
            </a:r>
            <a:r>
              <a:rPr lang="en-GB" dirty="0" err="1"/>
              <a:t>Tarjeta</a:t>
            </a:r>
            <a:r>
              <a:rPr lang="en-GB" dirty="0"/>
              <a:t> RED’ debit card </a:t>
            </a:r>
            <a:r>
              <a:rPr lang="en-GB" dirty="0" smtClean="0"/>
              <a:t>programme. </a:t>
            </a:r>
            <a:r>
              <a:rPr lang="en-GB" dirty="0"/>
              <a:t>It assisted 8,400 families rebuild, repair their homes or improve the living conditions of their transitional shelters by allowing them to purchase needed construction materials and tools. </a:t>
            </a:r>
          </a:p>
          <a:p>
            <a:endParaRPr lang="en-US" dirty="0"/>
          </a:p>
        </p:txBody>
      </p:sp>
    </p:spTree>
    <p:extLst>
      <p:ext uri="{BB962C8B-B14F-4D97-AF65-F5344CB8AC3E}">
        <p14:creationId xmlns:p14="http://schemas.microsoft.com/office/powerpoint/2010/main" val="14754253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for work</a:t>
            </a:r>
            <a:endParaRPr lang="en-US" dirty="0"/>
          </a:p>
        </p:txBody>
      </p:sp>
      <p:pic>
        <p:nvPicPr>
          <p:cNvPr id="5" name="Picture 4" descr="19352scr.jpg"/>
          <p:cNvPicPr>
            <a:picLocks noChangeAspect="1"/>
          </p:cNvPicPr>
          <p:nvPr/>
        </p:nvPicPr>
        <p:blipFill>
          <a:blip r:embed="rId2" cstate="print"/>
          <a:stretch>
            <a:fillRect/>
          </a:stretch>
        </p:blipFill>
        <p:spPr>
          <a:xfrm>
            <a:off x="1999579" y="2039113"/>
            <a:ext cx="6915820" cy="4503928"/>
          </a:xfrm>
          <a:prstGeom prst="rect">
            <a:avLst/>
          </a:prstGeom>
        </p:spPr>
      </p:pic>
      <p:sp>
        <p:nvSpPr>
          <p:cNvPr id="4" name="Text Placeholder 3"/>
          <p:cNvSpPr>
            <a:spLocks noGrp="1"/>
          </p:cNvSpPr>
          <p:nvPr>
            <p:ph type="body" sz="half" idx="2"/>
          </p:nvPr>
        </p:nvSpPr>
        <p:spPr>
          <a:xfrm>
            <a:off x="469151" y="2039110"/>
            <a:ext cx="3472929" cy="4503931"/>
          </a:xfrm>
        </p:spPr>
        <p:txBody>
          <a:bodyPr>
            <a:normAutofit fontScale="92500"/>
          </a:bodyPr>
          <a:lstStyle/>
          <a:p>
            <a:r>
              <a:rPr lang="en-GB" sz="2600" b="1" dirty="0" smtClean="0">
                <a:solidFill>
                  <a:srgbClr val="C00000"/>
                </a:solidFill>
              </a:rPr>
              <a:t>Pakistan, 2005</a:t>
            </a:r>
            <a:endParaRPr lang="en-GB" sz="2600" b="1" dirty="0">
              <a:solidFill>
                <a:srgbClr val="C00000"/>
              </a:solidFill>
            </a:endParaRPr>
          </a:p>
          <a:p>
            <a:r>
              <a:rPr lang="en-US" sz="1900" dirty="0" smtClean="0"/>
              <a:t>A </a:t>
            </a:r>
            <a:r>
              <a:rPr lang="en-US" sz="1900" dirty="0"/>
              <a:t>project to build transitional shelters according to one basic design. The shelters used reclaimed </a:t>
            </a:r>
            <a:r>
              <a:rPr lang="en-US" sz="1900" dirty="0" smtClean="0"/>
              <a:t>materials as </a:t>
            </a:r>
            <a:r>
              <a:rPr lang="en-US" sz="1900" dirty="0"/>
              <a:t>well as distributed materials and toolkits. Cash for work, carpenters, and technical support were </a:t>
            </a:r>
            <a:r>
              <a:rPr lang="en-US" sz="1900" dirty="0" smtClean="0"/>
              <a:t>also provided</a:t>
            </a:r>
            <a:r>
              <a:rPr lang="en-US" sz="1900" dirty="0"/>
              <a:t>. The project was a combination of direct implementation by a lead </a:t>
            </a:r>
            <a:r>
              <a:rPr lang="en-US" sz="1900" dirty="0" err="1"/>
              <a:t>organisation</a:t>
            </a:r>
            <a:r>
              <a:rPr lang="en-US" sz="1900" dirty="0"/>
              <a:t> </a:t>
            </a:r>
            <a:r>
              <a:rPr lang="en-US" sz="1900" dirty="0" smtClean="0"/>
              <a:t>with </a:t>
            </a:r>
            <a:r>
              <a:rPr lang="en-US" sz="1900" dirty="0"/>
              <a:t>its </a:t>
            </a:r>
            <a:r>
              <a:rPr lang="en-US" sz="1900" dirty="0" smtClean="0"/>
              <a:t>partner </a:t>
            </a:r>
            <a:r>
              <a:rPr lang="en-US" sz="1900" dirty="0" err="1" smtClean="0"/>
              <a:t>organisations</a:t>
            </a:r>
            <a:r>
              <a:rPr lang="en-US" sz="1900" dirty="0"/>
              <a:t>.</a:t>
            </a:r>
          </a:p>
        </p:txBody>
      </p:sp>
    </p:spTree>
    <p:extLst>
      <p:ext uri="{BB962C8B-B14F-4D97-AF65-F5344CB8AC3E}">
        <p14:creationId xmlns:p14="http://schemas.microsoft.com/office/powerpoint/2010/main" val="7749915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Challenges</a:t>
            </a:r>
            <a:endParaRPr lang="en-US" dirty="0"/>
          </a:p>
        </p:txBody>
      </p:sp>
      <p:sp>
        <p:nvSpPr>
          <p:cNvPr id="3" name="Subtitle 2"/>
          <p:cNvSpPr>
            <a:spLocks noGrp="1"/>
          </p:cNvSpPr>
          <p:nvPr>
            <p:ph type="subTitle" idx="1"/>
          </p:nvPr>
        </p:nvSpPr>
        <p:spPr/>
        <p:txBody>
          <a:bodyPr/>
          <a:lstStyle/>
          <a:p>
            <a:endParaRPr lang="en-US"/>
          </a:p>
        </p:txBody>
      </p:sp>
      <p:pic>
        <p:nvPicPr>
          <p:cNvPr id="6" name="Picture Placeholder 5" descr="SYR_20100727_WFP-Selly_Muzammil_0360.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453" b="13453"/>
          <a:stretch>
            <a:fillRect/>
          </a:stretch>
        </p:blipFill>
        <p:spPr/>
      </p:pic>
      <p:sp>
        <p:nvSpPr>
          <p:cNvPr id="5" name="TextBox 4"/>
          <p:cNvSpPr txBox="1"/>
          <p:nvPr/>
        </p:nvSpPr>
        <p:spPr>
          <a:xfrm rot="16200000">
            <a:off x="-52248" y="3958018"/>
            <a:ext cx="1625519" cy="307777"/>
          </a:xfrm>
          <a:prstGeom prst="rect">
            <a:avLst/>
          </a:prstGeom>
          <a:noFill/>
        </p:spPr>
        <p:txBody>
          <a:bodyPr wrap="none" rtlCol="0">
            <a:spAutoFit/>
          </a:bodyPr>
          <a:lstStyle/>
          <a:p>
            <a:r>
              <a:rPr lang="en-US" sz="1400" i="1" dirty="0" smtClean="0">
                <a:latin typeface="Calibri"/>
              </a:rPr>
              <a:t>WFP/</a:t>
            </a:r>
            <a:r>
              <a:rPr lang="en-US" sz="1400" i="1" dirty="0" err="1" smtClean="0">
                <a:latin typeface="Calibri"/>
              </a:rPr>
              <a:t>Selly</a:t>
            </a:r>
            <a:r>
              <a:rPr lang="en-US" sz="1400" i="1" dirty="0" smtClean="0">
                <a:latin typeface="Calibri"/>
              </a:rPr>
              <a:t> </a:t>
            </a:r>
            <a:r>
              <a:rPr lang="en-US" sz="1400" i="1" dirty="0" err="1" smtClean="0">
                <a:latin typeface="Calibri"/>
              </a:rPr>
              <a:t>Muzamil</a:t>
            </a:r>
            <a:endParaRPr lang="en-US" sz="1400" i="1" dirty="0" smtClean="0">
              <a:latin typeface="Calibri"/>
            </a:endParaRPr>
          </a:p>
        </p:txBody>
      </p:sp>
    </p:spTree>
    <p:extLst>
      <p:ext uri="{BB962C8B-B14F-4D97-AF65-F5344CB8AC3E}">
        <p14:creationId xmlns:p14="http://schemas.microsoft.com/office/powerpoint/2010/main" val="158192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lnSpcReduction="10000"/>
          </a:bodyPr>
          <a:lstStyle/>
          <a:p>
            <a:pPr marL="635000" indent="-635000"/>
            <a:r>
              <a:rPr lang="en-US" dirty="0" smtClean="0"/>
              <a:t>New technologies</a:t>
            </a:r>
          </a:p>
          <a:p>
            <a:pPr marL="635000" indent="-635000"/>
            <a:r>
              <a:rPr lang="en-US" dirty="0" smtClean="0"/>
              <a:t>Staff capacity to implement</a:t>
            </a:r>
          </a:p>
          <a:p>
            <a:pPr marL="635000" indent="-635000"/>
            <a:r>
              <a:rPr lang="en-US" dirty="0" err="1" smtClean="0"/>
              <a:t>Institutionalisation</a:t>
            </a:r>
            <a:endParaRPr lang="en-US" dirty="0" smtClean="0"/>
          </a:p>
          <a:p>
            <a:pPr marL="635000" indent="-635000"/>
            <a:r>
              <a:rPr lang="en-US" dirty="0" smtClean="0"/>
              <a:t>Measuring cost and  impact</a:t>
            </a:r>
          </a:p>
          <a:p>
            <a:pPr marL="635000" indent="-635000"/>
            <a:r>
              <a:rPr lang="en-US" dirty="0" smtClean="0"/>
              <a:t>Coordination</a:t>
            </a:r>
          </a:p>
          <a:p>
            <a:pPr marL="635000" indent="-635000"/>
            <a:r>
              <a:rPr lang="en-US" dirty="0" smtClean="0"/>
              <a:t>Stand by agreements with private sector</a:t>
            </a:r>
          </a:p>
        </p:txBody>
      </p:sp>
    </p:spTree>
    <p:extLst>
      <p:ext uri="{BB962C8B-B14F-4D97-AF65-F5344CB8AC3E}">
        <p14:creationId xmlns:p14="http://schemas.microsoft.com/office/powerpoint/2010/main" val="351970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44487"/>
            <a:ext cx="8915400" cy="1341911"/>
          </a:xfrm>
        </p:spPr>
        <p:txBody>
          <a:bodyPr/>
          <a:lstStyle/>
          <a:p>
            <a:r>
              <a:rPr lang="en-US" dirty="0" smtClean="0"/>
              <a:t>Lessons learned</a:t>
            </a:r>
            <a:endParaRPr lang="en-US" dirty="0"/>
          </a:p>
        </p:txBody>
      </p:sp>
      <p:sp>
        <p:nvSpPr>
          <p:cNvPr id="3" name="Text Placeholder 2"/>
          <p:cNvSpPr>
            <a:spLocks noGrp="1"/>
          </p:cNvSpPr>
          <p:nvPr>
            <p:ph type="body" idx="1"/>
          </p:nvPr>
        </p:nvSpPr>
        <p:spPr/>
        <p:txBody>
          <a:bodyPr/>
          <a:lstStyle/>
          <a:p>
            <a:endParaRPr lang="en-US"/>
          </a:p>
        </p:txBody>
      </p:sp>
      <p:pic>
        <p:nvPicPr>
          <p:cNvPr id="4" name="Picture 3" descr="63528lpr.jpg"/>
          <p:cNvPicPr>
            <a:picLocks noChangeAspect="1"/>
          </p:cNvPicPr>
          <p:nvPr/>
        </p:nvPicPr>
        <p:blipFill>
          <a:blip r:embed="rId2" cstate="print">
            <a:lum bright="7000"/>
          </a:blip>
          <a:srcRect b="11570"/>
          <a:stretch>
            <a:fillRect/>
          </a:stretch>
        </p:blipFill>
        <p:spPr>
          <a:xfrm>
            <a:off x="914400" y="250992"/>
            <a:ext cx="8001000" cy="3893495"/>
          </a:xfrm>
          <a:prstGeom prst="rect">
            <a:avLst/>
          </a:prstGeom>
        </p:spPr>
      </p:pic>
    </p:spTree>
    <p:extLst>
      <p:ext uri="{BB962C8B-B14F-4D97-AF65-F5344CB8AC3E}">
        <p14:creationId xmlns:p14="http://schemas.microsoft.com/office/powerpoint/2010/main" val="20690007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1114423" y="2038256"/>
            <a:ext cx="7799389" cy="4456101"/>
          </a:xfrm>
          <a:solidFill>
            <a:srgbClr val="B1DAF5"/>
          </a:solidFill>
        </p:spPr>
        <p:txBody>
          <a:bodyPr>
            <a:normAutofit/>
          </a:bodyPr>
          <a:lstStyle/>
          <a:p>
            <a:endParaRPr lang="en-US" dirty="0" smtClean="0"/>
          </a:p>
          <a:p>
            <a:r>
              <a:rPr lang="en-US" sz="2200" dirty="0" smtClean="0"/>
              <a:t>Appropriate technical support and </a:t>
            </a:r>
            <a:r>
              <a:rPr lang="en-US" sz="2200" dirty="0" err="1" smtClean="0"/>
              <a:t>sensitisation</a:t>
            </a:r>
            <a:r>
              <a:rPr lang="en-US" sz="2200" dirty="0" smtClean="0"/>
              <a:t> is required to complement cash grants</a:t>
            </a:r>
          </a:p>
          <a:p>
            <a:r>
              <a:rPr lang="en-US" sz="2200" dirty="0" smtClean="0"/>
              <a:t>Traditional </a:t>
            </a:r>
            <a:r>
              <a:rPr lang="en-US" sz="2200" dirty="0"/>
              <a:t>support roles will change (finance, ICT etc.) – these staff need </a:t>
            </a:r>
            <a:r>
              <a:rPr lang="en-US" sz="2200" dirty="0" smtClean="0"/>
              <a:t>training</a:t>
            </a:r>
          </a:p>
          <a:p>
            <a:r>
              <a:rPr lang="en-US" sz="2200" dirty="0" smtClean="0"/>
              <a:t>Good </a:t>
            </a:r>
            <a:r>
              <a:rPr lang="en-US" sz="2200" dirty="0"/>
              <a:t>preparedness and contingency planning is essential for rapid </a:t>
            </a:r>
            <a:r>
              <a:rPr lang="en-US" sz="2200" dirty="0" smtClean="0"/>
              <a:t>response</a:t>
            </a:r>
          </a:p>
          <a:p>
            <a:r>
              <a:rPr lang="en-US" sz="2200" dirty="0" smtClean="0"/>
              <a:t>Establish </a:t>
            </a:r>
            <a:r>
              <a:rPr lang="en-US" sz="2200" dirty="0"/>
              <a:t>price monitoring </a:t>
            </a:r>
            <a:r>
              <a:rPr lang="en-US" sz="2200" dirty="0" smtClean="0"/>
              <a:t>systems</a:t>
            </a:r>
          </a:p>
        </p:txBody>
      </p:sp>
      <p:sp>
        <p:nvSpPr>
          <p:cNvPr id="4" name="Oval 3"/>
          <p:cNvSpPr/>
          <p:nvPr/>
        </p:nvSpPr>
        <p:spPr>
          <a:xfrm>
            <a:off x="8037286" y="780143"/>
            <a:ext cx="687614" cy="1258113"/>
          </a:xfrm>
          <a:prstGeom prst="ellipse">
            <a:avLst/>
          </a:prstGeom>
          <a:solidFill>
            <a:srgbClr val="A3C0C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037286" y="1123856"/>
            <a:ext cx="687614" cy="769441"/>
          </a:xfrm>
          <a:prstGeom prst="rect">
            <a:avLst/>
          </a:prstGeom>
          <a:noFill/>
        </p:spPr>
        <p:txBody>
          <a:bodyPr wrap="square" rtlCol="0">
            <a:spAutoFit/>
          </a:bodyPr>
          <a:lstStyle/>
          <a:p>
            <a:pPr algn="ctr"/>
            <a:r>
              <a:rPr lang="en-US" sz="4400" dirty="0" smtClean="0">
                <a:solidFill>
                  <a:srgbClr val="336699"/>
                </a:solidFill>
              </a:rPr>
              <a:t>1</a:t>
            </a:r>
            <a:endParaRPr lang="en-US" sz="4400" dirty="0">
              <a:solidFill>
                <a:srgbClr val="336699"/>
              </a:solidFill>
            </a:endParaRPr>
          </a:p>
        </p:txBody>
      </p:sp>
    </p:spTree>
    <p:extLst>
      <p:ext uri="{BB962C8B-B14F-4D97-AF65-F5344CB8AC3E}">
        <p14:creationId xmlns:p14="http://schemas.microsoft.com/office/powerpoint/2010/main" val="2452058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1114423" y="2038256"/>
            <a:ext cx="7799389" cy="4456101"/>
          </a:xfrm>
          <a:solidFill>
            <a:srgbClr val="B1DAF5"/>
          </a:solidFill>
        </p:spPr>
        <p:txBody>
          <a:bodyPr>
            <a:normAutofit/>
          </a:bodyPr>
          <a:lstStyle/>
          <a:p>
            <a:endParaRPr lang="en-US" sz="2400" dirty="0" smtClean="0"/>
          </a:p>
          <a:p>
            <a:r>
              <a:rPr lang="en-US" sz="2400" dirty="0"/>
              <a:t>Accurate beneficiary data is essential</a:t>
            </a:r>
          </a:p>
          <a:p>
            <a:r>
              <a:rPr lang="en-US" sz="2400" dirty="0" err="1" smtClean="0"/>
              <a:t>Sensitisation</a:t>
            </a:r>
            <a:r>
              <a:rPr lang="en-US" sz="2400" dirty="0" smtClean="0"/>
              <a:t> </a:t>
            </a:r>
            <a:r>
              <a:rPr lang="en-US" sz="2400" dirty="0"/>
              <a:t>on the use of cards or other payment methods is </a:t>
            </a:r>
            <a:r>
              <a:rPr lang="en-US" sz="2400" dirty="0" smtClean="0"/>
              <a:t>essential</a:t>
            </a:r>
          </a:p>
          <a:p>
            <a:r>
              <a:rPr lang="en-US" sz="2400" dirty="0" smtClean="0"/>
              <a:t>Government acceptance and coordination are essential </a:t>
            </a:r>
          </a:p>
          <a:p>
            <a:r>
              <a:rPr lang="en-US" sz="2400" dirty="0" smtClean="0"/>
              <a:t>Cash </a:t>
            </a:r>
            <a:r>
              <a:rPr lang="en-US" sz="2400" dirty="0"/>
              <a:t>schemes can be complicated to </a:t>
            </a:r>
            <a:r>
              <a:rPr lang="en-US" sz="2400" dirty="0" smtClean="0"/>
              <a:t>administer</a:t>
            </a:r>
          </a:p>
          <a:p>
            <a:r>
              <a:rPr lang="en-US" sz="2400" dirty="0" smtClean="0"/>
              <a:t>Widely </a:t>
            </a:r>
            <a:r>
              <a:rPr lang="en-US" sz="2400" dirty="0"/>
              <a:t>appreciated by beneficiaries</a:t>
            </a:r>
          </a:p>
        </p:txBody>
      </p:sp>
      <p:sp>
        <p:nvSpPr>
          <p:cNvPr id="4" name="Oval 3"/>
          <p:cNvSpPr/>
          <p:nvPr/>
        </p:nvSpPr>
        <p:spPr>
          <a:xfrm>
            <a:off x="8037286" y="780143"/>
            <a:ext cx="687614" cy="1258113"/>
          </a:xfrm>
          <a:prstGeom prst="ellipse">
            <a:avLst/>
          </a:prstGeom>
          <a:solidFill>
            <a:srgbClr val="A3C0C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037286" y="1123856"/>
            <a:ext cx="687614" cy="769441"/>
          </a:xfrm>
          <a:prstGeom prst="rect">
            <a:avLst/>
          </a:prstGeom>
          <a:noFill/>
        </p:spPr>
        <p:txBody>
          <a:bodyPr wrap="square" rtlCol="0">
            <a:spAutoFit/>
          </a:bodyPr>
          <a:lstStyle/>
          <a:p>
            <a:pPr algn="ctr"/>
            <a:r>
              <a:rPr lang="en-US" sz="4400" dirty="0">
                <a:solidFill>
                  <a:srgbClr val="336699"/>
                </a:solidFill>
              </a:rPr>
              <a:t>2</a:t>
            </a:r>
          </a:p>
        </p:txBody>
      </p:sp>
    </p:spTree>
    <p:extLst>
      <p:ext uri="{BB962C8B-B14F-4D97-AF65-F5344CB8AC3E}">
        <p14:creationId xmlns:p14="http://schemas.microsoft.com/office/powerpoint/2010/main" val="628238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needs to </a:t>
            </a:r>
            <a:r>
              <a:rPr lang="en-US" smtClean="0"/>
              <a:t>be done?</a:t>
            </a:r>
            <a:endParaRPr lang="en-US" dirty="0"/>
          </a:p>
        </p:txBody>
      </p:sp>
      <p:sp>
        <p:nvSpPr>
          <p:cNvPr id="3" name="Subtitle 2"/>
          <p:cNvSpPr>
            <a:spLocks noGrp="1"/>
          </p:cNvSpPr>
          <p:nvPr>
            <p:ph type="subTitle" idx="1"/>
          </p:nvPr>
        </p:nvSpPr>
        <p:spPr/>
        <p:txBody>
          <a:bodyPr/>
          <a:lstStyle/>
          <a:p>
            <a:endParaRPr lang="en-US"/>
          </a:p>
        </p:txBody>
      </p:sp>
      <p:pic>
        <p:nvPicPr>
          <p:cNvPr id="5" name="Picture Placeholder 4" descr="NER_20111117_WFP-Phil_Behan_0014.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74" b="13574"/>
          <a:stretch>
            <a:fillRect/>
          </a:stretch>
        </p:blipFill>
        <p:spPr/>
      </p:pic>
      <p:sp>
        <p:nvSpPr>
          <p:cNvPr id="6" name="TextBox 5"/>
          <p:cNvSpPr txBox="1"/>
          <p:nvPr/>
        </p:nvSpPr>
        <p:spPr>
          <a:xfrm rot="16200000">
            <a:off x="1814" y="4083558"/>
            <a:ext cx="1556613" cy="307777"/>
          </a:xfrm>
          <a:prstGeom prst="rect">
            <a:avLst/>
          </a:prstGeom>
          <a:noFill/>
        </p:spPr>
        <p:txBody>
          <a:bodyPr wrap="none" rtlCol="0">
            <a:spAutoFit/>
          </a:bodyPr>
          <a:lstStyle/>
          <a:p>
            <a:r>
              <a:rPr lang="en-US" sz="1400" i="1" dirty="0" smtClean="0"/>
              <a:t>WFP/Phil Behan</a:t>
            </a:r>
            <a:endParaRPr lang="en-US" sz="1400" i="1" dirty="0"/>
          </a:p>
        </p:txBody>
      </p:sp>
    </p:spTree>
    <p:extLst>
      <p:ext uri="{BB962C8B-B14F-4D97-AF65-F5344CB8AC3E}">
        <p14:creationId xmlns:p14="http://schemas.microsoft.com/office/powerpoint/2010/main" val="3518794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needs to be done?</a:t>
            </a:r>
            <a:endParaRPr lang="en-US" dirty="0"/>
          </a:p>
        </p:txBody>
      </p:sp>
      <p:sp>
        <p:nvSpPr>
          <p:cNvPr id="3" name="Content Placeholder 2"/>
          <p:cNvSpPr>
            <a:spLocks noGrp="1"/>
          </p:cNvSpPr>
          <p:nvPr>
            <p:ph idx="1"/>
          </p:nvPr>
        </p:nvSpPr>
        <p:spPr/>
        <p:txBody>
          <a:bodyPr>
            <a:normAutofit fontScale="92500" lnSpcReduction="20000"/>
          </a:bodyPr>
          <a:lstStyle/>
          <a:p>
            <a:pPr marL="635000" indent="-635000"/>
            <a:r>
              <a:rPr lang="en-US" dirty="0" smtClean="0"/>
              <a:t>Awareness raising, particularly at the field level</a:t>
            </a:r>
          </a:p>
          <a:p>
            <a:pPr marL="635000" indent="-635000"/>
            <a:r>
              <a:rPr lang="en-US" dirty="0"/>
              <a:t>Buy in by senior management, govt</a:t>
            </a:r>
            <a:r>
              <a:rPr lang="en-US" dirty="0" smtClean="0"/>
              <a:t>., private sector </a:t>
            </a:r>
            <a:r>
              <a:rPr lang="en-US" dirty="0"/>
              <a:t>partners, </a:t>
            </a:r>
            <a:r>
              <a:rPr lang="en-US" dirty="0" smtClean="0"/>
              <a:t>donors</a:t>
            </a:r>
          </a:p>
          <a:p>
            <a:pPr marL="635000" indent="-635000"/>
            <a:r>
              <a:rPr lang="en-US" dirty="0" smtClean="0"/>
              <a:t>Investment </a:t>
            </a:r>
            <a:r>
              <a:rPr lang="en-US" dirty="0"/>
              <a:t>into </a:t>
            </a:r>
            <a:r>
              <a:rPr lang="en-US" dirty="0" smtClean="0"/>
              <a:t>preparedness e.g</a:t>
            </a:r>
            <a:r>
              <a:rPr lang="en-US" dirty="0"/>
              <a:t>. stand by arrangements with financial </a:t>
            </a:r>
            <a:r>
              <a:rPr lang="en-US" dirty="0" smtClean="0"/>
              <a:t>institutions</a:t>
            </a:r>
          </a:p>
          <a:p>
            <a:pPr marL="635000" indent="-635000"/>
            <a:r>
              <a:rPr lang="en-US" dirty="0" smtClean="0"/>
              <a:t>More stringent response analysis</a:t>
            </a:r>
            <a:endParaRPr lang="en-US" dirty="0"/>
          </a:p>
          <a:p>
            <a:pPr marL="635000" indent="-635000"/>
            <a:r>
              <a:rPr lang="en-US" dirty="0" smtClean="0"/>
              <a:t>Adopting more complementary </a:t>
            </a:r>
            <a:r>
              <a:rPr lang="en-US" dirty="0"/>
              <a:t>approach of cash and in-kind/technical assistance.</a:t>
            </a:r>
          </a:p>
        </p:txBody>
      </p:sp>
      <p:sp>
        <p:nvSpPr>
          <p:cNvPr id="4" name="Oval 3"/>
          <p:cNvSpPr/>
          <p:nvPr/>
        </p:nvSpPr>
        <p:spPr>
          <a:xfrm>
            <a:off x="8037286" y="780143"/>
            <a:ext cx="687614" cy="12581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037286" y="1123856"/>
            <a:ext cx="687614" cy="769441"/>
          </a:xfrm>
          <a:prstGeom prst="rect">
            <a:avLst/>
          </a:prstGeom>
          <a:noFill/>
        </p:spPr>
        <p:txBody>
          <a:bodyPr wrap="square" rtlCol="0">
            <a:spAutoFit/>
          </a:bodyPr>
          <a:lstStyle/>
          <a:p>
            <a:pPr algn="ctr"/>
            <a:r>
              <a:rPr lang="en-US" sz="4400" dirty="0" smtClean="0">
                <a:solidFill>
                  <a:schemeClr val="bg1"/>
                </a:solidFill>
              </a:rPr>
              <a:t>1</a:t>
            </a:r>
            <a:endParaRPr lang="en-US" sz="4400" dirty="0">
              <a:solidFill>
                <a:schemeClr val="bg1"/>
              </a:solidFill>
            </a:endParaRPr>
          </a:p>
        </p:txBody>
      </p:sp>
    </p:spTree>
    <p:extLst>
      <p:ext uri="{BB962C8B-B14F-4D97-AF65-F5344CB8AC3E}">
        <p14:creationId xmlns:p14="http://schemas.microsoft.com/office/powerpoint/2010/main" val="69756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35000" indent="-635000"/>
            <a:r>
              <a:rPr lang="en-US" dirty="0" smtClean="0"/>
              <a:t>What needs to be done?</a:t>
            </a:r>
            <a:endParaRPr lang="en-US" dirty="0"/>
          </a:p>
        </p:txBody>
      </p:sp>
      <p:sp>
        <p:nvSpPr>
          <p:cNvPr id="3" name="Content Placeholder 2"/>
          <p:cNvSpPr>
            <a:spLocks noGrp="1"/>
          </p:cNvSpPr>
          <p:nvPr>
            <p:ph idx="1"/>
          </p:nvPr>
        </p:nvSpPr>
        <p:spPr/>
        <p:txBody>
          <a:bodyPr>
            <a:normAutofit fontScale="92500"/>
          </a:bodyPr>
          <a:lstStyle/>
          <a:p>
            <a:pPr marL="635000" indent="-635000"/>
            <a:r>
              <a:rPr lang="en-US" dirty="0" smtClean="0"/>
              <a:t>More research on multiplier effects (impacts and measurements)</a:t>
            </a:r>
          </a:p>
          <a:p>
            <a:pPr marL="635000" indent="-635000"/>
            <a:r>
              <a:rPr lang="en-US" dirty="0" smtClean="0"/>
              <a:t>Institutional </a:t>
            </a:r>
            <a:r>
              <a:rPr lang="en-US" dirty="0" err="1" smtClean="0"/>
              <a:t>SoPs</a:t>
            </a:r>
            <a:endParaRPr lang="en-US" dirty="0" smtClean="0"/>
          </a:p>
          <a:p>
            <a:pPr marL="635000" indent="-635000"/>
            <a:r>
              <a:rPr lang="en-US" dirty="0"/>
              <a:t>Recognition and capacity building for support staff</a:t>
            </a:r>
          </a:p>
          <a:p>
            <a:pPr marL="635000" indent="-635000"/>
            <a:r>
              <a:rPr lang="en-US" dirty="0" err="1" smtClean="0"/>
              <a:t>Formalised</a:t>
            </a:r>
            <a:r>
              <a:rPr lang="en-US" dirty="0" smtClean="0"/>
              <a:t> </a:t>
            </a:r>
            <a:r>
              <a:rPr lang="en-US" dirty="0"/>
              <a:t>coordination </a:t>
            </a:r>
            <a:r>
              <a:rPr lang="en-US" dirty="0" smtClean="0"/>
              <a:t>mechanisms</a:t>
            </a:r>
          </a:p>
          <a:p>
            <a:pPr marL="635000" indent="-635000"/>
            <a:r>
              <a:rPr lang="en-US" dirty="0" smtClean="0"/>
              <a:t>Donor support and positioning</a:t>
            </a:r>
            <a:endParaRPr lang="en-US" dirty="0"/>
          </a:p>
          <a:p>
            <a:pPr marL="635000" indent="-635000"/>
            <a:endParaRPr lang="en-US" dirty="0" smtClean="0"/>
          </a:p>
        </p:txBody>
      </p:sp>
      <p:sp>
        <p:nvSpPr>
          <p:cNvPr id="4" name="Oval 3"/>
          <p:cNvSpPr/>
          <p:nvPr/>
        </p:nvSpPr>
        <p:spPr>
          <a:xfrm>
            <a:off x="8037286" y="780143"/>
            <a:ext cx="687614" cy="12581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037286" y="1123856"/>
            <a:ext cx="687614" cy="769441"/>
          </a:xfrm>
          <a:prstGeom prst="rect">
            <a:avLst/>
          </a:prstGeom>
          <a:noFill/>
        </p:spPr>
        <p:txBody>
          <a:bodyPr wrap="square" rtlCol="0">
            <a:spAutoFit/>
          </a:bodyPr>
          <a:lstStyle/>
          <a:p>
            <a:pPr algn="ctr"/>
            <a:r>
              <a:rPr lang="en-US" sz="4400" dirty="0">
                <a:solidFill>
                  <a:schemeClr val="bg1"/>
                </a:solidFill>
              </a:rPr>
              <a:t>2</a:t>
            </a:r>
          </a:p>
        </p:txBody>
      </p:sp>
    </p:spTree>
    <p:extLst>
      <p:ext uri="{BB962C8B-B14F-4D97-AF65-F5344CB8AC3E}">
        <p14:creationId xmlns:p14="http://schemas.microsoft.com/office/powerpoint/2010/main" val="280277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components</a:t>
            </a:r>
            <a:endParaRPr lang="en-US" dirty="0"/>
          </a:p>
        </p:txBody>
      </p:sp>
      <p:sp>
        <p:nvSpPr>
          <p:cNvPr id="3" name="Content Placeholder 2"/>
          <p:cNvSpPr>
            <a:spLocks noGrp="1"/>
          </p:cNvSpPr>
          <p:nvPr>
            <p:ph idx="1"/>
          </p:nvPr>
        </p:nvSpPr>
        <p:spPr/>
        <p:txBody>
          <a:bodyPr>
            <a:normAutofit/>
          </a:bodyPr>
          <a:lstStyle/>
          <a:p>
            <a:pPr marL="544513" indent="-544513"/>
            <a:r>
              <a:rPr lang="en-US" dirty="0" smtClean="0"/>
              <a:t>Case studies</a:t>
            </a:r>
          </a:p>
          <a:p>
            <a:pPr marL="544513" indent="-544513"/>
            <a:r>
              <a:rPr lang="en-US" smtClean="0"/>
              <a:t>Challenges</a:t>
            </a:r>
            <a:endParaRPr lang="en-US" dirty="0" smtClean="0"/>
          </a:p>
          <a:p>
            <a:pPr marL="544513" indent="-544513"/>
            <a:r>
              <a:rPr lang="en-US" dirty="0" smtClean="0"/>
              <a:t>Lessons learned</a:t>
            </a:r>
          </a:p>
          <a:p>
            <a:pPr marL="544513" indent="-544513"/>
            <a:r>
              <a:rPr lang="en-US" dirty="0" smtClean="0"/>
              <a:t>What needs to be done?</a:t>
            </a:r>
          </a:p>
          <a:p>
            <a:pPr marL="544513" indent="-544513"/>
            <a:r>
              <a:rPr lang="en-US" dirty="0" smtClean="0"/>
              <a:t>References</a:t>
            </a:r>
            <a:endParaRPr lang="en-US" dirty="0"/>
          </a:p>
        </p:txBody>
      </p:sp>
    </p:spTree>
    <p:extLst>
      <p:ext uri="{BB962C8B-B14F-4D97-AF65-F5344CB8AC3E}">
        <p14:creationId xmlns:p14="http://schemas.microsoft.com/office/powerpoint/2010/main" val="3433223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Current research</a:t>
            </a:r>
            <a:endParaRPr lang="en-US" dirty="0"/>
          </a:p>
        </p:txBody>
      </p:sp>
      <p:sp>
        <p:nvSpPr>
          <p:cNvPr id="3" name="Subtitle 2"/>
          <p:cNvSpPr>
            <a:spLocks noGrp="1"/>
          </p:cNvSpPr>
          <p:nvPr>
            <p:ph type="subTitle" idx="1"/>
          </p:nvPr>
        </p:nvSpPr>
        <p:spPr/>
        <p:txBody>
          <a:bodyPr/>
          <a:lstStyle/>
          <a:p>
            <a:endParaRPr lang="en-US"/>
          </a:p>
        </p:txBody>
      </p:sp>
      <p:pic>
        <p:nvPicPr>
          <p:cNvPr id="5" name="Picture Placeholder 4" descr="Urban_toolkit_thumb.jpg"/>
          <p:cNvPicPr>
            <a:picLocks noGrp="1" noChangeAspect="1"/>
          </p:cNvPicPr>
          <p:nvPr>
            <p:ph type="pic" sz="quarter" idx="13"/>
          </p:nvPr>
        </p:nvPicPr>
        <p:blipFill>
          <a:blip r:embed="rId2" cstate="print"/>
          <a:srcRect t="32713" b="32713"/>
          <a:stretch>
            <a:fillRect/>
          </a:stretch>
        </p:blipFill>
        <p:spPr>
          <a:prstGeom prst="rect">
            <a:avLst/>
          </a:prstGeom>
        </p:spPr>
      </p:pic>
    </p:spTree>
    <p:extLst>
      <p:ext uri="{BB962C8B-B14F-4D97-AF65-F5344CB8AC3E}">
        <p14:creationId xmlns:p14="http://schemas.microsoft.com/office/powerpoint/2010/main" val="1848510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publications</a:t>
            </a:r>
            <a:endParaRPr lang="en-US" dirty="0"/>
          </a:p>
        </p:txBody>
      </p:sp>
      <p:sp>
        <p:nvSpPr>
          <p:cNvPr id="3" name="Content Placeholder 2"/>
          <p:cNvSpPr>
            <a:spLocks noGrp="1"/>
          </p:cNvSpPr>
          <p:nvPr>
            <p:ph idx="1"/>
          </p:nvPr>
        </p:nvSpPr>
        <p:spPr>
          <a:xfrm>
            <a:off x="641445" y="2038257"/>
            <a:ext cx="7065868" cy="4819744"/>
          </a:xfrm>
        </p:spPr>
        <p:txBody>
          <a:bodyPr>
            <a:normAutofit fontScale="85000" lnSpcReduction="20000"/>
          </a:bodyPr>
          <a:lstStyle/>
          <a:p>
            <a:pPr lvl="0">
              <a:spcBef>
                <a:spcPts val="1800"/>
              </a:spcBef>
              <a:spcAft>
                <a:spcPts val="600"/>
              </a:spcAft>
            </a:pPr>
            <a:r>
              <a:rPr lang="en-GB" dirty="0"/>
              <a:t>Guidelines for Cash Transfer Programming (ICRC &amp; IFRC 2007) </a:t>
            </a:r>
            <a:endParaRPr lang="it-IT" dirty="0"/>
          </a:p>
          <a:p>
            <a:pPr lvl="0">
              <a:spcBef>
                <a:spcPts val="1800"/>
              </a:spcBef>
              <a:spcAft>
                <a:spcPts val="600"/>
              </a:spcAft>
            </a:pPr>
            <a:r>
              <a:rPr lang="en-GB" dirty="0"/>
              <a:t>Implementing Cash-Based Interventions (ACF 2007) </a:t>
            </a:r>
            <a:endParaRPr lang="it-IT" dirty="0"/>
          </a:p>
          <a:p>
            <a:pPr lvl="0">
              <a:spcBef>
                <a:spcPts val="1800"/>
              </a:spcBef>
              <a:spcAft>
                <a:spcPts val="600"/>
              </a:spcAft>
            </a:pPr>
            <a:r>
              <a:rPr lang="en-GB" dirty="0"/>
              <a:t>Cash Transfer Programming in </a:t>
            </a:r>
            <a:r>
              <a:rPr lang="en-GB" dirty="0" smtClean="0"/>
              <a:t>Emergencies </a:t>
            </a:r>
            <a:r>
              <a:rPr lang="en-GB" dirty="0"/>
              <a:t>(Oxfam 2006) </a:t>
            </a:r>
            <a:endParaRPr lang="it-IT" dirty="0"/>
          </a:p>
          <a:p>
            <a:pPr lvl="0">
              <a:spcBef>
                <a:spcPts val="1800"/>
              </a:spcBef>
              <a:spcAft>
                <a:spcPts val="600"/>
              </a:spcAft>
            </a:pPr>
            <a:r>
              <a:rPr lang="en-GB" dirty="0"/>
              <a:t>Cash Workbook (SDC 2007) </a:t>
            </a:r>
            <a:endParaRPr lang="it-IT" dirty="0"/>
          </a:p>
          <a:p>
            <a:pPr lvl="0">
              <a:spcBef>
                <a:spcPts val="1800"/>
              </a:spcBef>
              <a:spcAft>
                <a:spcPts val="600"/>
              </a:spcAft>
            </a:pPr>
            <a:r>
              <a:rPr lang="en-GB" dirty="0"/>
              <a:t>Cash and Voucher Manual  (WFP 2009</a:t>
            </a:r>
            <a:r>
              <a:rPr lang="en-GB" dirty="0" smtClean="0"/>
              <a:t>)</a:t>
            </a:r>
          </a:p>
          <a:p>
            <a:pPr lvl="0">
              <a:spcBef>
                <a:spcPts val="1800"/>
              </a:spcBef>
              <a:spcAft>
                <a:spcPts val="600"/>
              </a:spcAft>
            </a:pPr>
            <a:r>
              <a:rPr lang="en-US" dirty="0"/>
              <a:t>Guidance for DFID country offices on measuring and </a:t>
            </a:r>
            <a:r>
              <a:rPr lang="en-US" dirty="0" err="1"/>
              <a:t>maximising</a:t>
            </a:r>
            <a:r>
              <a:rPr lang="en-US" dirty="0"/>
              <a:t> value for money in cash transfer </a:t>
            </a:r>
            <a:r>
              <a:rPr lang="en-US" dirty="0" err="1" smtClean="0"/>
              <a:t>programmes</a:t>
            </a:r>
            <a:r>
              <a:rPr lang="en-US" dirty="0" smtClean="0"/>
              <a:t> (DFID 2011)</a:t>
            </a:r>
            <a:endParaRPr lang="en-GB" dirty="0"/>
          </a:p>
          <a:p>
            <a:endParaRPr lang="en-US" dirty="0"/>
          </a:p>
        </p:txBody>
      </p:sp>
      <p:pic>
        <p:nvPicPr>
          <p:cNvPr id="4" name="Picture 3" descr="icrc_cash-guidelines-en.jpg"/>
          <p:cNvPicPr>
            <a:picLocks noChangeAspect="1"/>
          </p:cNvPicPr>
          <p:nvPr/>
        </p:nvPicPr>
        <p:blipFill>
          <a:blip r:embed="rId2" cstate="print"/>
          <a:stretch>
            <a:fillRect/>
          </a:stretch>
        </p:blipFill>
        <p:spPr>
          <a:xfrm>
            <a:off x="7707313" y="2210937"/>
            <a:ext cx="1206500" cy="1701800"/>
          </a:xfrm>
          <a:prstGeom prst="rect">
            <a:avLst/>
          </a:prstGeom>
        </p:spPr>
      </p:pic>
      <p:pic>
        <p:nvPicPr>
          <p:cNvPr id="6" name="Picture 5" descr="icrc_cash-guidelines-en.jpg"/>
          <p:cNvPicPr>
            <a:picLocks noChangeAspect="1"/>
          </p:cNvPicPr>
          <p:nvPr/>
        </p:nvPicPr>
        <p:blipFill>
          <a:blip r:embed="rId3" cstate="print"/>
          <a:stretch>
            <a:fillRect/>
          </a:stretch>
        </p:blipFill>
        <p:spPr>
          <a:xfrm>
            <a:off x="7707313" y="4294874"/>
            <a:ext cx="1206500" cy="1701800"/>
          </a:xfrm>
          <a:prstGeom prst="rect">
            <a:avLst/>
          </a:prstGeom>
        </p:spPr>
      </p:pic>
    </p:spTree>
    <p:extLst>
      <p:ext uri="{BB962C8B-B14F-4D97-AF65-F5344CB8AC3E}">
        <p14:creationId xmlns:p14="http://schemas.microsoft.com/office/powerpoint/2010/main" val="168160485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publications</a:t>
            </a:r>
            <a:endParaRPr lang="en-US" dirty="0"/>
          </a:p>
        </p:txBody>
      </p:sp>
      <p:sp>
        <p:nvSpPr>
          <p:cNvPr id="3" name="Content Placeholder 2"/>
          <p:cNvSpPr>
            <a:spLocks noGrp="1"/>
          </p:cNvSpPr>
          <p:nvPr>
            <p:ph idx="1"/>
          </p:nvPr>
        </p:nvSpPr>
        <p:spPr>
          <a:xfrm>
            <a:off x="1114424" y="2331598"/>
            <a:ext cx="5504740" cy="3670767"/>
          </a:xfrm>
        </p:spPr>
        <p:txBody>
          <a:bodyPr>
            <a:normAutofit fontScale="92500" lnSpcReduction="20000"/>
          </a:bodyPr>
          <a:lstStyle/>
          <a:p>
            <a:r>
              <a:rPr lang="en-GB" dirty="0"/>
              <a:t>Cash Transfer Programming in Emergencies - Good Practice Review 11 (</a:t>
            </a:r>
            <a:r>
              <a:rPr lang="en-GB" dirty="0" smtClean="0"/>
              <a:t>HPN/CaLP </a:t>
            </a:r>
            <a:r>
              <a:rPr lang="en-GB" dirty="0"/>
              <a:t>2011)</a:t>
            </a:r>
            <a:endParaRPr lang="it-IT" dirty="0"/>
          </a:p>
          <a:p>
            <a:r>
              <a:rPr lang="en-GB" dirty="0"/>
              <a:t>The Use of Cash and Vouchers in Humanitarian Crises – (DG ECHO funding Guidelines 2009)</a:t>
            </a:r>
            <a:endParaRPr lang="it-IT" dirty="0"/>
          </a:p>
          <a:p>
            <a:pPr lvl="0"/>
            <a:r>
              <a:rPr lang="en-GB" dirty="0"/>
              <a:t>Cash and voucher in relief and recovery: Red Cross Red Crescent good practices (2006)</a:t>
            </a:r>
            <a:endParaRPr lang="it-IT" dirty="0"/>
          </a:p>
          <a:p>
            <a:endParaRPr lang="en-US" dirty="0"/>
          </a:p>
        </p:txBody>
      </p:sp>
      <p:pic>
        <p:nvPicPr>
          <p:cNvPr id="4" name="Picture 3" descr="gpr_cover_cropped.gif"/>
          <p:cNvPicPr>
            <a:picLocks noChangeAspect="1"/>
          </p:cNvPicPr>
          <p:nvPr/>
        </p:nvPicPr>
        <p:blipFill>
          <a:blip r:embed="rId2" cstate="print"/>
          <a:stretch>
            <a:fillRect/>
          </a:stretch>
        </p:blipFill>
        <p:spPr>
          <a:xfrm>
            <a:off x="6574453" y="2331598"/>
            <a:ext cx="2325712" cy="3277631"/>
          </a:xfrm>
          <a:prstGeom prst="rect">
            <a:avLst/>
          </a:prstGeom>
        </p:spPr>
      </p:pic>
    </p:spTree>
    <p:extLst>
      <p:ext uri="{BB962C8B-B14F-4D97-AF65-F5344CB8AC3E}">
        <p14:creationId xmlns:p14="http://schemas.microsoft.com/office/powerpoint/2010/main" val="315065271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5482"/>
            <a:ext cx="8913813" cy="914918"/>
          </a:xfrm>
        </p:spPr>
        <p:txBody>
          <a:bodyPr>
            <a:normAutofit/>
          </a:bodyPr>
          <a:lstStyle/>
          <a:p>
            <a:r>
              <a:rPr lang="en-US" dirty="0" smtClean="0"/>
              <a:t>CaLP</a:t>
            </a:r>
            <a:r>
              <a:rPr lang="en-US" dirty="0"/>
              <a:t> </a:t>
            </a:r>
            <a:r>
              <a:rPr lang="en-US" dirty="0" smtClean="0"/>
              <a:t>Research</a:t>
            </a:r>
            <a:endParaRPr lang="en-US" dirty="0"/>
          </a:p>
        </p:txBody>
      </p:sp>
      <p:sp>
        <p:nvSpPr>
          <p:cNvPr id="4" name="TextBox 3"/>
          <p:cNvSpPr txBox="1"/>
          <p:nvPr/>
        </p:nvSpPr>
        <p:spPr>
          <a:xfrm>
            <a:off x="908069" y="6168906"/>
            <a:ext cx="5981700" cy="369332"/>
          </a:xfrm>
          <a:prstGeom prst="rect">
            <a:avLst/>
          </a:prstGeom>
          <a:noFill/>
        </p:spPr>
        <p:txBody>
          <a:bodyPr wrap="square" rtlCol="0">
            <a:spAutoFit/>
          </a:bodyPr>
          <a:lstStyle/>
          <a:p>
            <a:r>
              <a:rPr lang="en-US" dirty="0" smtClean="0">
                <a:solidFill>
                  <a:srgbClr val="C00000"/>
                </a:solidFill>
                <a:latin typeface="Calibri"/>
              </a:rPr>
              <a:t>www.cashlearning.org/what-we-do/research</a:t>
            </a:r>
            <a:endParaRPr lang="en-GB" dirty="0">
              <a:solidFill>
                <a:srgbClr val="C00000"/>
              </a:solidFill>
              <a:latin typeface="Calibri"/>
            </a:endParaRPr>
          </a:p>
        </p:txBody>
      </p:sp>
      <p:pic>
        <p:nvPicPr>
          <p:cNvPr id="5" name="Picture 4" descr="Urban_toolkit_thumb.jpg"/>
          <p:cNvPicPr>
            <a:picLocks noChangeAspect="1"/>
          </p:cNvPicPr>
          <p:nvPr/>
        </p:nvPicPr>
        <p:blipFill>
          <a:blip r:embed="rId2" cstate="print"/>
          <a:stretch>
            <a:fillRect/>
          </a:stretch>
        </p:blipFill>
        <p:spPr>
          <a:xfrm>
            <a:off x="4634952" y="2506058"/>
            <a:ext cx="2152650" cy="3028950"/>
          </a:xfrm>
          <a:prstGeom prst="rect">
            <a:avLst/>
          </a:prstGeom>
        </p:spPr>
      </p:pic>
      <p:pic>
        <p:nvPicPr>
          <p:cNvPr id="6" name="Picture 5" descr="CaLP_markets_thumb.jpg"/>
          <p:cNvPicPr>
            <a:picLocks noChangeAspect="1"/>
          </p:cNvPicPr>
          <p:nvPr/>
        </p:nvPicPr>
        <p:blipFill>
          <a:blip r:embed="rId3" cstate="print"/>
          <a:stretch>
            <a:fillRect/>
          </a:stretch>
        </p:blipFill>
        <p:spPr>
          <a:xfrm>
            <a:off x="2378892" y="2510503"/>
            <a:ext cx="2146876" cy="3034411"/>
          </a:xfrm>
          <a:prstGeom prst="rect">
            <a:avLst/>
          </a:prstGeom>
        </p:spPr>
      </p:pic>
      <p:pic>
        <p:nvPicPr>
          <p:cNvPr id="7" name="Picture 6" descr="RoN_Cover.gif"/>
          <p:cNvPicPr>
            <a:picLocks noChangeAspect="1"/>
          </p:cNvPicPr>
          <p:nvPr/>
        </p:nvPicPr>
        <p:blipFill>
          <a:blip r:embed="rId4" cstate="print"/>
          <a:stretch>
            <a:fillRect/>
          </a:stretch>
        </p:blipFill>
        <p:spPr>
          <a:xfrm>
            <a:off x="98165" y="2506058"/>
            <a:ext cx="2150021" cy="3038856"/>
          </a:xfrm>
          <a:prstGeom prst="rect">
            <a:avLst/>
          </a:prstGeom>
        </p:spPr>
      </p:pic>
      <p:pic>
        <p:nvPicPr>
          <p:cNvPr id="8" name="Picture 7" descr="CaLP_markets_thumb.jpg"/>
          <p:cNvPicPr>
            <a:picLocks noChangeAspect="1"/>
          </p:cNvPicPr>
          <p:nvPr/>
        </p:nvPicPr>
        <p:blipFill>
          <a:blip r:embed="rId5" cstate="print"/>
          <a:stretch>
            <a:fillRect/>
          </a:stretch>
        </p:blipFill>
        <p:spPr>
          <a:xfrm>
            <a:off x="6904026" y="2506058"/>
            <a:ext cx="2118362" cy="3034411"/>
          </a:xfrm>
          <a:prstGeom prst="rect">
            <a:avLst/>
          </a:prstGeom>
        </p:spPr>
      </p:pic>
    </p:spTree>
    <p:extLst>
      <p:ext uri="{BB962C8B-B14F-4D97-AF65-F5344CB8AC3E}">
        <p14:creationId xmlns:p14="http://schemas.microsoft.com/office/powerpoint/2010/main" val="26845834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cash transfer?</a:t>
            </a:r>
            <a:endParaRPr lang="en-US" dirty="0"/>
          </a:p>
        </p:txBody>
      </p:sp>
      <p:sp>
        <p:nvSpPr>
          <p:cNvPr id="3" name="Subtitle 2"/>
          <p:cNvSpPr>
            <a:spLocks noGrp="1"/>
          </p:cNvSpPr>
          <p:nvPr>
            <p:ph type="subTitle" idx="1"/>
          </p:nvPr>
        </p:nvSpPr>
        <p:spPr/>
        <p:txBody>
          <a:bodyPr/>
          <a:lstStyle/>
          <a:p>
            <a:endParaRPr lang="en-US"/>
          </a:p>
        </p:txBody>
      </p:sp>
      <p:pic>
        <p:nvPicPr>
          <p:cNvPr id="5" name="Picture Placeholder 4" descr="PAK_20101212_WFP-Amjad_Jamal_016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14" b="13514"/>
          <a:stretch>
            <a:fillRect/>
          </a:stretch>
        </p:blipFill>
        <p:spPr/>
      </p:pic>
      <p:sp>
        <p:nvSpPr>
          <p:cNvPr id="6" name="TextBox 5"/>
          <p:cNvSpPr txBox="1"/>
          <p:nvPr/>
        </p:nvSpPr>
        <p:spPr>
          <a:xfrm rot="16200000">
            <a:off x="25986" y="3958018"/>
            <a:ext cx="1560998" cy="307777"/>
          </a:xfrm>
          <a:prstGeom prst="rect">
            <a:avLst/>
          </a:prstGeom>
          <a:noFill/>
        </p:spPr>
        <p:txBody>
          <a:bodyPr wrap="none" rtlCol="0">
            <a:spAutoFit/>
          </a:bodyPr>
          <a:lstStyle/>
          <a:p>
            <a:r>
              <a:rPr lang="en-US" sz="1400" i="1" dirty="0" smtClean="0">
                <a:latin typeface="Calibri"/>
              </a:rPr>
              <a:t>WFP/</a:t>
            </a:r>
            <a:r>
              <a:rPr lang="en-US" sz="1400" i="1" dirty="0" err="1" smtClean="0">
                <a:latin typeface="Calibri"/>
              </a:rPr>
              <a:t>Amjad</a:t>
            </a:r>
            <a:r>
              <a:rPr lang="en-US" sz="1400" i="1" dirty="0" smtClean="0">
                <a:latin typeface="Calibri"/>
              </a:rPr>
              <a:t> Jamal</a:t>
            </a:r>
            <a:endParaRPr lang="en-US" sz="1400" i="1" dirty="0">
              <a:latin typeface="Calibri"/>
            </a:endParaRPr>
          </a:p>
        </p:txBody>
      </p:sp>
    </p:spTree>
    <p:extLst>
      <p:ext uri="{BB962C8B-B14F-4D97-AF65-F5344CB8AC3E}">
        <p14:creationId xmlns:p14="http://schemas.microsoft.com/office/powerpoint/2010/main" val="1535372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286" y="4114800"/>
            <a:ext cx="9078686" cy="877824"/>
          </a:xfrm>
        </p:spPr>
        <p:txBody>
          <a:bodyPr/>
          <a:lstStyle/>
          <a:p>
            <a:r>
              <a:rPr lang="en-US" dirty="0" smtClean="0"/>
              <a:t>Cash transfer?</a:t>
            </a:r>
            <a:endParaRPr lang="en-US" dirty="0"/>
          </a:p>
        </p:txBody>
      </p:sp>
      <p:sp>
        <p:nvSpPr>
          <p:cNvPr id="8" name="Segnaposto contenuto 2"/>
          <p:cNvSpPr txBox="1">
            <a:spLocks noGrp="1"/>
          </p:cNvSpPr>
          <p:nvPr>
            <p:ph type="subTitle" idx="1"/>
          </p:nvPr>
        </p:nvSpPr>
        <p:spPr>
          <a:xfrm>
            <a:off x="914400" y="4992145"/>
            <a:ext cx="8001000" cy="1855695"/>
          </a:xfrm>
          <a:prstGeom prst="rect">
            <a:avLst/>
          </a:prstGeom>
          <a:ln w="12700" cap="flat">
            <a:noFill/>
            <a:round/>
            <a:headEnd type="none" w="med" len="med"/>
            <a:tailEnd type="none" w="med" len="med"/>
          </a:ln>
        </p:spPr>
        <p:txBody>
          <a:bodyPr vert="horz" lIns="91440" tIns="45720" rIns="91440" bIns="45720" numCol="1" rtlCol="0">
            <a:normAutofit/>
          </a:bodyPr>
          <a:lstStyle/>
          <a:p>
            <a:pPr>
              <a:spcAft>
                <a:spcPts val="600"/>
              </a:spcAft>
            </a:pPr>
            <a:r>
              <a:rPr lang="en-GB" dirty="0" smtClean="0">
                <a:solidFill>
                  <a:srgbClr val="404040"/>
                </a:solidFill>
                <a:cs typeface="Calibri"/>
              </a:rPr>
              <a:t>“Cash interventions transfer resources to people by giving them cash or vouchers” (ODI Good Practice Review)</a:t>
            </a:r>
          </a:p>
          <a:p>
            <a:pPr>
              <a:spcAft>
                <a:spcPts val="600"/>
              </a:spcAft>
            </a:pPr>
            <a:endParaRPr lang="en-GB" sz="2400" dirty="0" smtClean="0">
              <a:solidFill>
                <a:srgbClr val="404040"/>
              </a:solidFill>
            </a:endParaRPr>
          </a:p>
        </p:txBody>
      </p:sp>
      <p:pic>
        <p:nvPicPr>
          <p:cNvPr id="9" name="Immagine 11"/>
          <p:cNvPicPr>
            <a:picLocks noGrp="1" noChangeAspect="1"/>
          </p:cNvPicPr>
          <p:nvPr>
            <p:ph type="pic" sz="quarter" idx="13"/>
          </p:nvPr>
        </p:nvPicPr>
        <p:blipFill>
          <a:blip r:embed="rId3" cstate="print"/>
          <a:srcRect t="16131" b="16131"/>
          <a:stretch>
            <a:fillRect/>
          </a:stretch>
        </p:blipFill>
        <p:spPr>
          <a:xfrm>
            <a:off x="927100" y="1170495"/>
            <a:ext cx="5788508" cy="2953649"/>
          </a:xfrm>
          <a:prstGeom prst="rect">
            <a:avLst/>
          </a:prstGeom>
        </p:spPr>
      </p:pic>
      <p:sp>
        <p:nvSpPr>
          <p:cNvPr id="16" name="TextBox 15"/>
          <p:cNvSpPr txBox="1"/>
          <p:nvPr/>
        </p:nvSpPr>
        <p:spPr>
          <a:xfrm>
            <a:off x="5932714" y="1170497"/>
            <a:ext cx="2982685" cy="2985433"/>
          </a:xfrm>
          <a:prstGeom prst="rect">
            <a:avLst/>
          </a:prstGeom>
          <a:solidFill>
            <a:srgbClr val="75A1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dirty="0" smtClean="0">
                <a:solidFill>
                  <a:schemeClr val="bg1"/>
                </a:solidFill>
                <a:latin typeface="Calibri"/>
                <a:cs typeface="Calibri"/>
              </a:rPr>
              <a:t>Key point!!</a:t>
            </a:r>
          </a:p>
          <a:p>
            <a:endParaRPr lang="en-GB" sz="2000" dirty="0" smtClean="0">
              <a:solidFill>
                <a:schemeClr val="bg1"/>
              </a:solidFill>
              <a:latin typeface="Calibri"/>
              <a:cs typeface="Calibri"/>
            </a:endParaRPr>
          </a:p>
          <a:p>
            <a:r>
              <a:rPr lang="en-GB" sz="2000" dirty="0" smtClean="0">
                <a:solidFill>
                  <a:schemeClr val="bg1"/>
                </a:solidFill>
                <a:latin typeface="Calibri"/>
                <a:cs typeface="Calibri"/>
              </a:rPr>
              <a:t>Cash and vouchers are a modality for addressing needs and achieving objectives</a:t>
            </a:r>
          </a:p>
          <a:p>
            <a:endParaRPr lang="en-GB" sz="2000" dirty="0" smtClean="0">
              <a:solidFill>
                <a:schemeClr val="bg1"/>
              </a:solidFill>
              <a:latin typeface="Calibri"/>
              <a:cs typeface="Calibri"/>
            </a:endParaRPr>
          </a:p>
          <a:p>
            <a:r>
              <a:rPr lang="en-GB" sz="2000" dirty="0" smtClean="0">
                <a:solidFill>
                  <a:schemeClr val="bg1"/>
                </a:solidFill>
                <a:latin typeface="Calibri"/>
                <a:cs typeface="Calibri"/>
              </a:rPr>
              <a:t>Cash transfer is not a programme in itself</a:t>
            </a:r>
            <a:endParaRPr lang="en-GB" sz="2800" dirty="0" smtClean="0">
              <a:solidFill>
                <a:schemeClr val="bg1"/>
              </a:solidFill>
              <a:latin typeface="Calibri"/>
              <a:cs typeface="Calibri"/>
            </a:endParaRPr>
          </a:p>
        </p:txBody>
      </p:sp>
    </p:spTree>
    <p:extLst>
      <p:ext uri="{BB962C8B-B14F-4D97-AF65-F5344CB8AC3E}">
        <p14:creationId xmlns:p14="http://schemas.microsoft.com/office/powerpoint/2010/main" val="3160297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 calcmode="lin" valueType="num">
                                      <p:cBhvr additive="base">
                                        <p:cTn id="23"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and shelter - modalities</a:t>
            </a:r>
            <a:endParaRPr lang="en-US" dirty="0"/>
          </a:p>
        </p:txBody>
      </p:sp>
      <p:pic>
        <p:nvPicPr>
          <p:cNvPr id="6" name="Content Placeholder 6" descr="Shelter_grant_Indonesia.jpg"/>
          <p:cNvPicPr>
            <a:picLocks noChangeAspect="1"/>
          </p:cNvPicPr>
          <p:nvPr/>
        </p:nvPicPr>
        <p:blipFill>
          <a:blip r:embed="rId2" cstate="print"/>
          <a:srcRect r="13188"/>
          <a:stretch>
            <a:fillRect/>
          </a:stretch>
        </p:blipFill>
        <p:spPr>
          <a:xfrm>
            <a:off x="3311021" y="2038256"/>
            <a:ext cx="5978122" cy="4220249"/>
          </a:xfrm>
          <a:prstGeom prst="rect">
            <a:avLst/>
          </a:prstGeom>
        </p:spPr>
      </p:pic>
      <p:sp>
        <p:nvSpPr>
          <p:cNvPr id="3" name="Content Placeholder 2"/>
          <p:cNvSpPr>
            <a:spLocks noGrp="1"/>
          </p:cNvSpPr>
          <p:nvPr>
            <p:ph sz="half" idx="1"/>
          </p:nvPr>
        </p:nvSpPr>
        <p:spPr>
          <a:xfrm>
            <a:off x="272143" y="2038256"/>
            <a:ext cx="3418114" cy="4238719"/>
          </a:xfrm>
          <a:solidFill>
            <a:schemeClr val="accent1">
              <a:lumMod val="60000"/>
              <a:lumOff val="40000"/>
            </a:schemeClr>
          </a:solidFill>
        </p:spPr>
        <p:txBody>
          <a:bodyPr/>
          <a:lstStyle/>
          <a:p>
            <a:pPr marL="544513" indent="-544513"/>
            <a:endParaRPr lang="en-US" sz="1200" dirty="0" smtClean="0">
              <a:solidFill>
                <a:schemeClr val="bg1"/>
              </a:solidFill>
            </a:endParaRPr>
          </a:p>
          <a:p>
            <a:pPr marL="544513" indent="-544513"/>
            <a:r>
              <a:rPr lang="en-US" sz="2800" dirty="0" smtClean="0">
                <a:solidFill>
                  <a:schemeClr val="bg1"/>
                </a:solidFill>
              </a:rPr>
              <a:t>Cash grants (conditional, unconditional e.g. cash for work, staged payments)</a:t>
            </a:r>
          </a:p>
          <a:p>
            <a:pPr marL="544513" indent="-544513"/>
            <a:r>
              <a:rPr lang="en-US" sz="2800" dirty="0" smtClean="0">
                <a:solidFill>
                  <a:srgbClr val="FFFFFF"/>
                </a:solidFill>
              </a:rPr>
              <a:t>Vouchers </a:t>
            </a:r>
            <a:r>
              <a:rPr lang="en-US" sz="2800" dirty="0">
                <a:solidFill>
                  <a:srgbClr val="FFFFFF"/>
                </a:solidFill>
              </a:rPr>
              <a:t>(cash or commodity based)</a:t>
            </a:r>
          </a:p>
          <a:p>
            <a:endParaRPr lang="en-US" dirty="0"/>
          </a:p>
        </p:txBody>
      </p:sp>
    </p:spTree>
    <p:extLst>
      <p:ext uri="{BB962C8B-B14F-4D97-AF65-F5344CB8AC3E}">
        <p14:creationId xmlns:p14="http://schemas.microsoft.com/office/powerpoint/2010/main" val="355502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55"/>
            <a:ext cx="8913813" cy="1234715"/>
          </a:xfrm>
        </p:spPr>
        <p:txBody>
          <a:bodyPr>
            <a:normAutofit fontScale="90000"/>
          </a:bodyPr>
          <a:lstStyle/>
          <a:p>
            <a:r>
              <a:rPr lang="en-US" dirty="0" smtClean="0"/>
              <a:t>Conditionality and frequency of payments</a:t>
            </a:r>
            <a:endParaRPr lang="en-US" dirty="0"/>
          </a:p>
        </p:txBody>
      </p:sp>
      <p:sp>
        <p:nvSpPr>
          <p:cNvPr id="3" name="Content Placeholder 2"/>
          <p:cNvSpPr>
            <a:spLocks noGrp="1"/>
          </p:cNvSpPr>
          <p:nvPr>
            <p:ph sz="half" idx="1"/>
          </p:nvPr>
        </p:nvSpPr>
        <p:spPr>
          <a:xfrm>
            <a:off x="1371600" y="2848428"/>
            <a:ext cx="3566160" cy="3447823"/>
          </a:xfrm>
        </p:spPr>
        <p:txBody>
          <a:bodyPr>
            <a:normAutofit/>
          </a:bodyPr>
          <a:lstStyle/>
          <a:p>
            <a:pPr marL="0" indent="0">
              <a:buNone/>
            </a:pPr>
            <a:r>
              <a:rPr lang="en-US" dirty="0"/>
              <a:t>Cash grants can be given in one payment or in installments depending on</a:t>
            </a:r>
            <a:r>
              <a:rPr lang="en-US" dirty="0" smtClean="0"/>
              <a:t>:</a:t>
            </a:r>
          </a:p>
          <a:p>
            <a:pPr marL="725488" indent="-454025"/>
            <a:r>
              <a:rPr lang="en-US" dirty="0" smtClean="0"/>
              <a:t>Project </a:t>
            </a:r>
            <a:r>
              <a:rPr lang="en-US" dirty="0"/>
              <a:t>objectives</a:t>
            </a:r>
          </a:p>
          <a:p>
            <a:pPr marL="725488" indent="-454025"/>
            <a:r>
              <a:rPr lang="en-US" dirty="0"/>
              <a:t>Security</a:t>
            </a:r>
          </a:p>
          <a:p>
            <a:pPr marL="725488" indent="-454025"/>
            <a:r>
              <a:rPr lang="en-US" dirty="0"/>
              <a:t>Cost efficiency</a:t>
            </a:r>
          </a:p>
          <a:p>
            <a:endParaRPr lang="en-US" dirty="0"/>
          </a:p>
        </p:txBody>
      </p:sp>
      <p:pic>
        <p:nvPicPr>
          <p:cNvPr id="6" name="Immagine 4"/>
          <p:cNvPicPr>
            <a:picLocks/>
          </p:cNvPicPr>
          <p:nvPr/>
        </p:nvPicPr>
        <p:blipFill>
          <a:blip r:embed="rId2" cstate="print"/>
          <a:stretch>
            <a:fillRect/>
          </a:stretch>
        </p:blipFill>
        <p:spPr bwMode="auto">
          <a:xfrm>
            <a:off x="5860144" y="2285997"/>
            <a:ext cx="3053670" cy="4572003"/>
          </a:xfrm>
          <a:prstGeom prst="rect">
            <a:avLst/>
          </a:prstGeom>
          <a:noFill/>
          <a:ln w="9525">
            <a:noFill/>
            <a:miter lim="800000"/>
            <a:headEnd/>
            <a:tailEnd/>
          </a:ln>
        </p:spPr>
      </p:pic>
    </p:spTree>
    <p:extLst>
      <p:ext uri="{BB962C8B-B14F-4D97-AF65-F5344CB8AC3E}">
        <p14:creationId xmlns:p14="http://schemas.microsoft.com/office/powerpoint/2010/main" val="3467843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Delivery Mechanisms</a:t>
            </a:r>
            <a:endParaRPr lang="en-US" dirty="0"/>
          </a:p>
        </p:txBody>
      </p:sp>
      <p:graphicFrame>
        <p:nvGraphicFramePr>
          <p:cNvPr id="3" name="Diagram 2"/>
          <p:cNvGraphicFramePr/>
          <p:nvPr>
            <p:extLst>
              <p:ext uri="{D42A27DB-BD31-4B8C-83A1-F6EECF244321}">
                <p14:modId xmlns:p14="http://schemas.microsoft.com/office/powerpoint/2010/main" val="2642492731"/>
              </p:ext>
            </p:extLst>
          </p:nvPr>
        </p:nvGraphicFramePr>
        <p:xfrm>
          <a:off x="1015999" y="1901176"/>
          <a:ext cx="7572376" cy="4422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993116"/>
      </p:ext>
    </p:extLst>
  </p:cSld>
  <p:clrMapOvr>
    <a:masterClrMapping/>
  </p:clrMapOvr>
</p:sld>
</file>

<file path=ppt/theme/theme1.xml><?xml version="1.0" encoding="utf-8"?>
<a:theme xmlns:a="http://schemas.openxmlformats.org/drawingml/2006/main" name="Perception">
  <a:themeElements>
    <a:clrScheme name="Custom 11">
      <a:dk1>
        <a:sysClr val="windowText" lastClr="000000"/>
      </a:dk1>
      <a:lt1>
        <a:sysClr val="window" lastClr="FFFFFF"/>
      </a:lt1>
      <a:dk2>
        <a:srgbClr val="CC2127"/>
      </a:dk2>
      <a:lt2>
        <a:srgbClr val="BBC0AC"/>
      </a:lt2>
      <a:accent1>
        <a:srgbClr val="375869"/>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6F4BAA4DA12D4D972A9151D8D82B9A" ma:contentTypeVersion="96" ma:contentTypeDescription="Create a new document." ma:contentTypeScope="" ma:versionID="c0bfca004db77dd28b8a307e0525a084">
  <xsd:schema xmlns:xsd="http://www.w3.org/2001/XMLSchema" xmlns:xs="http://www.w3.org/2001/XMLSchema" xmlns:p="http://schemas.microsoft.com/office/2006/metadata/properties" xmlns:ns1="http://schemas.microsoft.com/sharepoint/v3" xmlns:ns2="2c6e0de3-2adb-4ed0-9720-6ac1104595ce" xmlns:ns3="96664bca-06c0-4657-b6f9-0a997f5ff9b9" xmlns:ns4="c2760211-3e43-4ff7-a9ea-22e8b7d99117" xmlns:ns5="44d82dea-fc32-4e1e-a3c6-c3136ef66f65" xmlns:ns6="410da107-b4b9-4416-82f0-a17ea7b4313c" xmlns:ns7="a8c9523a-25a7-49e7-b197-f903ab6a54f5" xmlns:ns8="http://schemas.microsoft.com/sharepoint/v3/fields" targetNamespace="http://schemas.microsoft.com/office/2006/metadata/properties" ma:root="true" ma:fieldsID="86e89e1990b55bc94a4002f954aae402" ns1:_="" ns2:_="" ns3:_="" ns4:_="" ns5:_="" ns6:_="" ns7:_="" ns8:_="">
    <xsd:import namespace="http://schemas.microsoft.com/sharepoint/v3"/>
    <xsd:import namespace="2c6e0de3-2adb-4ed0-9720-6ac1104595ce"/>
    <xsd:import namespace="96664bca-06c0-4657-b6f9-0a997f5ff9b9"/>
    <xsd:import namespace="c2760211-3e43-4ff7-a9ea-22e8b7d99117"/>
    <xsd:import namespace="44d82dea-fc32-4e1e-a3c6-c3136ef66f65"/>
    <xsd:import namespace="410da107-b4b9-4416-82f0-a17ea7b4313c"/>
    <xsd:import namespace="a8c9523a-25a7-49e7-b197-f903ab6a54f5"/>
    <xsd:import namespace="http://schemas.microsoft.com/sharepoint/v3/fields"/>
    <xsd:element name="properties">
      <xsd:complexType>
        <xsd:sequence>
          <xsd:element name="documentManagement">
            <xsd:complexType>
              <xsd:all>
                <xsd:element ref="ns2:Type_x0020_of_x0020_Training"/>
                <xsd:element ref="ns3:Websio_x0020_Document_x0020_Preview" minOccurs="0"/>
                <xsd:element ref="ns3:Deadline" minOccurs="0"/>
                <xsd:element ref="ns3:Document_x0020_Description" minOccurs="0"/>
                <xsd:element ref="ns3:Event_x0020_Day" minOccurs="0"/>
                <xsd:element ref="ns3:Event_x0020_Month" minOccurs="0"/>
                <xsd:element ref="ns3:Event_x0020_name" minOccurs="0"/>
                <xsd:element ref="ns3:Event_x0020_Year" minOccurs="0"/>
                <xsd:element ref="ns3:Host" minOccurs="0"/>
                <xsd:element ref="ns3:A_x002c_M_x0020_and_x0020_E" minOccurs="0"/>
                <xsd:element ref="ns3:Media_x0020_Comms" minOccurs="0"/>
                <xsd:element ref="ns3:Is_x0020_Cluster_x0020_Management_x003f_" minOccurs="0"/>
                <xsd:element ref="ns3:Cross_x0020_Cutting" minOccurs="0"/>
                <xsd:element ref="ns3:Is_x0020_Training_x003f_" minOccurs="0"/>
                <xsd:element ref="ns3:IM" minOccurs="0"/>
                <xsd:element ref="ns3:_x0036_.Is_x0020_Material_x0020_Guideline_x003f_" minOccurs="0"/>
                <xsd:element ref="ns3:Inter_x0020_Cluster" minOccurs="0"/>
                <xsd:element ref="ns4:Is_x0020_Key_x0020_Document1" minOccurs="0"/>
                <xsd:element ref="ns3:NFI_x0020_Guidance" minOccurs="0"/>
                <xsd:element ref="ns3:Is_x0020_Reference_x0020_Doc" minOccurs="0"/>
                <xsd:element ref="ns3:Is_x0020_Rubble_x0020_Removal_x003f_" minOccurs="0"/>
                <xsd:element ref="ns3:Is_x0020_Shelter_x0020_Repair_x003f_" minOccurs="0"/>
                <xsd:element ref="ns3:Shelter_x0020_Planning" minOccurs="0"/>
                <xsd:element ref="ns3:Shelter_x0020_Programming" minOccurs="0"/>
                <xsd:element ref="ns3:Shelter_x0020_Technical" minOccurs="0"/>
                <xsd:element ref="ns3:Is_x0020_Tents_x003f_" minOccurs="0"/>
                <xsd:element ref="ns3:Is_x0020_Design_x0020_Library" minOccurs="0"/>
                <xsd:element ref="ns3:Newsletter_x0020_Is_x0020_Enabled" minOccurs="0"/>
                <xsd:element ref="ns3:Site" minOccurs="0"/>
                <xsd:element ref="ns3:Publishing_x0020_Agency1" minOccurs="0"/>
                <xsd:element ref="ns3:Reference_x0020_category" minOccurs="0"/>
                <xsd:element ref="ns3:Response_x0020_Site" minOccurs="0"/>
                <xsd:element ref="ns4:Site_x0020_Name" minOccurs="0"/>
                <xsd:element ref="ns4:Site_x0020_Title" minOccurs="0"/>
                <xsd:element ref="ns7:SiteUrl" minOccurs="0"/>
                <xsd:element ref="ns1:Category" minOccurs="0"/>
                <xsd:element ref="ns1:StartDate" minOccurs="0"/>
                <xsd:element ref="ns8:fAllDayEvent" minOccurs="0"/>
                <xsd:element ref="ns8:EndDate" minOccurs="0"/>
                <xsd:element ref="ns3:TaxCatchAll" minOccurs="0"/>
                <xsd:element ref="ns3:ff39aabcbcfa4b29888983c5e6d736f9" minOccurs="0"/>
                <xsd:element ref="ns3:a83348d14d814196bcaad6bde9cb9d0c" minOccurs="0"/>
                <xsd:element ref="ns4:CountryTaxHTField0" minOccurs="0"/>
                <xsd:element ref="ns3:mff2b4bb9c8044d88061963b2a68513a" minOccurs="0"/>
                <xsd:element ref="ns3:m41043ae1ba14951b67db7fa504c6ac1" minOccurs="0"/>
                <xsd:element ref="ns5:Damage_x0020_LocationTaxHTField0" minOccurs="0"/>
                <xsd:element ref="ns4:Degree_x0020_Of_x0020_DisplacementTaxHTField0" minOccurs="0"/>
                <xsd:element ref="ns3:e6f2ccbddc7344129cbcce7800e6bf7e" minOccurs="0"/>
                <xsd:element ref="ns3:b1a5a839b88a4a15abdc90cae864525c" minOccurs="0"/>
                <xsd:element ref="ns6:Current_x0020_Lead_x0020_AgencyTaxHTField0" minOccurs="0"/>
                <xsd:element ref="ns4:Event_x0020_TypeTaxHTField0" minOccurs="0"/>
                <xsd:element ref="ns3:e7570bd437624e0480332ee2423de9d8" minOccurs="0"/>
                <xsd:element ref="ns3:hd9d801fa33a4aa2b8220e3e5f4d4756" minOccurs="0"/>
                <xsd:element ref="ns3:p866212cea484a06bc999f7bb36c5e20" minOccurs="0"/>
                <xsd:element ref="ns3:p9d35d47f93d40ab99282662ef2417ca" minOccurs="0"/>
                <xsd:element ref="ns3:e2dc1a9b5c4745fdb537cbab2daeb212" minOccurs="0"/>
                <xsd:element ref="ns3:a86e24497c1a48d89742f332f367f59e" minOccurs="0"/>
                <xsd:element ref="ns4:RegionTaxHTField0" minOccurs="0"/>
                <xsd:element ref="ns3:g2834a0a4b5b445382f80b4d1c20b873" minOccurs="0"/>
                <xsd:element ref="ns3:a98dc657a62a480d89ad713b61a47ed9" minOccurs="0"/>
                <xsd:element ref="ns3:ied6aaf0461f439496f935d3461379e0" minOccurs="0"/>
                <xsd:element ref="ns3:g7e01d2410934a95afa409e0dbebe315" minOccurs="0"/>
                <xsd:element ref="ns3:fbbb2add3bda4432ae4dea6625736703" minOccurs="0"/>
                <xsd:element ref="ns5:Status_x0020_Of_x0020_SiteTaxHTField0" minOccurs="0"/>
                <xsd:element ref="ns4:Site_x0020_TypeTaxHTField0" minOccurs="0"/>
                <xsd:element ref="ns8:TimeZone" minOccurs="0"/>
                <xsd:element ref="ns8:XMLTZo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 ma:index="62" nillable="true" ma:displayName="Type of event" ma:default="Meeting" ma:format="Dropdown" ma:internalName="Category">
      <xsd:simpleType>
        <xsd:union memberTypes="dms:Text">
          <xsd:simpleType>
            <xsd:restriction base="dms:Choice">
              <xsd:enumeration value="Meeting"/>
              <xsd:enumeration value="Workshop"/>
              <xsd:enumeration value="Training"/>
              <xsd:enumeration value="Presentation"/>
              <xsd:enumeration value="Other"/>
            </xsd:restriction>
          </xsd:simpleType>
        </xsd:union>
      </xsd:simpleType>
    </xsd:element>
    <xsd:element name="StartDate" ma:index="63" nillable="true" ma:displayName="Start Date" ma:default="[today]" ma:format="DateOnly" ma:internalName="Start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c6e0de3-2adb-4ed0-9720-6ac1104595ce" elementFormDefault="qualified">
    <xsd:import namespace="http://schemas.microsoft.com/office/2006/documentManagement/types"/>
    <xsd:import namespace="http://schemas.microsoft.com/office/infopath/2007/PartnerControls"/>
    <xsd:element name="Type_x0020_of_x0020_Training" ma:index="1" ma:displayName="Type of Training" ma:internalName="Type_x0020_of_x0020_Trainin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664bca-06c0-4657-b6f9-0a997f5ff9b9" elementFormDefault="qualified">
    <xsd:import namespace="http://schemas.microsoft.com/office/2006/documentManagement/types"/>
    <xsd:import namespace="http://schemas.microsoft.com/office/infopath/2007/PartnerControls"/>
    <xsd:element name="Websio_x0020_Document_x0020_Preview" ma:index="3" nillable="true" ma:displayName="Websio Document Preview" ma:hidden="true" ma:internalName="Websio_x0020_Document_x0020_Preview">
      <xsd:simpleType>
        <xsd:restriction base="dms:Text"/>
      </xsd:simpleType>
    </xsd:element>
    <xsd:element name="Deadline" ma:index="10" nillable="true" ma:displayName="Deadline" ma:description="The deadline by which applications or proposals must be submitted." ma:format="DateTime" ma:internalName="Deadline">
      <xsd:simpleType>
        <xsd:restriction base="dms:DateTime"/>
      </xsd:simpleType>
    </xsd:element>
    <xsd:element name="Document_x0020_Description" ma:index="13" nillable="true" ma:displayName="Document Description" ma:internalName="Document_x0020_Description">
      <xsd:simpleType>
        <xsd:restriction base="dms:Note">
          <xsd:maxLength value="255"/>
        </xsd:restriction>
      </xsd:simpleType>
    </xsd:element>
    <xsd:element name="Event_x0020_Day" ma:index="16" nillable="true" ma:displayName="Event Day" ma:decimals="0" ma:internalName="Event_x0020_Day" ma:percentage="FALSE">
      <xsd:simpleType>
        <xsd:restriction base="dms:Number"/>
      </xsd:simpleType>
    </xsd:element>
    <xsd:element name="Event_x0020_Month" ma:index="17" nillable="true" ma:displayName="Event Month" ma:internalName="Event_x0020_Month">
      <xsd:simpleType>
        <xsd:restriction base="dms:Text">
          <xsd:maxLength value="255"/>
        </xsd:restriction>
      </xsd:simpleType>
    </xsd:element>
    <xsd:element name="Event_x0020_name" ma:index="18" nillable="true" ma:displayName="Event name" ma:description="Which event is this document linked to? The event needs to already be in the calendar." ma:list="{3db1e574-a216-44ec-a80b-31a6afe6acf5}" ma:internalName="Event_x0020_name" ma:showField="Title" ma:web="96664bca-06c0-4657-b6f9-0a997f5ff9b9">
      <xsd:simpleType>
        <xsd:restriction base="dms:Lookup"/>
      </xsd:simpleType>
    </xsd:element>
    <xsd:element name="Event_x0020_Year" ma:index="20" nillable="true" ma:displayName="Event Year" ma:internalName="Event_x0020_Year">
      <xsd:simpleType>
        <xsd:restriction base="dms:Number"/>
      </xsd:simpleType>
    </xsd:element>
    <xsd:element name="Host" ma:index="21" nillable="true" ma:displayName="Host" ma:internalName="Host">
      <xsd:simpleType>
        <xsd:restriction base="dms:Text">
          <xsd:maxLength value="255"/>
        </xsd:restriction>
      </xsd:simpleType>
    </xsd:element>
    <xsd:element name="A_x002c_M_x0020_and_x0020_E" ma:index="24" nillable="true" ma:displayName="Is A,M and E?" ma:default="0" ma:internalName="A_x002C_M_x0020_and_x0020_E">
      <xsd:simpleType>
        <xsd:restriction base="dms:Boolean"/>
      </xsd:simpleType>
    </xsd:element>
    <xsd:element name="Media_x0020_Comms" ma:index="25" nillable="true" ma:displayName="Is Communications?" ma:default="0" ma:internalName="Media_x0020_Comms">
      <xsd:simpleType>
        <xsd:restriction base="dms:Boolean"/>
      </xsd:simpleType>
    </xsd:element>
    <xsd:element name="Is_x0020_Cluster_x0020_Management_x003f_" ma:index="26" nillable="true" ma:displayName="Is Coordination?" ma:default="0" ma:internalName="Is_x0020_Cluster_x0020_Management_x003F_">
      <xsd:simpleType>
        <xsd:restriction base="dms:Boolean"/>
      </xsd:simpleType>
    </xsd:element>
    <xsd:element name="Cross_x0020_Cutting" ma:index="27" nillable="true" ma:displayName="Is Cross Cutting?" ma:default="0" ma:internalName="Cross_x0020_Cutting">
      <xsd:simpleType>
        <xsd:restriction base="dms:Boolean"/>
      </xsd:simpleType>
    </xsd:element>
    <xsd:element name="Is_x0020_Training_x003f_" ma:index="28" nillable="true" ma:displayName="Is IASC Policy?" ma:default="0" ma:internalName="Is_x0020_Training_x003F_">
      <xsd:simpleType>
        <xsd:restriction base="dms:Boolean"/>
      </xsd:simpleType>
    </xsd:element>
    <xsd:element name="IM" ma:index="29" nillable="true" ma:displayName="Is IM?" ma:default="0" ma:internalName="IM">
      <xsd:simpleType>
        <xsd:restriction base="dms:Boolean"/>
      </xsd:simpleType>
    </xsd:element>
    <xsd:element name="_x0036_.Is_x0020_Material_x0020_Guideline_x003f_" ma:index="30" nillable="true" ma:displayName="Is Information Management?" ma:default="0" ma:internalName="_x0036__x002e_Is_x0020_Material_x0020_Guideline_x003F_">
      <xsd:simpleType>
        <xsd:restriction base="dms:Boolean"/>
      </xsd:simpleType>
    </xsd:element>
    <xsd:element name="Inter_x0020_Cluster" ma:index="31" nillable="true" ma:displayName="Is Inter Cluster?" ma:default="0" ma:internalName="Inter_x0020_Cluster">
      <xsd:simpleType>
        <xsd:restriction base="dms:Boolean"/>
      </xsd:simpleType>
    </xsd:element>
    <xsd:element name="NFI_x0020_Guidance" ma:index="33" nillable="true" ma:displayName="Is NFI Guidance?" ma:default="0" ma:internalName="NFI_x0020_Guidance">
      <xsd:simpleType>
        <xsd:restriction base="dms:Boolean"/>
      </xsd:simpleType>
    </xsd:element>
    <xsd:element name="Is_x0020_Reference_x0020_Doc" ma:index="34" nillable="true" ma:displayName="Is Reference Doc?" ma:default="0" ma:internalName="Is_x0020_Reference_x0020_Doc">
      <xsd:simpleType>
        <xsd:restriction base="dms:Boolean"/>
      </xsd:simpleType>
    </xsd:element>
    <xsd:element name="Is_x0020_Rubble_x0020_Removal_x003f_" ma:index="35" nillable="true" ma:displayName="Is Settlement Planning?" ma:default="0" ma:internalName="Is_x0020_Rubble_x0020_Removal_x003F_">
      <xsd:simpleType>
        <xsd:restriction base="dms:Boolean"/>
      </xsd:simpleType>
    </xsd:element>
    <xsd:element name="Is_x0020_Shelter_x0020_Repair_x003f_" ma:index="36" nillable="true" ma:displayName="Is Shelter Cluster Policy?" ma:default="0" ma:internalName="Is_x0020_Shelter_x0020_Repair_x003F_">
      <xsd:simpleType>
        <xsd:restriction base="dms:Boolean"/>
      </xsd:simpleType>
    </xsd:element>
    <xsd:element name="Shelter_x0020_Planning" ma:index="37" nillable="true" ma:displayName="Is Shelter Planning?" ma:default="0" ma:internalName="Shelter_x0020_Planning">
      <xsd:simpleType>
        <xsd:restriction base="dms:Boolean"/>
      </xsd:simpleType>
    </xsd:element>
    <xsd:element name="Shelter_x0020_Programming" ma:index="38" nillable="true" ma:displayName="Is Shelter Programming" ma:default="0" ma:internalName="Shelter_x0020_Programming">
      <xsd:simpleType>
        <xsd:restriction base="dms:Boolean"/>
      </xsd:simpleType>
    </xsd:element>
    <xsd:element name="Shelter_x0020_Technical" ma:index="39" nillable="true" ma:displayName="Is Shelter Specifications?" ma:default="0" ma:internalName="Shelter_x0020_Technical">
      <xsd:simpleType>
        <xsd:restriction base="dms:Boolean"/>
      </xsd:simpleType>
    </xsd:element>
    <xsd:element name="Is_x0020_Tents_x003f_" ma:index="40" nillable="true" ma:displayName="Is Sheltering Standards?" ma:default="0" ma:internalName="Is_x0020_Tents_x003F_">
      <xsd:simpleType>
        <xsd:restriction base="dms:Boolean"/>
      </xsd:simpleType>
    </xsd:element>
    <xsd:element name="Is_x0020_Design_x0020_Library" ma:index="41" nillable="true" ma:displayName="Is Training?" ma:default="0" ma:internalName="Is_x0020_Design_x0020_Library">
      <xsd:simpleType>
        <xsd:restriction base="dms:Boolean"/>
      </xsd:simpleType>
    </xsd:element>
    <xsd:element name="Newsletter_x0020_Is_x0020_Enabled" ma:index="43" nillable="true" ma:displayName="Newsletter Is Enabled" ma:default="1" ma:internalName="Newsletter_x0020_Is_x0020_Enabled">
      <xsd:simpleType>
        <xsd:restriction base="dms:Boolean"/>
      </xsd:simpleType>
    </xsd:element>
    <xsd:element name="Site" ma:index="46" nillable="true" ma:displayName="Operation" ma:format="Hyperlink" ma:internalName="Site">
      <xsd:complexType>
        <xsd:complexContent>
          <xsd:extension base="dms:URL">
            <xsd:sequence>
              <xsd:element name="Url" type="dms:ValidUrl" minOccurs="0" nillable="true"/>
              <xsd:element name="Description" type="xsd:string" nillable="true"/>
            </xsd:sequence>
          </xsd:extension>
        </xsd:complexContent>
      </xsd:complexType>
    </xsd:element>
    <xsd:element name="Publishing_x0020_Agency1" ma:index="47" nillable="true" ma:displayName="Publishing Agency" ma:internalName="Publishing_x0020_Agency1">
      <xsd:simpleType>
        <xsd:restriction base="dms:Text">
          <xsd:maxLength value="255"/>
        </xsd:restriction>
      </xsd:simpleType>
    </xsd:element>
    <xsd:element name="Reference_x0020_category" ma:index="49" nillable="true" ma:displayName="Reference category" ma:format="Dropdown" ma:internalName="Reference_x0020_category">
      <xsd:simpleType>
        <xsd:restriction base="dms:Choice">
          <xsd:enumeration value="Community Participation"/>
          <xsd:enumeration value="Host Families"/>
          <xsd:enumeration value="Owner-driven"/>
          <xsd:enumeration value="Procurement and Logistics"/>
          <xsd:enumeration value="Training"/>
          <xsd:enumeration value="Cash and vouchers"/>
          <xsd:enumeration value="Demolition/Rubble removal"/>
          <xsd:enumeration value="Risk Reduction"/>
          <xsd:enumeration value="Early Recovery"/>
          <xsd:enumeration value="Built Environment Professionals"/>
          <xsd:enumeration value="Distributions"/>
          <xsd:enumeration value="Beneficiary Outreach"/>
          <xsd:enumeration value="Rubble Removal"/>
          <xsd:enumeration value="Recovery"/>
          <xsd:enumeration value="Shelter Repair"/>
          <xsd:enumeration value="General Household Support"/>
          <xsd:enumeration value="Clothing and Bedding"/>
          <xsd:enumeration value="Cooking and eating utensils"/>
          <xsd:enumeration value="Stoves, Fuel and Lighting"/>
          <xsd:enumeration value="Tools and Fixing"/>
          <xsd:enumeration value="Tents"/>
          <xsd:enumeration value="Emergency Shelter"/>
          <xsd:enumeration value="Transitional Shelter"/>
          <xsd:enumeration value="Permanent Housing"/>
          <xsd:enumeration value="Urban Planning"/>
          <xsd:enumeration value="Camps Planning"/>
          <xsd:enumeration value="Land Tenure"/>
          <xsd:enumeration value="Collective Centres"/>
          <xsd:enumeration value="Toolkit"/>
          <xsd:enumeration value="Guidance"/>
          <xsd:enumeration value="Key Messages"/>
          <xsd:enumeration value="Video"/>
          <xsd:enumeration value="Audio"/>
          <xsd:enumeration value="Photos"/>
          <xsd:enumeration value="Age"/>
          <xsd:enumeration value="Gender"/>
          <xsd:enumeration value="Environment"/>
          <xsd:enumeration value="HIV/AIDS"/>
          <xsd:enumeration value="Mental Health"/>
          <xsd:enumeration value="Disabilities"/>
        </xsd:restriction>
      </xsd:simpleType>
    </xsd:element>
    <xsd:element name="Response_x0020_Site" ma:index="51" nillable="true" ma:displayName="Respons" ma:internalName="Response_x0020_Site">
      <xsd:simpleType>
        <xsd:restriction base="dms:Text">
          <xsd:maxLength value="255"/>
        </xsd:restriction>
      </xsd:simpleType>
    </xsd:element>
    <xsd:element name="TaxCatchAll" ma:index="71" nillable="true" ma:displayName="Taxonomy Catch All Column" ma:hidden="true" ma:list="{3a036ed0-d222-47b6-8583-8ea0c1662976}" ma:internalName="TaxCatchAll" ma:showField="CatchAllData" ma:web="96664bca-06c0-4657-b6f9-0a997f5ff9b9">
      <xsd:complexType>
        <xsd:complexContent>
          <xsd:extension base="dms:MultiChoiceLookup">
            <xsd:sequence>
              <xsd:element name="Value" type="dms:Lookup" maxOccurs="unbounded" minOccurs="0" nillable="true"/>
            </xsd:sequence>
          </xsd:extension>
        </xsd:complexContent>
      </xsd:complexType>
    </xsd:element>
    <xsd:element name="ff39aabcbcfa4b29888983c5e6d736f9" ma:index="72" nillable="true" ma:taxonomy="true" ma:internalName="ff39aabcbcfa4b29888983c5e6d736f9" ma:taxonomyFieldName="Communications" ma:displayName="Communications" ma:default="" ma:fieldId="{ff39aabc-bcfa-4b29-8889-83c5e6d736f9}" ma:taxonomyMulti="true" ma:sspId="31bb8de2-2522-46a2-961a-21ec87b7ce6b" ma:termSetId="2f8f2b4b-d4e1-4fa6-a1ae-b4e143ba8fb0" ma:anchorId="00000000-0000-0000-0000-000000000000" ma:open="true" ma:isKeyword="false">
      <xsd:complexType>
        <xsd:sequence>
          <xsd:element ref="pc:Terms" minOccurs="0" maxOccurs="1"/>
        </xsd:sequence>
      </xsd:complexType>
    </xsd:element>
    <xsd:element name="a83348d14d814196bcaad6bde9cb9d0c" ma:index="73" nillable="true" ma:taxonomy="true" ma:internalName="a83348d14d814196bcaad6bde9cb9d0c" ma:taxonomyFieldName="Management_x002F_Coordination" ma:displayName="Coordination" ma:default="" ma:fieldId="{a83348d1-4d81-4196-bcaa-d6bde9cb9d0c}" ma:taxonomyMulti="true" ma:sspId="31bb8de2-2522-46a2-961a-21ec87b7ce6b" ma:termSetId="fc0942ea-7101-4cef-983d-3f0c29343c77" ma:anchorId="e05f679b-4c94-4f3d-ae2a-25f1b2852231" ma:open="false" ma:isKeyword="false">
      <xsd:complexType>
        <xsd:sequence>
          <xsd:element ref="pc:Terms" minOccurs="0" maxOccurs="1"/>
        </xsd:sequence>
      </xsd:complexType>
    </xsd:element>
    <xsd:element name="mff2b4bb9c8044d88061963b2a68513a" ma:index="75" nillable="true" ma:taxonomy="true" ma:internalName="mff2b4bb9c8044d88061963b2a68513a" ma:taxonomyFieldName="Cross_x0020_Cutting1" ma:displayName="Cross Cutting" ma:default="" ma:fieldId="{6ff2b4bb-9c80-44d8-8061-963b2a68513a}" ma:taxonomyMulti="true" ma:sspId="31bb8de2-2522-46a2-961a-21ec87b7ce6b" ma:termSetId="fc0942ea-7101-4cef-983d-3f0c29343c77" ma:anchorId="c9c5ac22-9574-4787-b9be-c380f5d93423" ma:open="false" ma:isKeyword="false">
      <xsd:complexType>
        <xsd:sequence>
          <xsd:element ref="pc:Terms" minOccurs="0" maxOccurs="1"/>
        </xsd:sequence>
      </xsd:complexType>
    </xsd:element>
    <xsd:element name="m41043ae1ba14951b67db7fa504c6ac1" ma:index="76" nillable="true" ma:taxonomy="true" ma:internalName="m41043ae1ba14951b67db7fa504c6ac1" ma:taxonomyFieldName="Current_x0020_Lead" ma:displayName="Current Lead" ma:default="" ma:fieldId="{641043ae-1ba1-4951-b67d-b7fa504c6ac1}" ma:taxonomyMulti="true" ma:sspId="31bb8de2-2522-46a2-961a-21ec87b7ce6b" ma:termSetId="4713f10a-82b4-4a3e-b646-90b814a0dee8" ma:anchorId="00000000-0000-0000-0000-000000000000" ma:open="false" ma:isKeyword="false">
      <xsd:complexType>
        <xsd:sequence>
          <xsd:element ref="pc:Terms" minOccurs="0" maxOccurs="1"/>
        </xsd:sequence>
      </xsd:complexType>
    </xsd:element>
    <xsd:element name="e6f2ccbddc7344129cbcce7800e6bf7e" ma:index="79" nillable="true" ma:taxonomy="true" ma:internalName="e6f2ccbddc7344129cbcce7800e6bf7e" ma:taxonomyFieldName="Document_x0020_Category" ma:displayName="Document Category" ma:default="" ma:fieldId="{e6f2ccbd-dc73-4412-9cbc-ce7800e6bf7e}" ma:taxonomyMulti="true" ma:sspId="31bb8de2-2522-46a2-961a-21ec87b7ce6b" ma:termSetId="fc0942ea-7101-4cef-983d-3f0c29343c77" ma:anchorId="2f0acb8a-9894-40ab-bdeb-14b10062243e" ma:open="false" ma:isKeyword="false">
      <xsd:complexType>
        <xsd:sequence>
          <xsd:element ref="pc:Terms" minOccurs="0" maxOccurs="1"/>
        </xsd:sequence>
      </xsd:complexType>
    </xsd:element>
    <xsd:element name="b1a5a839b88a4a15abdc90cae864525c" ma:index="80" ma:taxonomy="true" ma:internalName="b1a5a839b88a4a15abdc90cae864525c" ma:taxonomyFieldName="Document_x0020_Language" ma:displayName="Document Language" ma:default="115;#English|53eb1c9d-8416-419a-9260-1df8e70b86c2" ma:fieldId="{b1a5a839-b88a-4a15-abdc-90cae864525c}" ma:sspId="31bb8de2-2522-46a2-961a-21ec87b7ce6b" ma:termSetId="fc0942ea-7101-4cef-983d-3f0c29343c77" ma:anchorId="3f8ae703-20f8-43f3-a840-a904dae7223a" ma:open="false" ma:isKeyword="false">
      <xsd:complexType>
        <xsd:sequence>
          <xsd:element ref="pc:Terms" minOccurs="0" maxOccurs="1"/>
        </xsd:sequence>
      </xsd:complexType>
    </xsd:element>
    <xsd:element name="e7570bd437624e0480332ee2423de9d8" ma:index="83" nillable="true" ma:taxonomy="true" ma:internalName="e7570bd437624e0480332ee2423de9d8" ma:taxonomyFieldName="Information_x0020_Management" ma:displayName="Information Management" ma:default="" ma:fieldId="{e7570bd4-3762-4e04-8033-2ee2423de9d8}" ma:taxonomyMulti="true" ma:sspId="31bb8de2-2522-46a2-961a-21ec87b7ce6b" ma:termSetId="fc0942ea-7101-4cef-983d-3f0c29343c77" ma:anchorId="9a84bd8f-7ea1-4b49-af83-e1dff044a912" ma:open="false" ma:isKeyword="false">
      <xsd:complexType>
        <xsd:sequence>
          <xsd:element ref="pc:Terms" minOccurs="0" maxOccurs="1"/>
        </xsd:sequence>
      </xsd:complexType>
    </xsd:element>
    <xsd:element name="hd9d801fa33a4aa2b8220e3e5f4d4756" ma:index="84" nillable="true" ma:taxonomy="true" ma:internalName="hd9d801fa33a4aa2b8220e3e5f4d4756" ma:taxonomyFieldName="InterCluster" ma:displayName="InterCluster" ma:default="" ma:fieldId="{1d9d801f-a33a-4aa2-b822-0e3e5f4d4756}" ma:taxonomyMulti="true" ma:sspId="31bb8de2-2522-46a2-961a-21ec87b7ce6b" ma:termSetId="fc0942ea-7101-4cef-983d-3f0c29343c77" ma:anchorId="470ba90d-466f-484c-b12a-234bc55ee74d" ma:open="false" ma:isKeyword="false">
      <xsd:complexType>
        <xsd:sequence>
          <xsd:element ref="pc:Terms" minOccurs="0" maxOccurs="1"/>
        </xsd:sequence>
      </xsd:complexType>
    </xsd:element>
    <xsd:element name="p866212cea484a06bc999f7bb36c5e20" ma:index="85" nillable="true" ma:taxonomy="true" ma:internalName="p866212cea484a06bc999f7bb36c5e20" ma:taxonomyFieldName="Miscellaneoud_x0020_Terms" ma:displayName="Miscellaneous Terms" ma:default="" ma:fieldId="{9866212c-ea48-4a06-bc99-9f7bb36c5e20}" ma:taxonomyMulti="true" ma:sspId="31bb8de2-2522-46a2-961a-21ec87b7ce6b" ma:termSetId="fc0942ea-7101-4cef-983d-3f0c29343c77" ma:anchorId="54a1997e-7057-4841-9f7a-089c4d2738e1" ma:open="false" ma:isKeyword="false">
      <xsd:complexType>
        <xsd:sequence>
          <xsd:element ref="pc:Terms" minOccurs="0" maxOccurs="1"/>
        </xsd:sequence>
      </xsd:complexType>
    </xsd:element>
    <xsd:element name="p9d35d47f93d40ab99282662ef2417ca" ma:index="86" nillable="true" ma:taxonomy="true" ma:internalName="p9d35d47f93d40ab99282662ef2417ca" ma:taxonomyFieldName="NFI_x0020_Guidance1" ma:displayName="NFI Guidance" ma:default="" ma:fieldId="{99d35d47-f93d-40ab-9928-2662ef2417ca}" ma:taxonomyMulti="true" ma:sspId="31bb8de2-2522-46a2-961a-21ec87b7ce6b" ma:termSetId="fc0942ea-7101-4cef-983d-3f0c29343c77" ma:anchorId="e2765451-e2db-4bc1-bb0f-bd12364b4471" ma:open="false" ma:isKeyword="false">
      <xsd:complexType>
        <xsd:sequence>
          <xsd:element ref="pc:Terms" minOccurs="0" maxOccurs="1"/>
        </xsd:sequence>
      </xsd:complexType>
    </xsd:element>
    <xsd:element name="e2dc1a9b5c4745fdb537cbab2daeb212" ma:index="87" nillable="true" ma:taxonomy="true" ma:internalName="e2dc1a9b5c4745fdb537cbab2daeb212" ma:taxonomyFieldName="RD_x0020_NFIs" ma:displayName="NFIs" ma:default="" ma:fieldId="{e2dc1a9b-5c47-45fd-b537-cbab2daeb212}" ma:taxonomyMulti="true" ma:sspId="31bb8de2-2522-46a2-961a-21ec87b7ce6b" ma:termSetId="fc0942ea-7101-4cef-983d-3f0c29343c77" ma:anchorId="e2765451-e2db-4bc1-bb0f-bd12364b4471" ma:open="false" ma:isKeyword="false">
      <xsd:complexType>
        <xsd:sequence>
          <xsd:element ref="pc:Terms" minOccurs="0" maxOccurs="1"/>
        </xsd:sequence>
      </xsd:complexType>
    </xsd:element>
    <xsd:element name="a86e24497c1a48d89742f332f367f59e" ma:index="88" nillable="true" ma:taxonomy="true" ma:internalName="a86e24497c1a48d89742f332f367f59e" ma:taxonomyFieldName="Recovery_x0020_Lead_x0020_Agency" ma:displayName="Recovery Lead Agency" ma:default="" ma:fieldId="{a86e2449-7c1a-48d8-9742-f332f367f59e}" ma:sspId="31bb8de2-2522-46a2-961a-21ec87b7ce6b" ma:termSetId="4713f10a-82b4-4a3e-b646-90b814a0dee8" ma:anchorId="00000000-0000-0000-0000-000000000000" ma:open="false" ma:isKeyword="false">
      <xsd:complexType>
        <xsd:sequence>
          <xsd:element ref="pc:Terms" minOccurs="0" maxOccurs="1"/>
        </xsd:sequence>
      </xsd:complexType>
    </xsd:element>
    <xsd:element name="g2834a0a4b5b445382f80b4d1c20b873" ma:index="90" nillable="true" ma:taxonomy="true" ma:internalName="g2834a0a4b5b445382f80b4d1c20b873" ma:taxonomyFieldName="Responses_x0020_sites" ma:displayName="Response site" ma:default="" ma:fieldId="{02834a0a-4b5b-4453-82f8-0b4d1c20b873}" ma:sspId="31bb8de2-2522-46a2-961a-21ec87b7ce6b" ma:termSetId="c88c7c60-b560-48ad-baaa-30f828e92016" ma:anchorId="00000000-0000-0000-0000-000000000000" ma:open="false" ma:isKeyword="false">
      <xsd:complexType>
        <xsd:sequence>
          <xsd:element ref="pc:Terms" minOccurs="0" maxOccurs="1"/>
        </xsd:sequence>
      </xsd:complexType>
    </xsd:element>
    <xsd:element name="a98dc657a62a480d89ad713b61a47ed9" ma:index="91" nillable="true" ma:taxonomy="true" ma:internalName="a98dc657a62a480d89ad713b61a47ed9" ma:taxonomyFieldName="Settlement_x0020_Planning_x0020_Category" ma:displayName="Settlement Planning" ma:default="" ma:fieldId="{a98dc657-a62a-480d-89ad-713b61a47ed9}" ma:taxonomyMulti="true" ma:sspId="31bb8de2-2522-46a2-961a-21ec87b7ce6b" ma:termSetId="fc0942ea-7101-4cef-983d-3f0c29343c77" ma:anchorId="a9c87c9d-9d88-4522-b16d-9a64592835e3" ma:open="false" ma:isKeyword="false">
      <xsd:complexType>
        <xsd:sequence>
          <xsd:element ref="pc:Terms" minOccurs="0" maxOccurs="1"/>
        </xsd:sequence>
      </xsd:complexType>
    </xsd:element>
    <xsd:element name="ied6aaf0461f439496f935d3461379e0" ma:index="92" nillable="true" ma:taxonomy="true" ma:internalName="ied6aaf0461f439496f935d3461379e0" ma:taxonomyFieldName="Shelter_x0020_Planning1" ma:displayName="Shelter Planning" ma:default="" ma:fieldId="{2ed6aaf0-461f-4394-96f9-35d3461379e0}" ma:taxonomyMulti="true" ma:sspId="31bb8de2-2522-46a2-961a-21ec87b7ce6b" ma:termSetId="fc0942ea-7101-4cef-983d-3f0c29343c77" ma:anchorId="a9c87c9d-9d88-4522-b16d-9a64592835e3" ma:open="false" ma:isKeyword="false">
      <xsd:complexType>
        <xsd:sequence>
          <xsd:element ref="pc:Terms" minOccurs="0" maxOccurs="1"/>
        </xsd:sequence>
      </xsd:complexType>
    </xsd:element>
    <xsd:element name="g7e01d2410934a95afa409e0dbebe315" ma:index="93" nillable="true" ma:taxonomy="true" ma:internalName="g7e01d2410934a95afa409e0dbebe315" ma:taxonomyFieldName="Shelter_x0020_Programming1" ma:displayName="Shelter Programming" ma:default="" ma:fieldId="{07e01d24-1093-4a95-afa4-09e0dbebe315}" ma:taxonomyMulti="true" ma:sspId="31bb8de2-2522-46a2-961a-21ec87b7ce6b" ma:termSetId="fc0942ea-7101-4cef-983d-3f0c29343c77" ma:anchorId="6ffc187a-f185-482a-93e7-cea189b516b1" ma:open="false" ma:isKeyword="false">
      <xsd:complexType>
        <xsd:sequence>
          <xsd:element ref="pc:Terms" minOccurs="0" maxOccurs="1"/>
        </xsd:sequence>
      </xsd:complexType>
    </xsd:element>
    <xsd:element name="fbbb2add3bda4432ae4dea6625736703" ma:index="94" nillable="true" ma:taxonomy="true" ma:internalName="fbbb2add3bda4432ae4dea6625736703" ma:taxonomyFieldName="Shelter_x0020_Technical1" ma:displayName="Shelter Specifications" ma:default="" ma:fieldId="{fbbb2add-3bda-4432-ae4d-ea6625736703}" ma:taxonomyMulti="true" ma:sspId="31bb8de2-2522-46a2-961a-21ec87b7ce6b" ma:termSetId="fc0942ea-7101-4cef-983d-3f0c29343c77" ma:anchorId="f6aa237b-9a9e-4828-bc8f-7a5502b6ad3b"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760211-3e43-4ff7-a9ea-22e8b7d99117" elementFormDefault="qualified">
    <xsd:import namespace="http://schemas.microsoft.com/office/2006/documentManagement/types"/>
    <xsd:import namespace="http://schemas.microsoft.com/office/infopath/2007/PartnerControls"/>
    <xsd:element name="Is_x0020_Key_x0020_Document1" ma:index="32" nillable="true" ma:displayName="Is Key Document?" ma:default="0" ma:internalName="Is_x0020_Key_x0020_Document1">
      <xsd:simpleType>
        <xsd:restriction base="dms:Boolean"/>
      </xsd:simpleType>
    </xsd:element>
    <xsd:element name="Site_x0020_Name" ma:index="57" nillable="true" ma:displayName="Site Description" ma:internalName="Site_x0020_Name">
      <xsd:simpleType>
        <xsd:restriction base="dms:Text">
          <xsd:maxLength value="255"/>
        </xsd:restriction>
      </xsd:simpleType>
    </xsd:element>
    <xsd:element name="Site_x0020_Title" ma:index="59" nillable="true" ma:displayName="Site Title" ma:internalName="Site_x0020_Title">
      <xsd:simpleType>
        <xsd:restriction base="dms:Text">
          <xsd:maxLength value="255"/>
        </xsd:restriction>
      </xsd:simpleType>
    </xsd:element>
    <xsd:element name="CountryTaxHTField0" ma:index="74" nillable="true" ma:taxonomy="true" ma:internalName="CountryTaxHTField0" ma:taxonomyFieldName="Country" ma:displayName="Country" ma:default="" ma:fieldId="{942e2469-e9bf-41fa-8fad-a32765061e66}" ma:sspId="31bb8de2-2522-46a2-961a-21ec87b7ce6b" ma:termSetId="ad519c2a-14d0-4119-8cdc-b9a52bc5b307" ma:anchorId="00000000-0000-0000-0000-000000000000" ma:open="false" ma:isKeyword="false">
      <xsd:complexType>
        <xsd:sequence>
          <xsd:element ref="pc:Terms" minOccurs="0" maxOccurs="1"/>
        </xsd:sequence>
      </xsd:complexType>
    </xsd:element>
    <xsd:element name="Degree_x0020_Of_x0020_DisplacementTaxHTField0" ma:index="78" nillable="true" ma:taxonomy="true" ma:internalName="Degree_x0020_Of_x0020_DisplacementTaxHTField0" ma:taxonomyFieldName="Degree_x0020_Of_x0020_Displacement" ma:displayName="Degree Of Displacement" ma:default="" ma:fieldId="{8d36c8ee-9bdf-45f8-b12b-68c9c2a5dddc}" ma:sspId="31bb8de2-2522-46a2-961a-21ec87b7ce6b" ma:termSetId="0ecb1a3f-12f4-47b9-a783-88f4976f6dc3" ma:anchorId="00000000-0000-0000-0000-000000000000" ma:open="false" ma:isKeyword="false">
      <xsd:complexType>
        <xsd:sequence>
          <xsd:element ref="pc:Terms" minOccurs="0" maxOccurs="1"/>
        </xsd:sequence>
      </xsd:complexType>
    </xsd:element>
    <xsd:element name="Event_x0020_TypeTaxHTField0" ma:index="82" nillable="true" ma:taxonomy="true" ma:internalName="Event_x0020_TypeTaxHTField0" ma:taxonomyFieldName="Event_x0020_Type" ma:displayName="Event Type" ma:default="" ma:fieldId="{d2819105-16ee-476a-a49b-7913380fbc9d}" ma:taxonomyMulti="true" ma:sspId="31bb8de2-2522-46a2-961a-21ec87b7ce6b" ma:termSetId="0eaafbb5-4d8c-4c82-bb5b-501da8d14740" ma:anchorId="00000000-0000-0000-0000-000000000000" ma:open="false" ma:isKeyword="false">
      <xsd:complexType>
        <xsd:sequence>
          <xsd:element ref="pc:Terms" minOccurs="0" maxOccurs="1"/>
        </xsd:sequence>
      </xsd:complexType>
    </xsd:element>
    <xsd:element name="RegionTaxHTField0" ma:index="89" nillable="true" ma:taxonomy="true" ma:internalName="RegionTaxHTField0" ma:taxonomyFieldName="Region" ma:displayName="Region" ma:default="" ma:fieldId="{af22edad-9239-4d75-8f67-d09707ae69d6}" ma:sspId="31bb8de2-2522-46a2-961a-21ec87b7ce6b" ma:termSetId="71828aff-fb7f-4f7b-be9f-2eb2e6e3d758" ma:anchorId="00000000-0000-0000-0000-000000000000" ma:open="false" ma:isKeyword="false">
      <xsd:complexType>
        <xsd:sequence>
          <xsd:element ref="pc:Terms" minOccurs="0" maxOccurs="1"/>
        </xsd:sequence>
      </xsd:complexType>
    </xsd:element>
    <xsd:element name="Site_x0020_TypeTaxHTField0" ma:index="96" nillable="true" ma:taxonomy="true" ma:internalName="Site_x0020_TypeTaxHTField0" ma:taxonomyFieldName="Site_x0020_Type" ma:displayName="Site Type" ma:default="" ma:fieldId="{ccd48824-457c-44cf-ba2d-889d91075ddc}" ma:sspId="31bb8de2-2522-46a2-961a-21ec87b7ce6b" ma:termSetId="e2abc14b-db18-48c1-8087-07344f87300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d82dea-fc32-4e1e-a3c6-c3136ef66f65" elementFormDefault="qualified">
    <xsd:import namespace="http://schemas.microsoft.com/office/2006/documentManagement/types"/>
    <xsd:import namespace="http://schemas.microsoft.com/office/infopath/2007/PartnerControls"/>
    <xsd:element name="Damage_x0020_LocationTaxHTField0" ma:index="77" nillable="true" ma:taxonomy="true" ma:internalName="Damage_x0020_LocationTaxHTField0" ma:taxonomyFieldName="Damage_x0020_Location" ma:displayName="Damage Location" ma:default="" ma:fieldId="{c46b9bb5-ec8d-4991-ac82-8192f2f89d75}" ma:taxonomyMulti="true" ma:sspId="31bb8de2-2522-46a2-961a-21ec87b7ce6b" ma:termSetId="a720a396-a0fa-4309-92b6-8330774ebe4f" ma:anchorId="00000000-0000-0000-0000-000000000000" ma:open="false" ma:isKeyword="false">
      <xsd:complexType>
        <xsd:sequence>
          <xsd:element ref="pc:Terms" minOccurs="0" maxOccurs="1"/>
        </xsd:sequence>
      </xsd:complexType>
    </xsd:element>
    <xsd:element name="Status_x0020_Of_x0020_SiteTaxHTField0" ma:index="95" nillable="true" ma:taxonomy="true" ma:internalName="Status_x0020_Of_x0020_SiteTaxHTField0" ma:taxonomyFieldName="Status_x0020_Of_x0020_Site" ma:displayName="Site Status" ma:default="" ma:fieldId="{3818a4dd-3292-4cd0-97d2-80aec5764792}" ma:sspId="31bb8de2-2522-46a2-961a-21ec87b7ce6b" ma:termSetId="6b025238-0067-4eb3-9e39-f0f2cf91778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0da107-b4b9-4416-82f0-a17ea7b4313c" elementFormDefault="qualified">
    <xsd:import namespace="http://schemas.microsoft.com/office/2006/documentManagement/types"/>
    <xsd:import namespace="http://schemas.microsoft.com/office/infopath/2007/PartnerControls"/>
    <xsd:element name="Current_x0020_Lead_x0020_AgencyTaxHTField0" ma:index="81" nillable="true" ma:taxonomy="true" ma:internalName="Current_x0020_Lead_x0020_AgencyTaxHTField0" ma:taxonomyFieldName="Current_x0020_Lead_x0020_Agency" ma:displayName="Emergency Lead Agency" ma:default="" ma:fieldId="{2eba69d1-0ed3-4998-b497-06086d343192}" ma:sspId="31bb8de2-2522-46a2-961a-21ec87b7ce6b" ma:termSetId="4713f10a-82b4-4a3e-b646-90b814a0dee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c9523a-25a7-49e7-b197-f903ab6a54f5" elementFormDefault="qualified">
    <xsd:import namespace="http://schemas.microsoft.com/office/2006/documentManagement/types"/>
    <xsd:import namespace="http://schemas.microsoft.com/office/infopath/2007/PartnerControls"/>
    <xsd:element name="SiteUrl" ma:index="61" nillable="true" ma:displayName="SiteUrl" ma:format="Hyperlink" ma:internalName="Sit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fAllDayEvent" ma:index="64" nillable="true" ma:displayName="All Day Event" ma:internalName="fAllDayEvent">
      <xsd:simpleType>
        <xsd:restriction base="dms:Unknown"/>
      </xsd:simpleType>
    </xsd:element>
    <xsd:element name="EndDate" ma:index="65" nillable="true" ma:displayName="End Time" ma:default="[today]" ma:format="DateTime" ma:internalName="EndDate">
      <xsd:simpleType>
        <xsd:restriction base="dms:DateTime"/>
      </xsd:simpleType>
    </xsd:element>
    <xsd:element name="TimeZone" ma:index="97" nillable="true" ma:displayName="TimeZone" ma:hidden="true" ma:internalName="TimeZone">
      <xsd:simpleType>
        <xsd:restriction base="dms:Unknown"/>
      </xsd:simpleType>
    </xsd:element>
    <xsd:element name="XMLTZone" ma:index="98" nillable="true" ma:displayName="XMLTZone" ma:hidden="true" ma:internalName="XMLTZon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9"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36_.Is_x0020_Material_x0020_Guideline_x003f_ xmlns="96664bca-06c0-4657-b6f9-0a997f5ff9b9">false</_x0036_.Is_x0020_Material_x0020_Guideline_x003f_>
    <mff2b4bb9c8044d88061963b2a68513a xmlns="96664bca-06c0-4657-b6f9-0a997f5ff9b9">
      <Terms xmlns="http://schemas.microsoft.com/office/infopath/2007/PartnerControls"/>
    </mff2b4bb9c8044d88061963b2a68513a>
    <a86e24497c1a48d89742f332f367f59e xmlns="96664bca-06c0-4657-b6f9-0a997f5ff9b9">
      <Terms xmlns="http://schemas.microsoft.com/office/infopath/2007/PartnerControls"/>
    </a86e24497c1a48d89742f332f367f59e>
    <Event_x0020_name xmlns="96664bca-06c0-4657-b6f9-0a997f5ff9b9" xsi:nil="true"/>
    <Inter_x0020_Cluster xmlns="96664bca-06c0-4657-b6f9-0a997f5ff9b9">false</Inter_x0020_Cluster>
    <Site xmlns="96664bca-06c0-4657-b6f9-0a997f5ff9b9">
      <Url xsi:nil="true"/>
      <Description xsi:nil="true"/>
    </Site>
    <SiteUrl xmlns="a8c9523a-25a7-49e7-b197-f903ab6a54f5">
      <Url xsi:nil="true"/>
      <Description xsi:nil="true"/>
    </SiteUrl>
    <Category xmlns="http://schemas.microsoft.com/sharepoint/v3">Meeting</Category>
    <e7570bd437624e0480332ee2423de9d8 xmlns="96664bca-06c0-4657-b6f9-0a997f5ff9b9">
      <Terms xmlns="http://schemas.microsoft.com/office/infopath/2007/PartnerControls"/>
    </e7570bd437624e0480332ee2423de9d8>
    <Cross_x0020_Cutting xmlns="96664bca-06c0-4657-b6f9-0a997f5ff9b9">false</Cross_x0020_Cutting>
    <Is_x0020_Key_x0020_Document1 xmlns="c2760211-3e43-4ff7-a9ea-22e8b7d99117">false</Is_x0020_Key_x0020_Document1>
    <Site_x0020_TypeTaxHTField0 xmlns="c2760211-3e43-4ff7-a9ea-22e8b7d99117">
      <Terms xmlns="http://schemas.microsoft.com/office/infopath/2007/PartnerControls"/>
    </Site_x0020_TypeTaxHTField0>
    <Is_x0020_Shelter_x0020_Repair_x003f_ xmlns="96664bca-06c0-4657-b6f9-0a997f5ff9b9">false</Is_x0020_Shelter_x0020_Repair_x003f_>
    <hd9d801fa33a4aa2b8220e3e5f4d4756 xmlns="96664bca-06c0-4657-b6f9-0a997f5ff9b9">
      <Terms xmlns="http://schemas.microsoft.com/office/infopath/2007/PartnerControls"/>
    </hd9d801fa33a4aa2b8220e3e5f4d4756>
    <g7e01d2410934a95afa409e0dbebe315 xmlns="96664bca-06c0-4657-b6f9-0a997f5ff9b9">
      <Terms xmlns="http://schemas.microsoft.com/office/infopath/2007/PartnerControls">
        <TermInfo xmlns="http://schemas.microsoft.com/office/infopath/2007/PartnerControls">
          <TermName xmlns="http://schemas.microsoft.com/office/infopath/2007/PartnerControls">Cash and Vouchers</TermName>
          <TermId xmlns="http://schemas.microsoft.com/office/infopath/2007/PartnerControls">fe0cdf00-76d2-4e48-afcd-2054464ef208</TermId>
        </TermInfo>
      </Terms>
    </g7e01d2410934a95afa409e0dbebe315>
    <Deadline xmlns="96664bca-06c0-4657-b6f9-0a997f5ff9b9" xsi:nil="true"/>
    <Event_x0020_Month xmlns="96664bca-06c0-4657-b6f9-0a997f5ff9b9" xsi:nil="true"/>
    <Is_x0020_Design_x0020_Library xmlns="96664bca-06c0-4657-b6f9-0a997f5ff9b9">true</Is_x0020_Design_x0020_Library>
    <CountryTaxHTField0 xmlns="c2760211-3e43-4ff7-a9ea-22e8b7d99117">
      <Terms xmlns="http://schemas.microsoft.com/office/infopath/2007/PartnerControls"/>
    </CountryTaxHTField0>
    <Shelter_x0020_Technical xmlns="96664bca-06c0-4657-b6f9-0a997f5ff9b9">false</Shelter_x0020_Technical>
    <Degree_x0020_Of_x0020_DisplacementTaxHTField0 xmlns="c2760211-3e43-4ff7-a9ea-22e8b7d99117">
      <Terms xmlns="http://schemas.microsoft.com/office/infopath/2007/PartnerControls"/>
    </Degree_x0020_Of_x0020_DisplacementTaxHTField0>
    <Event_x0020_Day xmlns="96664bca-06c0-4657-b6f9-0a997f5ff9b9" xsi:nil="true"/>
    <Is_x0020_Cluster_x0020_Management_x003f_ xmlns="96664bca-06c0-4657-b6f9-0a997f5ff9b9">false</Is_x0020_Cluster_x0020_Management_x003f_>
    <IM xmlns="96664bca-06c0-4657-b6f9-0a997f5ff9b9">false</IM>
    <Is_x0020_Tents_x003f_ xmlns="96664bca-06c0-4657-b6f9-0a997f5ff9b9">false</Is_x0020_Tents_x003f_>
    <e2dc1a9b5c4745fdb537cbab2daeb212 xmlns="96664bca-06c0-4657-b6f9-0a997f5ff9b9">
      <Terms xmlns="http://schemas.microsoft.com/office/infopath/2007/PartnerControls"/>
    </e2dc1a9b5c4745fdb537cbab2daeb212>
    <a98dc657a62a480d89ad713b61a47ed9 xmlns="96664bca-06c0-4657-b6f9-0a997f5ff9b9">
      <Terms xmlns="http://schemas.microsoft.com/office/infopath/2007/PartnerControls"/>
    </a98dc657a62a480d89ad713b61a47ed9>
    <ied6aaf0461f439496f935d3461379e0 xmlns="96664bca-06c0-4657-b6f9-0a997f5ff9b9">
      <Terms xmlns="http://schemas.microsoft.com/office/infopath/2007/PartnerControls"/>
    </ied6aaf0461f439496f935d3461379e0>
    <Event_x0020_Year xmlns="96664bca-06c0-4657-b6f9-0a997f5ff9b9" xsi:nil="true"/>
    <Is_x0020_Reference_x0020_Doc xmlns="96664bca-06c0-4657-b6f9-0a997f5ff9b9">false</Is_x0020_Reference_x0020_Doc>
    <fAllDayEvent xmlns="http://schemas.microsoft.com/sharepoint/v3/fields">0</fAllDayEvent>
    <Host xmlns="96664bca-06c0-4657-b6f9-0a997f5ff9b9" xsi:nil="true"/>
    <A_x002c_M_x0020_and_x0020_E xmlns="96664bca-06c0-4657-b6f9-0a997f5ff9b9">false</A_x002c_M_x0020_and_x0020_E>
    <ff39aabcbcfa4b29888983c5e6d736f9 xmlns="96664bca-06c0-4657-b6f9-0a997f5ff9b9">
      <Terms xmlns="http://schemas.microsoft.com/office/infopath/2007/PartnerControls"/>
    </ff39aabcbcfa4b29888983c5e6d736f9>
    <e6f2ccbddc7344129cbcce7800e6bf7e xmlns="96664bca-06c0-4657-b6f9-0a997f5ff9b9">
      <Terms xmlns="http://schemas.microsoft.com/office/infopath/2007/PartnerControls">
        <TermInfo xmlns="http://schemas.microsoft.com/office/infopath/2007/PartnerControls">
          <TermName xmlns="http://schemas.microsoft.com/office/infopath/2007/PartnerControls">Shelter Programming</TermName>
          <TermId xmlns="http://schemas.microsoft.com/office/infopath/2007/PartnerControls">5c5a3477-2fde-47c5-9cae-42dcf367287f</TermId>
        </TermInfo>
      </Terms>
    </e6f2ccbddc7344129cbcce7800e6bf7e>
    <Event_x0020_TypeTaxHTField0 xmlns="c2760211-3e43-4ff7-a9ea-22e8b7d99117">
      <Terms xmlns="http://schemas.microsoft.com/office/infopath/2007/PartnerControls"/>
    </Event_x0020_TypeTaxHTField0>
    <g2834a0a4b5b445382f80b4d1c20b873 xmlns="96664bca-06c0-4657-b6f9-0a997f5ff9b9">
      <Terms xmlns="http://schemas.microsoft.com/office/infopath/2007/PartnerControls"/>
    </g2834a0a4b5b445382f80b4d1c20b873>
    <Websio_x0020_Document_x0020_Preview xmlns="96664bca-06c0-4657-b6f9-0a997f5ff9b9">/References/_layouts/WebsioPreviewField/preview.aspx?ID=dba826e5-b544-437e-868f-a90cc303781a&amp;WebID=e2bcab7b-198e-4249-8d28-c3c562b7ba93&amp;SiteID=0e29c24b-3e6a-4c7c-8cc1-69b27805b55c</Websio_x0020_Document_x0020_Preview>
    <Document_x0020_Description xmlns="96664bca-06c0-4657-b6f9-0a997f5ff9b9">Supporting powerpoint presentation for Emergency Shelter and Cash-based Programming Advocacy Module.</Document_x0020_Description>
    <b1a5a839b88a4a15abdc90cae864525c xmlns="96664bca-06c0-4657-b6f9-0a997f5ff9b9">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53eb1c9d-8416-419a-9260-1df8e70b86c2</TermId>
        </TermInfo>
      </Terms>
    </b1a5a839b88a4a15abdc90cae864525c>
    <Newsletter_x0020_Is_x0020_Enabled xmlns="96664bca-06c0-4657-b6f9-0a997f5ff9b9">true</Newsletter_x0020_Is_x0020_Enabled>
    <m41043ae1ba14951b67db7fa504c6ac1 xmlns="96664bca-06c0-4657-b6f9-0a997f5ff9b9">
      <Terms xmlns="http://schemas.microsoft.com/office/infopath/2007/PartnerControls"/>
    </m41043ae1ba14951b67db7fa504c6ac1>
    <p866212cea484a06bc999f7bb36c5e20 xmlns="96664bca-06c0-4657-b6f9-0a997f5ff9b9">
      <Terms xmlns="http://schemas.microsoft.com/office/infopath/2007/PartnerControls"/>
    </p866212cea484a06bc999f7bb36c5e20>
    <Is_x0020_Training_x003f_ xmlns="96664bca-06c0-4657-b6f9-0a997f5ff9b9">false</Is_x0020_Training_x003f_>
    <Publishing_x0020_Agency1 xmlns="96664bca-06c0-4657-b6f9-0a997f5ff9b9" xsi:nil="true"/>
    <Site_x0020_Name xmlns="c2760211-3e43-4ff7-a9ea-22e8b7d99117" xsi:nil="true"/>
    <StartDate xmlns="http://schemas.microsoft.com/sharepoint/v3">2012-09-27T00:00:00+00:00</StartDate>
    <TaxCatchAll xmlns="96664bca-06c0-4657-b6f9-0a997f5ff9b9">
      <Value>115</Value>
      <Value>236</Value>
      <Value>169</Value>
    </TaxCatchAll>
    <fbbb2add3bda4432ae4dea6625736703 xmlns="96664bca-06c0-4657-b6f9-0a997f5ff9b9">
      <Terms xmlns="http://schemas.microsoft.com/office/infopath/2007/PartnerControls"/>
    </fbbb2add3bda4432ae4dea6625736703>
    <XMLTZone xmlns="http://schemas.microsoft.com/sharepoint/v3/fields" xsi:nil="true"/>
    <Shelter_x0020_Programming xmlns="96664bca-06c0-4657-b6f9-0a997f5ff9b9">true</Shelter_x0020_Programming>
    <Site_x0020_Title xmlns="c2760211-3e43-4ff7-a9ea-22e8b7d99117" xsi:nil="true"/>
    <Status_x0020_Of_x0020_SiteTaxHTField0 xmlns="44d82dea-fc32-4e1e-a3c6-c3136ef66f65">
      <Terms xmlns="http://schemas.microsoft.com/office/infopath/2007/PartnerControls"/>
    </Status_x0020_Of_x0020_SiteTaxHTField0>
    <Media_x0020_Comms xmlns="96664bca-06c0-4657-b6f9-0a997f5ff9b9">false</Media_x0020_Comms>
    <Shelter_x0020_Planning xmlns="96664bca-06c0-4657-b6f9-0a997f5ff9b9">false</Shelter_x0020_Planning>
    <a83348d14d814196bcaad6bde9cb9d0c xmlns="96664bca-06c0-4657-b6f9-0a997f5ff9b9">
      <Terms xmlns="http://schemas.microsoft.com/office/infopath/2007/PartnerControls"/>
    </a83348d14d814196bcaad6bde9cb9d0c>
    <RegionTaxHTField0 xmlns="c2760211-3e43-4ff7-a9ea-22e8b7d99117">
      <Terms xmlns="http://schemas.microsoft.com/office/infopath/2007/PartnerControls"/>
    </RegionTaxHTField0>
    <Type_x0020_of_x0020_Training xmlns="2c6e0de3-2adb-4ed0-9720-6ac1104595ce">Shelter and Cash</Type_x0020_of_x0020_Training>
    <Damage_x0020_LocationTaxHTField0 xmlns="44d82dea-fc32-4e1e-a3c6-c3136ef66f65">
      <Terms xmlns="http://schemas.microsoft.com/office/infopath/2007/PartnerControls"/>
    </Damage_x0020_LocationTaxHTField0>
    <NFI_x0020_Guidance xmlns="96664bca-06c0-4657-b6f9-0a997f5ff9b9">false</NFI_x0020_Guidance>
    <Reference_x0020_category xmlns="96664bca-06c0-4657-b6f9-0a997f5ff9b9" xsi:nil="true"/>
    <Response_x0020_Site xmlns="96664bca-06c0-4657-b6f9-0a997f5ff9b9" xsi:nil="true"/>
    <p9d35d47f93d40ab99282662ef2417ca xmlns="96664bca-06c0-4657-b6f9-0a997f5ff9b9">
      <Terms xmlns="http://schemas.microsoft.com/office/infopath/2007/PartnerControls"/>
    </p9d35d47f93d40ab99282662ef2417ca>
    <Is_x0020_Rubble_x0020_Removal_x003f_ xmlns="96664bca-06c0-4657-b6f9-0a997f5ff9b9">false</Is_x0020_Rubble_x0020_Removal_x003f_>
    <EndDate xmlns="http://schemas.microsoft.com/sharepoint/v3/fields">2012-09-27T11:24:00+00:00</EndDate>
    <Current_x0020_Lead_x0020_AgencyTaxHTField0 xmlns="410da107-b4b9-4416-82f0-a17ea7b4313c">
      <Terms xmlns="http://schemas.microsoft.com/office/infopath/2007/PartnerControls"/>
    </Current_x0020_Lead_x0020_AgencyTaxHTField0>
    <TimeZone xmlns="http://schemas.microsoft.com/sharepoint/v3/fields" xsi:nil="true"/>
  </documentManagement>
</p:properties>
</file>

<file path=customXml/itemProps1.xml><?xml version="1.0" encoding="utf-8"?>
<ds:datastoreItem xmlns:ds="http://schemas.openxmlformats.org/officeDocument/2006/customXml" ds:itemID="{2DF631DF-288B-4758-9DCB-9CABC3C8453B}"/>
</file>

<file path=customXml/itemProps2.xml><?xml version="1.0" encoding="utf-8"?>
<ds:datastoreItem xmlns:ds="http://schemas.openxmlformats.org/officeDocument/2006/customXml" ds:itemID="{C33B0483-2153-4C02-82FE-E16BD80C5A23}"/>
</file>

<file path=customXml/itemProps3.xml><?xml version="1.0" encoding="utf-8"?>
<ds:datastoreItem xmlns:ds="http://schemas.openxmlformats.org/officeDocument/2006/customXml" ds:itemID="{46E5A4D5-DC0D-4D35-8D86-49FCAF858230}"/>
</file>

<file path=docProps/app.xml><?xml version="1.0" encoding="utf-8"?>
<Properties xmlns="http://schemas.openxmlformats.org/officeDocument/2006/extended-properties" xmlns:vt="http://schemas.openxmlformats.org/officeDocument/2006/docPropsVTypes">
  <Template>Perception.thmx</Template>
  <TotalTime>24944</TotalTime>
  <Words>1888</Words>
  <Application>Microsoft Macintosh PowerPoint</Application>
  <PresentationFormat>On-screen Show (4:3)</PresentationFormat>
  <Paragraphs>225</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Perception</vt:lpstr>
      <vt:lpstr>The Case for using Cash</vt:lpstr>
      <vt:lpstr>Aim</vt:lpstr>
      <vt:lpstr>Session components</vt:lpstr>
      <vt:lpstr>Session components</vt:lpstr>
      <vt:lpstr>What is cash transfer?</vt:lpstr>
      <vt:lpstr>Cash transfer?</vt:lpstr>
      <vt:lpstr>Cash and shelter - modalities</vt:lpstr>
      <vt:lpstr>Conditionality and frequency of payments</vt:lpstr>
      <vt:lpstr>Delivery Mechanisms</vt:lpstr>
      <vt:lpstr>Cash transfers – key message</vt:lpstr>
      <vt:lpstr>Perceptions</vt:lpstr>
      <vt:lpstr>PowerPoint Presentation</vt:lpstr>
      <vt:lpstr>2</vt:lpstr>
      <vt:lpstr>3</vt:lpstr>
      <vt:lpstr>4</vt:lpstr>
      <vt:lpstr>  Why use cash transfer?</vt:lpstr>
      <vt:lpstr>Using cash transfer can provide…</vt:lpstr>
      <vt:lpstr>Other examples of benefits of cash-based shelter responses</vt:lpstr>
      <vt:lpstr>Prerequisites for considering cash</vt:lpstr>
      <vt:lpstr>Prerequisites for considering cash</vt:lpstr>
      <vt:lpstr>Specifics of cash and shelter</vt:lpstr>
      <vt:lpstr>Three key issues</vt:lpstr>
      <vt:lpstr>Case studies</vt:lpstr>
      <vt:lpstr>Cash for hosting families (SDC)</vt:lpstr>
      <vt:lpstr>Complementary programme (IFRC)</vt:lpstr>
      <vt:lpstr>A menu of options - Haiti</vt:lpstr>
      <vt:lpstr>A menu of options - Haiti</vt:lpstr>
      <vt:lpstr>Cash grants (CARE)</vt:lpstr>
      <vt:lpstr>Vouchers (PRC)</vt:lpstr>
      <vt:lpstr>Pre-paid debit cards (CRC)</vt:lpstr>
      <vt:lpstr>Cash for work</vt:lpstr>
      <vt:lpstr>Challenges</vt:lpstr>
      <vt:lpstr>Challenges</vt:lpstr>
      <vt:lpstr>Lessons learned</vt:lpstr>
      <vt:lpstr>Lessons learned</vt:lpstr>
      <vt:lpstr>Lessons learned</vt:lpstr>
      <vt:lpstr>What needs to be done?</vt:lpstr>
      <vt:lpstr>What needs to be done?</vt:lpstr>
      <vt:lpstr>What needs to be done?</vt:lpstr>
      <vt:lpstr>Current research</vt:lpstr>
      <vt:lpstr>Cash publications</vt:lpstr>
      <vt:lpstr>Cash publications</vt:lpstr>
      <vt:lpstr>CaLP Research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Jowett</dc:creator>
  <cp:lastModifiedBy>Emma Jowett</cp:lastModifiedBy>
  <cp:revision>366</cp:revision>
  <dcterms:created xsi:type="dcterms:W3CDTF">2011-08-03T08:30:09Z</dcterms:created>
  <dcterms:modified xsi:type="dcterms:W3CDTF">2012-03-25T15:27:03Z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0x010100356F4BAA4DA12D4D972A9151D8D82B9A</vt:lpwstr>
  </property>
  <property fmtid="{D5CDD505-2E9C-101B-9397-08002B2CF9AE}" pid="3" name="Shelter_x0020_Programming1">
    <vt:lpwstr>169;#Cash and Vouchers|fe0cdf00-76d2-4e48-afcd-2054464ef208</vt:lpwstr>
  </property>
  <property fmtid="{D5CDD505-2E9C-101B-9397-08002B2CF9AE}" pid="4" name="Damage Location">
    <vt:lpwstr/>
  </property>
  <property fmtid="{D5CDD505-2E9C-101B-9397-08002B2CF9AE}" pid="5" name="Shelter_x0020_Technical1">
    <vt:lpwstr/>
  </property>
  <property fmtid="{D5CDD505-2E9C-101B-9397-08002B2CF9AE}" pid="6" name="Management_x002F_Coordination">
    <vt:lpwstr/>
  </property>
  <property fmtid="{D5CDD505-2E9C-101B-9397-08002B2CF9AE}" pid="7" name="Information_x0020_Management">
    <vt:lpwstr/>
  </property>
  <property fmtid="{D5CDD505-2E9C-101B-9397-08002B2CF9AE}" pid="8" name="Settlement_x0020_Planning_x0020_Category">
    <vt:lpwstr/>
  </property>
  <property fmtid="{D5CDD505-2E9C-101B-9397-08002B2CF9AE}" pid="9" name="InterCluster">
    <vt:lpwstr/>
  </property>
  <property fmtid="{D5CDD505-2E9C-101B-9397-08002B2CF9AE}" pid="10" name="Current_x0020_Lead">
    <vt:lpwstr/>
  </property>
  <property fmtid="{D5CDD505-2E9C-101B-9397-08002B2CF9AE}" pid="11" name="NFI_x0020_Guidance1">
    <vt:lpwstr/>
  </property>
  <property fmtid="{D5CDD505-2E9C-101B-9397-08002B2CF9AE}" pid="12" name="Miscellaneoud_x0020_Terms">
    <vt:lpwstr/>
  </property>
  <property fmtid="{D5CDD505-2E9C-101B-9397-08002B2CF9AE}" pid="13" name="Cross_x0020_Cutting1">
    <vt:lpwstr/>
  </property>
  <property fmtid="{D5CDD505-2E9C-101B-9397-08002B2CF9AE}" pid="14" name="Event Type">
    <vt:lpwstr/>
  </property>
  <property fmtid="{D5CDD505-2E9C-101B-9397-08002B2CF9AE}" pid="15" name="Shelter_x0020_Planning1">
    <vt:lpwstr/>
  </property>
  <property fmtid="{D5CDD505-2E9C-101B-9397-08002B2CF9AE}" pid="16" name="Document_x0020_Category">
    <vt:lpwstr>236;#Shelter Programming|5c5a3477-2fde-47c5-9cae-42dcf367287f</vt:lpwstr>
  </property>
  <property fmtid="{D5CDD505-2E9C-101B-9397-08002B2CF9AE}" pid="17" name="Document_x0020_Language">
    <vt:lpwstr>115;#English|53eb1c9d-8416-419a-9260-1df8e70b86c2</vt:lpwstr>
  </property>
  <property fmtid="{D5CDD505-2E9C-101B-9397-08002B2CF9AE}" pid="18" name="RD_x0020_NFIs">
    <vt:lpwstr/>
  </property>
  <property fmtid="{D5CDD505-2E9C-101B-9397-08002B2CF9AE}" pid="19" name="RD NFIs">
    <vt:lpwstr/>
  </property>
  <property fmtid="{D5CDD505-2E9C-101B-9397-08002B2CF9AE}" pid="20" name="Shelter Programming1">
    <vt:lpwstr>169;#Cash and Vouchers|fe0cdf00-76d2-4e48-afcd-2054464ef208</vt:lpwstr>
  </property>
  <property fmtid="{D5CDD505-2E9C-101B-9397-08002B2CF9AE}" pid="21" name="Miscellaneoud Terms">
    <vt:lpwstr/>
  </property>
  <property fmtid="{D5CDD505-2E9C-101B-9397-08002B2CF9AE}" pid="22" name="Current Lead">
    <vt:lpwstr/>
  </property>
  <property fmtid="{D5CDD505-2E9C-101B-9397-08002B2CF9AE}" pid="23" name="Management/Coordination">
    <vt:lpwstr/>
  </property>
  <property fmtid="{D5CDD505-2E9C-101B-9397-08002B2CF9AE}" pid="24" name="Settlement Planning Category">
    <vt:lpwstr/>
  </property>
  <property fmtid="{D5CDD505-2E9C-101B-9397-08002B2CF9AE}" pid="25" name="Cross Cutting1">
    <vt:lpwstr/>
  </property>
  <property fmtid="{D5CDD505-2E9C-101B-9397-08002B2CF9AE}" pid="26" name="Shelter Technical1">
    <vt:lpwstr/>
  </property>
  <property fmtid="{D5CDD505-2E9C-101B-9397-08002B2CF9AE}" pid="27" name="Shelter Planning1">
    <vt:lpwstr/>
  </property>
  <property fmtid="{D5CDD505-2E9C-101B-9397-08002B2CF9AE}" pid="28" name="Document Category">
    <vt:lpwstr>236;#Shelter Programming|5c5a3477-2fde-47c5-9cae-42dcf367287f</vt:lpwstr>
  </property>
  <property fmtid="{D5CDD505-2E9C-101B-9397-08002B2CF9AE}" pid="29" name="Document Language">
    <vt:lpwstr>115</vt:lpwstr>
  </property>
  <property fmtid="{D5CDD505-2E9C-101B-9397-08002B2CF9AE}" pid="30" name="Information Management">
    <vt:lpwstr/>
  </property>
  <property fmtid="{D5CDD505-2E9C-101B-9397-08002B2CF9AE}" pid="31" name="NFI Guidance1">
    <vt:lpwstr/>
  </property>
</Properties>
</file>