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4"/>
  </p:sldMasterIdLst>
  <p:notesMasterIdLst>
    <p:notesMasterId r:id="rId11"/>
  </p:notesMasterIdLst>
  <p:sldIdLst>
    <p:sldId id="260" r:id="rId5"/>
    <p:sldId id="404" r:id="rId6"/>
    <p:sldId id="458" r:id="rId7"/>
    <p:sldId id="460" r:id="rId8"/>
    <p:sldId id="461" r:id="rId9"/>
    <p:sldId id="4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412"/>
    <a:srgbClr val="003366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9" autoAdjust="0"/>
    <p:restoredTop sz="94667" autoAdjust="0"/>
  </p:normalViewPr>
  <p:slideViewPr>
    <p:cSldViewPr snapToGrid="0" snapToObjects="1">
      <p:cViewPr varScale="1">
        <p:scale>
          <a:sx n="106" d="100"/>
          <a:sy n="106" d="100"/>
        </p:scale>
        <p:origin x="179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5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ACDB4-5E8E-914C-A197-2CEE016E5C3F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E16F8-AC6A-C341-8AC7-ADCBB14BB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4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2800" kern="1200">
                <a:solidFill>
                  <a:srgbClr val="000000"/>
                </a:solidFill>
                <a:latin typeface="Calibri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Calibri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GB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C2127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 algn="ctr"/>
            <a:fld id="{F0C94032-CD4C-4C25-B0C2-CEC720522D92}" type="slidenum">
              <a:rPr lang="en-US" smtClean="0"/>
              <a:pPr algn="ctr"/>
              <a:t>‹#›</a:t>
            </a:fld>
            <a:endParaRPr lang="en-US" sz="280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800"/>
            </a:lvl1pPr>
          </a:lstStyle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GB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GB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GB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GB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GB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GB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5pP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fld id="{23A271A1-F6D6-438B-A432-4747EE7ECD40}" type="datetimeFigureOut">
              <a:rPr lang="en-US" smtClean="0"/>
              <a:pPr/>
              <a:t>5/24/2016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fld id="{F0C94032-CD4C-4C25-B0C2-CEC720522D9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GB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Calibri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 algn="ctr"/>
            <a:fld id="{F0C94032-CD4C-4C25-B0C2-CEC720522D92}" type="slidenum">
              <a:rPr lang="en-US" smtClean="0"/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C2127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 algn="ctr"/>
            <a:fld id="{F0C94032-CD4C-4C25-B0C2-CEC720522D92}" type="slidenum">
              <a:rPr lang="en-US" smtClean="0"/>
              <a:pPr algn="ct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>
            <a:lvl1pPr>
              <a:defRPr>
                <a:solidFill>
                  <a:srgbClr val="CC2127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 algn="ctr"/>
            <a:fld id="{F0C94032-CD4C-4C25-B0C2-CEC720522D92}" type="slidenum">
              <a:rPr lang="en-US" smtClean="0"/>
              <a:pPr algn="ctr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C2127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fld id="{F0C94032-CD4C-4C25-B0C2-CEC720522D9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fld id="{F0C94032-CD4C-4C25-B0C2-CEC720522D92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Calibri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2400" kern="1200">
                <a:solidFill>
                  <a:schemeClr val="tx1"/>
                </a:solidFill>
                <a:latin typeface="Calibri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fld id="{F0C94032-CD4C-4C25-B0C2-CEC720522D9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</a:defRPr>
            </a:lvl1pPr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Calibri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3856"/>
            <a:ext cx="9144000" cy="914400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s-EC" dirty="0" smtClean="0"/>
              <a:t>Coordinación y Apoyo Técnico</a:t>
            </a:r>
            <a:endParaRPr lang="es-EC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183642"/>
            <a:ext cx="7813040" cy="4339078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es-MX" dirty="0"/>
              <a:t>Brindar soporte </a:t>
            </a:r>
            <a:r>
              <a:rPr lang="es-MX" dirty="0" smtClean="0"/>
              <a:t>a las autoridades y comunidades urbanas y </a:t>
            </a:r>
            <a:r>
              <a:rPr lang="es-MX" dirty="0" smtClean="0"/>
              <a:t>rurales </a:t>
            </a:r>
            <a:r>
              <a:rPr lang="es-MX" dirty="0" smtClean="0"/>
              <a:t>en el proceso de proveer vivienda </a:t>
            </a:r>
            <a:r>
              <a:rPr lang="es-MX" dirty="0"/>
              <a:t>de emergencia, vivienda </a:t>
            </a:r>
            <a:r>
              <a:rPr lang="es-MX" dirty="0" smtClean="0"/>
              <a:t>progresiva temporal, capacitación y apoyo técnico para asegurar </a:t>
            </a:r>
            <a:r>
              <a:rPr lang="es-MX" dirty="0"/>
              <a:t>vivienda </a:t>
            </a:r>
            <a:r>
              <a:rPr lang="es-MX" dirty="0" smtClean="0"/>
              <a:t>más </a:t>
            </a:r>
            <a:r>
              <a:rPr lang="es-MX" dirty="0"/>
              <a:t>segura </a:t>
            </a:r>
            <a:r>
              <a:rPr lang="es-MX" dirty="0" smtClean="0"/>
              <a:t>priorizando </a:t>
            </a:r>
            <a:r>
              <a:rPr lang="es-MX" dirty="0"/>
              <a:t>las </a:t>
            </a:r>
            <a:r>
              <a:rPr lang="es-MX" dirty="0" smtClean="0"/>
              <a:t>personas afectadas </a:t>
            </a:r>
            <a:r>
              <a:rPr lang="es-MX" dirty="0"/>
              <a:t>más </a:t>
            </a:r>
            <a:r>
              <a:rPr lang="es-MX" dirty="0" smtClean="0"/>
              <a:t>vulnerables</a:t>
            </a:r>
            <a:r>
              <a:rPr lang="es-MX" dirty="0"/>
              <a:t>.</a:t>
            </a:r>
            <a:endParaRPr lang="en-GB" b="1" dirty="0">
              <a:latin typeface="Calibri"/>
            </a:endParaRPr>
          </a:p>
        </p:txBody>
      </p:sp>
      <p:pic>
        <p:nvPicPr>
          <p:cNvPr id="4" name="Picture 3" descr="D:\Users\anna.pont\Documents\REDLAC shelter stuff\LOGO\REDLAC- shelter cluster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247" y="184148"/>
            <a:ext cx="5043452" cy="939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840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9433"/>
            <a:ext cx="9144000" cy="1351128"/>
          </a:xfrm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es-EC" dirty="0" smtClean="0"/>
              <a:t>Categorías de población afectada</a:t>
            </a:r>
            <a:endParaRPr lang="es-EC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206" y="2265528"/>
            <a:ext cx="8151694" cy="4000801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Familias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propietarios legales,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urbano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–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Familias que siguen ocupando sus propias propiedades y se mantienen en su propio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terreno o cerca de su propio terreno. 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Familias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alquilando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viviendas, u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rbano o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Familias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alquilan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forma legal alguna vivienda. 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Familias de acogida,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urbano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Familias que se encuentran en viviendas/terrenos de familiares, amigos o vecinos. 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Asentamientos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informales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urbano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Existe un gran número de personas viviendo en asentamientos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informales.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Asentamientos formales,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urbano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Existe un registro de los </a:t>
            </a:r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albergues multifamiliares,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campamentos y centros colectivos. 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79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9768"/>
            <a:ext cx="9144000" cy="751110"/>
          </a:xfrm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es-EC" dirty="0" smtClean="0"/>
              <a:t>Principales Actividades del Sector</a:t>
            </a:r>
            <a:endParaRPr lang="es-EC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948090"/>
              </p:ext>
            </p:extLst>
          </p:nvPr>
        </p:nvGraphicFramePr>
        <p:xfrm>
          <a:off x="491319" y="1116143"/>
          <a:ext cx="8246281" cy="54747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8246281">
                  <a:extLst>
                    <a:ext uri="{9D8B030D-6E8A-4147-A177-3AD203B41FA5}">
                      <a16:colId xmlns="" xmlns:a16="http://schemas.microsoft.com/office/drawing/2014/main" val="731270913"/>
                    </a:ext>
                  </a:extLst>
                </a:gridCol>
              </a:tblGrid>
              <a:tr h="547478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C" sz="160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Alojamiento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EC" sz="160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Emergencia</a:t>
                      </a: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EC" sz="140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Provisión de alojamientos de emergencia (kits</a:t>
                      </a:r>
                      <a:r>
                        <a:rPr lang="es-EC" sz="1400" baseline="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s-EC" sz="1400" baseline="0" noProof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shelter</a:t>
                      </a:r>
                      <a:r>
                        <a:rPr lang="es-EC" sz="1400" baseline="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</a:t>
                      </a:r>
                      <a:r>
                        <a:rPr lang="es-EC" sz="140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lona,</a:t>
                      </a:r>
                      <a:r>
                        <a:rPr lang="es-EC" sz="1400" baseline="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C" sz="140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kits de herramientas, bambú.</a:t>
                      </a: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MX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Provisión </a:t>
                      </a: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Artículos No Alimentarios (</a:t>
                      </a:r>
                      <a:r>
                        <a:rPr lang="es-MX" sz="14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NFI’s</a:t>
                      </a: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como kits de cocina, frazadas, etc. </a:t>
                      </a:r>
                      <a:endParaRPr lang="en-GB" sz="14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lvl="1" indent="0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MX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Apoyar </a:t>
                      </a:r>
                      <a:r>
                        <a:rPr lang="es-MX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MX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</a:t>
                      </a: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auto-construcción 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Soporte en los mensajes </a:t>
                      </a:r>
                      <a:r>
                        <a:rPr lang="es-MX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claves y apoyo técnico para </a:t>
                      </a: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auto-construcción. 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Creación de talleres comunitarios en conjunto con la comunidad para la auto-construcción. </a:t>
                      </a:r>
                      <a:endParaRPr lang="en-GB" sz="14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lvl="1" indent="0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MX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Vivienda Progresiva (Temporal)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MX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Asegurar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 el liderazgo de MIDUVI que los modelos de alojamientos son seguros, usan materiales locales y mano de obra local</a:t>
                      </a:r>
                      <a:r>
                        <a:rPr lang="es-MX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MX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Capacitación técnica</a:t>
                      </a: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MX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Trabajar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 los proveedores de materiales para asegurar la calidad de materiales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Construcción de viviendas progresivas. 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MX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Modalidades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financiamiento (del Gobierno y </a:t>
                      </a:r>
                      <a:r>
                        <a:rPr lang="es-MX" sz="14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ONGs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sector privado)</a:t>
                      </a:r>
                      <a:endParaRPr lang="en-GB" sz="14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lvl="1" indent="0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MX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EC" sz="160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Soporte Técnico y Capacitación</a:t>
                      </a:r>
                      <a:r>
                        <a:rPr lang="es-EC" sz="1600" baseline="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EC" sz="1600" noProof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MX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Trabajar </a:t>
                      </a:r>
                      <a:r>
                        <a:rPr lang="es-MX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 MIDUVI, SENPLADES, MIES y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actores del sector para desarrollar una política y modalidades de implementación inclusivas y según los estándares mínimos.</a:t>
                      </a: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s-EC" sz="140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Capacitación</a:t>
                      </a:r>
                      <a:r>
                        <a:rPr lang="es-EC" sz="1400" baseline="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soporte técnico a afectados, mano de obra, municipalidades, proveedores de materiales.</a:t>
                      </a:r>
                      <a:endParaRPr lang="es-EC" sz="1400" noProof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0326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86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638800"/>
            <a:ext cx="9144000" cy="877824"/>
          </a:xfrm>
          <a:solidFill>
            <a:schemeClr val="tx2">
              <a:lumMod val="75000"/>
            </a:schemeClr>
          </a:solidFill>
        </p:spPr>
        <p:txBody>
          <a:bodyPr anchor="ctr"/>
          <a:lstStyle/>
          <a:p>
            <a:r>
              <a:rPr lang="es-EC" dirty="0" smtClean="0"/>
              <a:t>Opciones para soporte en emergencia</a:t>
            </a:r>
            <a:endParaRPr lang="es-EC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4" y="617958"/>
            <a:ext cx="8550803" cy="403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5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638800"/>
            <a:ext cx="9144000" cy="877824"/>
          </a:xfrm>
          <a:solidFill>
            <a:schemeClr val="tx2">
              <a:lumMod val="75000"/>
            </a:schemeClr>
          </a:solidFill>
        </p:spPr>
        <p:txBody>
          <a:bodyPr anchor="ctr">
            <a:normAutofit fontScale="90000"/>
          </a:bodyPr>
          <a:lstStyle/>
          <a:p>
            <a:r>
              <a:rPr lang="es-EC" sz="2800" dirty="0" smtClean="0"/>
              <a:t>Opciones para soporte en fase de recuperación temprana</a:t>
            </a:r>
            <a:endParaRPr lang="es-EC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3540"/>
            <a:ext cx="9144000" cy="461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3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5638800"/>
            <a:ext cx="9144001" cy="877824"/>
          </a:xfrm>
          <a:solidFill>
            <a:schemeClr val="tx2">
              <a:lumMod val="75000"/>
            </a:schemeClr>
          </a:solidFill>
        </p:spPr>
        <p:txBody>
          <a:bodyPr anchor="ctr">
            <a:normAutofit/>
          </a:bodyPr>
          <a:lstStyle/>
          <a:p>
            <a:r>
              <a:rPr lang="es-EC" sz="2400" dirty="0" smtClean="0"/>
              <a:t>Opciones para soporte en fase de recuperación a largo plazo</a:t>
            </a:r>
            <a:endParaRPr lang="es-EC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64215"/>
            <a:ext cx="9144000" cy="4607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12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ception">
  <a:themeElements>
    <a:clrScheme name="Custom 11">
      <a:dk1>
        <a:sysClr val="windowText" lastClr="000000"/>
      </a:dk1>
      <a:lt1>
        <a:sysClr val="window" lastClr="FFFFFF"/>
      </a:lt1>
      <a:dk2>
        <a:srgbClr val="CC2127"/>
      </a:dk2>
      <a:lt2>
        <a:srgbClr val="BBC0AC"/>
      </a:lt2>
      <a:accent1>
        <a:srgbClr val="375869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6F4BAA4DA12D4D972A9151D8D82B9A" ma:contentTypeVersion="96" ma:contentTypeDescription="Create a new document." ma:contentTypeScope="" ma:versionID="c0bfca004db77dd28b8a307e0525a084">
  <xsd:schema xmlns:xsd="http://www.w3.org/2001/XMLSchema" xmlns:xs="http://www.w3.org/2001/XMLSchema" xmlns:p="http://schemas.microsoft.com/office/2006/metadata/properties" xmlns:ns1="http://schemas.microsoft.com/sharepoint/v3" xmlns:ns2="2c6e0de3-2adb-4ed0-9720-6ac1104595ce" xmlns:ns3="96664bca-06c0-4657-b6f9-0a997f5ff9b9" xmlns:ns4="c2760211-3e43-4ff7-a9ea-22e8b7d99117" xmlns:ns5="44d82dea-fc32-4e1e-a3c6-c3136ef66f65" xmlns:ns6="410da107-b4b9-4416-82f0-a17ea7b4313c" xmlns:ns7="a8c9523a-25a7-49e7-b197-f903ab6a54f5" xmlns:ns8="http://schemas.microsoft.com/sharepoint/v3/fields" targetNamespace="http://schemas.microsoft.com/office/2006/metadata/properties" ma:root="true" ma:fieldsID="86e89e1990b55bc94a4002f954aae402" ns1:_="" ns2:_="" ns3:_="" ns4:_="" ns5:_="" ns6:_="" ns7:_="" ns8:_="">
    <xsd:import namespace="http://schemas.microsoft.com/sharepoint/v3"/>
    <xsd:import namespace="2c6e0de3-2adb-4ed0-9720-6ac1104595ce"/>
    <xsd:import namespace="96664bca-06c0-4657-b6f9-0a997f5ff9b9"/>
    <xsd:import namespace="c2760211-3e43-4ff7-a9ea-22e8b7d99117"/>
    <xsd:import namespace="44d82dea-fc32-4e1e-a3c6-c3136ef66f65"/>
    <xsd:import namespace="410da107-b4b9-4416-82f0-a17ea7b4313c"/>
    <xsd:import namespace="a8c9523a-25a7-49e7-b197-f903ab6a54f5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Type_x0020_of_x0020_Training"/>
                <xsd:element ref="ns3:Websio_x0020_Document_x0020_Preview" minOccurs="0"/>
                <xsd:element ref="ns3:Deadline" minOccurs="0"/>
                <xsd:element ref="ns3:Document_x0020_Description" minOccurs="0"/>
                <xsd:element ref="ns3:Event_x0020_Day" minOccurs="0"/>
                <xsd:element ref="ns3:Event_x0020_Month" minOccurs="0"/>
                <xsd:element ref="ns3:Event_x0020_name" minOccurs="0"/>
                <xsd:element ref="ns3:Event_x0020_Year" minOccurs="0"/>
                <xsd:element ref="ns3:Host" minOccurs="0"/>
                <xsd:element ref="ns3:A_x002c_M_x0020_and_x0020_E" minOccurs="0"/>
                <xsd:element ref="ns3:Media_x0020_Comms" minOccurs="0"/>
                <xsd:element ref="ns3:Is_x0020_Cluster_x0020_Management_x003f_" minOccurs="0"/>
                <xsd:element ref="ns3:Cross_x0020_Cutting" minOccurs="0"/>
                <xsd:element ref="ns3:Is_x0020_Training_x003f_" minOccurs="0"/>
                <xsd:element ref="ns3:IM" minOccurs="0"/>
                <xsd:element ref="ns3:_x0036_.Is_x0020_Material_x0020_Guideline_x003f_" minOccurs="0"/>
                <xsd:element ref="ns3:Inter_x0020_Cluster" minOccurs="0"/>
                <xsd:element ref="ns4:Is_x0020_Key_x0020_Document1" minOccurs="0"/>
                <xsd:element ref="ns3:NFI_x0020_Guidance" minOccurs="0"/>
                <xsd:element ref="ns3:Is_x0020_Reference_x0020_Doc" minOccurs="0"/>
                <xsd:element ref="ns3:Is_x0020_Rubble_x0020_Removal_x003f_" minOccurs="0"/>
                <xsd:element ref="ns3:Is_x0020_Shelter_x0020_Repair_x003f_" minOccurs="0"/>
                <xsd:element ref="ns3:Shelter_x0020_Planning" minOccurs="0"/>
                <xsd:element ref="ns3:Shelter_x0020_Programming" minOccurs="0"/>
                <xsd:element ref="ns3:Shelter_x0020_Technical" minOccurs="0"/>
                <xsd:element ref="ns3:Is_x0020_Tents_x003f_" minOccurs="0"/>
                <xsd:element ref="ns3:Is_x0020_Design_x0020_Library" minOccurs="0"/>
                <xsd:element ref="ns3:Newsletter_x0020_Is_x0020_Enabled" minOccurs="0"/>
                <xsd:element ref="ns3:Site" minOccurs="0"/>
                <xsd:element ref="ns3:Publishing_x0020_Agency1" minOccurs="0"/>
                <xsd:element ref="ns3:Reference_x0020_category" minOccurs="0"/>
                <xsd:element ref="ns3:Response_x0020_Site" minOccurs="0"/>
                <xsd:element ref="ns4:Site_x0020_Name" minOccurs="0"/>
                <xsd:element ref="ns4:Site_x0020_Title" minOccurs="0"/>
                <xsd:element ref="ns7:SiteUrl" minOccurs="0"/>
                <xsd:element ref="ns1:Category" minOccurs="0"/>
                <xsd:element ref="ns1:StartDate" minOccurs="0"/>
                <xsd:element ref="ns8:fAllDayEvent" minOccurs="0"/>
                <xsd:element ref="ns8:EndDate" minOccurs="0"/>
                <xsd:element ref="ns3:TaxCatchAll" minOccurs="0"/>
                <xsd:element ref="ns3:ff39aabcbcfa4b29888983c5e6d736f9" minOccurs="0"/>
                <xsd:element ref="ns3:a83348d14d814196bcaad6bde9cb9d0c" minOccurs="0"/>
                <xsd:element ref="ns4:CountryTaxHTField0" minOccurs="0"/>
                <xsd:element ref="ns3:mff2b4bb9c8044d88061963b2a68513a" minOccurs="0"/>
                <xsd:element ref="ns3:m41043ae1ba14951b67db7fa504c6ac1" minOccurs="0"/>
                <xsd:element ref="ns5:Damage_x0020_LocationTaxHTField0" minOccurs="0"/>
                <xsd:element ref="ns4:Degree_x0020_Of_x0020_DisplacementTaxHTField0" minOccurs="0"/>
                <xsd:element ref="ns3:e6f2ccbddc7344129cbcce7800e6bf7e" minOccurs="0"/>
                <xsd:element ref="ns3:b1a5a839b88a4a15abdc90cae864525c" minOccurs="0"/>
                <xsd:element ref="ns6:Current_x0020_Lead_x0020_AgencyTaxHTField0" minOccurs="0"/>
                <xsd:element ref="ns4:Event_x0020_TypeTaxHTField0" minOccurs="0"/>
                <xsd:element ref="ns3:e7570bd437624e0480332ee2423de9d8" minOccurs="0"/>
                <xsd:element ref="ns3:hd9d801fa33a4aa2b8220e3e5f4d4756" minOccurs="0"/>
                <xsd:element ref="ns3:p866212cea484a06bc999f7bb36c5e20" minOccurs="0"/>
                <xsd:element ref="ns3:p9d35d47f93d40ab99282662ef2417ca" minOccurs="0"/>
                <xsd:element ref="ns3:e2dc1a9b5c4745fdb537cbab2daeb212" minOccurs="0"/>
                <xsd:element ref="ns3:a86e24497c1a48d89742f332f367f59e" minOccurs="0"/>
                <xsd:element ref="ns4:RegionTaxHTField0" minOccurs="0"/>
                <xsd:element ref="ns3:g2834a0a4b5b445382f80b4d1c20b873" minOccurs="0"/>
                <xsd:element ref="ns3:a98dc657a62a480d89ad713b61a47ed9" minOccurs="0"/>
                <xsd:element ref="ns3:ied6aaf0461f439496f935d3461379e0" minOccurs="0"/>
                <xsd:element ref="ns3:g7e01d2410934a95afa409e0dbebe315" minOccurs="0"/>
                <xsd:element ref="ns3:fbbb2add3bda4432ae4dea6625736703" minOccurs="0"/>
                <xsd:element ref="ns5:Status_x0020_Of_x0020_SiteTaxHTField0" minOccurs="0"/>
                <xsd:element ref="ns4:Site_x0020_TypeTaxHTField0" minOccurs="0"/>
                <xsd:element ref="ns8:TimeZone" minOccurs="0"/>
                <xsd:element ref="ns8:XMLTZon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tegory" ma:index="62" nillable="true" ma:displayName="Type of event" ma:default="Meeting" ma:format="Dropdown" ma:internalName="Category">
      <xsd:simpleType>
        <xsd:union memberTypes="dms:Text">
          <xsd:simpleType>
            <xsd:restriction base="dms:Choice">
              <xsd:enumeration value="Meeting"/>
              <xsd:enumeration value="Workshop"/>
              <xsd:enumeration value="Training"/>
              <xsd:enumeration value="Presentation"/>
              <xsd:enumeration value="Other"/>
            </xsd:restriction>
          </xsd:simpleType>
        </xsd:union>
      </xsd:simpleType>
    </xsd:element>
    <xsd:element name="StartDate" ma:index="63" nillable="true" ma:displayName="Start Date" ma:default="[today]" ma:format="DateOnly" ma:internalName="Start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e0de3-2adb-4ed0-9720-6ac1104595ce" elementFormDefault="qualified">
    <xsd:import namespace="http://schemas.microsoft.com/office/2006/documentManagement/types"/>
    <xsd:import namespace="http://schemas.microsoft.com/office/infopath/2007/PartnerControls"/>
    <xsd:element name="Type_x0020_of_x0020_Training" ma:index="1" ma:displayName="Type of Training" ma:internalName="Type_x0020_of_x0020_Training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Websio_x0020_Document_x0020_Preview" ma:index="3" nillable="true" ma:displayName="Websio Document Preview" ma:hidden="true" ma:internalName="Websio_x0020_Document_x0020_Preview">
      <xsd:simpleType>
        <xsd:restriction base="dms:Text"/>
      </xsd:simpleType>
    </xsd:element>
    <xsd:element name="Deadline" ma:index="10" nillable="true" ma:displayName="Deadline" ma:description="The deadline by which applications or proposals must be submitted." ma:format="DateTime" ma:internalName="Deadline">
      <xsd:simpleType>
        <xsd:restriction base="dms:DateTime"/>
      </xsd:simpleType>
    </xsd:element>
    <xsd:element name="Document_x0020_Description" ma:index="13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Event_x0020_Day" ma:index="16" nillable="true" ma:displayName="Event Day" ma:decimals="0" ma:internalName="Event_x0020_Day" ma:percentage="FALSE">
      <xsd:simpleType>
        <xsd:restriction base="dms:Number"/>
      </xsd:simpleType>
    </xsd:element>
    <xsd:element name="Event_x0020_Month" ma:index="17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name" ma:index="18" nillable="true" ma:displayName="Event name" ma:description="Which event is this document linked to? The event needs to already be in the calendar." ma:list="{3db1e574-a216-44ec-a80b-31a6afe6acf5}" ma:internalName="Event_x0020_name" ma:showField="Title" ma:web="96664bca-06c0-4657-b6f9-0a997f5ff9b9">
      <xsd:simpleType>
        <xsd:restriction base="dms:Lookup"/>
      </xsd:simpleType>
    </xsd:element>
    <xsd:element name="Event_x0020_Year" ma:index="20" nillable="true" ma:displayName="Event Year" ma:internalName="Event_x0020_Year">
      <xsd:simpleType>
        <xsd:restriction base="dms:Number"/>
      </xsd:simpleType>
    </xsd:element>
    <xsd:element name="Host" ma:index="21" nillable="true" ma:displayName="Host" ma:internalName="Host">
      <xsd:simpleType>
        <xsd:restriction base="dms:Text">
          <xsd:maxLength value="255"/>
        </xsd:restriction>
      </xsd:simpleType>
    </xsd:element>
    <xsd:element name="A_x002c_M_x0020_and_x0020_E" ma:index="24" nillable="true" ma:displayName="Is A,M and E?" ma:default="0" ma:internalName="A_x002C_M_x0020_and_x0020_E">
      <xsd:simpleType>
        <xsd:restriction base="dms:Boolean"/>
      </xsd:simpleType>
    </xsd:element>
    <xsd:element name="Media_x0020_Comms" ma:index="25" nillable="true" ma:displayName="Is Communications?" ma:default="0" ma:internalName="Media_x0020_Comms">
      <xsd:simpleType>
        <xsd:restriction base="dms:Boolean"/>
      </xsd:simpleType>
    </xsd:element>
    <xsd:element name="Is_x0020_Cluster_x0020_Management_x003f_" ma:index="26" nillable="true" ma:displayName="Is Coordination?" ma:default="0" ma:internalName="Is_x0020_Cluster_x0020_Management_x003F_">
      <xsd:simpleType>
        <xsd:restriction base="dms:Boolean"/>
      </xsd:simpleType>
    </xsd:element>
    <xsd:element name="Cross_x0020_Cutting" ma:index="27" nillable="true" ma:displayName="Is Cross Cutting?" ma:default="0" ma:internalName="Cross_x0020_Cutting">
      <xsd:simpleType>
        <xsd:restriction base="dms:Boolean"/>
      </xsd:simpleType>
    </xsd:element>
    <xsd:element name="Is_x0020_Training_x003f_" ma:index="28" nillable="true" ma:displayName="Is IASC Policy?" ma:default="0" ma:internalName="Is_x0020_Training_x003F_">
      <xsd:simpleType>
        <xsd:restriction base="dms:Boolean"/>
      </xsd:simpleType>
    </xsd:element>
    <xsd:element name="IM" ma:index="29" nillable="true" ma:displayName="Is IM?" ma:default="0" ma:internalName="IM">
      <xsd:simpleType>
        <xsd:restriction base="dms:Boolean"/>
      </xsd:simpleType>
    </xsd:element>
    <xsd:element name="_x0036_.Is_x0020_Material_x0020_Guideline_x003f_" ma:index="30" nillable="true" ma:displayName="Is Information Management?" ma:default="0" ma:internalName="_x0036__x002e_Is_x0020_Material_x0020_Guideline_x003F_">
      <xsd:simpleType>
        <xsd:restriction base="dms:Boolean"/>
      </xsd:simpleType>
    </xsd:element>
    <xsd:element name="Inter_x0020_Cluster" ma:index="31" nillable="true" ma:displayName="Is Inter Cluster?" ma:default="0" ma:internalName="Inter_x0020_Cluster">
      <xsd:simpleType>
        <xsd:restriction base="dms:Boolean"/>
      </xsd:simpleType>
    </xsd:element>
    <xsd:element name="NFI_x0020_Guidance" ma:index="33" nillable="true" ma:displayName="Is NFI Guidance?" ma:default="0" ma:internalName="NFI_x0020_Guidance">
      <xsd:simpleType>
        <xsd:restriction base="dms:Boolean"/>
      </xsd:simpleType>
    </xsd:element>
    <xsd:element name="Is_x0020_Reference_x0020_Doc" ma:index="34" nillable="true" ma:displayName="Is Reference Doc?" ma:default="0" ma:internalName="Is_x0020_Reference_x0020_Doc">
      <xsd:simpleType>
        <xsd:restriction base="dms:Boolean"/>
      </xsd:simpleType>
    </xsd:element>
    <xsd:element name="Is_x0020_Rubble_x0020_Removal_x003f_" ma:index="35" nillable="true" ma:displayName="Is Settlement Planning?" ma:default="0" ma:internalName="Is_x0020_Rubble_x0020_Removal_x003F_">
      <xsd:simpleType>
        <xsd:restriction base="dms:Boolean"/>
      </xsd:simpleType>
    </xsd:element>
    <xsd:element name="Is_x0020_Shelter_x0020_Repair_x003f_" ma:index="36" nillable="true" ma:displayName="Is Shelter Cluster Policy?" ma:default="0" ma:internalName="Is_x0020_Shelter_x0020_Repair_x003F_">
      <xsd:simpleType>
        <xsd:restriction base="dms:Boolean"/>
      </xsd:simpleType>
    </xsd:element>
    <xsd:element name="Shelter_x0020_Planning" ma:index="37" nillable="true" ma:displayName="Is Shelter Planning?" ma:default="0" ma:internalName="Shelter_x0020_Planning">
      <xsd:simpleType>
        <xsd:restriction base="dms:Boolean"/>
      </xsd:simpleType>
    </xsd:element>
    <xsd:element name="Shelter_x0020_Programming" ma:index="38" nillable="true" ma:displayName="Is Shelter Programming" ma:default="0" ma:internalName="Shelter_x0020_Programming">
      <xsd:simpleType>
        <xsd:restriction base="dms:Boolean"/>
      </xsd:simpleType>
    </xsd:element>
    <xsd:element name="Shelter_x0020_Technical" ma:index="39" nillable="true" ma:displayName="Is Shelter Specifications?" ma:default="0" ma:internalName="Shelter_x0020_Technical">
      <xsd:simpleType>
        <xsd:restriction base="dms:Boolean"/>
      </xsd:simpleType>
    </xsd:element>
    <xsd:element name="Is_x0020_Tents_x003f_" ma:index="40" nillable="true" ma:displayName="Is Sheltering Standards?" ma:default="0" ma:internalName="Is_x0020_Tents_x003F_">
      <xsd:simpleType>
        <xsd:restriction base="dms:Boolean"/>
      </xsd:simpleType>
    </xsd:element>
    <xsd:element name="Is_x0020_Design_x0020_Library" ma:index="41" nillable="true" ma:displayName="Is Training?" ma:default="0" ma:internalName="Is_x0020_Design_x0020_Library">
      <xsd:simpleType>
        <xsd:restriction base="dms:Boolean"/>
      </xsd:simpleType>
    </xsd:element>
    <xsd:element name="Newsletter_x0020_Is_x0020_Enabled" ma:index="43" nillable="true" ma:displayName="Newsletter Is Enabled" ma:default="1" ma:internalName="Newsletter_x0020_Is_x0020_Enabled">
      <xsd:simpleType>
        <xsd:restriction base="dms:Boolean"/>
      </xsd:simpleType>
    </xsd:element>
    <xsd:element name="Site" ma:index="46" nillable="true" ma:displayName="Operation" ma:format="Hyperlink" ma:internalName="Sit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_x0020_Agency1" ma:index="47" nillable="true" ma:displayName="Publishing Agency" ma:internalName="Publishing_x0020_Agency1">
      <xsd:simpleType>
        <xsd:restriction base="dms:Text">
          <xsd:maxLength value="255"/>
        </xsd:restriction>
      </xsd:simpleType>
    </xsd:element>
    <xsd:element name="Reference_x0020_category" ma:index="49" nillable="true" ma:displayName="Reference category" ma:format="Dropdown" ma:internalName="Reference_x0020_category">
      <xsd:simpleType>
        <xsd:restriction base="dms:Choice">
          <xsd:enumeration value="Community Participation"/>
          <xsd:enumeration value="Host Families"/>
          <xsd:enumeration value="Owner-driven"/>
          <xsd:enumeration value="Procurement and Logistics"/>
          <xsd:enumeration value="Training"/>
          <xsd:enumeration value="Cash and vouchers"/>
          <xsd:enumeration value="Demolition/Rubble removal"/>
          <xsd:enumeration value="Risk Reduction"/>
          <xsd:enumeration value="Early Recovery"/>
          <xsd:enumeration value="Built Environment Professionals"/>
          <xsd:enumeration value="Distributions"/>
          <xsd:enumeration value="Beneficiary Outreach"/>
          <xsd:enumeration value="Rubble Removal"/>
          <xsd:enumeration value="Recovery"/>
          <xsd:enumeration value="Shelter Repair"/>
          <xsd:enumeration value="General Household Support"/>
          <xsd:enumeration value="Clothing and Bedding"/>
          <xsd:enumeration value="Cooking and eating utensils"/>
          <xsd:enumeration value="Stoves, Fuel and Lighting"/>
          <xsd:enumeration value="Tools and Fixing"/>
          <xsd:enumeration value="Tents"/>
          <xsd:enumeration value="Emergency Shelter"/>
          <xsd:enumeration value="Transitional Shelter"/>
          <xsd:enumeration value="Permanent Housing"/>
          <xsd:enumeration value="Urban Planning"/>
          <xsd:enumeration value="Camps Planning"/>
          <xsd:enumeration value="Land Tenure"/>
          <xsd:enumeration value="Collective Centres"/>
          <xsd:enumeration value="Toolkit"/>
          <xsd:enumeration value="Guidance"/>
          <xsd:enumeration value="Key Messages"/>
          <xsd:enumeration value="Video"/>
          <xsd:enumeration value="Audio"/>
          <xsd:enumeration value="Photos"/>
          <xsd:enumeration value="Age"/>
          <xsd:enumeration value="Gender"/>
          <xsd:enumeration value="Environment"/>
          <xsd:enumeration value="HIV/AIDS"/>
          <xsd:enumeration value="Mental Health"/>
          <xsd:enumeration value="Disabilities"/>
        </xsd:restriction>
      </xsd:simpleType>
    </xsd:element>
    <xsd:element name="Response_x0020_Site" ma:index="51" nillable="true" ma:displayName="Respons" ma:internalName="Response_x0020_Site">
      <xsd:simpleType>
        <xsd:restriction base="dms:Text">
          <xsd:maxLength value="255"/>
        </xsd:restriction>
      </xsd:simpleType>
    </xsd:element>
    <xsd:element name="TaxCatchAll" ma:index="7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72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a83348d14d814196bcaad6bde9cb9d0c" ma:index="73" nillable="true" ma:taxonomy="true" ma:internalName="a83348d14d814196bcaad6bde9cb9d0c" ma:taxonomyFieldName="Management_x002F_Coordination" ma:displayName="Coordination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75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m41043ae1ba14951b67db7fa504c6ac1" ma:index="76" nillable="true" ma:taxonomy="true" ma:internalName="m41043ae1ba14951b67db7fa504c6ac1" ma:taxonomyFieldName="Current_x0020_Lead" ma:displayName="Current Lead" ma:default="" ma:fieldId="{641043ae-1ba1-4951-b67d-b7fa504c6ac1}" ma:taxonomyMulti="true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6f2ccbddc7344129cbcce7800e6bf7e" ma:index="79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8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e7570bd437624e0480332ee2423de9d8" ma:index="83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hd9d801fa33a4aa2b8220e3e5f4d4756" ma:index="84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85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86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e2dc1a9b5c4745fdb537cbab2daeb212" ma:index="87" nillable="true" ma:taxonomy="true" ma:internalName="e2dc1a9b5c4745fdb537cbab2daeb212" ma:taxonomyFieldName="RD_x0020_NFIs" ma:displayName="NFIs" ma:default="" ma:fieldId="{e2dc1a9b-5c47-45fd-b537-cbab2daeb212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a86e24497c1a48d89742f332f367f59e" ma:index="88" nillable="true" ma:taxonomy="true" ma:internalName="a86e24497c1a48d89742f332f367f59e" ma:taxonomyFieldName="Recovery_x0020_Lead_x0020_Agency" ma:displayName="Recovery Lead Agency" ma:default="" ma:fieldId="{a86e2449-7c1a-48d8-9742-f332f367f59e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90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98dc657a62a480d89ad713b61a47ed9" ma:index="91" nillable="true" ma:taxonomy="true" ma:internalName="a98dc657a62a480d89ad713b61a47ed9" ma:taxonomyFieldName="Settlement_x0020_Planning_x0020_Category" ma:displayName="Settlement Planning" ma:default="" ma:fieldId="{a98dc657-a62a-480d-89ad-713b61a47ed9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92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93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94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32" nillable="true" ma:displayName="Is Key Document?" ma:default="0" ma:internalName="Is_x0020_Key_x0020_Document1">
      <xsd:simpleType>
        <xsd:restriction base="dms:Boolean"/>
      </xsd:simpleType>
    </xsd:element>
    <xsd:element name="Site_x0020_Name" ma:index="57" nillable="true" ma:displayName="Site Description" ma:internalName="Site_x0020_Name">
      <xsd:simpleType>
        <xsd:restriction base="dms:Text">
          <xsd:maxLength value="255"/>
        </xsd:restriction>
      </xsd:simpleType>
    </xsd:element>
    <xsd:element name="Site_x0020_Title" ma:index="59" nillable="true" ma:displayName="Site Title" ma:internalName="Site_x0020_Title">
      <xsd:simpleType>
        <xsd:restriction base="dms:Text">
          <xsd:maxLength value="255"/>
        </xsd:restriction>
      </xsd:simpleType>
    </xsd:element>
    <xsd:element name="CountryTaxHTField0" ma:index="74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78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82" nillable="true" ma:taxonomy="true" ma:internalName="Event_x0020_TypeTaxHTField0" ma:taxonomyFieldName="Event_x0020_Type" ma:displayName="Event Typ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89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96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77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95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81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c9523a-25a7-49e7-b197-f903ab6a54f5" elementFormDefault="qualified">
    <xsd:import namespace="http://schemas.microsoft.com/office/2006/documentManagement/types"/>
    <xsd:import namespace="http://schemas.microsoft.com/office/infopath/2007/PartnerControls"/>
    <xsd:element name="SiteUrl" ma:index="61" nillable="true" ma:displayName="SiteUrl" ma:format="Hyperlink" ma:internalName="Site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fAllDayEvent" ma:index="64" nillable="true" ma:displayName="All Day Event" ma:internalName="fAllDayEvent">
      <xsd:simpleType>
        <xsd:restriction base="dms:Unknown"/>
      </xsd:simpleType>
    </xsd:element>
    <xsd:element name="EndDate" ma:index="65" nillable="true" ma:displayName="End Time" ma:default="[today]" ma:format="DateTime" ma:internalName="EndDate">
      <xsd:simpleType>
        <xsd:restriction base="dms:DateTime"/>
      </xsd:simpleType>
    </xsd:element>
    <xsd:element name="TimeZone" ma:index="97" nillable="true" ma:displayName="TimeZone" ma:hidden="true" ma:internalName="TimeZone">
      <xsd:simpleType>
        <xsd:restriction base="dms:Unknown"/>
      </xsd:simpleType>
    </xsd:element>
    <xsd:element name="XMLTZone" ma:index="98" nillable="true" ma:displayName="XMLTZone" ma:hidden="true" ma:internalName="XMLTZon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9" ma:displayName="Content Type"/>
        <xsd:element ref="dc:title" minOccurs="0" maxOccurs="1" ma:index="2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36_.Is_x0020_Material_x0020_Guideline_x003f_ xmlns="96664bca-06c0-4657-b6f9-0a997f5ff9b9">false</_x0036_.Is_x0020_Material_x0020_Guideline_x003f_>
    <mff2b4bb9c8044d88061963b2a68513a xmlns="96664bca-06c0-4657-b6f9-0a997f5ff9b9">
      <Terms xmlns="http://schemas.microsoft.com/office/infopath/2007/PartnerControls"/>
    </mff2b4bb9c8044d88061963b2a68513a>
    <a86e24497c1a48d89742f332f367f59e xmlns="96664bca-06c0-4657-b6f9-0a997f5ff9b9">
      <Terms xmlns="http://schemas.microsoft.com/office/infopath/2007/PartnerControls"/>
    </a86e24497c1a48d89742f332f367f59e>
    <Event_x0020_name xmlns="96664bca-06c0-4657-b6f9-0a997f5ff9b9" xsi:nil="true"/>
    <Inter_x0020_Cluster xmlns="96664bca-06c0-4657-b6f9-0a997f5ff9b9">false</Inter_x0020_Cluster>
    <Site xmlns="96664bca-06c0-4657-b6f9-0a997f5ff9b9">
      <Url xsi:nil="true"/>
      <Description xsi:nil="true"/>
    </Site>
    <SiteUrl xmlns="a8c9523a-25a7-49e7-b197-f903ab6a54f5">
      <Url xsi:nil="true"/>
      <Description xsi:nil="true"/>
    </SiteUrl>
    <Category xmlns="http://schemas.microsoft.com/sharepoint/v3">Meeting</Category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Site_x0020_TypeTaxHTField0 xmlns="c2760211-3e43-4ff7-a9ea-22e8b7d99117">
      <Terms xmlns="http://schemas.microsoft.com/office/infopath/2007/PartnerControls"/>
    </Site_x0020_TypeTaxHTField0>
    <Is_x0020_Shelter_x0020_Repair_x003f_ xmlns="96664bca-06c0-4657-b6f9-0a997f5ff9b9">false</Is_x0020_Shelter_x0020_Repair_x003f_>
    <hd9d801fa33a4aa2b8220e3e5f4d4756 xmlns="96664bca-06c0-4657-b6f9-0a997f5ff9b9">
      <Terms xmlns="http://schemas.microsoft.com/office/infopath/2007/PartnerControls"/>
    </hd9d801fa33a4aa2b8220e3e5f4d4756>
    <g7e01d2410934a95afa409e0dbebe315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Cash and Vouchers</TermName>
          <TermId xmlns="http://schemas.microsoft.com/office/infopath/2007/PartnerControls">fe0cdf00-76d2-4e48-afcd-2054464ef208</TermId>
        </TermInfo>
      </Terms>
    </g7e01d2410934a95afa409e0dbebe315>
    <Deadline xmlns="96664bca-06c0-4657-b6f9-0a997f5ff9b9" xsi:nil="true"/>
    <Event_x0020_Month xmlns="96664bca-06c0-4657-b6f9-0a997f5ff9b9" xsi:nil="true"/>
    <Is_x0020_Design_x0020_Library xmlns="96664bca-06c0-4657-b6f9-0a997f5ff9b9">true</Is_x0020_Design_x0020_Library>
    <CountryTaxHTField0 xmlns="c2760211-3e43-4ff7-a9ea-22e8b7d99117">
      <Terms xmlns="http://schemas.microsoft.com/office/infopath/2007/PartnerControls"/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Event_x0020_Day xmlns="96664bca-06c0-4657-b6f9-0a997f5ff9b9" xsi:nil="true"/>
    <Is_x0020_Cluster_x0020_Management_x003f_ xmlns="96664bca-06c0-4657-b6f9-0a997f5ff9b9">false</Is_x0020_Cluster_x0020_Management_x003f_>
    <IM xmlns="96664bca-06c0-4657-b6f9-0a997f5ff9b9">false</IM>
    <Is_x0020_Tents_x003f_ xmlns="96664bca-06c0-4657-b6f9-0a997f5ff9b9">false</Is_x0020_Tents_x003f_>
    <e2dc1a9b5c4745fdb537cbab2daeb212 xmlns="96664bca-06c0-4657-b6f9-0a997f5ff9b9">
      <Terms xmlns="http://schemas.microsoft.com/office/infopath/2007/PartnerControls"/>
    </e2dc1a9b5c4745fdb537cbab2daeb212>
    <a98dc657a62a480d89ad713b61a47ed9 xmlns="96664bca-06c0-4657-b6f9-0a997f5ff9b9">
      <Terms xmlns="http://schemas.microsoft.com/office/infopath/2007/PartnerControls"/>
    </a98dc657a62a480d89ad713b61a47ed9>
    <ied6aaf0461f439496f935d3461379e0 xmlns="96664bca-06c0-4657-b6f9-0a997f5ff9b9">
      <Terms xmlns="http://schemas.microsoft.com/office/infopath/2007/PartnerControls"/>
    </ied6aaf0461f439496f935d3461379e0>
    <Event_x0020_Year xmlns="96664bca-06c0-4657-b6f9-0a997f5ff9b9" xsi:nil="true"/>
    <Is_x0020_Reference_x0020_Doc xmlns="96664bca-06c0-4657-b6f9-0a997f5ff9b9">false</Is_x0020_Reference_x0020_Doc>
    <fAllDayEvent xmlns="http://schemas.microsoft.com/sharepoint/v3/fields">0</fAllDayEvent>
    <Host xmlns="96664bca-06c0-4657-b6f9-0a997f5ff9b9" xsi:nil="true"/>
    <A_x002c_M_x0020_and_x0020_E xmlns="96664bca-06c0-4657-b6f9-0a997f5ff9b9">false</A_x002c_M_x0020_and_x0020_E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Shelter Programming</TermName>
          <TermId xmlns="http://schemas.microsoft.com/office/infopath/2007/PartnerControls">5c5a3477-2fde-47c5-9cae-42dcf367287f</TermId>
        </TermInfo>
      </Terms>
    </e6f2ccbddc7344129cbcce7800e6bf7e>
    <Event_x0020_TypeTaxHTField0 xmlns="c2760211-3e43-4ff7-a9ea-22e8b7d99117">
      <Terms xmlns="http://schemas.microsoft.com/office/infopath/2007/PartnerControls"/>
    </Event_x0020_TypeTaxHTField0>
    <g2834a0a4b5b445382f80b4d1c20b873 xmlns="96664bca-06c0-4657-b6f9-0a997f5ff9b9">
      <Terms xmlns="http://schemas.microsoft.com/office/infopath/2007/PartnerControls"/>
    </g2834a0a4b5b445382f80b4d1c20b873>
    <Websio_x0020_Document_x0020_Preview xmlns="96664bca-06c0-4657-b6f9-0a997f5ff9b9">/References/_layouts/WebsioPreviewField/preview.aspx?ID=dba826e5-b544-437e-868f-a90cc303781a&amp;WebID=e2bcab7b-198e-4249-8d28-c3c562b7ba93&amp;SiteID=0e29c24b-3e6a-4c7c-8cc1-69b27805b55c</Websio_x0020_Document_x0020_Preview>
    <Document_x0020_Description xmlns="96664bca-06c0-4657-b6f9-0a997f5ff9b9">Supporting powerpoint presentation for Emergency Shelter and Cash-based Programming Advocacy Module.</Document_x0020_Description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Newsletter_x0020_Is_x0020_Enabled xmlns="96664bca-06c0-4657-b6f9-0a997f5ff9b9">true</Newsletter_x0020_Is_x0020_Enabled>
    <m41043ae1ba14951b67db7fa504c6ac1 xmlns="96664bca-06c0-4657-b6f9-0a997f5ff9b9">
      <Terms xmlns="http://schemas.microsoft.com/office/infopath/2007/PartnerControls"/>
    </m41043ae1ba14951b67db7fa504c6ac1>
    <p866212cea484a06bc999f7bb36c5e20 xmlns="96664bca-06c0-4657-b6f9-0a997f5ff9b9">
      <Terms xmlns="http://schemas.microsoft.com/office/infopath/2007/PartnerControls"/>
    </p866212cea484a06bc999f7bb36c5e20>
    <Is_x0020_Training_x003f_ xmlns="96664bca-06c0-4657-b6f9-0a997f5ff9b9">false</Is_x0020_Training_x003f_>
    <Publishing_x0020_Agency1 xmlns="96664bca-06c0-4657-b6f9-0a997f5ff9b9" xsi:nil="true"/>
    <Site_x0020_Name xmlns="c2760211-3e43-4ff7-a9ea-22e8b7d99117" xsi:nil="true"/>
    <StartDate xmlns="http://schemas.microsoft.com/sharepoint/v3">2012-09-27T00:00:00+00:00</StartDate>
    <TaxCatchAll xmlns="96664bca-06c0-4657-b6f9-0a997f5ff9b9">
      <Value>115</Value>
      <Value>236</Value>
      <Value>169</Value>
    </TaxCatchAll>
    <fbbb2add3bda4432ae4dea6625736703 xmlns="96664bca-06c0-4657-b6f9-0a997f5ff9b9">
      <Terms xmlns="http://schemas.microsoft.com/office/infopath/2007/PartnerControls"/>
    </fbbb2add3bda4432ae4dea6625736703>
    <XMLTZone xmlns="http://schemas.microsoft.com/sharepoint/v3/fields" xsi:nil="true"/>
    <Shelter_x0020_Programming xmlns="96664bca-06c0-4657-b6f9-0a997f5ff9b9">true</Shelter_x0020_Programming>
    <Site_x0020_Title xmlns="c2760211-3e43-4ff7-a9ea-22e8b7d99117" xsi:nil="true"/>
    <Status_x0020_Of_x0020_SiteTaxHTField0 xmlns="44d82dea-fc32-4e1e-a3c6-c3136ef66f65">
      <Terms xmlns="http://schemas.microsoft.com/office/infopath/2007/PartnerControls"/>
    </Status_x0020_Of_x0020_SiteTaxHTField0>
    <Media_x0020_Comms xmlns="96664bca-06c0-4657-b6f9-0a997f5ff9b9">false</Media_x0020_Comms>
    <Shelter_x0020_Planning xmlns="96664bca-06c0-4657-b6f9-0a997f5ff9b9">false</Shelter_x0020_Planning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/>
    </RegionTaxHTField0>
    <Type_x0020_of_x0020_Training xmlns="2c6e0de3-2adb-4ed0-9720-6ac1104595ce">Shelter and Cash</Type_x0020_of_x0020_Training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Reference_x0020_category xmlns="96664bca-06c0-4657-b6f9-0a997f5ff9b9" xsi:nil="true"/>
    <Response_x0020_Site xmlns="96664bca-06c0-4657-b6f9-0a997f5ff9b9" xsi:nil="true"/>
    <p9d35d47f93d40ab99282662ef2417ca xmlns="96664bca-06c0-4657-b6f9-0a997f5ff9b9">
      <Terms xmlns="http://schemas.microsoft.com/office/infopath/2007/PartnerControls"/>
    </p9d35d47f93d40ab99282662ef2417ca>
    <Is_x0020_Rubble_x0020_Removal_x003f_ xmlns="96664bca-06c0-4657-b6f9-0a997f5ff9b9">false</Is_x0020_Rubble_x0020_Removal_x003f_>
    <EndDate xmlns="http://schemas.microsoft.com/sharepoint/v3/fields">2012-09-27T11:24:00+00:00</EndDate>
    <Current_x0020_Lead_x0020_AgencyTaxHTField0 xmlns="410da107-b4b9-4416-82f0-a17ea7b4313c">
      <Terms xmlns="http://schemas.microsoft.com/office/infopath/2007/PartnerControls"/>
    </Current_x0020_Lead_x0020_AgencyTaxHTField0>
    <TimeZone xmlns="http://schemas.microsoft.com/sharepoint/v3/fields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F631DF-288B-4758-9DCB-9CABC3C845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c6e0de3-2adb-4ed0-9720-6ac1104595ce"/>
    <ds:schemaRef ds:uri="96664bca-06c0-4657-b6f9-0a997f5ff9b9"/>
    <ds:schemaRef ds:uri="c2760211-3e43-4ff7-a9ea-22e8b7d99117"/>
    <ds:schemaRef ds:uri="44d82dea-fc32-4e1e-a3c6-c3136ef66f65"/>
    <ds:schemaRef ds:uri="410da107-b4b9-4416-82f0-a17ea7b4313c"/>
    <ds:schemaRef ds:uri="a8c9523a-25a7-49e7-b197-f903ab6a54f5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E5A4D5-DC0D-4D35-8D86-49FCAF858230}">
  <ds:schemaRefs>
    <ds:schemaRef ds:uri="http://purl.org/dc/dcmitype/"/>
    <ds:schemaRef ds:uri="2c6e0de3-2adb-4ed0-9720-6ac1104595ce"/>
    <ds:schemaRef ds:uri="http://schemas.microsoft.com/office/infopath/2007/PartnerControls"/>
    <ds:schemaRef ds:uri="http://schemas.microsoft.com/sharepoint/v3/field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terms/"/>
    <ds:schemaRef ds:uri="c2760211-3e43-4ff7-a9ea-22e8b7d99117"/>
    <ds:schemaRef ds:uri="http://schemas.microsoft.com/sharepoint/v3"/>
    <ds:schemaRef ds:uri="96664bca-06c0-4657-b6f9-0a997f5ff9b9"/>
    <ds:schemaRef ds:uri="410da107-b4b9-4416-82f0-a17ea7b4313c"/>
    <ds:schemaRef ds:uri="http://purl.org/dc/elements/1.1/"/>
    <ds:schemaRef ds:uri="http://schemas.microsoft.com/office/2006/documentManagement/types"/>
    <ds:schemaRef ds:uri="a8c9523a-25a7-49e7-b197-f903ab6a54f5"/>
    <ds:schemaRef ds:uri="44d82dea-fc32-4e1e-a3c6-c3136ef66f65"/>
  </ds:schemaRefs>
</ds:datastoreItem>
</file>

<file path=customXml/itemProps3.xml><?xml version="1.0" encoding="utf-8"?>
<ds:datastoreItem xmlns:ds="http://schemas.openxmlformats.org/officeDocument/2006/customXml" ds:itemID="{C33B0483-2153-4C02-82FE-E16BD80C5A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25514</TotalTime>
  <Words>218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Wingdings</vt:lpstr>
      <vt:lpstr>Wingdings 2</vt:lpstr>
      <vt:lpstr>Perception</vt:lpstr>
      <vt:lpstr>Coordinación y Apoyo Técnico</vt:lpstr>
      <vt:lpstr>Categorías de población afectada</vt:lpstr>
      <vt:lpstr>Principales Actividades del Sector</vt:lpstr>
      <vt:lpstr>Opciones para soporte en emergencia</vt:lpstr>
      <vt:lpstr>Opciones para soporte en fase de recuperación temprana</vt:lpstr>
      <vt:lpstr>Opciones para soporte en fase de recuperación a largo plazo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Jowett</dc:creator>
  <cp:lastModifiedBy>Camilo Bravo</cp:lastModifiedBy>
  <cp:revision>387</cp:revision>
  <dcterms:created xsi:type="dcterms:W3CDTF">2011-08-03T08:30:09Z</dcterms:created>
  <dcterms:modified xsi:type="dcterms:W3CDTF">2016-05-24T15:56:22Z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0x010100356F4BAA4DA12D4D972A9151D8D82B9A</vt:lpwstr>
  </property>
  <property fmtid="{D5CDD505-2E9C-101B-9397-08002B2CF9AE}" pid="3" name="Shelter_x0020_Programming1">
    <vt:lpwstr>169;#Cash and Vouchers|fe0cdf00-76d2-4e48-afcd-2054464ef208</vt:lpwstr>
  </property>
  <property fmtid="{D5CDD505-2E9C-101B-9397-08002B2CF9AE}" pid="4" name="Damage Location">
    <vt:lpwstr/>
  </property>
  <property fmtid="{D5CDD505-2E9C-101B-9397-08002B2CF9AE}" pid="5" name="Shelter_x0020_Technical1">
    <vt:lpwstr/>
  </property>
  <property fmtid="{D5CDD505-2E9C-101B-9397-08002B2CF9AE}" pid="6" name="Management_x002F_Coordination">
    <vt:lpwstr/>
  </property>
  <property fmtid="{D5CDD505-2E9C-101B-9397-08002B2CF9AE}" pid="7" name="Information_x0020_Management">
    <vt:lpwstr/>
  </property>
  <property fmtid="{D5CDD505-2E9C-101B-9397-08002B2CF9AE}" pid="8" name="Settlement_x0020_Planning_x0020_Category">
    <vt:lpwstr/>
  </property>
  <property fmtid="{D5CDD505-2E9C-101B-9397-08002B2CF9AE}" pid="9" name="InterCluster">
    <vt:lpwstr/>
  </property>
  <property fmtid="{D5CDD505-2E9C-101B-9397-08002B2CF9AE}" pid="10" name="Current_x0020_Lead">
    <vt:lpwstr/>
  </property>
  <property fmtid="{D5CDD505-2E9C-101B-9397-08002B2CF9AE}" pid="11" name="NFI_x0020_Guidance1">
    <vt:lpwstr/>
  </property>
  <property fmtid="{D5CDD505-2E9C-101B-9397-08002B2CF9AE}" pid="12" name="Miscellaneoud_x0020_Terms">
    <vt:lpwstr/>
  </property>
  <property fmtid="{D5CDD505-2E9C-101B-9397-08002B2CF9AE}" pid="13" name="Cross_x0020_Cutting1">
    <vt:lpwstr/>
  </property>
  <property fmtid="{D5CDD505-2E9C-101B-9397-08002B2CF9AE}" pid="14" name="Event Type">
    <vt:lpwstr/>
  </property>
  <property fmtid="{D5CDD505-2E9C-101B-9397-08002B2CF9AE}" pid="15" name="Shelter_x0020_Planning1">
    <vt:lpwstr/>
  </property>
  <property fmtid="{D5CDD505-2E9C-101B-9397-08002B2CF9AE}" pid="16" name="Document_x0020_Category">
    <vt:lpwstr>236;#Shelter Programming|5c5a3477-2fde-47c5-9cae-42dcf367287f</vt:lpwstr>
  </property>
  <property fmtid="{D5CDD505-2E9C-101B-9397-08002B2CF9AE}" pid="17" name="Document_x0020_Language">
    <vt:lpwstr>115;#English|53eb1c9d-8416-419a-9260-1df8e70b86c2</vt:lpwstr>
  </property>
  <property fmtid="{D5CDD505-2E9C-101B-9397-08002B2CF9AE}" pid="18" name="RD_x0020_NFIs">
    <vt:lpwstr/>
  </property>
  <property fmtid="{D5CDD505-2E9C-101B-9397-08002B2CF9AE}" pid="19" name="RD NFIs">
    <vt:lpwstr/>
  </property>
  <property fmtid="{D5CDD505-2E9C-101B-9397-08002B2CF9AE}" pid="20" name="Shelter Programming1">
    <vt:lpwstr>169;#Cash and Vouchers|fe0cdf00-76d2-4e48-afcd-2054464ef208</vt:lpwstr>
  </property>
  <property fmtid="{D5CDD505-2E9C-101B-9397-08002B2CF9AE}" pid="21" name="Miscellaneoud Terms">
    <vt:lpwstr/>
  </property>
  <property fmtid="{D5CDD505-2E9C-101B-9397-08002B2CF9AE}" pid="22" name="Current Lead">
    <vt:lpwstr/>
  </property>
  <property fmtid="{D5CDD505-2E9C-101B-9397-08002B2CF9AE}" pid="23" name="Management/Coordination">
    <vt:lpwstr/>
  </property>
  <property fmtid="{D5CDD505-2E9C-101B-9397-08002B2CF9AE}" pid="24" name="Settlement Planning Category">
    <vt:lpwstr/>
  </property>
  <property fmtid="{D5CDD505-2E9C-101B-9397-08002B2CF9AE}" pid="25" name="Cross Cutting1">
    <vt:lpwstr/>
  </property>
  <property fmtid="{D5CDD505-2E9C-101B-9397-08002B2CF9AE}" pid="26" name="Shelter Technical1">
    <vt:lpwstr/>
  </property>
  <property fmtid="{D5CDD505-2E9C-101B-9397-08002B2CF9AE}" pid="27" name="Shelter Planning1">
    <vt:lpwstr/>
  </property>
  <property fmtid="{D5CDD505-2E9C-101B-9397-08002B2CF9AE}" pid="28" name="Document Category">
    <vt:lpwstr>236;#Shelter Programming|5c5a3477-2fde-47c5-9cae-42dcf367287f</vt:lpwstr>
  </property>
  <property fmtid="{D5CDD505-2E9C-101B-9397-08002B2CF9AE}" pid="29" name="Document Language">
    <vt:lpwstr>115</vt:lpwstr>
  </property>
  <property fmtid="{D5CDD505-2E9C-101B-9397-08002B2CF9AE}" pid="30" name="Information Management">
    <vt:lpwstr/>
  </property>
  <property fmtid="{D5CDD505-2E9C-101B-9397-08002B2CF9AE}" pid="31" name="NFI Guidance1">
    <vt:lpwstr/>
  </property>
</Properties>
</file>