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6" r:id="rId2"/>
    <p:sldId id="264" r:id="rId3"/>
    <p:sldId id="280" r:id="rId4"/>
    <p:sldId id="268" r:id="rId5"/>
    <p:sldId id="276" r:id="rId6"/>
    <p:sldId id="271" r:id="rId7"/>
    <p:sldId id="278" r:id="rId8"/>
    <p:sldId id="269" r:id="rId9"/>
    <p:sldId id="277" r:id="rId10"/>
    <p:sldId id="267" r:id="rId11"/>
    <p:sldId id="270" r:id="rId12"/>
    <p:sldId id="272" r:id="rId13"/>
    <p:sldId id="273" r:id="rId14"/>
    <p:sldId id="279" r:id="rId15"/>
    <p:sldId id="265" r:id="rId16"/>
    <p:sldId id="282" r:id="rId17"/>
    <p:sldId id="257" r:id="rId18"/>
    <p:sldId id="275" r:id="rId19"/>
    <p:sldId id="281" r:id="rId20"/>
    <p:sldId id="259" r:id="rId21"/>
    <p:sldId id="260" r:id="rId22"/>
    <p:sldId id="26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7145" autoAdjust="0"/>
  </p:normalViewPr>
  <p:slideViewPr>
    <p:cSldViewPr snapToGrid="0">
      <p:cViewPr varScale="1">
        <p:scale>
          <a:sx n="61" d="100"/>
          <a:sy n="61" d="100"/>
        </p:scale>
        <p:origin x="1032" y="4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99BFC-263E-469B-8746-B3A585502A0B}" type="datetimeFigureOut">
              <a:rPr lang="en-US" smtClean="0"/>
              <a:t>12/13/2016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D0D0EE-10F4-4FF0-8330-3A7076EA782D}" type="slidenum">
              <a:rPr lang="en-US" smtClean="0"/>
              <a:t>‹#›</a:t>
            </a:fld>
            <a:endParaRPr lang="en-US"/>
          </a:p>
        </p:txBody>
      </p:sp>
    </p:spTree>
    <p:extLst>
      <p:ext uri="{BB962C8B-B14F-4D97-AF65-F5344CB8AC3E}">
        <p14:creationId xmlns:p14="http://schemas.microsoft.com/office/powerpoint/2010/main" val="391987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D0D0EE-10F4-4FF0-8330-3A7076EA782D}" type="slidenum">
              <a:rPr lang="en-US" smtClean="0"/>
              <a:t>1</a:t>
            </a:fld>
            <a:endParaRPr lang="en-US"/>
          </a:p>
        </p:txBody>
      </p:sp>
    </p:spTree>
    <p:extLst>
      <p:ext uri="{BB962C8B-B14F-4D97-AF65-F5344CB8AC3E}">
        <p14:creationId xmlns:p14="http://schemas.microsoft.com/office/powerpoint/2010/main" val="437041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Misuse: throwing them on the fire</a:t>
            </a:r>
          </a:p>
        </p:txBody>
      </p:sp>
      <p:sp>
        <p:nvSpPr>
          <p:cNvPr id="4" name="Slide Number Placeholder 3"/>
          <p:cNvSpPr>
            <a:spLocks noGrp="1"/>
          </p:cNvSpPr>
          <p:nvPr>
            <p:ph type="sldNum" sz="quarter" idx="10"/>
          </p:nvPr>
        </p:nvSpPr>
        <p:spPr/>
        <p:txBody>
          <a:bodyPr/>
          <a:lstStyle/>
          <a:p>
            <a:fld id="{B8D0D0EE-10F4-4FF0-8330-3A7076EA782D}" type="slidenum">
              <a:rPr lang="en-US" smtClean="0"/>
              <a:t>10</a:t>
            </a:fld>
            <a:endParaRPr lang="en-US"/>
          </a:p>
        </p:txBody>
      </p:sp>
    </p:spTree>
    <p:extLst>
      <p:ext uri="{BB962C8B-B14F-4D97-AF65-F5344CB8AC3E}">
        <p14:creationId xmlns:p14="http://schemas.microsoft.com/office/powerpoint/2010/main" val="844642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B8D0D0EE-10F4-4FF0-8330-3A7076EA782D}" type="slidenum">
              <a:rPr lang="en-US" smtClean="0"/>
              <a:t>11</a:t>
            </a:fld>
            <a:endParaRPr lang="en-US"/>
          </a:p>
        </p:txBody>
      </p:sp>
    </p:spTree>
    <p:extLst>
      <p:ext uri="{BB962C8B-B14F-4D97-AF65-F5344CB8AC3E}">
        <p14:creationId xmlns:p14="http://schemas.microsoft.com/office/powerpoint/2010/main" val="38682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PROBLEMS:</a:t>
            </a:r>
          </a:p>
          <a:p>
            <a:pPr marL="171450" indent="-171450">
              <a:buFontTx/>
              <a:buChar char="-"/>
            </a:pPr>
            <a:r>
              <a:rPr lang="en-US" sz="1200" b="0" i="0" u="none" strike="noStrike" kern="1200" baseline="0" dirty="0" smtClean="0">
                <a:solidFill>
                  <a:schemeClr val="tx1"/>
                </a:solidFill>
                <a:latin typeface="+mn-lt"/>
                <a:ea typeface="+mn-ea"/>
                <a:cs typeface="+mn-cs"/>
              </a:rPr>
              <a:t>local fire services are inadequately funded and equipped. </a:t>
            </a:r>
          </a:p>
          <a:p>
            <a:pPr marL="171450" indent="-171450">
              <a:buFontTx/>
              <a:buChar char="-"/>
            </a:pPr>
            <a:r>
              <a:rPr lang="en-US" sz="1200" b="0" i="0" u="none" strike="noStrike" kern="1200" baseline="0" dirty="0" smtClean="0">
                <a:solidFill>
                  <a:schemeClr val="tx1"/>
                </a:solidFill>
                <a:latin typeface="+mn-lt"/>
                <a:ea typeface="+mn-ea"/>
                <a:cs typeface="+mn-cs"/>
              </a:rPr>
              <a:t>Awareness, visibility not consistent and therefore confusing</a:t>
            </a:r>
          </a:p>
          <a:p>
            <a:pPr marL="171450" indent="-171450">
              <a:buFontTx/>
              <a:buChar char="-"/>
            </a:pPr>
            <a:r>
              <a:rPr lang="en-US" dirty="0" smtClean="0"/>
              <a:t>NRC, DRC, UNHCR, INTERSOS</a:t>
            </a:r>
          </a:p>
          <a:p>
            <a:pPr marL="171450" indent="-171450">
              <a:buFontTx/>
              <a:buChar char="-"/>
            </a:pPr>
            <a:r>
              <a:rPr lang="en-US" dirty="0" smtClean="0"/>
              <a:t>Research</a:t>
            </a:r>
            <a:r>
              <a:rPr lang="en-US" baseline="0" dirty="0" smtClean="0"/>
              <a:t> needed for proper visibility or else can do more harm than good, and waste resources</a:t>
            </a:r>
            <a:endParaRPr lang="en-US" dirty="0"/>
          </a:p>
        </p:txBody>
      </p:sp>
      <p:sp>
        <p:nvSpPr>
          <p:cNvPr id="4" name="Slide Number Placeholder 3"/>
          <p:cNvSpPr>
            <a:spLocks noGrp="1"/>
          </p:cNvSpPr>
          <p:nvPr>
            <p:ph type="sldNum" sz="quarter" idx="10"/>
          </p:nvPr>
        </p:nvSpPr>
        <p:spPr/>
        <p:txBody>
          <a:bodyPr/>
          <a:lstStyle/>
          <a:p>
            <a:fld id="{B8D0D0EE-10F4-4FF0-8330-3A7076EA782D}" type="slidenum">
              <a:rPr lang="en-US" smtClean="0"/>
              <a:t>12</a:t>
            </a:fld>
            <a:endParaRPr lang="en-US"/>
          </a:p>
        </p:txBody>
      </p:sp>
    </p:spTree>
    <p:extLst>
      <p:ext uri="{BB962C8B-B14F-4D97-AF65-F5344CB8AC3E}">
        <p14:creationId xmlns:p14="http://schemas.microsoft.com/office/powerpoint/2010/main" val="3752820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8D0D0EE-10F4-4FF0-8330-3A7076EA782D}" type="slidenum">
              <a:rPr lang="en-US" smtClean="0"/>
              <a:t>13</a:t>
            </a:fld>
            <a:endParaRPr lang="en-US"/>
          </a:p>
        </p:txBody>
      </p:sp>
    </p:spTree>
    <p:extLst>
      <p:ext uri="{BB962C8B-B14F-4D97-AF65-F5344CB8AC3E}">
        <p14:creationId xmlns:p14="http://schemas.microsoft.com/office/powerpoint/2010/main" val="2962944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Powder</a:t>
            </a:r>
            <a:r>
              <a:rPr lang="en-US" baseline="0" dirty="0" smtClean="0"/>
              <a:t> isn’t strong enough for fires that are bigger than the size of a head basically – so ITSs emptied ALL of their Fes to put out fire (when nothing but fire works)</a:t>
            </a:r>
          </a:p>
          <a:p>
            <a:pPr marL="171450" indent="-171450">
              <a:buFontTx/>
              <a:buChar char="-"/>
            </a:pPr>
            <a:r>
              <a:rPr lang="en-US" baseline="0" dirty="0" smtClean="0"/>
              <a:t>Kids play with the parts</a:t>
            </a:r>
          </a:p>
          <a:p>
            <a:pPr marL="171450" indent="-171450">
              <a:buFontTx/>
              <a:buChar char="-"/>
            </a:pPr>
            <a:r>
              <a:rPr lang="en-US" baseline="0" dirty="0" smtClean="0"/>
              <a:t>Reading pressure (and then knowing what to do if the pressure drops)</a:t>
            </a:r>
          </a:p>
          <a:p>
            <a:pPr marL="171450" indent="-171450">
              <a:buFontTx/>
              <a:buChar char="-"/>
            </a:pPr>
            <a:r>
              <a:rPr lang="en-US" baseline="0" dirty="0" smtClean="0"/>
              <a:t>Too much text (not everyone can read) / IEC Materials</a:t>
            </a:r>
          </a:p>
          <a:p>
            <a:pPr marL="171450" indent="-171450">
              <a:buFontTx/>
              <a:buChar char="-"/>
            </a:pPr>
            <a:r>
              <a:rPr lang="en-US" baseline="0" dirty="0" smtClean="0"/>
              <a:t>Hard to track them (so we labeled them)</a:t>
            </a:r>
          </a:p>
          <a:p>
            <a:pPr marL="171450" indent="-171450">
              <a:buFontTx/>
              <a:buChar char="-"/>
            </a:pPr>
            <a:r>
              <a:rPr lang="en-US" baseline="0" dirty="0" smtClean="0"/>
              <a:t>Labels/ tracking</a:t>
            </a:r>
          </a:p>
          <a:p>
            <a:pPr marL="171450" indent="-171450">
              <a:buFontTx/>
              <a:buChar char="-"/>
            </a:pPr>
            <a:r>
              <a:rPr lang="en-US" baseline="0" dirty="0" smtClean="0"/>
              <a:t>F-Kit: should it only be FEs? What about fire blankets? Shovels? Sandbags? </a:t>
            </a:r>
          </a:p>
        </p:txBody>
      </p:sp>
      <p:sp>
        <p:nvSpPr>
          <p:cNvPr id="4" name="Slide Number Placeholder 3"/>
          <p:cNvSpPr>
            <a:spLocks noGrp="1"/>
          </p:cNvSpPr>
          <p:nvPr>
            <p:ph type="sldNum" sz="quarter" idx="10"/>
          </p:nvPr>
        </p:nvSpPr>
        <p:spPr/>
        <p:txBody>
          <a:bodyPr/>
          <a:lstStyle/>
          <a:p>
            <a:fld id="{B8D0D0EE-10F4-4FF0-8330-3A7076EA782D}" type="slidenum">
              <a:rPr lang="en-US" smtClean="0"/>
              <a:t>14</a:t>
            </a:fld>
            <a:endParaRPr lang="en-US"/>
          </a:p>
        </p:txBody>
      </p:sp>
    </p:spTree>
    <p:extLst>
      <p:ext uri="{BB962C8B-B14F-4D97-AF65-F5344CB8AC3E}">
        <p14:creationId xmlns:p14="http://schemas.microsoft.com/office/powerpoint/2010/main" val="3746303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attends the training? </a:t>
            </a:r>
          </a:p>
          <a:p>
            <a:r>
              <a:rPr lang="en-US" dirty="0" smtClean="0"/>
              <a:t>What risks do you point out? </a:t>
            </a:r>
          </a:p>
          <a:p>
            <a:r>
              <a:rPr lang="en-US" dirty="0" smtClean="0"/>
              <a:t>What aspects should be included in the training? </a:t>
            </a:r>
          </a:p>
          <a:p>
            <a:r>
              <a:rPr lang="en-US" dirty="0" smtClean="0"/>
              <a:t>Who conducts training and how are they trained? </a:t>
            </a:r>
          </a:p>
          <a:p>
            <a:r>
              <a:rPr lang="en-US" dirty="0" smtClean="0"/>
              <a:t>How does</a:t>
            </a:r>
            <a:r>
              <a:rPr lang="en-US" baseline="0" dirty="0" smtClean="0"/>
              <a:t> intervention make strongest impact? </a:t>
            </a:r>
            <a:endParaRPr lang="en-US" dirty="0"/>
          </a:p>
        </p:txBody>
      </p:sp>
      <p:sp>
        <p:nvSpPr>
          <p:cNvPr id="4" name="Slide Number Placeholder 3"/>
          <p:cNvSpPr>
            <a:spLocks noGrp="1"/>
          </p:cNvSpPr>
          <p:nvPr>
            <p:ph type="sldNum" sz="quarter" idx="10"/>
          </p:nvPr>
        </p:nvSpPr>
        <p:spPr/>
        <p:txBody>
          <a:bodyPr/>
          <a:lstStyle/>
          <a:p>
            <a:fld id="{B8D0D0EE-10F4-4FF0-8330-3A7076EA782D}" type="slidenum">
              <a:rPr lang="en-US" smtClean="0"/>
              <a:t>15</a:t>
            </a:fld>
            <a:endParaRPr lang="en-US"/>
          </a:p>
        </p:txBody>
      </p:sp>
    </p:spTree>
    <p:extLst>
      <p:ext uri="{BB962C8B-B14F-4D97-AF65-F5344CB8AC3E}">
        <p14:creationId xmlns:p14="http://schemas.microsoft.com/office/powerpoint/2010/main" val="2612437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Coordination Meetings</a:t>
            </a:r>
          </a:p>
          <a:p>
            <a:r>
              <a:rPr lang="en-US" dirty="0" smtClean="0"/>
              <a:t>Minimum</a:t>
            </a:r>
            <a:r>
              <a:rPr lang="en-US" baseline="0" dirty="0" smtClean="0"/>
              <a:t> standards document – outlined key issues in 10 parts, each with a one-pager of instructions for partners to implement over time, or for new partners to adapt</a:t>
            </a:r>
          </a:p>
          <a:p>
            <a:r>
              <a:rPr lang="en-US" baseline="0" dirty="0" smtClean="0"/>
              <a:t>Lead agency/person to lead this: knowledge management, maintain momentum, edit document, monitor progress, involve new partners, set up “behavior” among partners to meet and use doc</a:t>
            </a:r>
            <a:endParaRPr lang="en-US" dirty="0"/>
          </a:p>
        </p:txBody>
      </p:sp>
      <p:sp>
        <p:nvSpPr>
          <p:cNvPr id="4" name="Slide Number Placeholder 3"/>
          <p:cNvSpPr>
            <a:spLocks noGrp="1"/>
          </p:cNvSpPr>
          <p:nvPr>
            <p:ph type="sldNum" sz="quarter" idx="10"/>
          </p:nvPr>
        </p:nvSpPr>
        <p:spPr/>
        <p:txBody>
          <a:bodyPr/>
          <a:lstStyle/>
          <a:p>
            <a:fld id="{B8D0D0EE-10F4-4FF0-8330-3A7076EA782D}" type="slidenum">
              <a:rPr lang="en-US" smtClean="0"/>
              <a:t>16</a:t>
            </a:fld>
            <a:endParaRPr lang="en-US"/>
          </a:p>
        </p:txBody>
      </p:sp>
    </p:spTree>
    <p:extLst>
      <p:ext uri="{BB962C8B-B14F-4D97-AF65-F5344CB8AC3E}">
        <p14:creationId xmlns:p14="http://schemas.microsoft.com/office/powerpoint/2010/main" val="2409769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D0D0EE-10F4-4FF0-8330-3A7076EA782D}" type="slidenum">
              <a:rPr lang="en-US" smtClean="0"/>
              <a:t>17</a:t>
            </a:fld>
            <a:endParaRPr lang="en-US"/>
          </a:p>
        </p:txBody>
      </p:sp>
    </p:spTree>
    <p:extLst>
      <p:ext uri="{BB962C8B-B14F-4D97-AF65-F5344CB8AC3E}">
        <p14:creationId xmlns:p14="http://schemas.microsoft.com/office/powerpoint/2010/main" val="1003085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D0D0EE-10F4-4FF0-8330-3A7076EA782D}" type="slidenum">
              <a:rPr lang="en-US" smtClean="0"/>
              <a:t>18</a:t>
            </a:fld>
            <a:endParaRPr lang="en-US"/>
          </a:p>
        </p:txBody>
      </p:sp>
    </p:spTree>
    <p:extLst>
      <p:ext uri="{BB962C8B-B14F-4D97-AF65-F5344CB8AC3E}">
        <p14:creationId xmlns:p14="http://schemas.microsoft.com/office/powerpoint/2010/main" val="2103767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D0D0EE-10F4-4FF0-8330-3A7076EA782D}" type="slidenum">
              <a:rPr lang="en-US" smtClean="0"/>
              <a:t>19</a:t>
            </a:fld>
            <a:endParaRPr lang="en-US"/>
          </a:p>
        </p:txBody>
      </p:sp>
    </p:spTree>
    <p:extLst>
      <p:ext uri="{BB962C8B-B14F-4D97-AF65-F5344CB8AC3E}">
        <p14:creationId xmlns:p14="http://schemas.microsoft.com/office/powerpoint/2010/main" val="383083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8D0D0EE-10F4-4FF0-8330-3A7076EA782D}" type="slidenum">
              <a:rPr lang="en-US" smtClean="0"/>
              <a:t>2</a:t>
            </a:fld>
            <a:endParaRPr lang="en-US"/>
          </a:p>
        </p:txBody>
      </p:sp>
    </p:spTree>
    <p:extLst>
      <p:ext uri="{BB962C8B-B14F-4D97-AF65-F5344CB8AC3E}">
        <p14:creationId xmlns:p14="http://schemas.microsoft.com/office/powerpoint/2010/main" val="2147936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8D0D0EE-10F4-4FF0-8330-3A7076EA782D}" type="slidenum">
              <a:rPr lang="en-US" smtClean="0"/>
              <a:t>3</a:t>
            </a:fld>
            <a:endParaRPr lang="en-US"/>
          </a:p>
        </p:txBody>
      </p:sp>
    </p:spTree>
    <p:extLst>
      <p:ext uri="{BB962C8B-B14F-4D97-AF65-F5344CB8AC3E}">
        <p14:creationId xmlns:p14="http://schemas.microsoft.com/office/powerpoint/2010/main" val="3345220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8D0D0EE-10F4-4FF0-8330-3A7076EA782D}" type="slidenum">
              <a:rPr lang="en-US" smtClean="0"/>
              <a:t>4</a:t>
            </a:fld>
            <a:endParaRPr lang="en-US"/>
          </a:p>
        </p:txBody>
      </p:sp>
    </p:spTree>
    <p:extLst>
      <p:ext uri="{BB962C8B-B14F-4D97-AF65-F5344CB8AC3E}">
        <p14:creationId xmlns:p14="http://schemas.microsoft.com/office/powerpoint/2010/main" val="2190475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8D0D0EE-10F4-4FF0-8330-3A7076EA782D}" type="slidenum">
              <a:rPr lang="en-US" smtClean="0"/>
              <a:t>5</a:t>
            </a:fld>
            <a:endParaRPr lang="en-US"/>
          </a:p>
        </p:txBody>
      </p:sp>
    </p:spTree>
    <p:extLst>
      <p:ext uri="{BB962C8B-B14F-4D97-AF65-F5344CB8AC3E}">
        <p14:creationId xmlns:p14="http://schemas.microsoft.com/office/powerpoint/2010/main" val="4122798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8D0D0EE-10F4-4FF0-8330-3A7076EA782D}" type="slidenum">
              <a:rPr lang="en-US" smtClean="0"/>
              <a:t>6</a:t>
            </a:fld>
            <a:endParaRPr lang="en-US"/>
          </a:p>
        </p:txBody>
      </p:sp>
    </p:spTree>
    <p:extLst>
      <p:ext uri="{BB962C8B-B14F-4D97-AF65-F5344CB8AC3E}">
        <p14:creationId xmlns:p14="http://schemas.microsoft.com/office/powerpoint/2010/main" val="3348379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D0D0EE-10F4-4FF0-8330-3A7076EA782D}" type="slidenum">
              <a:rPr lang="en-US" smtClean="0"/>
              <a:t>7</a:t>
            </a:fld>
            <a:endParaRPr lang="en-US"/>
          </a:p>
        </p:txBody>
      </p:sp>
    </p:spTree>
    <p:extLst>
      <p:ext uri="{BB962C8B-B14F-4D97-AF65-F5344CB8AC3E}">
        <p14:creationId xmlns:p14="http://schemas.microsoft.com/office/powerpoint/2010/main" val="1996238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D0D0EE-10F4-4FF0-8330-3A7076EA782D}" type="slidenum">
              <a:rPr lang="en-US" smtClean="0"/>
              <a:t>8</a:t>
            </a:fld>
            <a:endParaRPr lang="en-US"/>
          </a:p>
        </p:txBody>
      </p:sp>
    </p:spTree>
    <p:extLst>
      <p:ext uri="{BB962C8B-B14F-4D97-AF65-F5344CB8AC3E}">
        <p14:creationId xmlns:p14="http://schemas.microsoft.com/office/powerpoint/2010/main" val="305034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everyone lives – fire is not</a:t>
            </a:r>
            <a:r>
              <a:rPr lang="en-US" baseline="0" dirty="0" smtClean="0"/>
              <a:t> a priority</a:t>
            </a:r>
            <a:endParaRPr lang="en-US" dirty="0" smtClean="0"/>
          </a:p>
        </p:txBody>
      </p:sp>
      <p:sp>
        <p:nvSpPr>
          <p:cNvPr id="4" name="Slide Number Placeholder 3"/>
          <p:cNvSpPr>
            <a:spLocks noGrp="1"/>
          </p:cNvSpPr>
          <p:nvPr>
            <p:ph type="sldNum" sz="quarter" idx="10"/>
          </p:nvPr>
        </p:nvSpPr>
        <p:spPr/>
        <p:txBody>
          <a:bodyPr/>
          <a:lstStyle/>
          <a:p>
            <a:fld id="{B8D0D0EE-10F4-4FF0-8330-3A7076EA782D}" type="slidenum">
              <a:rPr lang="en-US" smtClean="0"/>
              <a:t>9</a:t>
            </a:fld>
            <a:endParaRPr lang="en-US"/>
          </a:p>
        </p:txBody>
      </p:sp>
    </p:spTree>
    <p:extLst>
      <p:ext uri="{BB962C8B-B14F-4D97-AF65-F5344CB8AC3E}">
        <p14:creationId xmlns:p14="http://schemas.microsoft.com/office/powerpoint/2010/main" val="1486357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D200B3F0-A9BC-48CE-8EB6-ECE965069900}" type="datetimeFigureOut">
              <a:rPr lang="en-US" dirty="0"/>
              <a:pPr/>
              <a:t>12/13/2016</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r>
              <a:rPr lang="en-US" dirty="0"/>
              <a:t>
              </a:t>
            </a:r>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F9FFFF-3106-4DDB-AA62-0C80862170D6}" type="datetimeFigureOut">
              <a:rPr lang="en-US" dirty="0"/>
              <a:t>12/13/2016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DA38B7-AE95-4DC8-9A51-7A71F545B098}" type="datetimeFigureOut">
              <a:rPr lang="en-US" dirty="0"/>
              <a:t>12/13/2016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F1EC2B-8188-4AC2-9F0D-8D09C51D505A}" type="datetimeFigureOut">
              <a:rPr lang="en-US" dirty="0"/>
              <a:t>12/13/2016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12B75E-944F-430B-BE5F-C69FA8823C04}" type="datetimeFigureOut">
              <a:rPr lang="en-US" dirty="0"/>
              <a:t>12/13/2016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9AE0DC7-7F53-471C-A711-B3DA6F2535F3}" type="datetimeFigureOut">
              <a:rPr lang="en-US" dirty="0"/>
              <a:t>12/13/2016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1F4C9D-4618-451D-80C1-6A376BB42AB4}" type="datetimeFigureOut">
              <a:rPr lang="en-US" dirty="0"/>
              <a:t>12/13/2016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4D2318-CE40-42F6-962A-4C6D6CF697DB}" type="datetimeFigureOut">
              <a:rPr lang="en-US" dirty="0"/>
              <a:t>12/13/2016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476AC1-EB7F-4BEF-90D9-5764B50DAF8A}" type="datetimeFigureOut">
              <a:rPr lang="en-US" dirty="0"/>
              <a:t>12/13/2016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20712A-F861-4AB0-A754-4F5A2033CD4B}" type="datetimeFigureOut">
              <a:rPr lang="en-US" dirty="0"/>
              <a:t>12/13/2016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4507B7-F2DC-4B2C-B14D-58A9766807A2}" type="datetimeFigureOut">
              <a:rPr lang="en-US" dirty="0"/>
              <a:t>12/13/2016</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04A483D-5CB4-4842-8F2F-05D5276ACF63}" type="datetimeFigureOut">
              <a:rPr lang="en-US" dirty="0"/>
              <a:t>12/13/2016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1CE32E-9DC0-47C8-A657-48F5C3E4A10B}" type="datetimeFigureOut">
              <a:rPr lang="en-US" dirty="0"/>
              <a:t>12/13/2016</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DF5C0D-8C3A-4771-A43D-83937FC700D4}" type="datetimeFigureOut">
              <a:rPr lang="en-US" dirty="0"/>
              <a:t>12/13/2016</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3D2D6-FCC2-425A-A4A7-8058E8C01CB1}" type="datetimeFigureOut">
              <a:rPr lang="en-US" dirty="0"/>
              <a:t>12/13/2016</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CF2683-E6E7-4CC3-9EEE-7854DD4F3545}" type="datetimeFigureOut">
              <a:rPr lang="en-US" dirty="0"/>
              <a:t>12/13/2016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120F81-B39D-4CBB-8BF3-5D6E395D0F72}" type="datetimeFigureOut">
              <a:rPr lang="en-US" dirty="0"/>
              <a:t>12/13/2016</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64B320A-89BA-47B2-A525-92E8D10B06E4}" type="datetimeFigureOut">
              <a:rPr lang="en-US" dirty="0"/>
              <a:t>12/13/2016</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gif"/><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I-Q-2-OlPP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Operation%20Florian%20Refugee%20Informal%20Settlement%20Lebanon%202016.MO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hyperlink" Target="https://www.youtube.com/watch?v=I-Q-2-OlPPA" TargetMode="External"/><Relationship Id="rId4" Type="http://schemas.openxmlformats.org/officeDocument/2006/relationships/hyperlink" Target="https://www.dropbox.com/home/lebanon%20videos?preview=Operation+Florian+Home+Visit+to+a+SSB+in+Sports+City,+Beirut.M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Fire Safety in Lebanon’s Refugee Settlements</a:t>
            </a:r>
            <a:endParaRPr lang="en-US" dirty="0"/>
          </a:p>
        </p:txBody>
      </p:sp>
      <p:sp>
        <p:nvSpPr>
          <p:cNvPr id="3" name="Subtitle 2"/>
          <p:cNvSpPr>
            <a:spLocks noGrp="1"/>
          </p:cNvSpPr>
          <p:nvPr>
            <p:ph type="subTitle" idx="1"/>
          </p:nvPr>
        </p:nvSpPr>
        <p:spPr/>
        <p:txBody>
          <a:bodyPr/>
          <a:lstStyle/>
          <a:p>
            <a:r>
              <a:rPr lang="en-US" dirty="0" smtClean="0"/>
              <a:t>Shelter/NFI lessons learned</a:t>
            </a:r>
            <a:endParaRPr lang="en-US" dirty="0"/>
          </a:p>
        </p:txBody>
      </p:sp>
    </p:spTree>
    <p:extLst>
      <p:ext uri="{BB962C8B-B14F-4D97-AF65-F5344CB8AC3E}">
        <p14:creationId xmlns:p14="http://schemas.microsoft.com/office/powerpoint/2010/main" val="41774606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4852" y="-34614"/>
            <a:ext cx="6944988" cy="6892614"/>
          </a:xfrm>
          <a:prstGeom prst="rect">
            <a:avLst/>
          </a:prstGeom>
        </p:spPr>
      </p:pic>
    </p:spTree>
    <p:extLst>
      <p:ext uri="{BB962C8B-B14F-4D97-AF65-F5344CB8AC3E}">
        <p14:creationId xmlns:p14="http://schemas.microsoft.com/office/powerpoint/2010/main" val="37055237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954" y="1789900"/>
            <a:ext cx="9009956" cy="5068100"/>
          </a:xfrm>
          <a:prstGeom prst="rect">
            <a:avLst/>
          </a:prstGeom>
        </p:spPr>
      </p:pic>
      <p:pic>
        <p:nvPicPr>
          <p:cNvPr id="3076" name="Picture 4" descr="Image result for logo nrc"/>
          <p:cNvPicPr>
            <a:picLocks noChangeAspect="1" noChangeArrowheads="1"/>
          </p:cNvPicPr>
          <p:nvPr/>
        </p:nvPicPr>
        <p:blipFill rotWithShape="1">
          <a:blip r:embed="rId4">
            <a:extLst>
              <a:ext uri="{28A0092B-C50C-407E-A947-70E740481C1C}">
                <a14:useLocalDpi xmlns:a14="http://schemas.microsoft.com/office/drawing/2010/main" val="0"/>
              </a:ext>
            </a:extLst>
          </a:blip>
          <a:srcRect l="25421" t="9291" r="23150" b="34474"/>
          <a:stretch/>
        </p:blipFill>
        <p:spPr bwMode="auto">
          <a:xfrm>
            <a:off x="10164910" y="95647"/>
            <a:ext cx="1831160" cy="17998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logo drc"/>
          <p:cNvPicPr>
            <a:picLocks noChangeAspect="1" noChangeArrowheads="1"/>
          </p:cNvPicPr>
          <p:nvPr/>
        </p:nvPicPr>
        <p:blipFill rotWithShape="1">
          <a:blip r:embed="rId5">
            <a:extLst>
              <a:ext uri="{28A0092B-C50C-407E-A947-70E740481C1C}">
                <a14:useLocalDpi xmlns:a14="http://schemas.microsoft.com/office/drawing/2010/main" val="0"/>
              </a:ext>
            </a:extLst>
          </a:blip>
          <a:srcRect l="15885" t="16342" r="14427" b="14769"/>
          <a:stretch/>
        </p:blipFill>
        <p:spPr bwMode="auto">
          <a:xfrm>
            <a:off x="10164910" y="1770260"/>
            <a:ext cx="1699010" cy="94474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logo &quot;save the children&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0127" y="2525903"/>
            <a:ext cx="1608575" cy="166404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logo medai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1645" y="4133218"/>
            <a:ext cx="1608575" cy="58431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logo unhc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47854" y="4734871"/>
            <a:ext cx="1165876" cy="111518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age result for logo wv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4910" y="5869698"/>
            <a:ext cx="1699010" cy="66898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Image result for logo intersos"/>
          <p:cNvPicPr>
            <a:picLocks noChangeAspect="1" noChangeArrowheads="1"/>
          </p:cNvPicPr>
          <p:nvPr/>
        </p:nvPicPr>
        <p:blipFill rotWithShape="1">
          <a:blip r:embed="rId10">
            <a:extLst>
              <a:ext uri="{28A0092B-C50C-407E-A947-70E740481C1C}">
                <a14:useLocalDpi xmlns:a14="http://schemas.microsoft.com/office/drawing/2010/main" val="0"/>
              </a:ext>
            </a:extLst>
          </a:blip>
          <a:srcRect t="35525" b="35904"/>
          <a:stretch/>
        </p:blipFill>
        <p:spPr bwMode="auto">
          <a:xfrm>
            <a:off x="9996092" y="-135227"/>
            <a:ext cx="2040291" cy="58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1204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pic>
        <p:nvPicPr>
          <p:cNvPr id="1028" name="Picture 4" descr="Image result for medair refugee leban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42" y="1676400"/>
            <a:ext cx="6131254" cy="40843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1926" b="32444"/>
          <a:stretch/>
        </p:blipFill>
        <p:spPr>
          <a:xfrm>
            <a:off x="5588000" y="3718580"/>
            <a:ext cx="5495293" cy="4457745"/>
          </a:xfrm>
          <a:prstGeom prst="rect">
            <a:avLst/>
          </a:prstGeom>
        </p:spPr>
      </p:pic>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329344" y="789282"/>
            <a:ext cx="4862656" cy="3376318"/>
          </a:xfrm>
        </p:spPr>
      </p:pic>
    </p:spTree>
    <p:extLst>
      <p:ext uri="{BB962C8B-B14F-4D97-AF65-F5344CB8AC3E}">
        <p14:creationId xmlns:p14="http://schemas.microsoft.com/office/powerpoint/2010/main" val="1895423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3"/>
          <a:srcRect l="492" t="5347" r="30011" b="16041"/>
          <a:stretch/>
        </p:blipFill>
        <p:spPr>
          <a:xfrm>
            <a:off x="0" y="-895563"/>
            <a:ext cx="12191999" cy="7753563"/>
          </a:xfrm>
          <a:prstGeom prst="rect">
            <a:avLst/>
          </a:prstGeom>
        </p:spPr>
      </p:pic>
      <p:sp>
        <p:nvSpPr>
          <p:cNvPr id="6" name="Title 1"/>
          <p:cNvSpPr txBox="1">
            <a:spLocks/>
          </p:cNvSpPr>
          <p:nvPr/>
        </p:nvSpPr>
        <p:spPr bwMode="gray">
          <a:xfrm>
            <a:off x="469154" y="583680"/>
            <a:ext cx="8761413" cy="7284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smtClean="0">
                <a:ln w="0"/>
                <a:solidFill>
                  <a:schemeClr val="tx1"/>
                </a:solidFill>
                <a:effectLst>
                  <a:outerShdw blurRad="38100" dist="19050" dir="2700000" algn="tl" rotWithShape="0">
                    <a:schemeClr val="dk1">
                      <a:alpha val="40000"/>
                    </a:schemeClr>
                  </a:outerShdw>
                </a:effectLst>
              </a:rPr>
              <a:t>Challenges</a:t>
            </a:r>
            <a:endParaRPr lang="en-US" sz="48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80349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30927" y="0"/>
            <a:ext cx="5661073" cy="7548097"/>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90" y="1813560"/>
            <a:ext cx="6725920" cy="5044440"/>
          </a:xfrm>
          <a:prstGeom prst="rect">
            <a:avLst/>
          </a:prstGeom>
        </p:spPr>
      </p:pic>
    </p:spTree>
    <p:extLst>
      <p:ext uri="{BB962C8B-B14F-4D97-AF65-F5344CB8AC3E}">
        <p14:creationId xmlns:p14="http://schemas.microsoft.com/office/powerpoint/2010/main" val="33061124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3954"/>
          <a:stretch/>
        </p:blipFill>
        <p:spPr>
          <a:xfrm>
            <a:off x="-116763" y="2652086"/>
            <a:ext cx="5135803" cy="3798902"/>
          </a:xfrm>
          <a:prstGeom prst="rect">
            <a:avLst/>
          </a:prstGeom>
        </p:spPr>
      </p:pic>
      <p:sp>
        <p:nvSpPr>
          <p:cNvPr id="2" name="Title 1"/>
          <p:cNvSpPr>
            <a:spLocks noGrp="1"/>
          </p:cNvSpPr>
          <p:nvPr>
            <p:ph type="title"/>
          </p:nvPr>
        </p:nvSpPr>
        <p:spPr/>
        <p:txBody>
          <a:bodyPr/>
          <a:lstStyle/>
          <a:p>
            <a:r>
              <a:rPr lang="en-US" dirty="0" smtClean="0"/>
              <a:t>Challenges</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1185" y="-526629"/>
            <a:ext cx="4153855" cy="738463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9494" b="20093"/>
          <a:stretch/>
        </p:blipFill>
        <p:spPr>
          <a:xfrm>
            <a:off x="7978167" y="2214880"/>
            <a:ext cx="4267939" cy="4236108"/>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33991590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 Lessons</a:t>
            </a:r>
            <a:endParaRPr lang="en-US" dirty="0"/>
          </a:p>
        </p:txBody>
      </p:sp>
      <p:sp>
        <p:nvSpPr>
          <p:cNvPr id="5" name="Content Placeholder 4"/>
          <p:cNvSpPr>
            <a:spLocks noGrp="1"/>
          </p:cNvSpPr>
          <p:nvPr>
            <p:ph idx="1"/>
          </p:nvPr>
        </p:nvSpPr>
        <p:spPr/>
        <p:txBody>
          <a:bodyPr/>
          <a:lstStyle/>
          <a:p>
            <a:endParaRPr lang="en-US" dirty="0"/>
          </a:p>
        </p:txBody>
      </p:sp>
      <p:pic>
        <p:nvPicPr>
          <p:cNvPr id="7" name="Picture 6"/>
          <p:cNvPicPr>
            <a:picLocks noChangeAspect="1"/>
          </p:cNvPicPr>
          <p:nvPr/>
        </p:nvPicPr>
        <p:blipFill rotWithShape="1">
          <a:blip r:embed="rId3"/>
          <a:srcRect l="28331" t="21354" r="12811" b="8594"/>
          <a:stretch/>
        </p:blipFill>
        <p:spPr>
          <a:xfrm>
            <a:off x="2609851" y="1733550"/>
            <a:ext cx="7829550" cy="5239176"/>
          </a:xfrm>
          <a:prstGeom prst="rect">
            <a:avLst/>
          </a:prstGeom>
        </p:spPr>
      </p:pic>
      <p:pic>
        <p:nvPicPr>
          <p:cNvPr id="6" name="Picture 5"/>
          <p:cNvPicPr>
            <a:picLocks noChangeAspect="1"/>
          </p:cNvPicPr>
          <p:nvPr/>
        </p:nvPicPr>
        <p:blipFill rotWithShape="1">
          <a:blip r:embed="rId4"/>
          <a:srcRect l="83236" t="262" r="2855" b="4427"/>
          <a:stretch/>
        </p:blipFill>
        <p:spPr>
          <a:xfrm>
            <a:off x="10235357" y="0"/>
            <a:ext cx="1688355" cy="6504604"/>
          </a:xfrm>
          <a:prstGeom prst="rect">
            <a:avLst/>
          </a:prstGeom>
        </p:spPr>
      </p:pic>
    </p:spTree>
    <p:extLst>
      <p:ext uri="{BB962C8B-B14F-4D97-AF65-F5344CB8AC3E}">
        <p14:creationId xmlns:p14="http://schemas.microsoft.com/office/powerpoint/2010/main" val="3736614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 Lessons</a:t>
            </a:r>
            <a:endParaRPr lang="en-US" dirty="0"/>
          </a:p>
        </p:txBody>
      </p:sp>
      <p:sp>
        <p:nvSpPr>
          <p:cNvPr id="3" name="Content Placeholder 2"/>
          <p:cNvSpPr>
            <a:spLocks noGrp="1"/>
          </p:cNvSpPr>
          <p:nvPr>
            <p:ph idx="1"/>
          </p:nvPr>
        </p:nvSpPr>
        <p:spPr>
          <a:xfrm>
            <a:off x="583454" y="3256041"/>
            <a:ext cx="8761413" cy="2763759"/>
          </a:xfrm>
        </p:spPr>
        <p:txBody>
          <a:bodyPr>
            <a:normAutofit/>
          </a:bodyPr>
          <a:lstStyle/>
          <a:p>
            <a:r>
              <a:rPr lang="en-US" sz="2800" dirty="0" smtClean="0"/>
              <a:t>RBA</a:t>
            </a:r>
          </a:p>
          <a:p>
            <a:r>
              <a:rPr lang="en-US" sz="2800" dirty="0" smtClean="0"/>
              <a:t>Support from partners</a:t>
            </a:r>
          </a:p>
          <a:p>
            <a:r>
              <a:rPr lang="en-US" sz="2800" dirty="0" smtClean="0"/>
              <a:t>Flexibility / adaptability</a:t>
            </a:r>
          </a:p>
        </p:txBody>
      </p:sp>
      <p:pic>
        <p:nvPicPr>
          <p:cNvPr id="4" name="Content Placeholder 5"/>
          <p:cNvPicPr>
            <a:picLocks noChangeAspect="1" noChangeArrowheads="1"/>
          </p:cNvPicPr>
          <p:nvPr/>
        </p:nvPicPr>
        <p:blipFill rotWithShape="1">
          <a:blip r:embed="rId3">
            <a:extLst>
              <a:ext uri="{28A0092B-C50C-407E-A947-70E740481C1C}">
                <a14:useLocalDpi xmlns:a14="http://schemas.microsoft.com/office/drawing/2010/main" val="0"/>
              </a:ext>
            </a:extLst>
          </a:blip>
          <a:srcRect l="18085" t="14937" r="33802" b="59612"/>
          <a:stretch/>
        </p:blipFill>
        <p:spPr bwMode="auto">
          <a:xfrm>
            <a:off x="6019800" y="3256041"/>
            <a:ext cx="6172200" cy="183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1113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 Lessons</a:t>
            </a:r>
            <a:endParaRPr lang="en-US" dirty="0"/>
          </a:p>
        </p:txBody>
      </p:sp>
      <p:sp>
        <p:nvSpPr>
          <p:cNvPr id="3" name="Content Placeholder 2"/>
          <p:cNvSpPr>
            <a:spLocks noGrp="1"/>
          </p:cNvSpPr>
          <p:nvPr>
            <p:ph idx="1"/>
          </p:nvPr>
        </p:nvSpPr>
        <p:spPr>
          <a:xfrm>
            <a:off x="7945122" y="2638670"/>
            <a:ext cx="4003039" cy="3416300"/>
          </a:xfrm>
        </p:spPr>
        <p:txBody>
          <a:bodyPr/>
          <a:lstStyle/>
          <a:p>
            <a:pPr marL="0" indent="0">
              <a:buNone/>
            </a:pPr>
            <a:r>
              <a:rPr lang="en-US" dirty="0" smtClean="0"/>
              <a:t>PEOPLE</a:t>
            </a:r>
          </a:p>
          <a:p>
            <a:r>
              <a:rPr lang="en-US" b="1" dirty="0"/>
              <a:t>Fire Safety Focal Points</a:t>
            </a:r>
          </a:p>
          <a:p>
            <a:r>
              <a:rPr lang="en-US" dirty="0" smtClean="0"/>
              <a:t>CSMCs</a:t>
            </a:r>
          </a:p>
          <a:p>
            <a:r>
              <a:rPr lang="en-US" dirty="0" smtClean="0"/>
              <a:t>Fire Officers</a:t>
            </a:r>
          </a:p>
          <a:p>
            <a:r>
              <a:rPr lang="en-US" dirty="0" smtClean="0"/>
              <a:t>Fire Safety: Lead NGO</a:t>
            </a:r>
          </a:p>
        </p:txBody>
      </p:sp>
      <p:pic>
        <p:nvPicPr>
          <p:cNvPr id="1026" name="Picture 2" descr="Image result for csmc lebanon settlements"/>
          <p:cNvPicPr>
            <a:picLocks noChangeAspect="1" noChangeArrowheads="1"/>
          </p:cNvPicPr>
          <p:nvPr/>
        </p:nvPicPr>
        <p:blipFill rotWithShape="1">
          <a:blip r:embed="rId3">
            <a:extLst>
              <a:ext uri="{28A0092B-C50C-407E-A947-70E740481C1C}">
                <a14:useLocalDpi xmlns:a14="http://schemas.microsoft.com/office/drawing/2010/main" val="0"/>
              </a:ext>
            </a:extLst>
          </a:blip>
          <a:srcRect t="8801"/>
          <a:stretch/>
        </p:blipFill>
        <p:spPr bwMode="auto">
          <a:xfrm>
            <a:off x="1154955" y="2242042"/>
            <a:ext cx="6769846" cy="4209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659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 Lessons</a:t>
            </a:r>
            <a:endParaRPr lang="en-US" dirty="0"/>
          </a:p>
        </p:txBody>
      </p:sp>
      <p:sp>
        <p:nvSpPr>
          <p:cNvPr id="3" name="Content Placeholder 2"/>
          <p:cNvSpPr>
            <a:spLocks noGrp="1"/>
          </p:cNvSpPr>
          <p:nvPr>
            <p:ph idx="1"/>
          </p:nvPr>
        </p:nvSpPr>
        <p:spPr>
          <a:xfrm>
            <a:off x="553722" y="2638670"/>
            <a:ext cx="5675628" cy="3416300"/>
          </a:xfrm>
        </p:spPr>
        <p:txBody>
          <a:bodyPr/>
          <a:lstStyle/>
          <a:p>
            <a:pPr marL="0" indent="0">
              <a:buNone/>
            </a:pPr>
            <a:r>
              <a:rPr lang="en-US" dirty="0" smtClean="0"/>
              <a:t>Successes informed the PDM questions</a:t>
            </a:r>
          </a:p>
          <a:p>
            <a:r>
              <a:rPr lang="en-US" dirty="0" smtClean="0"/>
              <a:t>Sharing FEs / Fewer arguments</a:t>
            </a:r>
          </a:p>
          <a:p>
            <a:r>
              <a:rPr lang="en-US" dirty="0" smtClean="0"/>
              <a:t>Partially burned tents</a:t>
            </a:r>
          </a:p>
          <a:p>
            <a:r>
              <a:rPr lang="en-US" dirty="0" smtClean="0"/>
              <a:t>No death/injury</a:t>
            </a:r>
          </a:p>
          <a:p>
            <a:r>
              <a:rPr lang="en-US" dirty="0" smtClean="0"/>
              <a:t>Partners involved / adopting recommendations</a:t>
            </a:r>
          </a:p>
          <a:p>
            <a:r>
              <a:rPr lang="en-US" dirty="0" smtClean="0"/>
              <a:t>Hotline use</a:t>
            </a:r>
          </a:p>
          <a:p>
            <a:r>
              <a:rPr lang="en-US" dirty="0" smtClean="0"/>
              <a:t>No bad press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2698"/>
          <a:stretch/>
        </p:blipFill>
        <p:spPr>
          <a:xfrm>
            <a:off x="5483671" y="947920"/>
            <a:ext cx="6708329" cy="4881380"/>
          </a:xfrm>
          <a:prstGeom prst="rect">
            <a:avLst/>
          </a:prstGeom>
        </p:spPr>
      </p:pic>
    </p:spTree>
    <p:extLst>
      <p:ext uri="{BB962C8B-B14F-4D97-AF65-F5344CB8AC3E}">
        <p14:creationId xmlns:p14="http://schemas.microsoft.com/office/powerpoint/2010/main" val="414066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67360" y="2235200"/>
            <a:ext cx="6522719" cy="4142280"/>
          </a:xfrm>
        </p:spPr>
        <p:txBody>
          <a:bodyPr>
            <a:normAutofit/>
          </a:bodyPr>
          <a:lstStyle/>
          <a:p>
            <a:pPr marL="0" indent="0">
              <a:buNone/>
            </a:pPr>
            <a:endParaRPr lang="en-US" dirty="0" smtClean="0">
              <a:hlinkClick r:id="rId3"/>
            </a:endParaRPr>
          </a:p>
          <a:p>
            <a:pPr>
              <a:buFont typeface="Wingdings" panose="05000000000000000000" pitchFamily="2" charset="2"/>
              <a:buChar char="§"/>
            </a:pPr>
            <a:r>
              <a:rPr lang="en-US" dirty="0" smtClean="0"/>
              <a:t>INTRODUCTION</a:t>
            </a:r>
          </a:p>
          <a:p>
            <a:pPr>
              <a:buFont typeface="Wingdings" panose="05000000000000000000" pitchFamily="2" charset="2"/>
              <a:buChar char="§"/>
            </a:pPr>
            <a:r>
              <a:rPr lang="en-US" dirty="0" smtClean="0"/>
              <a:t>LEBANON CONTEXT</a:t>
            </a:r>
          </a:p>
          <a:p>
            <a:pPr>
              <a:buFont typeface="Wingdings" panose="05000000000000000000" pitchFamily="2" charset="2"/>
              <a:buChar char="§"/>
            </a:pPr>
            <a:r>
              <a:rPr lang="en-US" dirty="0" smtClean="0"/>
              <a:t>CHALLENGES</a:t>
            </a:r>
          </a:p>
          <a:p>
            <a:pPr>
              <a:buFont typeface="Wingdings" panose="05000000000000000000" pitchFamily="2" charset="2"/>
              <a:buChar char="§"/>
            </a:pPr>
            <a:r>
              <a:rPr lang="en-US" dirty="0" smtClean="0"/>
              <a:t>SOLUTIONS / LESSONS</a:t>
            </a:r>
          </a:p>
          <a:p>
            <a:pPr>
              <a:buFont typeface="Wingdings" panose="05000000000000000000" pitchFamily="2" charset="2"/>
              <a:buChar char="§"/>
            </a:pPr>
            <a:r>
              <a:rPr lang="en-US" dirty="0" smtClean="0"/>
              <a:t>WAY FORWARD</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3300" y="1826820"/>
            <a:ext cx="8944320" cy="5031180"/>
          </a:xfrm>
          <a:prstGeom prst="rect">
            <a:avLst/>
          </a:prstGeom>
        </p:spPr>
      </p:pic>
    </p:spTree>
    <p:extLst>
      <p:ext uri="{BB962C8B-B14F-4D97-AF65-F5344CB8AC3E}">
        <p14:creationId xmlns:p14="http://schemas.microsoft.com/office/powerpoint/2010/main" val="1807719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 Forward</a:t>
            </a:r>
            <a:endParaRPr lang="en-US" dirty="0"/>
          </a:p>
        </p:txBody>
      </p:sp>
      <p:sp>
        <p:nvSpPr>
          <p:cNvPr id="3" name="Content Placeholder 2"/>
          <p:cNvSpPr>
            <a:spLocks noGrp="1"/>
          </p:cNvSpPr>
          <p:nvPr>
            <p:ph idx="1"/>
          </p:nvPr>
        </p:nvSpPr>
        <p:spPr>
          <a:xfrm>
            <a:off x="431054" y="2404880"/>
            <a:ext cx="5569696" cy="3416300"/>
          </a:xfrm>
        </p:spPr>
        <p:txBody>
          <a:bodyPr>
            <a:normAutofit/>
          </a:bodyPr>
          <a:lstStyle/>
          <a:p>
            <a:r>
              <a:rPr lang="en-US" dirty="0" smtClean="0"/>
              <a:t>Work with local government services</a:t>
            </a:r>
          </a:p>
          <a:p>
            <a:pPr lvl="1"/>
            <a:r>
              <a:rPr lang="en-US" dirty="0" smtClean="0"/>
              <a:t>Civil Defense mapping</a:t>
            </a:r>
          </a:p>
          <a:p>
            <a:pPr lvl="1"/>
            <a:r>
              <a:rPr lang="en-US" dirty="0" smtClean="0"/>
              <a:t>Civil defense training</a:t>
            </a:r>
          </a:p>
          <a:p>
            <a:pPr lvl="1"/>
            <a:endParaRPr lang="en-US" dirty="0"/>
          </a:p>
          <a:p>
            <a:r>
              <a:rPr lang="en-US" dirty="0"/>
              <a:t>CSMC </a:t>
            </a:r>
            <a:r>
              <a:rPr lang="en-US" dirty="0" smtClean="0"/>
              <a:t>development</a:t>
            </a:r>
          </a:p>
          <a:p>
            <a:r>
              <a:rPr lang="en-US" dirty="0" smtClean="0"/>
              <a:t>PDMs / data sharing</a:t>
            </a:r>
          </a:p>
          <a:p>
            <a:pPr lvl="1"/>
            <a:endParaRPr lang="en-US" dirty="0"/>
          </a:p>
          <a:p>
            <a:endParaRPr lang="en-US" dirty="0"/>
          </a:p>
        </p:txBody>
      </p:sp>
      <p:pic>
        <p:nvPicPr>
          <p:cNvPr id="4" name="Picture 3"/>
          <p:cNvPicPr>
            <a:picLocks noChangeAspect="1"/>
          </p:cNvPicPr>
          <p:nvPr/>
        </p:nvPicPr>
        <p:blipFill rotWithShape="1">
          <a:blip r:embed="rId2"/>
          <a:srcRect l="40776" t="48958" r="38131" b="30208"/>
          <a:stretch/>
        </p:blipFill>
        <p:spPr>
          <a:xfrm>
            <a:off x="6000750" y="1676400"/>
            <a:ext cx="6553200" cy="3638982"/>
          </a:xfrm>
          <a:prstGeom prst="rect">
            <a:avLst/>
          </a:prstGeom>
        </p:spPr>
      </p:pic>
    </p:spTree>
    <p:extLst>
      <p:ext uri="{BB962C8B-B14F-4D97-AF65-F5344CB8AC3E}">
        <p14:creationId xmlns:p14="http://schemas.microsoft.com/office/powerpoint/2010/main" val="897720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 Forward: Coordination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349999" y="2366783"/>
            <a:ext cx="7302500" cy="4381500"/>
          </a:xfrm>
        </p:spPr>
      </p:pic>
      <p:sp>
        <p:nvSpPr>
          <p:cNvPr id="5" name="Content Placeholder 2"/>
          <p:cNvSpPr txBox="1">
            <a:spLocks/>
          </p:cNvSpPr>
          <p:nvPr/>
        </p:nvSpPr>
        <p:spPr>
          <a:xfrm>
            <a:off x="553722" y="2641782"/>
            <a:ext cx="6018527" cy="387331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smtClean="0"/>
              <a:t>Task Force / Regular meetings </a:t>
            </a:r>
          </a:p>
          <a:p>
            <a:r>
              <a:rPr lang="en-US" dirty="0" smtClean="0"/>
              <a:t>Apply around country</a:t>
            </a:r>
          </a:p>
          <a:p>
            <a:r>
              <a:rPr lang="en-US" dirty="0" smtClean="0"/>
              <a:t>Pilot projects</a:t>
            </a:r>
          </a:p>
          <a:p>
            <a:r>
              <a:rPr lang="en-US" dirty="0" smtClean="0"/>
              <a:t>SSBs</a:t>
            </a:r>
          </a:p>
          <a:p>
            <a:endParaRPr lang="en-US" dirty="0" smtClean="0"/>
          </a:p>
        </p:txBody>
      </p:sp>
    </p:spTree>
    <p:extLst>
      <p:ext uri="{BB962C8B-B14F-4D97-AF65-F5344CB8AC3E}">
        <p14:creationId xmlns:p14="http://schemas.microsoft.com/office/powerpoint/2010/main" val="4116945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8610" y="1676400"/>
            <a:ext cx="8080110" cy="4848066"/>
          </a:xfrm>
        </p:spPr>
      </p:pic>
    </p:spTree>
    <p:extLst>
      <p:ext uri="{BB962C8B-B14F-4D97-AF65-F5344CB8AC3E}">
        <p14:creationId xmlns:p14="http://schemas.microsoft.com/office/powerpoint/2010/main" val="14183981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Key elements</a:t>
            </a:r>
            <a:endParaRPr lang="en-US" dirty="0"/>
          </a:p>
        </p:txBody>
      </p:sp>
      <p:sp>
        <p:nvSpPr>
          <p:cNvPr id="3" name="Content Placeholder 2"/>
          <p:cNvSpPr>
            <a:spLocks noGrp="1"/>
          </p:cNvSpPr>
          <p:nvPr>
            <p:ph idx="1"/>
          </p:nvPr>
        </p:nvSpPr>
        <p:spPr>
          <a:xfrm>
            <a:off x="467360" y="2235200"/>
            <a:ext cx="8219440" cy="4622800"/>
          </a:xfrm>
        </p:spPr>
        <p:txBody>
          <a:bodyPr>
            <a:normAutofit/>
          </a:bodyPr>
          <a:lstStyle/>
          <a:p>
            <a:pPr>
              <a:buFont typeface="Wingdings" panose="05000000000000000000" pitchFamily="2" charset="2"/>
              <a:buChar char="§"/>
            </a:pPr>
            <a:r>
              <a:rPr lang="en-US" sz="2400" dirty="0" smtClean="0"/>
              <a:t>Why important: save lives, our NGO liability</a:t>
            </a:r>
          </a:p>
          <a:p>
            <a:pPr>
              <a:buFont typeface="Wingdings" panose="05000000000000000000" pitchFamily="2" charset="2"/>
              <a:buChar char="§"/>
            </a:pPr>
            <a:r>
              <a:rPr lang="en-US" sz="2400" dirty="0" smtClean="0"/>
              <a:t>Behavior change</a:t>
            </a:r>
          </a:p>
          <a:p>
            <a:pPr>
              <a:buFont typeface="Wingdings" panose="05000000000000000000" pitchFamily="2" charset="2"/>
              <a:buChar char="§"/>
            </a:pPr>
            <a:r>
              <a:rPr lang="en-US" sz="2400" dirty="0"/>
              <a:t>Distributions + Trainings + Awareness</a:t>
            </a:r>
          </a:p>
          <a:p>
            <a:pPr>
              <a:buFont typeface="Wingdings" panose="05000000000000000000" pitchFamily="2" charset="2"/>
              <a:buChar char="§"/>
            </a:pPr>
            <a:r>
              <a:rPr lang="en-US" sz="2400" dirty="0" smtClean="0"/>
              <a:t>Coordination </a:t>
            </a:r>
            <a:r>
              <a:rPr lang="en-US" sz="2400" dirty="0"/>
              <a:t>among partners + government</a:t>
            </a:r>
          </a:p>
          <a:p>
            <a:pPr>
              <a:buFont typeface="Wingdings" panose="05000000000000000000" pitchFamily="2" charset="2"/>
              <a:buChar char="§"/>
            </a:pPr>
            <a:r>
              <a:rPr lang="en-US" sz="2400" dirty="0" smtClean="0"/>
              <a:t>Key people/skills</a:t>
            </a:r>
          </a:p>
          <a:p>
            <a:pPr>
              <a:buFont typeface="Wingdings" panose="05000000000000000000" pitchFamily="2" charset="2"/>
              <a:buChar char="§"/>
            </a:pPr>
            <a:r>
              <a:rPr lang="en-US" sz="2400" dirty="0" smtClean="0"/>
              <a:t>NFI quality</a:t>
            </a:r>
          </a:p>
          <a:p>
            <a:pPr>
              <a:buFont typeface="Wingdings" panose="05000000000000000000" pitchFamily="2" charset="2"/>
              <a:buChar char="§"/>
            </a:pPr>
            <a:r>
              <a:rPr lang="en-US" sz="2400" dirty="0" smtClean="0"/>
              <a:t>Knowledge management</a:t>
            </a:r>
          </a:p>
          <a:p>
            <a:pPr>
              <a:buFont typeface="Wingdings" panose="05000000000000000000" pitchFamily="2" charset="2"/>
              <a:buChar char="§"/>
            </a:pPr>
            <a:r>
              <a:rPr lang="en-US" sz="2400" dirty="0" smtClean="0"/>
              <a:t>RBA / Flexibility in programming</a:t>
            </a:r>
          </a:p>
          <a:p>
            <a:pPr>
              <a:buFont typeface="Wingdings" panose="05000000000000000000" pitchFamily="2" charset="2"/>
              <a:buChar char="§"/>
            </a:pPr>
            <a:r>
              <a:rPr lang="en-US" sz="2400" dirty="0" smtClean="0"/>
              <a:t>M&amp;E</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3333750"/>
            <a:ext cx="5892800" cy="3314700"/>
          </a:xfrm>
          <a:prstGeom prst="rect">
            <a:avLst/>
          </a:prstGeom>
        </p:spPr>
      </p:pic>
    </p:spTree>
    <p:extLst>
      <p:ext uri="{BB962C8B-B14F-4D97-AF65-F5344CB8AC3E}">
        <p14:creationId xmlns:p14="http://schemas.microsoft.com/office/powerpoint/2010/main" val="17356102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Lebanon: Snapshot</a:t>
            </a:r>
            <a:endParaRPr lang="en-US" dirty="0"/>
          </a:p>
        </p:txBody>
      </p:sp>
      <p:pic>
        <p:nvPicPr>
          <p:cNvPr id="4" name="Picture 3"/>
          <p:cNvPicPr>
            <a:picLocks noChangeAspect="1"/>
          </p:cNvPicPr>
          <p:nvPr/>
        </p:nvPicPr>
        <p:blipFill rotWithShape="1">
          <a:blip r:embed="rId3"/>
          <a:srcRect l="11894" t="39024" r="47657" b="39931"/>
          <a:stretch/>
        </p:blipFill>
        <p:spPr>
          <a:xfrm>
            <a:off x="-22684" y="4892741"/>
            <a:ext cx="9119249" cy="2667472"/>
          </a:xfrm>
          <a:prstGeom prst="rect">
            <a:avLst/>
          </a:prstGeom>
        </p:spPr>
      </p:pic>
      <p:pic>
        <p:nvPicPr>
          <p:cNvPr id="2050" name="Picture 2" descr="Image result for map of lebanon"/>
          <p:cNvPicPr>
            <a:picLocks noChangeAspect="1" noChangeArrowheads="1"/>
          </p:cNvPicPr>
          <p:nvPr/>
        </p:nvPicPr>
        <p:blipFill rotWithShape="1">
          <a:blip r:embed="rId4">
            <a:extLst>
              <a:ext uri="{28A0092B-C50C-407E-A947-70E740481C1C}">
                <a14:useLocalDpi xmlns:a14="http://schemas.microsoft.com/office/drawing/2010/main" val="0"/>
              </a:ext>
            </a:extLst>
          </a:blip>
          <a:srcRect l="23417" t="5518" r="25552"/>
          <a:stretch/>
        </p:blipFill>
        <p:spPr bwMode="auto">
          <a:xfrm>
            <a:off x="8863830" y="-5055"/>
            <a:ext cx="3353641" cy="62153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024316" y="4610637"/>
            <a:ext cx="824248" cy="369332"/>
          </a:xfrm>
          <a:prstGeom prst="rect">
            <a:avLst/>
          </a:prstGeom>
          <a:noFill/>
          <a:ln>
            <a:noFill/>
          </a:ln>
        </p:spPr>
        <p:txBody>
          <a:bodyPr wrap="square" rtlCol="0">
            <a:spAutoFit/>
          </a:bodyPr>
          <a:lstStyle/>
          <a:p>
            <a:r>
              <a:rPr lang="en-US" dirty="0" smtClean="0"/>
              <a:t>SYRIA</a:t>
            </a:r>
            <a:endParaRPr lang="en-US" dirty="0"/>
          </a:p>
        </p:txBody>
      </p:sp>
      <p:sp>
        <p:nvSpPr>
          <p:cNvPr id="3" name="Content Placeholder 2"/>
          <p:cNvSpPr>
            <a:spLocks noGrp="1"/>
          </p:cNvSpPr>
          <p:nvPr>
            <p:ph idx="1"/>
          </p:nvPr>
        </p:nvSpPr>
        <p:spPr>
          <a:xfrm>
            <a:off x="406400" y="2466425"/>
            <a:ext cx="8261082" cy="3416300"/>
          </a:xfrm>
        </p:spPr>
        <p:txBody>
          <a:bodyPr>
            <a:normAutofit/>
          </a:bodyPr>
          <a:lstStyle/>
          <a:p>
            <a:r>
              <a:rPr lang="en-US" dirty="0" smtClean="0"/>
              <a:t>1,017,433 refugees (1/5 of Lebanon population; highest </a:t>
            </a:r>
            <a:r>
              <a:rPr lang="en-US" dirty="0"/>
              <a:t>refugee population per </a:t>
            </a:r>
            <a:r>
              <a:rPr lang="en-US" dirty="0" smtClean="0"/>
              <a:t>capita)</a:t>
            </a:r>
          </a:p>
          <a:p>
            <a:r>
              <a:rPr lang="en-US" dirty="0" smtClean="0"/>
              <a:t>360,773 registered in Beqaa Valley </a:t>
            </a:r>
          </a:p>
          <a:p>
            <a:r>
              <a:rPr lang="en-US" dirty="0" smtClean="0"/>
              <a:t>About 200k in ITSs, 400k in SSBs/SSUs</a:t>
            </a:r>
          </a:p>
          <a:p>
            <a:r>
              <a:rPr lang="en-US" dirty="0" smtClean="0"/>
              <a:t>Protracted crisis </a:t>
            </a:r>
          </a:p>
          <a:p>
            <a:r>
              <a:rPr lang="en-US" dirty="0" smtClean="0"/>
              <a:t>No new registrations after 2014</a:t>
            </a:r>
          </a:p>
        </p:txBody>
      </p:sp>
    </p:spTree>
    <p:extLst>
      <p:ext uri="{BB962C8B-B14F-4D97-AF65-F5344CB8AC3E}">
        <p14:creationId xmlns:p14="http://schemas.microsoft.com/office/powerpoint/2010/main" val="1434344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Lebanon: Humanitarian Environment</a:t>
            </a:r>
            <a:endParaRPr lang="en-US" dirty="0"/>
          </a:p>
        </p:txBody>
      </p:sp>
      <p:sp>
        <p:nvSpPr>
          <p:cNvPr id="3" name="Content Placeholder 2"/>
          <p:cNvSpPr>
            <a:spLocks noGrp="1"/>
          </p:cNvSpPr>
          <p:nvPr>
            <p:ph idx="1"/>
          </p:nvPr>
        </p:nvSpPr>
        <p:spPr>
          <a:xfrm>
            <a:off x="406400" y="2466425"/>
            <a:ext cx="7004050" cy="3416300"/>
          </a:xfrm>
        </p:spPr>
        <p:txBody>
          <a:bodyPr>
            <a:normAutofit/>
          </a:bodyPr>
          <a:lstStyle/>
          <a:p>
            <a:r>
              <a:rPr lang="en-US" sz="3200" dirty="0" smtClean="0"/>
              <a:t>NGO AOIs</a:t>
            </a:r>
          </a:p>
          <a:p>
            <a:r>
              <a:rPr lang="en-US" sz="3200" dirty="0" smtClean="0"/>
              <a:t>Community Management Committees (CSMCs)</a:t>
            </a:r>
          </a:p>
          <a:p>
            <a:r>
              <a:rPr lang="en-US" sz="3200" dirty="0" smtClean="0"/>
              <a:t>Mapping</a:t>
            </a:r>
          </a:p>
          <a:p>
            <a:r>
              <a:rPr lang="en-US" sz="3200" dirty="0" smtClean="0"/>
              <a:t>Hotline #s</a:t>
            </a:r>
          </a:p>
        </p:txBody>
      </p:sp>
      <p:pic>
        <p:nvPicPr>
          <p:cNvPr id="6" name="Picture 2" descr="Image result for lebanon settlement map"/>
          <p:cNvPicPr>
            <a:picLocks noChangeAspect="1" noChangeArrowheads="1"/>
          </p:cNvPicPr>
          <p:nvPr/>
        </p:nvPicPr>
        <p:blipFill rotWithShape="1">
          <a:blip r:embed="rId3">
            <a:extLst>
              <a:ext uri="{28A0092B-C50C-407E-A947-70E740481C1C}">
                <a14:useLocalDpi xmlns:a14="http://schemas.microsoft.com/office/drawing/2010/main" val="0"/>
              </a:ext>
            </a:extLst>
          </a:blip>
          <a:srcRect t="6267" b="627"/>
          <a:stretch/>
        </p:blipFill>
        <p:spPr bwMode="auto">
          <a:xfrm>
            <a:off x="7663419" y="1738037"/>
            <a:ext cx="3825977" cy="487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4627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Lebanon</a:t>
            </a:r>
            <a:endParaRPr lang="en-US" dirty="0"/>
          </a:p>
        </p:txBody>
      </p:sp>
      <p:sp>
        <p:nvSpPr>
          <p:cNvPr id="3" name="Content Placeholder 2"/>
          <p:cNvSpPr>
            <a:spLocks noGrp="1"/>
          </p:cNvSpPr>
          <p:nvPr>
            <p:ph idx="1"/>
          </p:nvPr>
        </p:nvSpPr>
        <p:spPr>
          <a:xfrm>
            <a:off x="408449" y="2404880"/>
            <a:ext cx="5951711" cy="4046720"/>
          </a:xfrm>
        </p:spPr>
        <p:txBody>
          <a:bodyPr>
            <a:normAutofit/>
          </a:bodyPr>
          <a:lstStyle/>
          <a:p>
            <a:pPr marL="0" indent="0" algn="ctr">
              <a:buNone/>
            </a:pPr>
            <a:r>
              <a:rPr lang="en-US" altLang="en-US" sz="2400" dirty="0" smtClean="0">
                <a:solidFill>
                  <a:srgbClr val="424242"/>
                </a:solidFill>
                <a:latin typeface="Arial" panose="020B0604020202020204" pitchFamily="34" charset="0"/>
                <a:cs typeface="Arial" panose="020B0604020202020204" pitchFamily="34" charset="0"/>
              </a:rPr>
              <a:t>“</a:t>
            </a:r>
            <a:r>
              <a:rPr lang="en-US" sz="2400" dirty="0"/>
              <a:t>The Beqaa regional fire station reported 24 IS fires in the Beqaa region in 2015. 24 IS fires had already been reported in 2016 from January to the beginning of August. The LCD recorded at total of 115 IS fires nationally in 2015. It is, of course, impossible to know the numbers of unreported fire incidents taking </a:t>
            </a:r>
            <a:r>
              <a:rPr lang="en-US" sz="2400" dirty="0" smtClean="0"/>
              <a:t>place</a:t>
            </a:r>
            <a:r>
              <a:rPr lang="en-US" altLang="en-US" sz="2400" dirty="0" smtClean="0">
                <a:solidFill>
                  <a:srgbClr val="424242"/>
                </a:solidFill>
                <a:latin typeface="Arial" panose="020B0604020202020204" pitchFamily="34" charset="0"/>
                <a:cs typeface="Arial" panose="020B0604020202020204" pitchFamily="34" charset="0"/>
              </a:rPr>
              <a:t>’” </a:t>
            </a:r>
          </a:p>
          <a:p>
            <a:pPr marL="0" indent="0">
              <a:buNone/>
            </a:pPr>
            <a:r>
              <a:rPr lang="en-US" altLang="en-US" dirty="0" smtClean="0">
                <a:solidFill>
                  <a:srgbClr val="424242"/>
                </a:solidFill>
                <a:latin typeface="Arial" panose="020B0604020202020204" pitchFamily="34" charset="0"/>
                <a:cs typeface="Arial" panose="020B0604020202020204" pitchFamily="34" charset="0"/>
              </a:rPr>
              <a:t>– Operation Florian / Save the Children</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160" y="1676400"/>
            <a:ext cx="6366933" cy="4775200"/>
          </a:xfrm>
          <a:prstGeom prst="rect">
            <a:avLst/>
          </a:prstGeom>
        </p:spPr>
      </p:pic>
    </p:spTree>
    <p:extLst>
      <p:ext uri="{BB962C8B-B14F-4D97-AF65-F5344CB8AC3E}">
        <p14:creationId xmlns:p14="http://schemas.microsoft.com/office/powerpoint/2010/main" val="8350499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Lebanon</a:t>
            </a:r>
            <a:endParaRPr lang="en-US" dirty="0"/>
          </a:p>
        </p:txBody>
      </p:sp>
      <p:sp>
        <p:nvSpPr>
          <p:cNvPr id="3" name="Content Placeholder 2"/>
          <p:cNvSpPr>
            <a:spLocks noGrp="1"/>
          </p:cNvSpPr>
          <p:nvPr>
            <p:ph idx="1"/>
          </p:nvPr>
        </p:nvSpPr>
        <p:spPr>
          <a:xfrm>
            <a:off x="467360" y="2235200"/>
            <a:ext cx="6522719" cy="4142280"/>
          </a:xfrm>
        </p:spPr>
        <p:txBody>
          <a:bodyPr>
            <a:normAutofit/>
          </a:bodyPr>
          <a:lstStyle/>
          <a:p>
            <a:pPr marL="0" indent="0" algn="ctr">
              <a:buNone/>
            </a:pPr>
            <a:endParaRPr lang="en-US" dirty="0"/>
          </a:p>
          <a:p>
            <a:pPr marL="0" indent="0">
              <a:buNone/>
            </a:pPr>
            <a:r>
              <a:rPr lang="en-US" sz="2800" dirty="0" smtClean="0">
                <a:hlinkClick r:id="rId3" action="ppaction://hlinkfile"/>
              </a:rPr>
              <a:t>Video: walk through ITS</a:t>
            </a:r>
            <a:r>
              <a:rPr lang="en-US" sz="2800" dirty="0" smtClean="0"/>
              <a:t> (0:25-2:05)</a:t>
            </a:r>
          </a:p>
          <a:p>
            <a:pPr marL="0" indent="0">
              <a:buNone/>
            </a:pPr>
            <a:endParaRPr lang="en-US" sz="2800" dirty="0" smtClean="0"/>
          </a:p>
          <a:p>
            <a:pPr marL="0" indent="0">
              <a:buNone/>
            </a:pPr>
            <a:r>
              <a:rPr lang="en-US" sz="2800" dirty="0" smtClean="0">
                <a:hlinkClick r:id="rId4"/>
              </a:rPr>
              <a:t>Video: walk through SSB</a:t>
            </a:r>
            <a:r>
              <a:rPr lang="en-US" sz="2800" dirty="0" smtClean="0"/>
              <a:t> (0:20-1:42)</a:t>
            </a:r>
          </a:p>
          <a:p>
            <a:pPr marL="0" indent="0">
              <a:buNone/>
            </a:pPr>
            <a:endParaRPr lang="en-US" sz="2800" dirty="0" smtClean="0"/>
          </a:p>
          <a:p>
            <a:pPr marL="0" indent="0">
              <a:buNone/>
            </a:pPr>
            <a:r>
              <a:rPr lang="en-US" sz="2800" dirty="0">
                <a:hlinkClick r:id="rId5"/>
              </a:rPr>
              <a:t>News: Fire in Settlement</a:t>
            </a:r>
            <a:r>
              <a:rPr lang="en-US" sz="2800" dirty="0"/>
              <a:t> (0:31)</a:t>
            </a:r>
          </a:p>
          <a:p>
            <a:pPr marL="0" indent="0">
              <a:buNone/>
            </a:pPr>
            <a:endParaRPr lang="en-US" dirty="0"/>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17960"/>
          <a:stretch/>
        </p:blipFill>
        <p:spPr>
          <a:xfrm>
            <a:off x="6990080" y="947920"/>
            <a:ext cx="4963651" cy="5429560"/>
          </a:xfrm>
          <a:prstGeom prst="rect">
            <a:avLst/>
          </a:prstGeom>
        </p:spPr>
      </p:pic>
    </p:spTree>
    <p:extLst>
      <p:ext uri="{BB962C8B-B14F-4D97-AF65-F5344CB8AC3E}">
        <p14:creationId xmlns:p14="http://schemas.microsoft.com/office/powerpoint/2010/main" val="664280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06810"/>
            <a:ext cx="9735986" cy="5481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Image result for syrian refugee camps in lebanon"/>
          <p:cNvPicPr>
            <a:picLocks noChangeAspect="1" noChangeArrowheads="1"/>
          </p:cNvPicPr>
          <p:nvPr/>
        </p:nvPicPr>
        <p:blipFill rotWithShape="1">
          <a:blip r:embed="rId4">
            <a:extLst>
              <a:ext uri="{28A0092B-C50C-407E-A947-70E740481C1C}">
                <a14:useLocalDpi xmlns:a14="http://schemas.microsoft.com/office/drawing/2010/main" val="0"/>
              </a:ext>
            </a:extLst>
          </a:blip>
          <a:srcRect l="14892" b="19670"/>
          <a:stretch/>
        </p:blipFill>
        <p:spPr bwMode="auto">
          <a:xfrm>
            <a:off x="3121445" y="4001759"/>
            <a:ext cx="6794922" cy="4275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7109"/>
          <a:stretch/>
        </p:blipFill>
        <p:spPr>
          <a:xfrm>
            <a:off x="8875651" y="0"/>
            <a:ext cx="3337885" cy="7152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44148" b="11704"/>
          <a:stretch/>
        </p:blipFill>
        <p:spPr>
          <a:xfrm>
            <a:off x="-779301" y="3830320"/>
            <a:ext cx="5143500" cy="3027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en-US" sz="4800" b="1" dirty="0" smtClean="0">
                <a:ln w="0"/>
                <a:solidFill>
                  <a:schemeClr val="tx1"/>
                </a:solidFill>
                <a:effectLst>
                  <a:outerShdw blurRad="38100" dist="19050" dir="2700000" algn="tl" rotWithShape="0">
                    <a:schemeClr val="dk1">
                      <a:alpha val="40000"/>
                    </a:schemeClr>
                  </a:outerShdw>
                </a:effectLst>
              </a:rPr>
              <a:t>Challenges</a:t>
            </a:r>
            <a:endParaRPr lang="en-US" sz="48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960535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95764" y="2639117"/>
            <a:ext cx="7850521" cy="471031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333" y="-14798"/>
            <a:ext cx="5429929" cy="407244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678" y="2773234"/>
            <a:ext cx="6236442" cy="3741865"/>
          </a:xfrm>
          <a:prstGeom prst="rect">
            <a:avLst/>
          </a:prstGeom>
        </p:spPr>
      </p:pic>
    </p:spTree>
    <p:extLst>
      <p:ext uri="{BB962C8B-B14F-4D97-AF65-F5344CB8AC3E}">
        <p14:creationId xmlns:p14="http://schemas.microsoft.com/office/powerpoint/2010/main" val="264565534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14254</TotalTime>
  <Words>589</Words>
  <Application>Microsoft Office PowerPoint</Application>
  <PresentationFormat>Widescreen</PresentationFormat>
  <Paragraphs>123</Paragraphs>
  <Slides>22</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Gothic</vt:lpstr>
      <vt:lpstr>Wingdings</vt:lpstr>
      <vt:lpstr>Wingdings 3</vt:lpstr>
      <vt:lpstr>Ion Boardroom</vt:lpstr>
      <vt:lpstr>Fire Safety in Lebanon’s Refugee Settlements</vt:lpstr>
      <vt:lpstr>Introduction</vt:lpstr>
      <vt:lpstr>Introduction: Key elements</vt:lpstr>
      <vt:lpstr>Lebanon: Snapshot</vt:lpstr>
      <vt:lpstr>Lebanon: Humanitarian Environment</vt:lpstr>
      <vt:lpstr>Lebanon</vt:lpstr>
      <vt:lpstr>Lebanon</vt:lpstr>
      <vt:lpstr>Challenges</vt:lpstr>
      <vt:lpstr>Challenges</vt:lpstr>
      <vt:lpstr>Challenges</vt:lpstr>
      <vt:lpstr>Challenges</vt:lpstr>
      <vt:lpstr>Challenges</vt:lpstr>
      <vt:lpstr>Challenges</vt:lpstr>
      <vt:lpstr>Challenges</vt:lpstr>
      <vt:lpstr>Challenges</vt:lpstr>
      <vt:lpstr>Solutions / Lessons</vt:lpstr>
      <vt:lpstr>Solutions / Lessons</vt:lpstr>
      <vt:lpstr>Solutions / Lessons</vt:lpstr>
      <vt:lpstr>Solutions / Lessons</vt:lpstr>
      <vt:lpstr>Way Forward</vt:lpstr>
      <vt:lpstr>Way Forward: Coordination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 Safety in Lebanon’s Refugee Settlements</dc:title>
  <dc:creator>WVAdmin</dc:creator>
  <cp:lastModifiedBy>Gregg Mcdonald</cp:lastModifiedBy>
  <cp:revision>65</cp:revision>
  <dcterms:created xsi:type="dcterms:W3CDTF">2016-11-29T03:58:41Z</dcterms:created>
  <dcterms:modified xsi:type="dcterms:W3CDTF">2016-12-13T12:32:20Z</dcterms:modified>
</cp:coreProperties>
</file>